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73" r:id="rId4"/>
    <p:sldId id="283" r:id="rId5"/>
    <p:sldId id="274" r:id="rId6"/>
    <p:sldId id="261" r:id="rId7"/>
    <p:sldId id="263" r:id="rId8"/>
    <p:sldId id="275" r:id="rId9"/>
    <p:sldId id="260" r:id="rId10"/>
    <p:sldId id="298" r:id="rId11"/>
    <p:sldId id="286" r:id="rId12"/>
    <p:sldId id="312" r:id="rId13"/>
    <p:sldId id="313" r:id="rId14"/>
    <p:sldId id="297" r:id="rId15"/>
    <p:sldId id="308" r:id="rId16"/>
    <p:sldId id="306" r:id="rId17"/>
    <p:sldId id="307" r:id="rId18"/>
    <p:sldId id="309" r:id="rId19"/>
    <p:sldId id="264" r:id="rId20"/>
    <p:sldId id="310" r:id="rId21"/>
    <p:sldId id="278" r:id="rId22"/>
    <p:sldId id="311" r:id="rId23"/>
    <p:sldId id="290" r:id="rId24"/>
    <p:sldId id="293" r:id="rId25"/>
    <p:sldId id="294" r:id="rId26"/>
    <p:sldId id="292" r:id="rId27"/>
    <p:sldId id="281" r:id="rId28"/>
    <p:sldId id="288" r:id="rId29"/>
    <p:sldId id="282" r:id="rId30"/>
    <p:sldId id="284" r:id="rId31"/>
    <p:sldId id="299" r:id="rId32"/>
    <p:sldId id="300" r:id="rId33"/>
    <p:sldId id="301" r:id="rId34"/>
    <p:sldId id="303" r:id="rId35"/>
    <p:sldId id="302" r:id="rId36"/>
    <p:sldId id="304" r:id="rId37"/>
    <p:sldId id="305" r:id="rId38"/>
  </p:sldIdLst>
  <p:sldSz cx="9144000" cy="6858000" type="screen4x3"/>
  <p:notesSz cx="6884988" cy="100187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51" autoAdjust="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56"/>
        <p:guide pos="216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1495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6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l">
              <a:defRPr sz="1300"/>
            </a:lvl1pPr>
          </a:lstStyle>
          <a:p>
            <a:fld id="{233F8175-5903-4349-BF3B-5E3CA846F0FF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901495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6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l">
              <a:defRPr sz="1300"/>
            </a:lvl1pPr>
          </a:lstStyle>
          <a:p>
            <a:fld id="{4551AAC0-6120-47A5-B6DB-3658A9B70683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1495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6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l">
              <a:defRPr sz="1300"/>
            </a:lvl1pPr>
          </a:lstStyle>
          <a:p>
            <a:fld id="{42BFF347-509D-4A8B-8461-6FBA3DB853F0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79" tIns="48289" rIns="96579" bIns="48289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91"/>
            <a:ext cx="5507990" cy="4508421"/>
          </a:xfrm>
          <a:prstGeom prst="rect">
            <a:avLst/>
          </a:prstGeom>
        </p:spPr>
        <p:txBody>
          <a:bodyPr vert="horz" lIns="96579" tIns="48289" rIns="96579" bIns="48289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01495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6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l">
              <a:defRPr sz="1300"/>
            </a:lvl1pPr>
          </a:lstStyle>
          <a:p>
            <a:fld id="{2FB152EE-BD18-40FC-80B2-1D5BABDA991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10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11</a:t>
            </a:fld>
            <a:endParaRPr lang="he-I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19</a:t>
            </a:fld>
            <a:endParaRPr lang="he-I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20</a:t>
            </a:fld>
            <a:endParaRPr lang="he-I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29</a:t>
            </a:fld>
            <a:endParaRPr lang="he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5D2A3A-9497-4E47-A1D8-648D7EC60CD3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99B61-4030-4D12-9794-1CAEE89A0E28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8331BB-B084-4B55-B790-6F634E20F29F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777EC-4B9E-444F-B4A6-DBD24774DCFC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EE482-9133-48EA-BAF0-D15C48C28141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40061-D2FD-49C3-9365-A236234BADAE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30797-EFE7-4819-A291-F8DCDE9C9B2E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20018C-207B-47B3-B497-0C191CD11F9F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E393C-2F8E-47EB-8573-1AD46657241F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679D09-3010-473B-A36D-B80E7372297E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D7E5C-5684-4385-AE64-6EA1F0AAD870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72198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330690-B866-480F-98EC-2DDBAFCE9A19}" type="datetime8">
              <a:rPr lang="he-IL" smtClean="0"/>
              <a:pPr/>
              <a:t>06 יוני 10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4330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43900" y="6407944"/>
            <a:ext cx="8691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0085" y="368618"/>
            <a:ext cx="7605237" cy="2214563"/>
          </a:xfrm>
        </p:spPr>
        <p:txBody>
          <a:bodyPr lIns="0" tIns="0" rIns="0" bIns="0" anchor="t"/>
          <a:lstStyle/>
          <a:p>
            <a:pPr algn="ctr" rtl="0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Developing an Environment for Reconfigurable Mesh Algorithms using Multi-Core Computers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3286124"/>
            <a:ext cx="5947887" cy="2508885"/>
          </a:xfrm>
        </p:spPr>
        <p:txBody>
          <a:bodyPr lIns="0" tIns="0" rIns="0" bIns="0">
            <a:normAutofit/>
          </a:bodyPr>
          <a:lstStyle/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Authors: 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Daniel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Laevski     ID: 307575472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Nadav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Inbar       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  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 ID: 039063466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Supervisor: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Esti Stein, M.Sc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357166"/>
            <a:ext cx="7403783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Related</a:t>
            </a:r>
            <a:r>
              <a:rPr lang="en-US" sz="33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  <a:r>
              <a:rPr lang="en-US" sz="33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Work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1643050"/>
            <a:ext cx="865251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Currently, the following environments have been developed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Simulator for the Reconfigurable Mesh Architecture,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1998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 simulation of reconfigurable mesh, an image understanding architecture, 1998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 Applet to Visualize Algorithms on Reconfigurable Mesh, 2000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ARMLang: A Language and Compiler for Programming Reconfigurable Mesh Many-Cores, 2009</a:t>
            </a:r>
          </a:p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10</a:t>
            </a:fld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latin typeface="Arial" pitchFamily="34" charset="0"/>
              </a:rPr>
              <a:t>Compiler </a:t>
            </a:r>
            <a:r>
              <a:rPr lang="en-US" sz="3300" dirty="0" smtClean="0">
                <a:solidFill>
                  <a:schemeClr val="tx1"/>
                </a:solidFill>
                <a:latin typeface="Arial" pitchFamily="34" charset="0"/>
              </a:rPr>
              <a:t>Design</a:t>
            </a:r>
            <a:r>
              <a:rPr lang="en-US" sz="3300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 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2" y="1000108"/>
            <a:ext cx="5014129" cy="27376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14325" lvl="1" indent="-257175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Front-End of the compiler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Lexical Analyzer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 Analyzer (Parser)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Analyzer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9256" y="857232"/>
            <a:ext cx="3071834" cy="342902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416648" y="1434100"/>
            <a:ext cx="837835" cy="489579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>
              <a:rot lat="20999999" lon="20999999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Lexical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analyzer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410308" y="2402820"/>
            <a:ext cx="837835" cy="489579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>
              <a:rot lat="20999999" lon="20999999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Parser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426612" y="3441752"/>
            <a:ext cx="837835" cy="489579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>
              <a:rot lat="20999999" lon="20999999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analyzer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426612" y="4469298"/>
            <a:ext cx="837835" cy="489579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>
              <a:rot lat="20999999" lon="20999999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Code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generator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714744" y="2953122"/>
            <a:ext cx="1327855" cy="540814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>
              <a:rot lat="20999999" lon="20999999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Symbol table and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access routing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AutoShape 8"/>
          <p:cNvCxnSpPr>
            <a:cxnSpLocks noChangeShapeType="1"/>
          </p:cNvCxnSpPr>
          <p:nvPr/>
        </p:nvCxnSpPr>
        <p:spPr bwMode="auto">
          <a:xfrm>
            <a:off x="6889459" y="857232"/>
            <a:ext cx="906" cy="4791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>
            <a:off x="6898517" y="1923679"/>
            <a:ext cx="906" cy="4791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6887648" y="2892399"/>
            <a:ext cx="906" cy="4791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6890365" y="3931330"/>
            <a:ext cx="906" cy="4791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V="1">
            <a:off x="5168501" y="2625787"/>
            <a:ext cx="1241807" cy="427907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>
            <a:off x="5168501" y="3176089"/>
            <a:ext cx="1241807" cy="459217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</p:cxnSp>
      <p:cxnSp>
        <p:nvCxnSpPr>
          <p:cNvPr id="43" name="AutoShape 14"/>
          <p:cNvCxnSpPr>
            <a:cxnSpLocks noChangeShapeType="1"/>
          </p:cNvCxnSpPr>
          <p:nvPr/>
        </p:nvCxnSpPr>
        <p:spPr bwMode="auto">
          <a:xfrm flipH="1">
            <a:off x="4468343" y="1626705"/>
            <a:ext cx="1941966" cy="120307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44" name="AutoShape 15"/>
          <p:cNvCxnSpPr>
            <a:cxnSpLocks noChangeShapeType="1"/>
          </p:cNvCxnSpPr>
          <p:nvPr/>
        </p:nvCxnSpPr>
        <p:spPr bwMode="auto">
          <a:xfrm>
            <a:off x="4409468" y="3493936"/>
            <a:ext cx="2000840" cy="1222049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643996" y="973934"/>
            <a:ext cx="1786174" cy="38331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String of characters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609577" y="1923679"/>
            <a:ext cx="1566978" cy="38331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String of tokens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6803411" y="2944583"/>
            <a:ext cx="1566978" cy="38331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Abstract syntax tree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881307" y="3975924"/>
            <a:ext cx="1566978" cy="38331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Syntax tree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AutoShape 20"/>
          <p:cNvCxnSpPr>
            <a:cxnSpLocks noChangeShapeType="1"/>
          </p:cNvCxnSpPr>
          <p:nvPr/>
        </p:nvCxnSpPr>
        <p:spPr bwMode="auto">
          <a:xfrm>
            <a:off x="6881307" y="4958876"/>
            <a:ext cx="906" cy="4791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779861" y="4919027"/>
            <a:ext cx="2435609" cy="6300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>
              <a:lnSpc>
                <a:spcPct val="9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 code,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multi threaded</a:t>
            </a:r>
            <a:endParaRPr lang="he-IL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4678481" y="5542386"/>
            <a:ext cx="4130300" cy="67269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Fig. 4: High level structure of a simple compiler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57686" y="5072074"/>
            <a:ext cx="928694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-32" y="4092624"/>
            <a:ext cx="4467890" cy="14080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14325" lvl="1" indent="-257175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Back-End of the compiler</a:t>
            </a:r>
            <a:b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 Generator 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86314" y="4214818"/>
            <a:ext cx="4286280" cy="128588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mtClean="0"/>
              <a:t>`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Autofit/>
          </a:bodyPr>
          <a:lstStyle/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'Program'  'XOR'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</a:t>
            </a:r>
            <a:r>
              <a:rPr lang="en-US" sz="900" dirty="0" err="1" smtClean="0">
                <a:latin typeface="David" pitchFamily="34" charset="-79"/>
                <a:cs typeface="David" pitchFamily="34" charset="-79"/>
              </a:rPr>
              <a:t>var</a:t>
            </a:r>
            <a:r>
              <a:rPr lang="en-US" sz="900" dirty="0" smtClean="0">
                <a:latin typeface="David" pitchFamily="34" charset="-79"/>
                <a:cs typeface="David" pitchFamily="34" charset="-79"/>
              </a:rPr>
              <a:t>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'Mesh'  'm'  '['  '3'  ']'  '['  '16'  ']'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'Register'  'r1'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'Input'  'X'  '['  '8'  ']'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'Output'  'Y'  '['  '3'  ']'  ';' </a:t>
            </a:r>
          </a:p>
          <a:p>
            <a:pPr algn="l"/>
            <a:endParaRPr lang="en-US" sz="900" dirty="0" smtClean="0">
              <a:latin typeface="David" pitchFamily="34" charset="-79"/>
              <a:cs typeface="David" pitchFamily="34" charset="-79"/>
            </a:endParaRP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'Step'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'R:'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'C:'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'B:'  'if'  '('  'Column'  '%'  '2'  '=='  '0'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'if'  '('  'Row'  '=='  '2'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'Connect'  '('  'SOUTH'  '-'  'EAST'  ')'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'else'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'Connect'  '('  'NORTH'  '-'  'SOUTH'  '-'  'EAST'  ')'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</a:t>
            </a:r>
            <a:r>
              <a:rPr lang="en-US" sz="900" dirty="0" err="1" smtClean="0">
                <a:latin typeface="David" pitchFamily="34" charset="-79"/>
                <a:cs typeface="David" pitchFamily="34" charset="-79"/>
              </a:rPr>
              <a:t>fi</a:t>
            </a:r>
            <a:r>
              <a:rPr lang="en-US" sz="900" dirty="0" smtClean="0">
                <a:latin typeface="David" pitchFamily="34" charset="-79"/>
                <a:cs typeface="David" pitchFamily="34" charset="-79"/>
              </a:rPr>
              <a:t>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</a:t>
            </a:r>
            <a:r>
              <a:rPr lang="en-US" sz="900" dirty="0" err="1" smtClean="0">
                <a:latin typeface="David" pitchFamily="34" charset="-79"/>
                <a:cs typeface="David" pitchFamily="34" charset="-79"/>
              </a:rPr>
              <a:t>fi</a:t>
            </a:r>
            <a:r>
              <a:rPr lang="en-US" sz="900" dirty="0" smtClean="0">
                <a:latin typeface="David" pitchFamily="34" charset="-79"/>
                <a:cs typeface="David" pitchFamily="34" charset="-79"/>
              </a:rPr>
              <a:t>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'W:' </a:t>
            </a:r>
          </a:p>
          <a:p>
            <a:pPr algn="l"/>
            <a:endParaRPr lang="en-US" sz="900" dirty="0" smtClean="0">
              <a:latin typeface="David" pitchFamily="34" charset="-79"/>
              <a:cs typeface="David" pitchFamily="34" charset="-79"/>
            </a:endParaRP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'Step'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'R:'  'Scan'  '('  'm'  ','  '['  '0'  ','  '0'  ']'  '['  '0'  ','  '16'  ']'  '['  '0'  ','  '2'  ']'  ','  'X'  ','  'SOUTH'  ')'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'if'  '('  'Column'  '%'  '2'  '=='  '0'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'm'  '.'  'r1'  '='  'SOUTH'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'else'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'm'  '.'  'r1'  '='  'WEST'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</a:t>
            </a:r>
            <a:r>
              <a:rPr lang="en-US" sz="900" dirty="0" err="1" smtClean="0">
                <a:latin typeface="David" pitchFamily="34" charset="-79"/>
                <a:cs typeface="David" pitchFamily="34" charset="-79"/>
              </a:rPr>
              <a:t>fi</a:t>
            </a:r>
            <a:r>
              <a:rPr lang="en-US" sz="900" dirty="0" smtClean="0">
                <a:latin typeface="David" pitchFamily="34" charset="-79"/>
                <a:cs typeface="David" pitchFamily="34" charset="-79"/>
              </a:rPr>
              <a:t>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'C:'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'B:'  'if'  '('  'm'  '.'  'r1'  '=='  '0'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'if'  '('  'Column'  '%'  '2'  '=='  '0'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'if'  '('  'Row'  '=='  '0'  ')'  'then'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'Connect'  '('  'WEST'  '-'  'NORTH'  ','  'SOUTH'  '-'  'EAST'  ')'  ';'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</a:t>
            </a:r>
            <a:r>
              <a:rPr lang="en-US" sz="900" dirty="0" err="1" smtClean="0">
                <a:latin typeface="David" pitchFamily="34" charset="-79"/>
                <a:cs typeface="David" pitchFamily="34" charset="-79"/>
              </a:rPr>
              <a:t>fi</a:t>
            </a:r>
            <a:r>
              <a:rPr lang="en-US" sz="900" dirty="0" smtClean="0">
                <a:latin typeface="David" pitchFamily="34" charset="-79"/>
                <a:cs typeface="David" pitchFamily="34" charset="-79"/>
              </a:rPr>
              <a:t>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'if'  '('  'Row'  '=='  '1'  ')' </a:t>
            </a:r>
          </a:p>
          <a:p>
            <a:pPr algn="l"/>
            <a:r>
              <a:rPr lang="en-US" sz="900" dirty="0" smtClean="0">
                <a:latin typeface="David" pitchFamily="34" charset="-79"/>
                <a:cs typeface="David" pitchFamily="34" charset="-79"/>
              </a:rPr>
              <a:t> 'Connect' </a:t>
            </a:r>
            <a:endParaRPr lang="he-IL" sz="9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14810" y="2723373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If_stat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509191"/>
            <a:ext cx="3738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IF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546379" y="3509191"/>
            <a:ext cx="694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expr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89453" y="3509191"/>
            <a:ext cx="11176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Stat_seq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332197" y="3509191"/>
            <a:ext cx="7954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THEN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72066" y="3509191"/>
            <a:ext cx="6832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ELSE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3509191"/>
            <a:ext cx="11095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stat_seq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3866381"/>
            <a:ext cx="276037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if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7429520" y="3509191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if_stm_end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240968" y="4211429"/>
            <a:ext cx="11801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err="1" smtClean="0"/>
              <a:t>expr</a:t>
            </a:r>
            <a:r>
              <a:rPr lang="en-US" sz="1100" dirty="0" smtClean="0"/>
              <a:t> </a:t>
            </a:r>
            <a:r>
              <a:rPr lang="en-US" sz="1100" dirty="0" smtClean="0"/>
              <a:t>EQU </a:t>
            </a:r>
            <a:r>
              <a:rPr lang="en-US" sz="1100" dirty="0" err="1" smtClean="0"/>
              <a:t>expr</a:t>
            </a:r>
            <a:endParaRPr lang="he-IL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4640057"/>
            <a:ext cx="53412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atom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08" y="5009389"/>
            <a:ext cx="89479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INTCONST</a:t>
            </a:r>
            <a:endParaRPr lang="he-IL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57422" y="5295141"/>
            <a:ext cx="27443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0</a:t>
            </a:r>
            <a:endParaRPr lang="he-IL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4437885"/>
            <a:ext cx="40908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smtClean="0"/>
              <a:t>==</a:t>
            </a:r>
            <a:endParaRPr lang="he-IL" sz="1050" dirty="0"/>
          </a:p>
        </p:txBody>
      </p:sp>
      <p:sp>
        <p:nvSpPr>
          <p:cNvPr id="19" name="Rectangle 18"/>
          <p:cNvSpPr/>
          <p:nvPr/>
        </p:nvSpPr>
        <p:spPr>
          <a:xfrm>
            <a:off x="571472" y="4640057"/>
            <a:ext cx="11887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/>
              <a:t>expr</a:t>
            </a:r>
            <a:r>
              <a:rPr lang="en-US" sz="1050" dirty="0" smtClean="0"/>
              <a:t> MOD </a:t>
            </a:r>
            <a:r>
              <a:rPr lang="en-US" sz="1050" dirty="0" err="1" smtClean="0"/>
              <a:t>expr</a:t>
            </a:r>
            <a:endParaRPr lang="he-IL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63034" y="5211561"/>
            <a:ext cx="40748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smtClean="0"/>
              <a:t>IDE</a:t>
            </a:r>
            <a:endParaRPr lang="he-IL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428728" y="5211561"/>
            <a:ext cx="269626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smtClean="0"/>
              <a:t>2</a:t>
            </a:r>
            <a:endParaRPr lang="he-IL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1000100" y="4925809"/>
            <a:ext cx="274434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smtClean="0"/>
              <a:t>%</a:t>
            </a:r>
            <a:endParaRPr lang="he-IL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571736" y="3866381"/>
            <a:ext cx="4924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then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3000364" y="4152133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class ASSIGN atom ';'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143372" y="4795075"/>
            <a:ext cx="27443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0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744" y="4437885"/>
            <a:ext cx="27622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=</a:t>
            </a:r>
            <a:endParaRPr lang="he-IL" sz="1050" dirty="0"/>
          </a:p>
        </p:txBody>
      </p:sp>
      <p:sp>
        <p:nvSpPr>
          <p:cNvPr id="27" name="Rectangle 26"/>
          <p:cNvSpPr/>
          <p:nvPr/>
        </p:nvSpPr>
        <p:spPr>
          <a:xfrm>
            <a:off x="2857488" y="4437885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ide</a:t>
            </a:r>
            <a:r>
              <a:rPr lang="en-US" sz="1100" dirty="0" smtClean="0"/>
              <a:t> '.' </a:t>
            </a:r>
            <a:r>
              <a:rPr lang="en-US" sz="1100" dirty="0" err="1" smtClean="0"/>
              <a:t>ide</a:t>
            </a:r>
            <a:endParaRPr lang="he-IL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5509455"/>
            <a:ext cx="73930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column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2857488" y="4723637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3357554" y="4795075"/>
            <a:ext cx="3449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r1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3929058" y="4437885"/>
            <a:ext cx="89479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INTCONST</a:t>
            </a:r>
            <a:endParaRPr lang="he-IL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4942" y="3937819"/>
            <a:ext cx="47801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else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5929322" y="4009257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class ASSIGN atom ';'</a:t>
            </a:r>
            <a:endParaRPr lang="he-I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550" y="4652199"/>
            <a:ext cx="26321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 smtClean="0"/>
              <a:t>1</a:t>
            </a:r>
            <a:endParaRPr lang="he-IL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643702" y="4295009"/>
            <a:ext cx="27622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=</a:t>
            </a:r>
            <a:endParaRPr lang="he-IL" sz="1050" dirty="0"/>
          </a:p>
        </p:txBody>
      </p:sp>
      <p:sp>
        <p:nvSpPr>
          <p:cNvPr id="36" name="Rectangle 35"/>
          <p:cNvSpPr/>
          <p:nvPr/>
        </p:nvSpPr>
        <p:spPr>
          <a:xfrm>
            <a:off x="5786446" y="4295009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ide</a:t>
            </a:r>
            <a:r>
              <a:rPr lang="en-US" sz="1100" dirty="0" smtClean="0"/>
              <a:t> '.' </a:t>
            </a:r>
            <a:r>
              <a:rPr lang="en-US" sz="1100" dirty="0" err="1" smtClean="0"/>
              <a:t>ide</a:t>
            </a:r>
            <a:endParaRPr lang="he-IL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6446" y="458076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6286512" y="4652199"/>
            <a:ext cx="3449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r1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16" y="4295009"/>
            <a:ext cx="89479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INTCONST</a:t>
            </a:r>
            <a:endParaRPr lang="he-IL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1024" y="3937819"/>
            <a:ext cx="28565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 smtClean="0"/>
              <a:t>fi</a:t>
            </a:r>
            <a:endParaRPr lang="he-I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2401" y="642918"/>
            <a:ext cx="2919389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If (column%2 ==0 ) then</a:t>
            </a:r>
            <a:br>
              <a:rPr lang="en-US" dirty="0" smtClean="0"/>
            </a:br>
            <a:r>
              <a:rPr lang="en-US" dirty="0" smtClean="0"/>
              <a:t>	m.r1 = 0</a:t>
            </a:r>
          </a:p>
          <a:p>
            <a:pPr algn="l" rtl="0"/>
            <a:r>
              <a:rPr lang="en-US" dirty="0" smtClean="0"/>
              <a:t>else </a:t>
            </a:r>
            <a:br>
              <a:rPr lang="en-US" dirty="0" smtClean="0"/>
            </a:br>
            <a:r>
              <a:rPr lang="en-US" dirty="0" smtClean="0"/>
              <a:t>	m.r2 = 1</a:t>
            </a:r>
          </a:p>
          <a:p>
            <a:pPr algn="l" rtl="0"/>
            <a:r>
              <a:rPr lang="en-US" dirty="0" err="1" smtClean="0"/>
              <a:t>fi</a:t>
            </a:r>
            <a:r>
              <a:rPr lang="en-US" dirty="0" smtClean="0"/>
              <a:t> 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642910" y="214290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Our Solution</a:t>
            </a:r>
            <a:endParaRPr kumimoji="0" lang="he-IL" sz="3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142984"/>
            <a:ext cx="8429684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Compiler for the Reconfigurable Mesh Language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Translate the RM Algorithms to runnable code </a:t>
            </a:r>
          </a:p>
          <a:p>
            <a:pPr lvl="2" algn="l" rtl="0">
              <a:buSzPct val="80000"/>
              <a:buFont typeface="Courier New" pitchFamily="49" charset="0"/>
              <a:buChar char="o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l" rtl="0">
              <a:buSzPct val="80000"/>
              <a:buFont typeface="Courier New" pitchFamily="49" charset="0"/>
              <a:buChar char="o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/Bison</a:t>
            </a:r>
          </a:p>
          <a:p>
            <a:pPr lvl="2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 generator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Working Environment to easy the writing of the RM Algorithms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Text editor 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Running simulation 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Debugger</a:t>
            </a:r>
            <a:endParaRPr lang="he-IL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43900" y="6407944"/>
            <a:ext cx="869132" cy="365125"/>
          </a:xfrm>
        </p:spPr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14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Sequence diagram 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Compile Process</a:t>
            </a: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he-I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Debugger</a:t>
            </a:r>
            <a:endParaRPr 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Will require to deal with obstacles in the separated modules</a:t>
            </a:r>
          </a:p>
          <a:p>
            <a:pPr lvl="1" algn="l" rtl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Compiler Design </a:t>
            </a:r>
            <a:b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algn="l" rtl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Run Time Environment </a:t>
            </a:r>
          </a:p>
          <a:p>
            <a:pPr lvl="1" algn="l" rtl="0"/>
            <a:endParaRPr lang="en-US" sz="24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 rtl="0"/>
            <a:r>
              <a:rPr lang="en-US" dirty="0" smtClean="0"/>
              <a:t>Implement the interaction between the different interfaces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18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Implementation Obstacles  </a:t>
            </a:r>
            <a:endParaRPr lang="he-IL" dirty="0"/>
          </a:p>
        </p:txBody>
      </p:sp>
      <p:sp>
        <p:nvSpPr>
          <p:cNvPr id="9" name="Cube 8"/>
          <p:cNvSpPr/>
          <p:nvPr/>
        </p:nvSpPr>
        <p:spPr>
          <a:xfrm>
            <a:off x="3643306" y="4929198"/>
            <a:ext cx="1143008" cy="57150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Editor</a:t>
            </a:r>
            <a:endParaRPr lang="he-IL" dirty="0"/>
          </a:p>
        </p:txBody>
      </p:sp>
      <p:sp>
        <p:nvSpPr>
          <p:cNvPr id="10" name="Cube 9"/>
          <p:cNvSpPr/>
          <p:nvPr/>
        </p:nvSpPr>
        <p:spPr>
          <a:xfrm>
            <a:off x="5429256" y="4929198"/>
            <a:ext cx="1428760" cy="57150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Compiler</a:t>
            </a:r>
            <a:endParaRPr lang="he-IL" dirty="0"/>
          </a:p>
        </p:txBody>
      </p:sp>
      <p:sp>
        <p:nvSpPr>
          <p:cNvPr id="11" name="Cube 10"/>
          <p:cNvSpPr/>
          <p:nvPr/>
        </p:nvSpPr>
        <p:spPr>
          <a:xfrm>
            <a:off x="7572396" y="4929198"/>
            <a:ext cx="1143008" cy="57150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RT-</a:t>
            </a:r>
            <a:r>
              <a:rPr lang="en-US" dirty="0" err="1" smtClean="0"/>
              <a:t>Env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0" idx="4"/>
            <a:endCxn id="11" idx="2"/>
          </p:cNvCxnSpPr>
          <p:nvPr/>
        </p:nvCxnSpPr>
        <p:spPr>
          <a:xfrm>
            <a:off x="6715140" y="52863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0" idx="2"/>
          </p:cNvCxnSpPr>
          <p:nvPr/>
        </p:nvCxnSpPr>
        <p:spPr>
          <a:xfrm>
            <a:off x="4643438" y="528638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dirty="0" smtClean="0">
                <a:solidFill>
                  <a:srgbClr val="000000"/>
                </a:solidFill>
                <a:latin typeface="Arial" pitchFamily="34" charset="0"/>
              </a:rPr>
              <a:t>Compiler Design - Obstacles </a:t>
            </a:r>
            <a:endParaRPr lang="en-US" sz="33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97205" y="1188720"/>
            <a:ext cx="8472488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Building a compiler for the RM Algorithms will require: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Defining a language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support easy design of high-level algorithms</a:t>
            </a:r>
            <a:endParaRPr lang="en-US" sz="2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 regular expressions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 context-free grammar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 target code to be executed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compiling errors messages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29190" y="4572008"/>
            <a:ext cx="3851910" cy="1611630"/>
            <a:chOff x="457200" y="4663440"/>
            <a:chExt cx="3851910" cy="161163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4663440"/>
              <a:ext cx="3851910" cy="161163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1785918" y="5929330"/>
              <a:ext cx="500066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00034" y="785794"/>
            <a:ext cx="8229600" cy="5500726"/>
          </a:xfrm>
        </p:spPr>
        <p:txBody>
          <a:bodyPr lIns="0" tIns="0" rIns="0" bIns="0">
            <a:noAutofit/>
          </a:bodyPr>
          <a:lstStyle/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Reconfigurable Mesh Model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Compiler Design 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Compilation Process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Obstacles 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Benefits and Future Plans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 smtClean="0">
                <a:solidFill>
                  <a:srgbClr val="444444"/>
                </a:solidFill>
                <a:latin typeface="Arial" pitchFamily="34" charset="0"/>
              </a:rPr>
              <a:t>Outline</a:t>
            </a:r>
            <a:endParaRPr lang="en-US" sz="3300" b="1" dirty="0">
              <a:solidFill>
                <a:srgbClr val="444444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dirty="0" smtClean="0">
                <a:solidFill>
                  <a:srgbClr val="000000"/>
                </a:solidFill>
                <a:latin typeface="Arial" pitchFamily="34" charset="0"/>
              </a:rPr>
              <a:t>Run Time Environment - Obstacles </a:t>
            </a:r>
            <a:endParaRPr lang="en-US" sz="33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28596" y="1142984"/>
            <a:ext cx="8472488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Building an environment for the RM Algorithms will require to deal with the following:</a:t>
            </a:r>
          </a:p>
          <a:p>
            <a:pPr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Assemble the bus effectively </a:t>
            </a:r>
          </a:p>
          <a:p>
            <a:pPr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Efficient bus management </a:t>
            </a:r>
          </a:p>
          <a:p>
            <a:pPr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Detecting short-circuit on the bus</a:t>
            </a:r>
          </a:p>
          <a:p>
            <a:pPr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Generic environment </a:t>
            </a:r>
          </a:p>
          <a:p>
            <a:pPr lvl="1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Modeling different objects:</a:t>
            </a:r>
          </a:p>
          <a:p>
            <a:pPr lvl="2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Element</a:t>
            </a:r>
          </a:p>
          <a:p>
            <a:pPr lvl="2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  <a:p>
            <a:pPr lvl="2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 </a:t>
            </a:r>
          </a:p>
          <a:p>
            <a:pPr algn="l" rtl="0">
              <a:lnSpc>
                <a:spcPct val="95000"/>
              </a:lnSpc>
              <a:buSzPct val="80000"/>
              <a:buFont typeface="Courier New" pitchFamily="49" charset="0"/>
              <a:buChar char="o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9" name="Cube 8"/>
          <p:cNvSpPr/>
          <p:nvPr/>
        </p:nvSpPr>
        <p:spPr>
          <a:xfrm>
            <a:off x="5857884" y="5000636"/>
            <a:ext cx="1143008" cy="57150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RT-</a:t>
            </a:r>
            <a:r>
              <a:rPr lang="en-US" dirty="0" err="1" smtClean="0"/>
              <a:t>Env</a:t>
            </a:r>
            <a:endParaRPr lang="he-IL" dirty="0"/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>
            <a:off x="4643438" y="535782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</p:cNvCxnSpPr>
          <p:nvPr/>
        </p:nvCxnSpPr>
        <p:spPr>
          <a:xfrm>
            <a:off x="6858016" y="535782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2354" y="5072074"/>
            <a:ext cx="103265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i="1" dirty="0" smtClean="0">
                <a:latin typeface="David" pitchFamily="34" charset="-79"/>
                <a:cs typeface="David" pitchFamily="34" charset="-79"/>
              </a:rPr>
              <a:t>Target code</a:t>
            </a:r>
            <a:endParaRPr lang="he-IL" sz="1400" i="1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5072074"/>
            <a:ext cx="97174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i="1" dirty="0" smtClean="0">
                <a:latin typeface="David" pitchFamily="34" charset="-79"/>
                <a:cs typeface="David" pitchFamily="34" charset="-79"/>
              </a:rPr>
              <a:t>Simulation</a:t>
            </a:r>
            <a:endParaRPr lang="he-IL" sz="1400" i="1" dirty="0" smtClean="0">
              <a:latin typeface="David" pitchFamily="34" charset="-79"/>
              <a:cs typeface="David" pitchFamily="34" charset="-79"/>
            </a:endParaRPr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rot="5400000">
            <a:off x="6107917" y="5822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57967" y="6000768"/>
            <a:ext cx="90281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i="1" dirty="0" smtClean="0">
                <a:latin typeface="David" pitchFamily="34" charset="-79"/>
                <a:cs typeface="David" pitchFamily="34" charset="-79"/>
              </a:rPr>
              <a:t>Run Time</a:t>
            </a:r>
            <a:br>
              <a:rPr lang="en-US" sz="1400" i="1" dirty="0" smtClean="0">
                <a:latin typeface="David" pitchFamily="34" charset="-79"/>
                <a:cs typeface="David" pitchFamily="34" charset="-79"/>
              </a:rPr>
            </a:br>
            <a:r>
              <a:rPr lang="en-US" sz="1400" i="1" dirty="0" smtClean="0">
                <a:latin typeface="David" pitchFamily="34" charset="-79"/>
                <a:cs typeface="David" pitchFamily="34" charset="-79"/>
              </a:rPr>
              <a:t>errors</a:t>
            </a:r>
            <a:endParaRPr lang="he-IL" sz="1400" i="1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00232" y="177165"/>
            <a:ext cx="507209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Compilation Process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25054" y="642918"/>
            <a:ext cx="1627347" cy="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72330" y="2357430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Token stream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72330" y="3500438"/>
            <a:ext cx="1857388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 syntax </a:t>
            </a: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30894" y="1000108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Characters stream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54884" y="6219410"/>
            <a:ext cx="4160520" cy="55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 code,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 threaded</a:t>
            </a: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 rtl="0">
              <a:lnSpc>
                <a:spcPct val="95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14348" y="1643050"/>
            <a:ext cx="428628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Regular expressions using “Flex”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85786" y="2857496"/>
            <a:ext cx="4929222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Context-free grammar using “Bison”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072330" y="4714884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 tree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785786" y="4404848"/>
            <a:ext cx="52864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RM language semantic + target code generator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using C program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29322" y="1500174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Lexical 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29322" y="2714620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29322" y="3929066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29322" y="514351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 Generator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572264" y="1000108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6572264" y="5857892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6572264" y="4679071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6572264" y="3452750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6572264" y="2238304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24" name="Left Brace 23"/>
          <p:cNvSpPr/>
          <p:nvPr/>
        </p:nvSpPr>
        <p:spPr>
          <a:xfrm>
            <a:off x="5357818" y="3786190"/>
            <a:ext cx="642942" cy="2143140"/>
          </a:xfrm>
          <a:prstGeom prst="leftBrace">
            <a:avLst>
              <a:gd name="adj1" fmla="val 4337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Environment Module</a:t>
            </a:r>
            <a:endParaRPr lang="he-I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57357" y="357166"/>
            <a:ext cx="5072097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Lexical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0496" y="2786058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Lexical Analyzer</a:t>
            </a: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>
            <a:off x="4643438" y="2285992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14744" y="1643050"/>
            <a:ext cx="2083118" cy="55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 Mesh m[8][8];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m.r1 = m.r2 + 1;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00166" y="4143380"/>
            <a:ext cx="6715125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'var' 'Mesh' 'identifier' '[' 'integer' ']' '[' 'integer' ']' 'semicolon'</a:t>
            </a:r>
            <a:endParaRPr lang="en-US" i="1" dirty="0"/>
          </a:p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'identifier1' 'assignment statement' 'identifier2' '+' 'integer' 'semicolon'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643438" y="3500438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Syntax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0496" y="228599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>
            <a:off x="4643438" y="1785926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1604" y="1214422"/>
            <a:ext cx="6715125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'var' 'Mesh' 'identifier' '[' 'integer' ']' '[' 'integer' ']' 'semicolon'</a:t>
            </a:r>
            <a:endParaRPr lang="en-US" i="1" dirty="0"/>
          </a:p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'identifier1' 'assignment statement' 'identifier2' '+' 'integer' 'semicolon'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643438" y="3000372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" name="קבוצה 17"/>
          <p:cNvGrpSpPr/>
          <p:nvPr/>
        </p:nvGrpSpPr>
        <p:grpSpPr>
          <a:xfrm>
            <a:off x="285720" y="3286124"/>
            <a:ext cx="8643998" cy="3286148"/>
            <a:chOff x="-214346" y="142852"/>
            <a:chExt cx="8070025" cy="3643338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-214346" y="1785926"/>
              <a:ext cx="915632" cy="6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Mesh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00034" y="1785927"/>
              <a:ext cx="928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meshIdentifier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42976" y="2357429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763973" y="2357430"/>
              <a:ext cx="42862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357290" y="2357429"/>
              <a:ext cx="645403" cy="283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857356" y="2935135"/>
              <a:ext cx="428628" cy="285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786050" y="2935135"/>
              <a:ext cx="48700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214546" y="2935136"/>
              <a:ext cx="701318" cy="226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18170" y="2357431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436326" y="2928934"/>
              <a:ext cx="487004" cy="27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83140" y="3429000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357290" y="1785927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meshDimension3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207231" y="235743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meshDimension2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071802" y="2934851"/>
              <a:ext cx="1143008" cy="20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meshDimension1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214678" y="3429000"/>
              <a:ext cx="871472" cy="35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semicolon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143372" y="142852"/>
              <a:ext cx="697131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Program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139296" y="714355"/>
              <a:ext cx="1285884" cy="26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variableDeclaration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809042" y="714356"/>
              <a:ext cx="128588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>
                  <a:cs typeface="+mj-cs"/>
                </a:rPr>
                <a:t>f</a:t>
              </a:r>
              <a:r>
                <a:rPr lang="en-US" sz="800" dirty="0" smtClean="0">
                  <a:cs typeface="+mj-cs"/>
                </a:rPr>
                <a:t>unctionDeclaration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370773" y="1308730"/>
              <a:ext cx="3484906" cy="2280512"/>
              <a:chOff x="3757" y="8330"/>
              <a:chExt cx="4434" cy="2284"/>
            </a:xfrm>
            <a:noFill/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481" y="8330"/>
                <a:ext cx="1909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assignment statement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3862" y="8831"/>
                <a:ext cx="96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4535" y="8837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=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9" name="Rectangle 8"/>
              <p:cNvSpPr>
                <a:spLocks noChangeArrowheads="1"/>
              </p:cNvSpPr>
              <p:nvPr/>
            </p:nvSpPr>
            <p:spPr bwMode="auto">
              <a:xfrm>
                <a:off x="5572" y="8831"/>
                <a:ext cx="1165" cy="2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expression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0" name="Rectangle 9"/>
              <p:cNvSpPr>
                <a:spLocks noChangeArrowheads="1"/>
              </p:cNvSpPr>
              <p:nvPr/>
            </p:nvSpPr>
            <p:spPr bwMode="auto">
              <a:xfrm>
                <a:off x="4845" y="9403"/>
                <a:ext cx="1165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1" name="Rectangle 10"/>
              <p:cNvSpPr>
                <a:spLocks noChangeArrowheads="1"/>
              </p:cNvSpPr>
              <p:nvPr/>
            </p:nvSpPr>
            <p:spPr bwMode="auto">
              <a:xfrm>
                <a:off x="6481" y="9403"/>
                <a:ext cx="807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74" y="9403"/>
                <a:ext cx="364" cy="21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+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3757" y="9403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4845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6301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7026" y="8837"/>
                <a:ext cx="1165" cy="28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</p:grp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280996" y="714356"/>
              <a:ext cx="50577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latin typeface="Times New Roman" pitchFamily="18" charset="0"/>
                  <a:ea typeface="Arial" pitchFamily="34" charset="0"/>
                  <a:cs typeface="+mj-cs"/>
                </a:rPr>
                <a:t>b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ody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522620" y="1285860"/>
              <a:ext cx="406042" cy="34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var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000099" y="1285861"/>
              <a:ext cx="1091275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meshDefinition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000232" y="128586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registerDefinition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3066871" y="1285861"/>
              <a:ext cx="1253855" cy="21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IOvectorDefinition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37" name="מחבר ישר 42"/>
            <p:cNvCxnSpPr>
              <a:stCxn id="28" idx="2"/>
              <a:endCxn id="29" idx="0"/>
            </p:cNvCxnSpPr>
            <p:nvPr/>
          </p:nvCxnSpPr>
          <p:spPr>
            <a:xfrm rot="5400000">
              <a:off x="3494213" y="-283370"/>
              <a:ext cx="285752" cy="170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43"/>
            <p:cNvCxnSpPr>
              <a:stCxn id="28" idx="2"/>
              <a:endCxn id="30" idx="0"/>
            </p:cNvCxnSpPr>
            <p:nvPr/>
          </p:nvCxnSpPr>
          <p:spPr>
            <a:xfrm rot="5400000">
              <a:off x="4329086" y="551503"/>
              <a:ext cx="285753" cy="399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44"/>
            <p:cNvCxnSpPr>
              <a:stCxn id="28" idx="2"/>
              <a:endCxn id="32" idx="0"/>
            </p:cNvCxnSpPr>
            <p:nvPr/>
          </p:nvCxnSpPr>
          <p:spPr>
            <a:xfrm rot="16200000" flipH="1">
              <a:off x="4870036" y="50505"/>
              <a:ext cx="285753" cy="10419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45"/>
            <p:cNvCxnSpPr>
              <a:stCxn id="29" idx="2"/>
              <a:endCxn id="33" idx="0"/>
            </p:cNvCxnSpPr>
            <p:nvPr/>
          </p:nvCxnSpPr>
          <p:spPr>
            <a:xfrm rot="5400000">
              <a:off x="1598817" y="102438"/>
              <a:ext cx="310246" cy="2056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6"/>
            <p:cNvCxnSpPr>
              <a:stCxn id="29" idx="2"/>
              <a:endCxn id="34" idx="0"/>
            </p:cNvCxnSpPr>
            <p:nvPr/>
          </p:nvCxnSpPr>
          <p:spPr>
            <a:xfrm rot="5400000">
              <a:off x="2008865" y="512487"/>
              <a:ext cx="310248" cy="1236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7"/>
            <p:cNvCxnSpPr>
              <a:stCxn id="29" idx="2"/>
              <a:endCxn id="35" idx="0"/>
            </p:cNvCxnSpPr>
            <p:nvPr/>
          </p:nvCxnSpPr>
          <p:spPr>
            <a:xfrm rot="5400000">
              <a:off x="2521865" y="1025486"/>
              <a:ext cx="310248" cy="210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8"/>
            <p:cNvCxnSpPr>
              <a:stCxn id="29" idx="2"/>
              <a:endCxn id="36" idx="0"/>
            </p:cNvCxnSpPr>
            <p:nvPr/>
          </p:nvCxnSpPr>
          <p:spPr>
            <a:xfrm rot="16200000" flipH="1">
              <a:off x="3082896" y="674956"/>
              <a:ext cx="310248" cy="9115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9"/>
            <p:cNvCxnSpPr>
              <a:stCxn id="34" idx="2"/>
              <a:endCxn id="13" idx="0"/>
            </p:cNvCxnSpPr>
            <p:nvPr/>
          </p:nvCxnSpPr>
          <p:spPr>
            <a:xfrm rot="5400000">
              <a:off x="801735" y="1041924"/>
              <a:ext cx="185739" cy="13022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50"/>
            <p:cNvCxnSpPr>
              <a:stCxn id="34" idx="2"/>
              <a:endCxn id="14" idx="0"/>
            </p:cNvCxnSpPr>
            <p:nvPr/>
          </p:nvCxnSpPr>
          <p:spPr>
            <a:xfrm rot="5400000">
              <a:off x="1162190" y="1402379"/>
              <a:ext cx="185739" cy="581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51"/>
            <p:cNvCxnSpPr>
              <a:stCxn id="34" idx="2"/>
              <a:endCxn id="24" idx="0"/>
            </p:cNvCxnSpPr>
            <p:nvPr/>
          </p:nvCxnSpPr>
          <p:spPr>
            <a:xfrm rot="16200000" flipH="1">
              <a:off x="1644396" y="1501528"/>
              <a:ext cx="185739" cy="3830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52"/>
            <p:cNvCxnSpPr>
              <a:stCxn id="14" idx="2"/>
              <a:endCxn id="21" idx="0"/>
            </p:cNvCxnSpPr>
            <p:nvPr/>
          </p:nvCxnSpPr>
          <p:spPr>
            <a:xfrm rot="5400000">
              <a:off x="819838" y="2212888"/>
              <a:ext cx="285752" cy="33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53"/>
            <p:cNvCxnSpPr>
              <a:stCxn id="24" idx="2"/>
              <a:endCxn id="15" idx="0"/>
            </p:cNvCxnSpPr>
            <p:nvPr/>
          </p:nvCxnSpPr>
          <p:spPr>
            <a:xfrm rot="5400000">
              <a:off x="1428729" y="1857363"/>
              <a:ext cx="357189" cy="642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54"/>
            <p:cNvCxnSpPr>
              <a:stCxn id="24" idx="2"/>
              <a:endCxn id="17" idx="0"/>
            </p:cNvCxnSpPr>
            <p:nvPr/>
          </p:nvCxnSpPr>
          <p:spPr>
            <a:xfrm rot="5400000">
              <a:off x="1625799" y="2054434"/>
              <a:ext cx="357189" cy="2488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55"/>
            <p:cNvCxnSpPr>
              <a:stCxn id="24" idx="2"/>
              <a:endCxn id="16" idx="0"/>
            </p:cNvCxnSpPr>
            <p:nvPr/>
          </p:nvCxnSpPr>
          <p:spPr>
            <a:xfrm rot="16200000" flipH="1">
              <a:off x="1774945" y="2154088"/>
              <a:ext cx="357190" cy="494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6"/>
            <p:cNvCxnSpPr>
              <a:stCxn id="24" idx="2"/>
              <a:endCxn id="25" idx="0"/>
            </p:cNvCxnSpPr>
            <p:nvPr/>
          </p:nvCxnSpPr>
          <p:spPr>
            <a:xfrm rot="16200000" flipH="1">
              <a:off x="2175169" y="1753864"/>
              <a:ext cx="357191" cy="8499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7"/>
            <p:cNvCxnSpPr>
              <a:stCxn id="17" idx="2"/>
              <a:endCxn id="22" idx="0"/>
            </p:cNvCxnSpPr>
            <p:nvPr/>
          </p:nvCxnSpPr>
          <p:spPr>
            <a:xfrm rot="5400000">
              <a:off x="1536012" y="2784955"/>
              <a:ext cx="287795" cy="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8"/>
            <p:cNvCxnSpPr>
              <a:stCxn id="25" idx="2"/>
              <a:endCxn id="18" idx="0"/>
            </p:cNvCxnSpPr>
            <p:nvPr/>
          </p:nvCxnSpPr>
          <p:spPr>
            <a:xfrm rot="5400000">
              <a:off x="2243508" y="2399907"/>
              <a:ext cx="363391" cy="707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9"/>
            <p:cNvCxnSpPr>
              <a:stCxn id="25" idx="2"/>
              <a:endCxn id="20" idx="0"/>
            </p:cNvCxnSpPr>
            <p:nvPr/>
          </p:nvCxnSpPr>
          <p:spPr>
            <a:xfrm rot="5400000">
              <a:off x="2490275" y="2646675"/>
              <a:ext cx="363391" cy="213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60"/>
            <p:cNvCxnSpPr>
              <a:stCxn id="25" idx="2"/>
              <a:endCxn id="19" idx="0"/>
            </p:cNvCxnSpPr>
            <p:nvPr/>
          </p:nvCxnSpPr>
          <p:spPr>
            <a:xfrm rot="16200000" flipH="1">
              <a:off x="2722448" y="2628030"/>
              <a:ext cx="363391" cy="2508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61"/>
            <p:cNvCxnSpPr>
              <a:stCxn id="25" idx="2"/>
              <a:endCxn id="26" idx="0"/>
            </p:cNvCxnSpPr>
            <p:nvPr/>
          </p:nvCxnSpPr>
          <p:spPr>
            <a:xfrm rot="16200000" flipH="1">
              <a:off x="3029467" y="2321011"/>
              <a:ext cx="363107" cy="8645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62"/>
            <p:cNvCxnSpPr>
              <a:stCxn id="20" idx="2"/>
              <a:endCxn id="23" idx="0"/>
            </p:cNvCxnSpPr>
            <p:nvPr/>
          </p:nvCxnSpPr>
          <p:spPr>
            <a:xfrm rot="5400000">
              <a:off x="2429780" y="3293575"/>
              <a:ext cx="267383" cy="34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63"/>
            <p:cNvCxnSpPr>
              <a:stCxn id="26" idx="2"/>
              <a:endCxn id="27" idx="0"/>
            </p:cNvCxnSpPr>
            <p:nvPr/>
          </p:nvCxnSpPr>
          <p:spPr>
            <a:xfrm rot="16200000" flipH="1">
              <a:off x="3503984" y="3282570"/>
              <a:ext cx="285752" cy="71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406000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528003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4286248" y="1285861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62" name="מחבר ישר 67"/>
            <p:cNvCxnSpPr>
              <a:stCxn id="35" idx="2"/>
              <a:endCxn id="59" idx="0"/>
            </p:cNvCxnSpPr>
            <p:nvPr/>
          </p:nvCxnSpPr>
          <p:spPr>
            <a:xfrm rot="16200000" flipH="1">
              <a:off x="2430765" y="1641145"/>
              <a:ext cx="285752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8"/>
            <p:cNvCxnSpPr>
              <a:stCxn id="36" idx="2"/>
              <a:endCxn id="60" idx="0"/>
            </p:cNvCxnSpPr>
            <p:nvPr/>
          </p:nvCxnSpPr>
          <p:spPr>
            <a:xfrm rot="16200000" flipH="1">
              <a:off x="3550757" y="1639132"/>
              <a:ext cx="289834" cy="37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9"/>
            <p:cNvCxnSpPr>
              <a:stCxn id="30" idx="2"/>
              <a:endCxn id="61" idx="0"/>
            </p:cNvCxnSpPr>
            <p:nvPr/>
          </p:nvCxnSpPr>
          <p:spPr>
            <a:xfrm rot="16200000" flipH="1">
              <a:off x="4275294" y="1105360"/>
              <a:ext cx="357191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70"/>
            <p:cNvCxnSpPr>
              <a:stCxn id="32" idx="2"/>
              <a:endCxn id="76" idx="0"/>
            </p:cNvCxnSpPr>
            <p:nvPr/>
          </p:nvCxnSpPr>
          <p:spPr>
            <a:xfrm rot="16200000" flipH="1">
              <a:off x="5421913" y="1040643"/>
              <a:ext cx="380049" cy="156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71"/>
            <p:cNvCxnSpPr>
              <a:stCxn id="76" idx="2"/>
              <a:endCxn id="77" idx="0"/>
            </p:cNvCxnSpPr>
            <p:nvPr/>
          </p:nvCxnSpPr>
          <p:spPr>
            <a:xfrm rot="5400000">
              <a:off x="5157657" y="1276619"/>
              <a:ext cx="208766" cy="8559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72"/>
            <p:cNvCxnSpPr>
              <a:stCxn id="76" idx="2"/>
              <a:endCxn id="78" idx="0"/>
            </p:cNvCxnSpPr>
            <p:nvPr/>
          </p:nvCxnSpPr>
          <p:spPr>
            <a:xfrm rot="5400000">
              <a:off x="5457645" y="1582600"/>
              <a:ext cx="214757" cy="249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73"/>
            <p:cNvCxnSpPr>
              <a:stCxn id="76" idx="2"/>
              <a:endCxn id="79" idx="0"/>
            </p:cNvCxnSpPr>
            <p:nvPr/>
          </p:nvCxnSpPr>
          <p:spPr>
            <a:xfrm rot="16200000" flipH="1">
              <a:off x="5868156" y="1422019"/>
              <a:ext cx="208766" cy="565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74"/>
            <p:cNvCxnSpPr>
              <a:stCxn id="76" idx="2"/>
              <a:endCxn id="86" idx="0"/>
            </p:cNvCxnSpPr>
            <p:nvPr/>
          </p:nvCxnSpPr>
          <p:spPr>
            <a:xfrm rot="16200000" flipH="1">
              <a:off x="6436547" y="853629"/>
              <a:ext cx="214757" cy="1707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75"/>
            <p:cNvCxnSpPr>
              <a:stCxn id="77" idx="2"/>
              <a:endCxn id="83" idx="0"/>
            </p:cNvCxnSpPr>
            <p:nvPr/>
          </p:nvCxnSpPr>
          <p:spPr>
            <a:xfrm rot="5400000">
              <a:off x="4683007" y="2229091"/>
              <a:ext cx="296546" cy="54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6"/>
            <p:cNvCxnSpPr>
              <a:stCxn id="79" idx="2"/>
              <a:endCxn id="80" idx="0"/>
            </p:cNvCxnSpPr>
            <p:nvPr/>
          </p:nvCxnSpPr>
          <p:spPr>
            <a:xfrm rot="5400000">
              <a:off x="5790171" y="1915162"/>
              <a:ext cx="358451" cy="5713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7"/>
            <p:cNvCxnSpPr>
              <a:stCxn id="79" idx="2"/>
              <a:endCxn id="82" idx="0"/>
            </p:cNvCxnSpPr>
            <p:nvPr/>
          </p:nvCxnSpPr>
          <p:spPr>
            <a:xfrm rot="16200000" flipH="1">
              <a:off x="6076452" y="2200263"/>
              <a:ext cx="358452" cy="1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8"/>
            <p:cNvCxnSpPr>
              <a:stCxn id="79" idx="2"/>
              <a:endCxn id="81" idx="0"/>
            </p:cNvCxnSpPr>
            <p:nvPr/>
          </p:nvCxnSpPr>
          <p:spPr>
            <a:xfrm rot="16200000" flipH="1">
              <a:off x="6362800" y="1913916"/>
              <a:ext cx="358451" cy="573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9"/>
            <p:cNvCxnSpPr>
              <a:stCxn id="80" idx="2"/>
              <a:endCxn id="84" idx="0"/>
            </p:cNvCxnSpPr>
            <p:nvPr/>
          </p:nvCxnSpPr>
          <p:spPr>
            <a:xfrm rot="5400000">
              <a:off x="5528172" y="2796672"/>
              <a:ext cx="311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80"/>
            <p:cNvCxnSpPr>
              <a:stCxn id="81" idx="2"/>
              <a:endCxn id="85" idx="0"/>
            </p:cNvCxnSpPr>
            <p:nvPr/>
          </p:nvCxnSpPr>
          <p:spPr>
            <a:xfrm rot="5400000">
              <a:off x="6672961" y="2796202"/>
              <a:ext cx="311062" cy="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24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Semantic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7752" y="442913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Semantic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he-IL" dirty="0"/>
          </a:p>
        </p:txBody>
      </p:sp>
      <p:sp>
        <p:nvSpPr>
          <p:cNvPr id="11" name="Down Arrow 10"/>
          <p:cNvSpPr/>
          <p:nvPr/>
        </p:nvSpPr>
        <p:spPr>
          <a:xfrm>
            <a:off x="5500694" y="5214950"/>
            <a:ext cx="200915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8" name="Down Arrow 237"/>
          <p:cNvSpPr/>
          <p:nvPr/>
        </p:nvSpPr>
        <p:spPr>
          <a:xfrm rot="18813081">
            <a:off x="5225309" y="3845050"/>
            <a:ext cx="179872" cy="5000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6" name="TextBox 315"/>
          <p:cNvSpPr txBox="1"/>
          <p:nvPr/>
        </p:nvSpPr>
        <p:spPr>
          <a:xfrm>
            <a:off x="4206537" y="5917188"/>
            <a:ext cx="27943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to code generation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25</a:t>
            </a:fld>
            <a:endParaRPr lang="he-IL" dirty="0"/>
          </a:p>
        </p:txBody>
      </p:sp>
      <p:grpSp>
        <p:nvGrpSpPr>
          <p:cNvPr id="84" name="קבוצה 17"/>
          <p:cNvGrpSpPr/>
          <p:nvPr/>
        </p:nvGrpSpPr>
        <p:grpSpPr>
          <a:xfrm>
            <a:off x="0" y="1071546"/>
            <a:ext cx="8929718" cy="3357586"/>
            <a:chOff x="-214346" y="142852"/>
            <a:chExt cx="8070025" cy="3643338"/>
          </a:xfrm>
        </p:grpSpPr>
        <p:sp>
          <p:nvSpPr>
            <p:cNvPr id="85" name="Rectangle 5"/>
            <p:cNvSpPr>
              <a:spLocks noChangeArrowheads="1"/>
            </p:cNvSpPr>
            <p:nvPr/>
          </p:nvSpPr>
          <p:spPr bwMode="auto">
            <a:xfrm>
              <a:off x="-214346" y="1785926"/>
              <a:ext cx="915632" cy="6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Mesh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500034" y="1785927"/>
              <a:ext cx="928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meshIdentifier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1142976" y="2357429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1763973" y="2357430"/>
              <a:ext cx="42862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1357290" y="2357429"/>
              <a:ext cx="645403" cy="283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1857356" y="2935135"/>
              <a:ext cx="428628" cy="285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2786050" y="2935135"/>
              <a:ext cx="48700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2214546" y="2935136"/>
              <a:ext cx="701318" cy="226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818170" y="2357431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1418253" y="2928934"/>
              <a:ext cx="487004" cy="27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2383140" y="3429000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6" name="Rectangle 6"/>
            <p:cNvSpPr>
              <a:spLocks noChangeArrowheads="1"/>
            </p:cNvSpPr>
            <p:nvPr/>
          </p:nvSpPr>
          <p:spPr bwMode="auto">
            <a:xfrm>
              <a:off x="1357290" y="1785927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meshDimension3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2207231" y="235743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meshDimension2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3071802" y="2934851"/>
              <a:ext cx="1143008" cy="20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meshDimension1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3214678" y="3429000"/>
              <a:ext cx="871472" cy="35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semicolon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4143372" y="142852"/>
              <a:ext cx="697131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Program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1" name="Rectangle 6"/>
            <p:cNvSpPr>
              <a:spLocks noChangeArrowheads="1"/>
            </p:cNvSpPr>
            <p:nvPr/>
          </p:nvSpPr>
          <p:spPr bwMode="auto">
            <a:xfrm>
              <a:off x="2139296" y="714355"/>
              <a:ext cx="1285884" cy="26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variableDeclaration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3809042" y="714356"/>
              <a:ext cx="128588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>
                  <a:cs typeface="+mj-cs"/>
                </a:rPr>
                <a:t>f</a:t>
              </a:r>
              <a:r>
                <a:rPr lang="en-US" sz="800" dirty="0" smtClean="0">
                  <a:cs typeface="+mj-cs"/>
                </a:rPr>
                <a:t>unctionDeclaration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103" name="Group 4"/>
            <p:cNvGrpSpPr>
              <a:grpSpLocks/>
            </p:cNvGrpSpPr>
            <p:nvPr/>
          </p:nvGrpSpPr>
          <p:grpSpPr bwMode="auto">
            <a:xfrm>
              <a:off x="4370773" y="1308730"/>
              <a:ext cx="3484906" cy="2280512"/>
              <a:chOff x="3757" y="8330"/>
              <a:chExt cx="4434" cy="2284"/>
            </a:xfrm>
            <a:noFill/>
          </p:grpSpPr>
          <p:sp>
            <p:nvSpPr>
              <p:cNvPr id="148" name="Rectangle 5"/>
              <p:cNvSpPr>
                <a:spLocks noChangeArrowheads="1"/>
              </p:cNvSpPr>
              <p:nvPr/>
            </p:nvSpPr>
            <p:spPr bwMode="auto">
              <a:xfrm>
                <a:off x="4481" y="8330"/>
                <a:ext cx="1909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assignment statement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3862" y="8831"/>
                <a:ext cx="96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4535" y="8837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=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5572" y="8831"/>
                <a:ext cx="1165" cy="2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expression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4845" y="9403"/>
                <a:ext cx="1165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3" name="Rectangle 10"/>
              <p:cNvSpPr>
                <a:spLocks noChangeArrowheads="1"/>
              </p:cNvSpPr>
              <p:nvPr/>
            </p:nvSpPr>
            <p:spPr bwMode="auto">
              <a:xfrm>
                <a:off x="6481" y="9403"/>
                <a:ext cx="807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4" name="Rectangle 11"/>
              <p:cNvSpPr>
                <a:spLocks noChangeArrowheads="1"/>
              </p:cNvSpPr>
              <p:nvPr/>
            </p:nvSpPr>
            <p:spPr bwMode="auto">
              <a:xfrm>
                <a:off x="5974" y="9403"/>
                <a:ext cx="364" cy="21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+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5" name="Rectangle 21"/>
              <p:cNvSpPr>
                <a:spLocks noChangeArrowheads="1"/>
              </p:cNvSpPr>
              <p:nvPr/>
            </p:nvSpPr>
            <p:spPr bwMode="auto">
              <a:xfrm>
                <a:off x="3757" y="9403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6" name="Rectangle 22"/>
              <p:cNvSpPr>
                <a:spLocks noChangeArrowheads="1"/>
              </p:cNvSpPr>
              <p:nvPr/>
            </p:nvSpPr>
            <p:spPr bwMode="auto">
              <a:xfrm>
                <a:off x="4845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7" name="Rectangle 23"/>
              <p:cNvSpPr>
                <a:spLocks noChangeArrowheads="1"/>
              </p:cNvSpPr>
              <p:nvPr/>
            </p:nvSpPr>
            <p:spPr bwMode="auto">
              <a:xfrm>
                <a:off x="6301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7026" y="8837"/>
                <a:ext cx="1165" cy="28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</p:grp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5280996" y="714356"/>
              <a:ext cx="50577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latin typeface="Times New Roman" pitchFamily="18" charset="0"/>
                  <a:ea typeface="Arial" pitchFamily="34" charset="0"/>
                  <a:cs typeface="+mj-cs"/>
                </a:rPr>
                <a:t>b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ody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522620" y="1285860"/>
              <a:ext cx="406042" cy="34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var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000099" y="1285861"/>
              <a:ext cx="1091275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meshDefinition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2000232" y="128586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registerDefinition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3066871" y="1285861"/>
              <a:ext cx="1253855" cy="21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IOvectorDefinition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109" name="מחבר ישר 42"/>
            <p:cNvCxnSpPr>
              <a:stCxn id="100" idx="2"/>
              <a:endCxn id="101" idx="0"/>
            </p:cNvCxnSpPr>
            <p:nvPr/>
          </p:nvCxnSpPr>
          <p:spPr>
            <a:xfrm rot="5400000">
              <a:off x="3494213" y="-283370"/>
              <a:ext cx="285752" cy="170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מחבר ישר 43"/>
            <p:cNvCxnSpPr>
              <a:stCxn id="100" idx="2"/>
              <a:endCxn id="102" idx="0"/>
            </p:cNvCxnSpPr>
            <p:nvPr/>
          </p:nvCxnSpPr>
          <p:spPr>
            <a:xfrm rot="5400000">
              <a:off x="4329086" y="551503"/>
              <a:ext cx="285753" cy="399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44"/>
            <p:cNvCxnSpPr>
              <a:stCxn id="100" idx="2"/>
              <a:endCxn id="104" idx="0"/>
            </p:cNvCxnSpPr>
            <p:nvPr/>
          </p:nvCxnSpPr>
          <p:spPr>
            <a:xfrm rot="16200000" flipH="1">
              <a:off x="4870036" y="50505"/>
              <a:ext cx="285753" cy="10419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45"/>
            <p:cNvCxnSpPr>
              <a:stCxn id="101" idx="2"/>
              <a:endCxn id="105" idx="0"/>
            </p:cNvCxnSpPr>
            <p:nvPr/>
          </p:nvCxnSpPr>
          <p:spPr>
            <a:xfrm rot="5400000">
              <a:off x="1598817" y="102438"/>
              <a:ext cx="310246" cy="2056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46"/>
            <p:cNvCxnSpPr>
              <a:stCxn id="101" idx="2"/>
              <a:endCxn id="106" idx="0"/>
            </p:cNvCxnSpPr>
            <p:nvPr/>
          </p:nvCxnSpPr>
          <p:spPr>
            <a:xfrm rot="5400000">
              <a:off x="2008865" y="512487"/>
              <a:ext cx="310248" cy="1236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ישר 47"/>
            <p:cNvCxnSpPr>
              <a:stCxn id="101" idx="2"/>
              <a:endCxn id="107" idx="0"/>
            </p:cNvCxnSpPr>
            <p:nvPr/>
          </p:nvCxnSpPr>
          <p:spPr>
            <a:xfrm rot="5400000">
              <a:off x="2521865" y="1025486"/>
              <a:ext cx="310248" cy="210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48"/>
            <p:cNvCxnSpPr>
              <a:stCxn id="101" idx="2"/>
              <a:endCxn id="108" idx="0"/>
            </p:cNvCxnSpPr>
            <p:nvPr/>
          </p:nvCxnSpPr>
          <p:spPr>
            <a:xfrm rot="16200000" flipH="1">
              <a:off x="3082896" y="674956"/>
              <a:ext cx="310248" cy="9115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49"/>
            <p:cNvCxnSpPr>
              <a:stCxn id="106" idx="2"/>
              <a:endCxn id="85" idx="0"/>
            </p:cNvCxnSpPr>
            <p:nvPr/>
          </p:nvCxnSpPr>
          <p:spPr>
            <a:xfrm rot="5400000">
              <a:off x="801735" y="1041924"/>
              <a:ext cx="185739" cy="13022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50"/>
            <p:cNvCxnSpPr>
              <a:stCxn id="106" idx="2"/>
              <a:endCxn id="86" idx="0"/>
            </p:cNvCxnSpPr>
            <p:nvPr/>
          </p:nvCxnSpPr>
          <p:spPr>
            <a:xfrm rot="5400000">
              <a:off x="1162190" y="1402379"/>
              <a:ext cx="185739" cy="581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51"/>
            <p:cNvCxnSpPr>
              <a:stCxn id="106" idx="2"/>
              <a:endCxn id="96" idx="0"/>
            </p:cNvCxnSpPr>
            <p:nvPr/>
          </p:nvCxnSpPr>
          <p:spPr>
            <a:xfrm rot="16200000" flipH="1">
              <a:off x="1644396" y="1501528"/>
              <a:ext cx="185739" cy="3830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52"/>
            <p:cNvCxnSpPr>
              <a:stCxn id="86" idx="2"/>
              <a:endCxn id="93" idx="0"/>
            </p:cNvCxnSpPr>
            <p:nvPr/>
          </p:nvCxnSpPr>
          <p:spPr>
            <a:xfrm rot="5400000">
              <a:off x="819838" y="2212888"/>
              <a:ext cx="285752" cy="33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53"/>
            <p:cNvCxnSpPr>
              <a:stCxn id="96" idx="2"/>
              <a:endCxn id="87" idx="0"/>
            </p:cNvCxnSpPr>
            <p:nvPr/>
          </p:nvCxnSpPr>
          <p:spPr>
            <a:xfrm rot="5400000">
              <a:off x="1428729" y="1857363"/>
              <a:ext cx="357189" cy="642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54"/>
            <p:cNvCxnSpPr>
              <a:stCxn id="96" idx="2"/>
              <a:endCxn id="89" idx="0"/>
            </p:cNvCxnSpPr>
            <p:nvPr/>
          </p:nvCxnSpPr>
          <p:spPr>
            <a:xfrm rot="5400000">
              <a:off x="1625799" y="2054434"/>
              <a:ext cx="357189" cy="2488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55"/>
            <p:cNvCxnSpPr>
              <a:stCxn id="96" idx="2"/>
              <a:endCxn id="88" idx="0"/>
            </p:cNvCxnSpPr>
            <p:nvPr/>
          </p:nvCxnSpPr>
          <p:spPr>
            <a:xfrm rot="16200000" flipH="1">
              <a:off x="1774945" y="2154088"/>
              <a:ext cx="357190" cy="494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56"/>
            <p:cNvCxnSpPr>
              <a:stCxn id="96" idx="2"/>
              <a:endCxn id="97" idx="0"/>
            </p:cNvCxnSpPr>
            <p:nvPr/>
          </p:nvCxnSpPr>
          <p:spPr>
            <a:xfrm rot="16200000" flipH="1">
              <a:off x="2175169" y="1753864"/>
              <a:ext cx="357191" cy="8499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57"/>
            <p:cNvCxnSpPr>
              <a:stCxn id="89" idx="2"/>
              <a:endCxn id="94" idx="0"/>
            </p:cNvCxnSpPr>
            <p:nvPr/>
          </p:nvCxnSpPr>
          <p:spPr>
            <a:xfrm rot="5400000">
              <a:off x="1526976" y="2775918"/>
              <a:ext cx="287795" cy="18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58"/>
            <p:cNvCxnSpPr>
              <a:stCxn id="97" idx="2"/>
              <a:endCxn id="90" idx="0"/>
            </p:cNvCxnSpPr>
            <p:nvPr/>
          </p:nvCxnSpPr>
          <p:spPr>
            <a:xfrm rot="5400000">
              <a:off x="2243508" y="2399907"/>
              <a:ext cx="363391" cy="707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59"/>
            <p:cNvCxnSpPr>
              <a:stCxn id="97" idx="2"/>
              <a:endCxn id="92" idx="0"/>
            </p:cNvCxnSpPr>
            <p:nvPr/>
          </p:nvCxnSpPr>
          <p:spPr>
            <a:xfrm rot="5400000">
              <a:off x="2490275" y="2646675"/>
              <a:ext cx="363391" cy="213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60"/>
            <p:cNvCxnSpPr>
              <a:stCxn id="97" idx="2"/>
              <a:endCxn id="91" idx="0"/>
            </p:cNvCxnSpPr>
            <p:nvPr/>
          </p:nvCxnSpPr>
          <p:spPr>
            <a:xfrm rot="16200000" flipH="1">
              <a:off x="2722448" y="2628030"/>
              <a:ext cx="363391" cy="2508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61"/>
            <p:cNvCxnSpPr>
              <a:stCxn id="97" idx="2"/>
              <a:endCxn id="98" idx="0"/>
            </p:cNvCxnSpPr>
            <p:nvPr/>
          </p:nvCxnSpPr>
          <p:spPr>
            <a:xfrm rot="16200000" flipH="1">
              <a:off x="3029467" y="2321011"/>
              <a:ext cx="363107" cy="8645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62"/>
            <p:cNvCxnSpPr>
              <a:stCxn id="92" idx="2"/>
              <a:endCxn id="95" idx="0"/>
            </p:cNvCxnSpPr>
            <p:nvPr/>
          </p:nvCxnSpPr>
          <p:spPr>
            <a:xfrm rot="5400000">
              <a:off x="2429780" y="3293575"/>
              <a:ext cx="267383" cy="34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63"/>
            <p:cNvCxnSpPr>
              <a:stCxn id="98" idx="2"/>
              <a:endCxn id="99" idx="0"/>
            </p:cNvCxnSpPr>
            <p:nvPr/>
          </p:nvCxnSpPr>
          <p:spPr>
            <a:xfrm rot="16200000" flipH="1">
              <a:off x="3503984" y="3282570"/>
              <a:ext cx="285752" cy="71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2406000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3528279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4286248" y="1285861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134" name="מחבר ישר 67"/>
            <p:cNvCxnSpPr>
              <a:stCxn id="107" idx="2"/>
              <a:endCxn id="131" idx="0"/>
            </p:cNvCxnSpPr>
            <p:nvPr/>
          </p:nvCxnSpPr>
          <p:spPr>
            <a:xfrm rot="16200000" flipH="1">
              <a:off x="2430765" y="1641145"/>
              <a:ext cx="285752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מחבר ישר 68"/>
            <p:cNvCxnSpPr>
              <a:stCxn id="108" idx="2"/>
              <a:endCxn id="132" idx="0"/>
            </p:cNvCxnSpPr>
            <p:nvPr/>
          </p:nvCxnSpPr>
          <p:spPr>
            <a:xfrm rot="16200000" flipH="1">
              <a:off x="3550895" y="1638995"/>
              <a:ext cx="289834" cy="402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מחבר ישר 69"/>
            <p:cNvCxnSpPr>
              <a:stCxn id="102" idx="2"/>
              <a:endCxn id="133" idx="0"/>
            </p:cNvCxnSpPr>
            <p:nvPr/>
          </p:nvCxnSpPr>
          <p:spPr>
            <a:xfrm rot="16200000" flipH="1">
              <a:off x="4275294" y="1105360"/>
              <a:ext cx="357191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מחבר ישר 70"/>
            <p:cNvCxnSpPr>
              <a:stCxn id="104" idx="2"/>
              <a:endCxn id="148" idx="0"/>
            </p:cNvCxnSpPr>
            <p:nvPr/>
          </p:nvCxnSpPr>
          <p:spPr>
            <a:xfrm rot="16200000" flipH="1">
              <a:off x="5421913" y="1040643"/>
              <a:ext cx="380049" cy="156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מחבר ישר 71"/>
            <p:cNvCxnSpPr>
              <a:stCxn id="148" idx="2"/>
              <a:endCxn id="149" idx="0"/>
            </p:cNvCxnSpPr>
            <p:nvPr/>
          </p:nvCxnSpPr>
          <p:spPr>
            <a:xfrm rot="5400000">
              <a:off x="5157657" y="1276619"/>
              <a:ext cx="208766" cy="8559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מחבר ישר 72"/>
            <p:cNvCxnSpPr>
              <a:stCxn id="148" idx="2"/>
              <a:endCxn id="150" idx="0"/>
            </p:cNvCxnSpPr>
            <p:nvPr/>
          </p:nvCxnSpPr>
          <p:spPr>
            <a:xfrm rot="5400000">
              <a:off x="5457645" y="1582600"/>
              <a:ext cx="214757" cy="249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מחבר ישר 73"/>
            <p:cNvCxnSpPr>
              <a:stCxn id="148" idx="2"/>
              <a:endCxn id="151" idx="0"/>
            </p:cNvCxnSpPr>
            <p:nvPr/>
          </p:nvCxnSpPr>
          <p:spPr>
            <a:xfrm rot="16200000" flipH="1">
              <a:off x="5868156" y="1422019"/>
              <a:ext cx="208766" cy="565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מחבר ישר 74"/>
            <p:cNvCxnSpPr>
              <a:stCxn id="148" idx="2"/>
              <a:endCxn id="158" idx="0"/>
            </p:cNvCxnSpPr>
            <p:nvPr/>
          </p:nvCxnSpPr>
          <p:spPr>
            <a:xfrm rot="16200000" flipH="1">
              <a:off x="6436547" y="853629"/>
              <a:ext cx="214757" cy="1707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מחבר ישר 75"/>
            <p:cNvCxnSpPr>
              <a:stCxn id="149" idx="2"/>
              <a:endCxn id="155" idx="0"/>
            </p:cNvCxnSpPr>
            <p:nvPr/>
          </p:nvCxnSpPr>
          <p:spPr>
            <a:xfrm rot="5400000">
              <a:off x="4683007" y="2229091"/>
              <a:ext cx="296546" cy="54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מחבר ישר 76"/>
            <p:cNvCxnSpPr>
              <a:stCxn id="151" idx="2"/>
              <a:endCxn id="152" idx="0"/>
            </p:cNvCxnSpPr>
            <p:nvPr/>
          </p:nvCxnSpPr>
          <p:spPr>
            <a:xfrm rot="5400000">
              <a:off x="5790171" y="1915162"/>
              <a:ext cx="358451" cy="5713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מחבר ישר 77"/>
            <p:cNvCxnSpPr>
              <a:stCxn id="151" idx="2"/>
              <a:endCxn id="154" idx="0"/>
            </p:cNvCxnSpPr>
            <p:nvPr/>
          </p:nvCxnSpPr>
          <p:spPr>
            <a:xfrm rot="16200000" flipH="1">
              <a:off x="6076452" y="2200263"/>
              <a:ext cx="358452" cy="1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78"/>
            <p:cNvCxnSpPr>
              <a:stCxn id="151" idx="2"/>
              <a:endCxn id="153" idx="0"/>
            </p:cNvCxnSpPr>
            <p:nvPr/>
          </p:nvCxnSpPr>
          <p:spPr>
            <a:xfrm rot="16200000" flipH="1">
              <a:off x="6362800" y="1913916"/>
              <a:ext cx="358451" cy="573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79"/>
            <p:cNvCxnSpPr>
              <a:stCxn id="152" idx="2"/>
              <a:endCxn id="156" idx="0"/>
            </p:cNvCxnSpPr>
            <p:nvPr/>
          </p:nvCxnSpPr>
          <p:spPr>
            <a:xfrm rot="5400000">
              <a:off x="5528172" y="2796672"/>
              <a:ext cx="311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מחבר ישר 80"/>
            <p:cNvCxnSpPr>
              <a:stCxn id="153" idx="2"/>
              <a:endCxn id="157" idx="0"/>
            </p:cNvCxnSpPr>
            <p:nvPr/>
          </p:nvCxnSpPr>
          <p:spPr>
            <a:xfrm rot="5400000">
              <a:off x="6672961" y="2796202"/>
              <a:ext cx="311062" cy="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86380" y="4143069"/>
            <a:ext cx="1500198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Code Generator</a:t>
            </a:r>
            <a:endParaRPr lang="he-IL" b="1" dirty="0"/>
          </a:p>
        </p:txBody>
      </p:sp>
      <p:sp>
        <p:nvSpPr>
          <p:cNvPr id="6" name="Down Arrow 5"/>
          <p:cNvSpPr/>
          <p:nvPr/>
        </p:nvSpPr>
        <p:spPr>
          <a:xfrm rot="18813081">
            <a:off x="5582499" y="3558987"/>
            <a:ext cx="17987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Down Arrow 6"/>
          <p:cNvSpPr/>
          <p:nvPr/>
        </p:nvSpPr>
        <p:spPr>
          <a:xfrm>
            <a:off x="5929322" y="4857449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5428953"/>
            <a:ext cx="27388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threaded code in C# 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6072198" y="5929019"/>
            <a:ext cx="2250248" cy="497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 file: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 = r2 + 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  <a:endParaRPr lang="en-US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3500430" y="5857581"/>
            <a:ext cx="2546033" cy="73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file: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m = new Mesh(8,8);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Code Generation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90" name="Rounded Rectangle 89"/>
          <p:cNvSpPr/>
          <p:nvPr/>
        </p:nvSpPr>
        <p:spPr>
          <a:xfrm>
            <a:off x="7358082" y="3286124"/>
            <a:ext cx="857256" cy="11430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0" y="928670"/>
            <a:ext cx="8929718" cy="3357585"/>
            <a:chOff x="0" y="928670"/>
            <a:chExt cx="8929718" cy="3357585"/>
          </a:xfrm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7205970" y="3500438"/>
              <a:ext cx="96454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intToBit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175" name="קבוצה 17"/>
            <p:cNvGrpSpPr/>
            <p:nvPr/>
          </p:nvGrpSpPr>
          <p:grpSpPr>
            <a:xfrm>
              <a:off x="0" y="928670"/>
              <a:ext cx="8929718" cy="3357585"/>
              <a:chOff x="-214346" y="142852"/>
              <a:chExt cx="8070025" cy="3643338"/>
            </a:xfrm>
          </p:grpSpPr>
          <p:sp>
            <p:nvSpPr>
              <p:cNvPr id="176" name="Rectangle 5"/>
              <p:cNvSpPr>
                <a:spLocks noChangeArrowheads="1"/>
              </p:cNvSpPr>
              <p:nvPr/>
            </p:nvSpPr>
            <p:spPr bwMode="auto">
              <a:xfrm>
                <a:off x="-214346" y="1785926"/>
                <a:ext cx="915632" cy="637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Mesh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500034" y="1785927"/>
                <a:ext cx="928694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meshIdentifier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8" name="Rectangle 7"/>
              <p:cNvSpPr>
                <a:spLocks noChangeArrowheads="1"/>
              </p:cNvSpPr>
              <p:nvPr/>
            </p:nvSpPr>
            <p:spPr bwMode="auto">
              <a:xfrm>
                <a:off x="1142976" y="2357429"/>
                <a:ext cx="285752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[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9" name="Rectangle 7"/>
              <p:cNvSpPr>
                <a:spLocks noChangeArrowheads="1"/>
              </p:cNvSpPr>
              <p:nvPr/>
            </p:nvSpPr>
            <p:spPr bwMode="auto">
              <a:xfrm>
                <a:off x="1763973" y="2357430"/>
                <a:ext cx="428628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]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0" name="Rectangle 8"/>
              <p:cNvSpPr>
                <a:spLocks noChangeArrowheads="1"/>
              </p:cNvSpPr>
              <p:nvPr/>
            </p:nvSpPr>
            <p:spPr bwMode="auto">
              <a:xfrm>
                <a:off x="1357290" y="2357429"/>
                <a:ext cx="645403" cy="283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1" name="Rectangle 7"/>
              <p:cNvSpPr>
                <a:spLocks noChangeArrowheads="1"/>
              </p:cNvSpPr>
              <p:nvPr/>
            </p:nvSpPr>
            <p:spPr bwMode="auto">
              <a:xfrm>
                <a:off x="1857356" y="2935135"/>
                <a:ext cx="428628" cy="285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[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2" name="Rectangle 7"/>
              <p:cNvSpPr>
                <a:spLocks noChangeArrowheads="1"/>
              </p:cNvSpPr>
              <p:nvPr/>
            </p:nvSpPr>
            <p:spPr bwMode="auto">
              <a:xfrm>
                <a:off x="2786050" y="2935135"/>
                <a:ext cx="487004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]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3" name="Rectangle 8"/>
              <p:cNvSpPr>
                <a:spLocks noChangeArrowheads="1"/>
              </p:cNvSpPr>
              <p:nvPr/>
            </p:nvSpPr>
            <p:spPr bwMode="auto">
              <a:xfrm>
                <a:off x="2214546" y="2935136"/>
                <a:ext cx="701318" cy="226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4" name="Rectangle 21"/>
              <p:cNvSpPr>
                <a:spLocks noChangeArrowheads="1"/>
              </p:cNvSpPr>
              <p:nvPr/>
            </p:nvSpPr>
            <p:spPr bwMode="auto">
              <a:xfrm>
                <a:off x="818170" y="2357431"/>
                <a:ext cx="28575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1426599" y="2928935"/>
                <a:ext cx="487004" cy="279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8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6" name="Rectangle 21"/>
              <p:cNvSpPr>
                <a:spLocks noChangeArrowheads="1"/>
              </p:cNvSpPr>
              <p:nvPr/>
            </p:nvSpPr>
            <p:spPr bwMode="auto">
              <a:xfrm>
                <a:off x="2383140" y="3429000"/>
                <a:ext cx="35719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8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7" name="Rectangle 6"/>
              <p:cNvSpPr>
                <a:spLocks noChangeArrowheads="1"/>
              </p:cNvSpPr>
              <p:nvPr/>
            </p:nvSpPr>
            <p:spPr bwMode="auto">
              <a:xfrm>
                <a:off x="1357290" y="1785927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meshDimension3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8" name="Rectangle 6"/>
              <p:cNvSpPr>
                <a:spLocks noChangeArrowheads="1"/>
              </p:cNvSpPr>
              <p:nvPr/>
            </p:nvSpPr>
            <p:spPr bwMode="auto">
              <a:xfrm>
                <a:off x="2207231" y="2357431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3071802" y="2934851"/>
                <a:ext cx="1143008" cy="208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0" name="Rectangle 24"/>
              <p:cNvSpPr>
                <a:spLocks noChangeArrowheads="1"/>
              </p:cNvSpPr>
              <p:nvPr/>
            </p:nvSpPr>
            <p:spPr bwMode="auto">
              <a:xfrm>
                <a:off x="3214678" y="3429000"/>
                <a:ext cx="871472" cy="351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4143372" y="142852"/>
                <a:ext cx="697131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Program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2" name="Rectangle 6"/>
              <p:cNvSpPr>
                <a:spLocks noChangeArrowheads="1"/>
              </p:cNvSpPr>
              <p:nvPr/>
            </p:nvSpPr>
            <p:spPr bwMode="auto">
              <a:xfrm>
                <a:off x="2139296" y="714355"/>
                <a:ext cx="1285884" cy="261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l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variableDeclaration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3" name="Rectangle 6"/>
              <p:cNvSpPr>
                <a:spLocks noChangeArrowheads="1"/>
              </p:cNvSpPr>
              <p:nvPr/>
            </p:nvSpPr>
            <p:spPr bwMode="auto">
              <a:xfrm>
                <a:off x="3809042" y="714356"/>
                <a:ext cx="1285884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l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>
                    <a:cs typeface="+mj-cs"/>
                  </a:rPr>
                  <a:t>f</a:t>
                </a:r>
                <a:r>
                  <a:rPr lang="en-US" sz="800" dirty="0" smtClean="0">
                    <a:cs typeface="+mj-cs"/>
                  </a:rPr>
                  <a:t>unctionDeclaration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grpSp>
            <p:nvGrpSpPr>
              <p:cNvPr id="194" name="Group 4"/>
              <p:cNvGrpSpPr>
                <a:grpSpLocks/>
              </p:cNvGrpSpPr>
              <p:nvPr/>
            </p:nvGrpSpPr>
            <p:grpSpPr bwMode="auto">
              <a:xfrm>
                <a:off x="4370773" y="1308717"/>
                <a:ext cx="3484906" cy="2406316"/>
                <a:chOff x="3757" y="8330"/>
                <a:chExt cx="4434" cy="2410"/>
              </a:xfrm>
              <a:noFill/>
            </p:grpSpPr>
            <p:sp>
              <p:nvSpPr>
                <p:cNvPr id="239" name="Rectangle 5"/>
                <p:cNvSpPr>
                  <a:spLocks noChangeArrowheads="1"/>
                </p:cNvSpPr>
                <p:nvPr/>
              </p:nvSpPr>
              <p:spPr bwMode="auto">
                <a:xfrm>
                  <a:off x="4481" y="8330"/>
                  <a:ext cx="1909" cy="2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assignment statement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0" name="Rectangle 6"/>
                <p:cNvSpPr>
                  <a:spLocks noChangeArrowheads="1"/>
                </p:cNvSpPr>
                <p:nvPr/>
              </p:nvSpPr>
              <p:spPr bwMode="auto">
                <a:xfrm>
                  <a:off x="3862" y="8831"/>
                  <a:ext cx="969" cy="2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Identifier</a:t>
                  </a:r>
                  <a:r>
                    <a:rPr kumimoji="0" lang="en-US" sz="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1" name="Rectangle 7"/>
                <p:cNvSpPr>
                  <a:spLocks noChangeArrowheads="1"/>
                </p:cNvSpPr>
                <p:nvPr/>
              </p:nvSpPr>
              <p:spPr bwMode="auto">
                <a:xfrm>
                  <a:off x="4535" y="8837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=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2" name="Rectangle 8"/>
                <p:cNvSpPr>
                  <a:spLocks noChangeArrowheads="1"/>
                </p:cNvSpPr>
                <p:nvPr/>
              </p:nvSpPr>
              <p:spPr bwMode="auto">
                <a:xfrm>
                  <a:off x="5572" y="8831"/>
                  <a:ext cx="1165" cy="2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expression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3" name="Rectangle 9"/>
                <p:cNvSpPr>
                  <a:spLocks noChangeArrowheads="1"/>
                </p:cNvSpPr>
                <p:nvPr/>
              </p:nvSpPr>
              <p:spPr bwMode="auto">
                <a:xfrm>
                  <a:off x="4845" y="9403"/>
                  <a:ext cx="1165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Identifier</a:t>
                  </a:r>
                  <a:r>
                    <a:rPr kumimoji="0" lang="en-US" sz="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2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4" name="Rectangle 10"/>
                <p:cNvSpPr>
                  <a:spLocks noChangeArrowheads="1"/>
                </p:cNvSpPr>
                <p:nvPr/>
              </p:nvSpPr>
              <p:spPr bwMode="auto">
                <a:xfrm>
                  <a:off x="6481" y="9403"/>
                  <a:ext cx="560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integer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5" name="Rectangle 11"/>
                <p:cNvSpPr>
                  <a:spLocks noChangeArrowheads="1"/>
                </p:cNvSpPr>
                <p:nvPr/>
              </p:nvSpPr>
              <p:spPr bwMode="auto">
                <a:xfrm>
                  <a:off x="5974" y="9403"/>
                  <a:ext cx="364" cy="21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+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6" name="Rectangle 21"/>
                <p:cNvSpPr>
                  <a:spLocks noChangeArrowheads="1"/>
                </p:cNvSpPr>
                <p:nvPr/>
              </p:nvSpPr>
              <p:spPr bwMode="auto">
                <a:xfrm>
                  <a:off x="3757" y="9403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m.r1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7" name="Rectangle 22"/>
                <p:cNvSpPr>
                  <a:spLocks noChangeArrowheads="1"/>
                </p:cNvSpPr>
                <p:nvPr/>
              </p:nvSpPr>
              <p:spPr bwMode="auto">
                <a:xfrm>
                  <a:off x="4845" y="9976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m.r</a:t>
                  </a: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+mj-cs"/>
                    </a:rPr>
                    <a:t>2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8" name="Rectangle 23"/>
                <p:cNvSpPr>
                  <a:spLocks noChangeArrowheads="1"/>
                </p:cNvSpPr>
                <p:nvPr/>
              </p:nvSpPr>
              <p:spPr bwMode="auto">
                <a:xfrm>
                  <a:off x="6174" y="10448"/>
                  <a:ext cx="1165" cy="2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9" name="Rectangle 24"/>
                <p:cNvSpPr>
                  <a:spLocks noChangeArrowheads="1"/>
                </p:cNvSpPr>
                <p:nvPr/>
              </p:nvSpPr>
              <p:spPr bwMode="auto">
                <a:xfrm>
                  <a:off x="7026" y="8837"/>
                  <a:ext cx="1165" cy="28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semicolon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</p:grpSp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5280996" y="714356"/>
                <a:ext cx="505778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latin typeface="Times New Roman" pitchFamily="18" charset="0"/>
                    <a:ea typeface="Arial" pitchFamily="34" charset="0"/>
                    <a:cs typeface="+mj-cs"/>
                  </a:rPr>
                  <a:t>b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ody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6" name="Rectangle 5"/>
              <p:cNvSpPr>
                <a:spLocks noChangeArrowheads="1"/>
              </p:cNvSpPr>
              <p:nvPr/>
            </p:nvSpPr>
            <p:spPr bwMode="auto">
              <a:xfrm>
                <a:off x="522620" y="1285860"/>
                <a:ext cx="406042" cy="341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var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7" name="Rectangle 5"/>
              <p:cNvSpPr>
                <a:spLocks noChangeArrowheads="1"/>
              </p:cNvSpPr>
              <p:nvPr/>
            </p:nvSpPr>
            <p:spPr bwMode="auto">
              <a:xfrm>
                <a:off x="1000099" y="1285861"/>
                <a:ext cx="1091275" cy="31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meshDefinition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8" name="Rectangle 5"/>
              <p:cNvSpPr>
                <a:spLocks noChangeArrowheads="1"/>
              </p:cNvSpPr>
              <p:nvPr/>
            </p:nvSpPr>
            <p:spPr bwMode="auto">
              <a:xfrm>
                <a:off x="2000232" y="1285861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registerDefinition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9" name="Rectangle 5"/>
              <p:cNvSpPr>
                <a:spLocks noChangeArrowheads="1"/>
              </p:cNvSpPr>
              <p:nvPr/>
            </p:nvSpPr>
            <p:spPr bwMode="auto">
              <a:xfrm>
                <a:off x="3066871" y="1285861"/>
                <a:ext cx="1253855" cy="210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IOvectorDefinition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cxnSp>
            <p:nvCxnSpPr>
              <p:cNvPr id="200" name="מחבר ישר 42"/>
              <p:cNvCxnSpPr>
                <a:stCxn id="191" idx="2"/>
                <a:endCxn id="192" idx="0"/>
              </p:cNvCxnSpPr>
              <p:nvPr/>
            </p:nvCxnSpPr>
            <p:spPr>
              <a:xfrm rot="5400000">
                <a:off x="3494213" y="-283370"/>
                <a:ext cx="285752" cy="170969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43"/>
              <p:cNvCxnSpPr>
                <a:stCxn id="191" idx="2"/>
                <a:endCxn id="193" idx="0"/>
              </p:cNvCxnSpPr>
              <p:nvPr/>
            </p:nvCxnSpPr>
            <p:spPr>
              <a:xfrm rot="5400000">
                <a:off x="4329086" y="551503"/>
                <a:ext cx="285753" cy="399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44"/>
              <p:cNvCxnSpPr>
                <a:stCxn id="191" idx="2"/>
                <a:endCxn id="195" idx="0"/>
              </p:cNvCxnSpPr>
              <p:nvPr/>
            </p:nvCxnSpPr>
            <p:spPr>
              <a:xfrm rot="16200000" flipH="1">
                <a:off x="4870036" y="50505"/>
                <a:ext cx="285753" cy="10419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45"/>
              <p:cNvCxnSpPr>
                <a:stCxn id="192" idx="2"/>
                <a:endCxn id="196" idx="0"/>
              </p:cNvCxnSpPr>
              <p:nvPr/>
            </p:nvCxnSpPr>
            <p:spPr>
              <a:xfrm rot="5400000">
                <a:off x="1598817" y="102438"/>
                <a:ext cx="310246" cy="20565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46"/>
              <p:cNvCxnSpPr>
                <a:stCxn id="192" idx="2"/>
                <a:endCxn id="197" idx="0"/>
              </p:cNvCxnSpPr>
              <p:nvPr/>
            </p:nvCxnSpPr>
            <p:spPr>
              <a:xfrm rot="5400000">
                <a:off x="2008865" y="512487"/>
                <a:ext cx="310248" cy="123650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47"/>
              <p:cNvCxnSpPr>
                <a:stCxn id="192" idx="2"/>
                <a:endCxn id="198" idx="0"/>
              </p:cNvCxnSpPr>
              <p:nvPr/>
            </p:nvCxnSpPr>
            <p:spPr>
              <a:xfrm rot="5400000">
                <a:off x="2521865" y="1025486"/>
                <a:ext cx="310248" cy="2105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48"/>
              <p:cNvCxnSpPr>
                <a:stCxn id="192" idx="2"/>
                <a:endCxn id="199" idx="0"/>
              </p:cNvCxnSpPr>
              <p:nvPr/>
            </p:nvCxnSpPr>
            <p:spPr>
              <a:xfrm rot="16200000" flipH="1">
                <a:off x="3082896" y="674956"/>
                <a:ext cx="310248" cy="9115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49"/>
              <p:cNvCxnSpPr>
                <a:stCxn id="197" idx="2"/>
                <a:endCxn id="176" idx="0"/>
              </p:cNvCxnSpPr>
              <p:nvPr/>
            </p:nvCxnSpPr>
            <p:spPr>
              <a:xfrm rot="5400000">
                <a:off x="801735" y="1041924"/>
                <a:ext cx="185739" cy="130226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50"/>
              <p:cNvCxnSpPr>
                <a:stCxn id="197" idx="2"/>
                <a:endCxn id="177" idx="0"/>
              </p:cNvCxnSpPr>
              <p:nvPr/>
            </p:nvCxnSpPr>
            <p:spPr>
              <a:xfrm rot="5400000">
                <a:off x="1162190" y="1402379"/>
                <a:ext cx="185739" cy="581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51"/>
              <p:cNvCxnSpPr>
                <a:stCxn id="197" idx="2"/>
                <a:endCxn id="187" idx="0"/>
              </p:cNvCxnSpPr>
              <p:nvPr/>
            </p:nvCxnSpPr>
            <p:spPr>
              <a:xfrm rot="16200000" flipH="1">
                <a:off x="1644396" y="1501528"/>
                <a:ext cx="185739" cy="3830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52"/>
              <p:cNvCxnSpPr>
                <a:stCxn id="177" idx="2"/>
                <a:endCxn id="184" idx="0"/>
              </p:cNvCxnSpPr>
              <p:nvPr/>
            </p:nvCxnSpPr>
            <p:spPr>
              <a:xfrm rot="5400000">
                <a:off x="819838" y="2212888"/>
                <a:ext cx="285752" cy="33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53"/>
              <p:cNvCxnSpPr>
                <a:stCxn id="187" idx="2"/>
                <a:endCxn id="178" idx="0"/>
              </p:cNvCxnSpPr>
              <p:nvPr/>
            </p:nvCxnSpPr>
            <p:spPr>
              <a:xfrm rot="5400000">
                <a:off x="1428729" y="1857363"/>
                <a:ext cx="357189" cy="6429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54"/>
              <p:cNvCxnSpPr>
                <a:stCxn id="187" idx="2"/>
                <a:endCxn id="180" idx="0"/>
              </p:cNvCxnSpPr>
              <p:nvPr/>
            </p:nvCxnSpPr>
            <p:spPr>
              <a:xfrm rot="5400000">
                <a:off x="1625799" y="2054434"/>
                <a:ext cx="357189" cy="2488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55"/>
              <p:cNvCxnSpPr>
                <a:stCxn id="187" idx="2"/>
                <a:endCxn id="179" idx="0"/>
              </p:cNvCxnSpPr>
              <p:nvPr/>
            </p:nvCxnSpPr>
            <p:spPr>
              <a:xfrm rot="16200000" flipH="1">
                <a:off x="1774945" y="2154088"/>
                <a:ext cx="357190" cy="494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56"/>
              <p:cNvCxnSpPr>
                <a:stCxn id="187" idx="2"/>
                <a:endCxn id="188" idx="0"/>
              </p:cNvCxnSpPr>
              <p:nvPr/>
            </p:nvCxnSpPr>
            <p:spPr>
              <a:xfrm rot="16200000" flipH="1">
                <a:off x="2175169" y="1753864"/>
                <a:ext cx="357191" cy="84994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57"/>
              <p:cNvCxnSpPr>
                <a:stCxn id="180" idx="2"/>
                <a:endCxn id="185" idx="0"/>
              </p:cNvCxnSpPr>
              <p:nvPr/>
            </p:nvCxnSpPr>
            <p:spPr>
              <a:xfrm rot="5400000">
                <a:off x="1531149" y="2780092"/>
                <a:ext cx="287795" cy="98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58"/>
              <p:cNvCxnSpPr>
                <a:stCxn id="188" idx="2"/>
                <a:endCxn id="181" idx="0"/>
              </p:cNvCxnSpPr>
              <p:nvPr/>
            </p:nvCxnSpPr>
            <p:spPr>
              <a:xfrm rot="5400000">
                <a:off x="2243508" y="2399907"/>
                <a:ext cx="363391" cy="7070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59"/>
              <p:cNvCxnSpPr>
                <a:stCxn id="188" idx="2"/>
                <a:endCxn id="183" idx="0"/>
              </p:cNvCxnSpPr>
              <p:nvPr/>
            </p:nvCxnSpPr>
            <p:spPr>
              <a:xfrm rot="5400000">
                <a:off x="2490275" y="2646675"/>
                <a:ext cx="363391" cy="213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60"/>
              <p:cNvCxnSpPr>
                <a:stCxn id="188" idx="2"/>
                <a:endCxn id="182" idx="0"/>
              </p:cNvCxnSpPr>
              <p:nvPr/>
            </p:nvCxnSpPr>
            <p:spPr>
              <a:xfrm rot="16200000" flipH="1">
                <a:off x="2722448" y="2628030"/>
                <a:ext cx="363391" cy="2508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61"/>
              <p:cNvCxnSpPr>
                <a:stCxn id="188" idx="2"/>
                <a:endCxn id="189" idx="0"/>
              </p:cNvCxnSpPr>
              <p:nvPr/>
            </p:nvCxnSpPr>
            <p:spPr>
              <a:xfrm rot="16200000" flipH="1">
                <a:off x="3029467" y="2321011"/>
                <a:ext cx="363107" cy="8645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62"/>
              <p:cNvCxnSpPr>
                <a:stCxn id="183" idx="2"/>
                <a:endCxn id="186" idx="0"/>
              </p:cNvCxnSpPr>
              <p:nvPr/>
            </p:nvCxnSpPr>
            <p:spPr>
              <a:xfrm rot="5400000">
                <a:off x="2429780" y="3293575"/>
                <a:ext cx="267383" cy="34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63"/>
              <p:cNvCxnSpPr>
                <a:stCxn id="189" idx="2"/>
                <a:endCxn id="190" idx="0"/>
              </p:cNvCxnSpPr>
              <p:nvPr/>
            </p:nvCxnSpPr>
            <p:spPr>
              <a:xfrm rot="16200000" flipH="1">
                <a:off x="3503984" y="3282570"/>
                <a:ext cx="285752" cy="71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2406000" y="1785926"/>
                <a:ext cx="339092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223" name="Rectangle 6"/>
              <p:cNvSpPr>
                <a:spLocks noChangeArrowheads="1"/>
              </p:cNvSpPr>
              <p:nvPr/>
            </p:nvSpPr>
            <p:spPr bwMode="auto">
              <a:xfrm>
                <a:off x="3586708" y="1785925"/>
                <a:ext cx="195532" cy="217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4286248" y="1285861"/>
                <a:ext cx="339092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cxnSp>
            <p:nvCxnSpPr>
              <p:cNvPr id="225" name="מחבר ישר 67"/>
              <p:cNvCxnSpPr>
                <a:stCxn id="198" idx="2"/>
                <a:endCxn id="222" idx="0"/>
              </p:cNvCxnSpPr>
              <p:nvPr/>
            </p:nvCxnSpPr>
            <p:spPr>
              <a:xfrm rot="16200000" flipH="1">
                <a:off x="2430765" y="1641145"/>
                <a:ext cx="285752" cy="38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68"/>
              <p:cNvCxnSpPr>
                <a:stCxn id="199" idx="2"/>
                <a:endCxn id="223" idx="0"/>
              </p:cNvCxnSpPr>
              <p:nvPr/>
            </p:nvCxnSpPr>
            <p:spPr>
              <a:xfrm rot="5400000">
                <a:off x="3544220" y="1636346"/>
                <a:ext cx="289833" cy="93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69"/>
              <p:cNvCxnSpPr>
                <a:stCxn id="193" idx="2"/>
                <a:endCxn id="224" idx="0"/>
              </p:cNvCxnSpPr>
              <p:nvPr/>
            </p:nvCxnSpPr>
            <p:spPr>
              <a:xfrm rot="16200000" flipH="1">
                <a:off x="4275294" y="1105360"/>
                <a:ext cx="357191" cy="38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70"/>
              <p:cNvCxnSpPr>
                <a:stCxn id="195" idx="2"/>
                <a:endCxn id="239" idx="0"/>
              </p:cNvCxnSpPr>
              <p:nvPr/>
            </p:nvCxnSpPr>
            <p:spPr>
              <a:xfrm rot="16200000" flipH="1">
                <a:off x="5421913" y="1040643"/>
                <a:ext cx="380049" cy="1561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71"/>
              <p:cNvCxnSpPr>
                <a:stCxn id="239" idx="2"/>
                <a:endCxn id="240" idx="0"/>
              </p:cNvCxnSpPr>
              <p:nvPr/>
            </p:nvCxnSpPr>
            <p:spPr>
              <a:xfrm rot="5400000">
                <a:off x="5157657" y="1276619"/>
                <a:ext cx="208766" cy="85590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72"/>
              <p:cNvCxnSpPr>
                <a:stCxn id="239" idx="2"/>
                <a:endCxn id="241" idx="0"/>
              </p:cNvCxnSpPr>
              <p:nvPr/>
            </p:nvCxnSpPr>
            <p:spPr>
              <a:xfrm rot="5400000">
                <a:off x="5457645" y="1582600"/>
                <a:ext cx="214757" cy="249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73"/>
              <p:cNvCxnSpPr>
                <a:stCxn id="239" idx="2"/>
                <a:endCxn id="242" idx="0"/>
              </p:cNvCxnSpPr>
              <p:nvPr/>
            </p:nvCxnSpPr>
            <p:spPr>
              <a:xfrm rot="16200000" flipH="1">
                <a:off x="5868156" y="1422019"/>
                <a:ext cx="208766" cy="56509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74"/>
              <p:cNvCxnSpPr>
                <a:stCxn id="239" idx="2"/>
                <a:endCxn id="249" idx="0"/>
              </p:cNvCxnSpPr>
              <p:nvPr/>
            </p:nvCxnSpPr>
            <p:spPr>
              <a:xfrm rot="16200000" flipH="1">
                <a:off x="6436547" y="853629"/>
                <a:ext cx="214757" cy="17078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75"/>
              <p:cNvCxnSpPr>
                <a:stCxn id="240" idx="2"/>
                <a:endCxn id="246" idx="0"/>
              </p:cNvCxnSpPr>
              <p:nvPr/>
            </p:nvCxnSpPr>
            <p:spPr>
              <a:xfrm rot="5400000">
                <a:off x="4683007" y="2229091"/>
                <a:ext cx="296546" cy="543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76"/>
              <p:cNvCxnSpPr>
                <a:stCxn id="242" idx="2"/>
                <a:endCxn id="243" idx="0"/>
              </p:cNvCxnSpPr>
              <p:nvPr/>
            </p:nvCxnSpPr>
            <p:spPr>
              <a:xfrm rot="5400000">
                <a:off x="5790171" y="1915162"/>
                <a:ext cx="358451" cy="57138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77"/>
              <p:cNvCxnSpPr>
                <a:stCxn id="242" idx="2"/>
                <a:endCxn id="245" idx="0"/>
              </p:cNvCxnSpPr>
              <p:nvPr/>
            </p:nvCxnSpPr>
            <p:spPr>
              <a:xfrm rot="16200000" flipH="1">
                <a:off x="6076452" y="2200263"/>
                <a:ext cx="358452" cy="117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78"/>
              <p:cNvCxnSpPr>
                <a:stCxn id="242" idx="2"/>
                <a:endCxn id="244" idx="0"/>
              </p:cNvCxnSpPr>
              <p:nvPr/>
            </p:nvCxnSpPr>
            <p:spPr>
              <a:xfrm rot="16200000" flipH="1">
                <a:off x="6314203" y="1962528"/>
                <a:ext cx="358452" cy="47667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79"/>
              <p:cNvCxnSpPr>
                <a:stCxn id="243" idx="2"/>
                <a:endCxn id="247" idx="0"/>
              </p:cNvCxnSpPr>
              <p:nvPr/>
            </p:nvCxnSpPr>
            <p:spPr>
              <a:xfrm rot="5400000">
                <a:off x="5528172" y="2796672"/>
                <a:ext cx="311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80"/>
              <p:cNvCxnSpPr>
                <a:stCxn id="244" idx="2"/>
                <a:endCxn id="89" idx="0"/>
              </p:cNvCxnSpPr>
              <p:nvPr/>
            </p:nvCxnSpPr>
            <p:spPr>
              <a:xfrm rot="16200000" flipH="1">
                <a:off x="6586346" y="2786115"/>
                <a:ext cx="292801" cy="19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מחבר ישר 80"/>
            <p:cNvCxnSpPr>
              <a:stCxn id="89" idx="2"/>
              <a:endCxn id="248" idx="0"/>
            </p:cNvCxnSpPr>
            <p:nvPr/>
          </p:nvCxnSpPr>
          <p:spPr>
            <a:xfrm rot="5400000">
              <a:off x="7566760" y="3830391"/>
              <a:ext cx="237122" cy="58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89040"/>
            <a:ext cx="8429684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Compilation Process -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Example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445" y="822960"/>
            <a:ext cx="4682014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600" b="1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 AND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Mesh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m[1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][8];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Register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r1;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x[N];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Output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y[1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b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R:  scan(m,[0,0][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0,7][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0,1],x,SOUTH);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m.r1=SOUTH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B: if (m.r1==1) then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 connect (WEST-EAST);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endif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W: Execute(m,[0,0][][],'1',WEST);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(m.r1 == '0') then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m.EAST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='0';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endif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print(m,[0,N-1][][],y,WEST);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קבוצה 4"/>
          <p:cNvGrpSpPr/>
          <p:nvPr/>
        </p:nvGrpSpPr>
        <p:grpSpPr>
          <a:xfrm>
            <a:off x="4612978" y="711363"/>
            <a:ext cx="4143404" cy="785818"/>
            <a:chOff x="1500166" y="500042"/>
            <a:chExt cx="4143404" cy="785818"/>
          </a:xfrm>
        </p:grpSpPr>
        <p:sp>
          <p:nvSpPr>
            <p:cNvPr id="7" name="אליפסה 5"/>
            <p:cNvSpPr/>
            <p:nvPr/>
          </p:nvSpPr>
          <p:spPr>
            <a:xfrm>
              <a:off x="1643042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אליפסה 6"/>
            <p:cNvSpPr/>
            <p:nvPr/>
          </p:nvSpPr>
          <p:spPr>
            <a:xfrm>
              <a:off x="2143108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אליפסה 7"/>
            <p:cNvSpPr/>
            <p:nvPr/>
          </p:nvSpPr>
          <p:spPr>
            <a:xfrm>
              <a:off x="2643174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אליפסה 8"/>
            <p:cNvSpPr/>
            <p:nvPr/>
          </p:nvSpPr>
          <p:spPr>
            <a:xfrm>
              <a:off x="3143240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אליפסה 9"/>
            <p:cNvSpPr/>
            <p:nvPr/>
          </p:nvSpPr>
          <p:spPr>
            <a:xfrm>
              <a:off x="3587108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אליפסה 10"/>
            <p:cNvSpPr/>
            <p:nvPr/>
          </p:nvSpPr>
          <p:spPr>
            <a:xfrm>
              <a:off x="4087174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אליפסה 11"/>
            <p:cNvSpPr/>
            <p:nvPr/>
          </p:nvSpPr>
          <p:spPr>
            <a:xfrm>
              <a:off x="4587240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אליפסה 12"/>
            <p:cNvSpPr/>
            <p:nvPr/>
          </p:nvSpPr>
          <p:spPr>
            <a:xfrm>
              <a:off x="5087306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" name="מחבר ישר 13"/>
            <p:cNvCxnSpPr>
              <a:stCxn id="7" idx="6"/>
              <a:endCxn id="8" idx="2"/>
            </p:cNvCxnSpPr>
            <p:nvPr/>
          </p:nvCxnSpPr>
          <p:spPr>
            <a:xfrm>
              <a:off x="2000232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4"/>
            <p:cNvCxnSpPr>
              <a:stCxn id="8" idx="6"/>
              <a:endCxn id="9" idx="2"/>
            </p:cNvCxnSpPr>
            <p:nvPr/>
          </p:nvCxnSpPr>
          <p:spPr>
            <a:xfrm>
              <a:off x="2500298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5"/>
            <p:cNvCxnSpPr>
              <a:stCxn id="9" idx="6"/>
              <a:endCxn id="10" idx="2"/>
            </p:cNvCxnSpPr>
            <p:nvPr/>
          </p:nvCxnSpPr>
          <p:spPr>
            <a:xfrm>
              <a:off x="3000364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6"/>
            <p:cNvCxnSpPr>
              <a:stCxn id="10" idx="6"/>
              <a:endCxn id="11" idx="2"/>
            </p:cNvCxnSpPr>
            <p:nvPr/>
          </p:nvCxnSpPr>
          <p:spPr>
            <a:xfrm>
              <a:off x="3500430" y="892951"/>
              <a:ext cx="866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7"/>
            <p:cNvCxnSpPr>
              <a:stCxn id="11" idx="6"/>
              <a:endCxn id="12" idx="2"/>
            </p:cNvCxnSpPr>
            <p:nvPr/>
          </p:nvCxnSpPr>
          <p:spPr>
            <a:xfrm>
              <a:off x="3944298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8"/>
            <p:cNvCxnSpPr>
              <a:stCxn id="12" idx="6"/>
              <a:endCxn id="13" idx="2"/>
            </p:cNvCxnSpPr>
            <p:nvPr/>
          </p:nvCxnSpPr>
          <p:spPr>
            <a:xfrm>
              <a:off x="4444364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19"/>
            <p:cNvCxnSpPr>
              <a:stCxn id="13" idx="6"/>
              <a:endCxn id="14" idx="2"/>
            </p:cNvCxnSpPr>
            <p:nvPr/>
          </p:nvCxnSpPr>
          <p:spPr>
            <a:xfrm>
              <a:off x="4944430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0"/>
            <p:cNvCxnSpPr>
              <a:stCxn id="14" idx="6"/>
            </p:cNvCxnSpPr>
            <p:nvPr/>
          </p:nvCxnSpPr>
          <p:spPr>
            <a:xfrm>
              <a:off x="5444496" y="892951"/>
              <a:ext cx="199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1"/>
            <p:cNvCxnSpPr>
              <a:stCxn id="7" idx="2"/>
            </p:cNvCxnSpPr>
            <p:nvPr/>
          </p:nvCxnSpPr>
          <p:spPr>
            <a:xfrm rot="10800000">
              <a:off x="1500166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2"/>
            <p:cNvCxnSpPr>
              <a:stCxn id="7" idx="4"/>
            </p:cNvCxnSpPr>
            <p:nvPr/>
          </p:nvCxnSpPr>
          <p:spPr>
            <a:xfrm rot="16200000" flipH="1">
              <a:off x="1714480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3"/>
            <p:cNvCxnSpPr>
              <a:stCxn id="8" idx="4"/>
            </p:cNvCxnSpPr>
            <p:nvPr/>
          </p:nvCxnSpPr>
          <p:spPr>
            <a:xfrm rot="16200000" flipH="1">
              <a:off x="2214546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4"/>
            <p:cNvCxnSpPr>
              <a:stCxn id="9" idx="4"/>
            </p:cNvCxnSpPr>
            <p:nvPr/>
          </p:nvCxnSpPr>
          <p:spPr>
            <a:xfrm rot="16200000" flipH="1">
              <a:off x="2714612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5"/>
            <p:cNvCxnSpPr>
              <a:stCxn id="10" idx="4"/>
            </p:cNvCxnSpPr>
            <p:nvPr/>
          </p:nvCxnSpPr>
          <p:spPr>
            <a:xfrm rot="16200000" flipH="1">
              <a:off x="3214678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6"/>
            <p:cNvCxnSpPr>
              <a:stCxn id="11" idx="4"/>
            </p:cNvCxnSpPr>
            <p:nvPr/>
          </p:nvCxnSpPr>
          <p:spPr>
            <a:xfrm rot="16200000" flipH="1">
              <a:off x="3658546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7"/>
            <p:cNvCxnSpPr>
              <a:stCxn id="12" idx="4"/>
            </p:cNvCxnSpPr>
            <p:nvPr/>
          </p:nvCxnSpPr>
          <p:spPr>
            <a:xfrm rot="16200000" flipH="1">
              <a:off x="4158612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8"/>
            <p:cNvCxnSpPr>
              <a:stCxn id="13" idx="4"/>
            </p:cNvCxnSpPr>
            <p:nvPr/>
          </p:nvCxnSpPr>
          <p:spPr>
            <a:xfrm rot="16200000" flipH="1">
              <a:off x="4658678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29"/>
            <p:cNvCxnSpPr>
              <a:stCxn id="14" idx="4"/>
            </p:cNvCxnSpPr>
            <p:nvPr/>
          </p:nvCxnSpPr>
          <p:spPr>
            <a:xfrm rot="16200000" flipH="1">
              <a:off x="5158744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0"/>
            <p:cNvCxnSpPr>
              <a:endCxn id="7" idx="0"/>
            </p:cNvCxnSpPr>
            <p:nvPr/>
          </p:nvCxnSpPr>
          <p:spPr>
            <a:xfrm rot="5400000">
              <a:off x="1714480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1"/>
            <p:cNvCxnSpPr>
              <a:endCxn id="8" idx="0"/>
            </p:cNvCxnSpPr>
            <p:nvPr/>
          </p:nvCxnSpPr>
          <p:spPr>
            <a:xfrm rot="5400000">
              <a:off x="2214546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2"/>
            <p:cNvCxnSpPr>
              <a:endCxn id="9" idx="0"/>
            </p:cNvCxnSpPr>
            <p:nvPr/>
          </p:nvCxnSpPr>
          <p:spPr>
            <a:xfrm rot="5400000">
              <a:off x="2714612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3"/>
            <p:cNvCxnSpPr>
              <a:endCxn id="10" idx="0"/>
            </p:cNvCxnSpPr>
            <p:nvPr/>
          </p:nvCxnSpPr>
          <p:spPr>
            <a:xfrm rot="5400000">
              <a:off x="3214678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4"/>
            <p:cNvCxnSpPr>
              <a:endCxn id="11" idx="0"/>
            </p:cNvCxnSpPr>
            <p:nvPr/>
          </p:nvCxnSpPr>
          <p:spPr>
            <a:xfrm rot="5400000">
              <a:off x="3658546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5"/>
            <p:cNvCxnSpPr>
              <a:endCxn id="12" idx="0"/>
            </p:cNvCxnSpPr>
            <p:nvPr/>
          </p:nvCxnSpPr>
          <p:spPr>
            <a:xfrm rot="5400000">
              <a:off x="4158612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6"/>
            <p:cNvCxnSpPr>
              <a:endCxn id="13" idx="0"/>
            </p:cNvCxnSpPr>
            <p:nvPr/>
          </p:nvCxnSpPr>
          <p:spPr>
            <a:xfrm rot="5400000">
              <a:off x="4658678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7"/>
            <p:cNvCxnSpPr>
              <a:endCxn id="14" idx="0"/>
            </p:cNvCxnSpPr>
            <p:nvPr/>
          </p:nvCxnSpPr>
          <p:spPr>
            <a:xfrm rot="5400000">
              <a:off x="5158744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מחבר ישר 74"/>
          <p:cNvCxnSpPr/>
          <p:nvPr/>
        </p:nvCxnSpPr>
        <p:spPr>
          <a:xfrm>
            <a:off x="3612846" y="1640057"/>
            <a:ext cx="5572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מלבן 155"/>
          <p:cNvSpPr/>
          <p:nvPr/>
        </p:nvSpPr>
        <p:spPr>
          <a:xfrm>
            <a:off x="3612846" y="711363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var: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3612846" y="3211693"/>
            <a:ext cx="5572164" cy="1143008"/>
            <a:chOff x="3676644" y="3286124"/>
            <a:chExt cx="5572164" cy="1143008"/>
          </a:xfrm>
        </p:grpSpPr>
        <p:grpSp>
          <p:nvGrpSpPr>
            <p:cNvPr id="78" name="קבוצה 76"/>
            <p:cNvGrpSpPr/>
            <p:nvPr/>
          </p:nvGrpSpPr>
          <p:grpSpPr>
            <a:xfrm>
              <a:off x="4676776" y="3500438"/>
              <a:ext cx="4143404" cy="785818"/>
              <a:chOff x="4572000" y="3000372"/>
              <a:chExt cx="4143404" cy="785818"/>
            </a:xfrm>
          </p:grpSpPr>
          <p:grpSp>
            <p:nvGrpSpPr>
              <p:cNvPr id="79" name="קבוצה 172"/>
              <p:cNvGrpSpPr/>
              <p:nvPr/>
            </p:nvGrpSpPr>
            <p:grpSpPr>
              <a:xfrm>
                <a:off x="4572000" y="3000372"/>
                <a:ext cx="4143404" cy="785818"/>
                <a:chOff x="1500166" y="500042"/>
                <a:chExt cx="4143404" cy="785818"/>
              </a:xfrm>
            </p:grpSpPr>
            <p:sp>
              <p:nvSpPr>
                <p:cNvPr id="84" name="אליפסה 82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5" name="אליפסה 83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6" name="אליפסה 84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7" name="אליפסה 85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אליפסה 86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9" name="אליפסה 87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0" name="אליפסה 88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1" name="אליפסה 89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92" name="מחבר ישר 90"/>
                <p:cNvCxnSpPr>
                  <a:stCxn id="84" idx="6"/>
                  <a:endCxn id="85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מחבר ישר 91"/>
                <p:cNvCxnSpPr>
                  <a:stCxn id="85" idx="6"/>
                  <a:endCxn id="86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מחבר ישר 92"/>
                <p:cNvCxnSpPr>
                  <a:stCxn id="86" idx="6"/>
                  <a:endCxn id="87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מחבר ישר 93"/>
                <p:cNvCxnSpPr>
                  <a:stCxn id="87" idx="6"/>
                  <a:endCxn id="88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מחבר ישר 94"/>
                <p:cNvCxnSpPr>
                  <a:stCxn id="88" idx="6"/>
                  <a:endCxn id="89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מחבר ישר 95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מחבר ישר 96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מחבר ישר 97"/>
                <p:cNvCxnSpPr>
                  <a:stCxn id="91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מחבר ישר 98"/>
                <p:cNvCxnSpPr>
                  <a:stCxn id="84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מחבר ישר 99"/>
                <p:cNvCxnSpPr>
                  <a:stCxn id="84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מחבר ישר 100"/>
                <p:cNvCxnSpPr>
                  <a:stCxn id="85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מחבר ישר 101"/>
                <p:cNvCxnSpPr>
                  <a:stCxn id="86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מחבר ישר 102"/>
                <p:cNvCxnSpPr>
                  <a:stCxn id="87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מחבר ישר 103"/>
                <p:cNvCxnSpPr>
                  <a:stCxn id="88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מחבר ישר 104"/>
                <p:cNvCxnSpPr>
                  <a:stCxn id="89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מחבר ישר 105"/>
                <p:cNvCxnSpPr>
                  <a:stCxn id="90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מחבר ישר 106"/>
                <p:cNvCxnSpPr>
                  <a:stCxn id="91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מחבר ישר 107"/>
                <p:cNvCxnSpPr>
                  <a:endCxn id="84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מחבר ישר 108"/>
                <p:cNvCxnSpPr>
                  <a:endCxn id="85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מחבר ישר 109"/>
                <p:cNvCxnSpPr>
                  <a:endCxn id="86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מחבר ישר 110"/>
                <p:cNvCxnSpPr>
                  <a:endCxn id="87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1"/>
                <p:cNvCxnSpPr>
                  <a:endCxn id="88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מחבר ישר 112"/>
                <p:cNvCxnSpPr>
                  <a:endCxn id="89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מחבר ישר 113"/>
                <p:cNvCxnSpPr>
                  <a:endCxn id="90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מחבר ישר 114"/>
                <p:cNvCxnSpPr>
                  <a:endCxn id="91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מחבר ישר 78"/>
              <p:cNvCxnSpPr>
                <a:stCxn id="84" idx="2"/>
                <a:endCxn id="84" idx="6"/>
              </p:cNvCxnSpPr>
              <p:nvPr/>
            </p:nvCxnSpPr>
            <p:spPr>
              <a:xfrm rot="10800000" flipH="1">
                <a:off x="4714876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מחבר ישר 79"/>
              <p:cNvCxnSpPr>
                <a:stCxn id="86" idx="2"/>
                <a:endCxn id="86" idx="6"/>
              </p:cNvCxnSpPr>
              <p:nvPr/>
            </p:nvCxnSpPr>
            <p:spPr>
              <a:xfrm rot="10800000" flipH="1">
                <a:off x="5715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0"/>
              <p:cNvCxnSpPr>
                <a:stCxn id="88" idx="2"/>
                <a:endCxn id="88" idx="6"/>
              </p:cNvCxnSpPr>
              <p:nvPr/>
            </p:nvCxnSpPr>
            <p:spPr>
              <a:xfrm rot="10800000" flipH="1">
                <a:off x="6658942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1"/>
              <p:cNvCxnSpPr>
                <a:stCxn id="89" idx="2"/>
                <a:endCxn id="89" idx="6"/>
              </p:cNvCxnSpPr>
              <p:nvPr/>
            </p:nvCxnSpPr>
            <p:spPr>
              <a:xfrm rot="10800000" flipH="1">
                <a:off x="7159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מחבר ישר 115"/>
            <p:cNvCxnSpPr/>
            <p:nvPr/>
          </p:nvCxnSpPr>
          <p:spPr>
            <a:xfrm>
              <a:off x="3676676" y="4429132"/>
              <a:ext cx="5572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מלבן 157"/>
            <p:cNvSpPr/>
            <p:nvPr/>
          </p:nvSpPr>
          <p:spPr>
            <a:xfrm>
              <a:off x="3676644" y="3286124"/>
              <a:ext cx="71438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B: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612846" y="5640585"/>
            <a:ext cx="5681702" cy="1000132"/>
            <a:chOff x="3676644" y="5715016"/>
            <a:chExt cx="5681702" cy="1000132"/>
          </a:xfrm>
        </p:grpSpPr>
        <p:grpSp>
          <p:nvGrpSpPr>
            <p:cNvPr id="163" name="קבוצה 161"/>
            <p:cNvGrpSpPr/>
            <p:nvPr/>
          </p:nvGrpSpPr>
          <p:grpSpPr>
            <a:xfrm>
              <a:off x="4676776" y="5929330"/>
              <a:ext cx="4143404" cy="785818"/>
              <a:chOff x="4572000" y="3000372"/>
              <a:chExt cx="4143404" cy="785818"/>
            </a:xfrm>
          </p:grpSpPr>
          <p:grpSp>
            <p:nvGrpSpPr>
              <p:cNvPr id="164" name="קבוצה 162"/>
              <p:cNvGrpSpPr/>
              <p:nvPr/>
            </p:nvGrpSpPr>
            <p:grpSpPr>
              <a:xfrm>
                <a:off x="4572000" y="3000372"/>
                <a:ext cx="4143404" cy="785818"/>
                <a:chOff x="1500166" y="500042"/>
                <a:chExt cx="4143404" cy="785818"/>
              </a:xfrm>
            </p:grpSpPr>
            <p:sp>
              <p:nvSpPr>
                <p:cNvPr id="169" name="אליפסה 167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0" name="אליפסה 168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1" name="אליפסה 169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2" name="אליפסה 170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3" name="אליפסה 171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4" name="אליפסה 172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5" name="אליפסה 173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6" name="אליפסה 174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77" name="מחבר ישר 175"/>
                <p:cNvCxnSpPr>
                  <a:stCxn id="169" idx="6"/>
                  <a:endCxn id="170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מחבר ישר 176"/>
                <p:cNvCxnSpPr>
                  <a:stCxn id="170" idx="6"/>
                  <a:endCxn id="171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מחבר ישר 177"/>
                <p:cNvCxnSpPr>
                  <a:stCxn id="171" idx="6"/>
                  <a:endCxn id="172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מחבר ישר 178"/>
                <p:cNvCxnSpPr>
                  <a:stCxn id="172" idx="6"/>
                  <a:endCxn id="173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מחבר ישר 179"/>
                <p:cNvCxnSpPr>
                  <a:stCxn id="173" idx="6"/>
                  <a:endCxn id="174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מחבר ישר 180"/>
                <p:cNvCxnSpPr>
                  <a:stCxn id="174" idx="6"/>
                  <a:endCxn id="175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מחבר ישר 181"/>
                <p:cNvCxnSpPr>
                  <a:stCxn id="175" idx="6"/>
                  <a:endCxn id="176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מחבר ישר 182"/>
                <p:cNvCxnSpPr>
                  <a:stCxn id="176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מחבר ישר 183"/>
                <p:cNvCxnSpPr>
                  <a:stCxn id="169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מחבר ישר 184"/>
                <p:cNvCxnSpPr>
                  <a:stCxn id="169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מחבר ישר 185"/>
                <p:cNvCxnSpPr>
                  <a:stCxn id="170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מחבר ישר 186"/>
                <p:cNvCxnSpPr>
                  <a:stCxn id="171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מחבר ישר 187"/>
                <p:cNvCxnSpPr>
                  <a:stCxn id="172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מחבר ישר 188"/>
                <p:cNvCxnSpPr>
                  <a:stCxn id="173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מחבר ישר 189"/>
                <p:cNvCxnSpPr>
                  <a:stCxn id="174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מחבר ישר 190"/>
                <p:cNvCxnSpPr>
                  <a:stCxn id="175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מחבר ישר 191"/>
                <p:cNvCxnSpPr>
                  <a:stCxn id="176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מחבר ישר 192"/>
                <p:cNvCxnSpPr>
                  <a:endCxn id="169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מחבר ישר 193"/>
                <p:cNvCxnSpPr>
                  <a:endCxn id="170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מחבר ישר 194"/>
                <p:cNvCxnSpPr>
                  <a:endCxn id="171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מחבר ישר 195"/>
                <p:cNvCxnSpPr>
                  <a:endCxn id="172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מחבר ישר 196"/>
                <p:cNvCxnSpPr>
                  <a:endCxn id="173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מחבר ישר 197"/>
                <p:cNvCxnSpPr>
                  <a:endCxn id="174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מחבר ישר 198"/>
                <p:cNvCxnSpPr>
                  <a:endCxn id="175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מחבר ישר 199"/>
                <p:cNvCxnSpPr>
                  <a:endCxn id="176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מחבר ישר 163"/>
              <p:cNvCxnSpPr>
                <a:stCxn id="169" idx="2"/>
                <a:endCxn id="169" idx="6"/>
              </p:cNvCxnSpPr>
              <p:nvPr/>
            </p:nvCxnSpPr>
            <p:spPr>
              <a:xfrm rot="10800000" flipH="1">
                <a:off x="4714876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מחבר ישר 164"/>
              <p:cNvCxnSpPr>
                <a:stCxn id="171" idx="2"/>
                <a:endCxn id="171" idx="6"/>
              </p:cNvCxnSpPr>
              <p:nvPr/>
            </p:nvCxnSpPr>
            <p:spPr>
              <a:xfrm rot="10800000" flipH="1">
                <a:off x="5715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מחבר ישר 165"/>
              <p:cNvCxnSpPr>
                <a:stCxn id="173" idx="2"/>
                <a:endCxn id="173" idx="6"/>
              </p:cNvCxnSpPr>
              <p:nvPr/>
            </p:nvCxnSpPr>
            <p:spPr>
              <a:xfrm rot="10800000" flipH="1">
                <a:off x="6658942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מחבר ישר 166"/>
              <p:cNvCxnSpPr>
                <a:stCxn id="174" idx="2"/>
                <a:endCxn id="174" idx="6"/>
              </p:cNvCxnSpPr>
              <p:nvPr/>
            </p:nvCxnSpPr>
            <p:spPr>
              <a:xfrm rot="10800000" flipH="1">
                <a:off x="7159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מלבן 200"/>
            <p:cNvSpPr/>
            <p:nvPr/>
          </p:nvSpPr>
          <p:spPr>
            <a:xfrm>
              <a:off x="8643966" y="6143644"/>
              <a:ext cx="71438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‘0’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מלבן 201"/>
            <p:cNvSpPr/>
            <p:nvPr/>
          </p:nvSpPr>
          <p:spPr>
            <a:xfrm>
              <a:off x="3676644" y="5715016"/>
              <a:ext cx="887716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print: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612846" y="4354701"/>
            <a:ext cx="5572164" cy="1214446"/>
            <a:chOff x="3676644" y="4429132"/>
            <a:chExt cx="5572164" cy="1214446"/>
          </a:xfrm>
        </p:grpSpPr>
        <p:grpSp>
          <p:nvGrpSpPr>
            <p:cNvPr id="216" name="Group 215"/>
            <p:cNvGrpSpPr/>
            <p:nvPr/>
          </p:nvGrpSpPr>
          <p:grpSpPr>
            <a:xfrm>
              <a:off x="3676644" y="4429132"/>
              <a:ext cx="5572164" cy="1214446"/>
              <a:chOff x="3676644" y="4429132"/>
              <a:chExt cx="5572164" cy="1214446"/>
            </a:xfrm>
          </p:grpSpPr>
          <p:grpSp>
            <p:nvGrpSpPr>
              <p:cNvPr id="118" name="קבוצה 116"/>
              <p:cNvGrpSpPr/>
              <p:nvPr/>
            </p:nvGrpSpPr>
            <p:grpSpPr>
              <a:xfrm>
                <a:off x="4676776" y="4714884"/>
                <a:ext cx="4143404" cy="785818"/>
                <a:chOff x="4572000" y="3000372"/>
                <a:chExt cx="4143404" cy="785818"/>
              </a:xfrm>
            </p:grpSpPr>
            <p:grpSp>
              <p:nvGrpSpPr>
                <p:cNvPr id="119" name="קבוצה 172"/>
                <p:cNvGrpSpPr/>
                <p:nvPr/>
              </p:nvGrpSpPr>
              <p:grpSpPr>
                <a:xfrm>
                  <a:off x="4572000" y="3000372"/>
                  <a:ext cx="4143404" cy="785818"/>
                  <a:chOff x="1500166" y="500042"/>
                  <a:chExt cx="4143404" cy="785818"/>
                </a:xfrm>
              </p:grpSpPr>
              <p:sp>
                <p:nvSpPr>
                  <p:cNvPr id="124" name="אליפסה 122"/>
                  <p:cNvSpPr/>
                  <p:nvPr/>
                </p:nvSpPr>
                <p:spPr>
                  <a:xfrm>
                    <a:off x="1643042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5" name="אליפסה 123"/>
                  <p:cNvSpPr/>
                  <p:nvPr/>
                </p:nvSpPr>
                <p:spPr>
                  <a:xfrm>
                    <a:off x="2143108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6" name="אליפסה 124"/>
                  <p:cNvSpPr/>
                  <p:nvPr/>
                </p:nvSpPr>
                <p:spPr>
                  <a:xfrm>
                    <a:off x="2643174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7" name="אליפסה 125"/>
                  <p:cNvSpPr/>
                  <p:nvPr/>
                </p:nvSpPr>
                <p:spPr>
                  <a:xfrm>
                    <a:off x="3143240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8" name="אליפסה 126"/>
                  <p:cNvSpPr/>
                  <p:nvPr/>
                </p:nvSpPr>
                <p:spPr>
                  <a:xfrm>
                    <a:off x="3587108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9" name="אליפסה 127"/>
                  <p:cNvSpPr/>
                  <p:nvPr/>
                </p:nvSpPr>
                <p:spPr>
                  <a:xfrm>
                    <a:off x="4087174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30" name="אליפסה 128"/>
                  <p:cNvSpPr/>
                  <p:nvPr/>
                </p:nvSpPr>
                <p:spPr>
                  <a:xfrm>
                    <a:off x="4587240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31" name="אליפסה 129"/>
                  <p:cNvSpPr/>
                  <p:nvPr/>
                </p:nvSpPr>
                <p:spPr>
                  <a:xfrm>
                    <a:off x="5087306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cxnSp>
                <p:nvCxnSpPr>
                  <p:cNvPr id="132" name="מחבר ישר 130"/>
                  <p:cNvCxnSpPr>
                    <a:stCxn id="124" idx="6"/>
                    <a:endCxn id="125" idx="2"/>
                  </p:cNvCxnSpPr>
                  <p:nvPr/>
                </p:nvCxnSpPr>
                <p:spPr>
                  <a:xfrm>
                    <a:off x="2000232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מחבר ישר 131"/>
                  <p:cNvCxnSpPr>
                    <a:stCxn id="125" idx="6"/>
                    <a:endCxn id="126" idx="2"/>
                  </p:cNvCxnSpPr>
                  <p:nvPr/>
                </p:nvCxnSpPr>
                <p:spPr>
                  <a:xfrm>
                    <a:off x="2500298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מחבר ישר 132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3000364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מחבר ישר 133"/>
                  <p:cNvCxnSpPr>
                    <a:stCxn id="127" idx="6"/>
                    <a:endCxn id="128" idx="2"/>
                  </p:cNvCxnSpPr>
                  <p:nvPr/>
                </p:nvCxnSpPr>
                <p:spPr>
                  <a:xfrm>
                    <a:off x="3500430" y="892951"/>
                    <a:ext cx="8667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מחבר ישר 134"/>
                  <p:cNvCxnSpPr>
                    <a:stCxn id="128" idx="6"/>
                    <a:endCxn id="129" idx="2"/>
                  </p:cNvCxnSpPr>
                  <p:nvPr/>
                </p:nvCxnSpPr>
                <p:spPr>
                  <a:xfrm>
                    <a:off x="3944298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מחבר ישר 135"/>
                  <p:cNvCxnSpPr>
                    <a:stCxn id="129" idx="6"/>
                    <a:endCxn id="130" idx="2"/>
                  </p:cNvCxnSpPr>
                  <p:nvPr/>
                </p:nvCxnSpPr>
                <p:spPr>
                  <a:xfrm>
                    <a:off x="4444364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מחבר ישר 136"/>
                  <p:cNvCxnSpPr>
                    <a:stCxn id="130" idx="6"/>
                    <a:endCxn id="131" idx="2"/>
                  </p:cNvCxnSpPr>
                  <p:nvPr/>
                </p:nvCxnSpPr>
                <p:spPr>
                  <a:xfrm>
                    <a:off x="4944430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מחבר ישר 137"/>
                  <p:cNvCxnSpPr>
                    <a:stCxn id="131" idx="6"/>
                  </p:cNvCxnSpPr>
                  <p:nvPr/>
                </p:nvCxnSpPr>
                <p:spPr>
                  <a:xfrm>
                    <a:off x="5444496" y="892951"/>
                    <a:ext cx="1990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מחבר ישר 138"/>
                  <p:cNvCxnSpPr>
                    <a:stCxn id="124" idx="2"/>
                  </p:cNvCxnSpPr>
                  <p:nvPr/>
                </p:nvCxnSpPr>
                <p:spPr>
                  <a:xfrm rot="10800000">
                    <a:off x="1500166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מחבר ישר 139"/>
                  <p:cNvCxnSpPr>
                    <a:stCxn id="124" idx="4"/>
                  </p:cNvCxnSpPr>
                  <p:nvPr/>
                </p:nvCxnSpPr>
                <p:spPr>
                  <a:xfrm rot="16200000" flipH="1">
                    <a:off x="1714480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מחבר ישר 140"/>
                  <p:cNvCxnSpPr>
                    <a:stCxn id="125" idx="4"/>
                  </p:cNvCxnSpPr>
                  <p:nvPr/>
                </p:nvCxnSpPr>
                <p:spPr>
                  <a:xfrm rot="16200000" flipH="1">
                    <a:off x="2214546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מחבר ישר 141"/>
                  <p:cNvCxnSpPr>
                    <a:stCxn id="126" idx="4"/>
                  </p:cNvCxnSpPr>
                  <p:nvPr/>
                </p:nvCxnSpPr>
                <p:spPr>
                  <a:xfrm rot="16200000" flipH="1">
                    <a:off x="2714612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מחבר ישר 142"/>
                  <p:cNvCxnSpPr>
                    <a:stCxn id="127" idx="4"/>
                  </p:cNvCxnSpPr>
                  <p:nvPr/>
                </p:nvCxnSpPr>
                <p:spPr>
                  <a:xfrm rot="16200000" flipH="1">
                    <a:off x="3214678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מחבר ישר 143"/>
                  <p:cNvCxnSpPr>
                    <a:stCxn id="128" idx="4"/>
                  </p:cNvCxnSpPr>
                  <p:nvPr/>
                </p:nvCxnSpPr>
                <p:spPr>
                  <a:xfrm rot="16200000" flipH="1">
                    <a:off x="3658546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מחבר ישר 144"/>
                  <p:cNvCxnSpPr>
                    <a:stCxn id="129" idx="4"/>
                  </p:cNvCxnSpPr>
                  <p:nvPr/>
                </p:nvCxnSpPr>
                <p:spPr>
                  <a:xfrm rot="16200000" flipH="1">
                    <a:off x="4158612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מחבר ישר 145"/>
                  <p:cNvCxnSpPr>
                    <a:stCxn id="130" idx="4"/>
                  </p:cNvCxnSpPr>
                  <p:nvPr/>
                </p:nvCxnSpPr>
                <p:spPr>
                  <a:xfrm rot="16200000" flipH="1">
                    <a:off x="4658678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מחבר ישר 146"/>
                  <p:cNvCxnSpPr>
                    <a:stCxn id="131" idx="4"/>
                  </p:cNvCxnSpPr>
                  <p:nvPr/>
                </p:nvCxnSpPr>
                <p:spPr>
                  <a:xfrm rot="16200000" flipH="1">
                    <a:off x="5158744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מחבר ישר 147"/>
                  <p:cNvCxnSpPr>
                    <a:endCxn id="124" idx="0"/>
                  </p:cNvCxnSpPr>
                  <p:nvPr/>
                </p:nvCxnSpPr>
                <p:spPr>
                  <a:xfrm rot="5400000">
                    <a:off x="1714480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מחבר ישר 148"/>
                  <p:cNvCxnSpPr>
                    <a:endCxn id="125" idx="0"/>
                  </p:cNvCxnSpPr>
                  <p:nvPr/>
                </p:nvCxnSpPr>
                <p:spPr>
                  <a:xfrm rot="5400000">
                    <a:off x="2214546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מחבר ישר 149"/>
                  <p:cNvCxnSpPr>
                    <a:endCxn id="126" idx="0"/>
                  </p:cNvCxnSpPr>
                  <p:nvPr/>
                </p:nvCxnSpPr>
                <p:spPr>
                  <a:xfrm rot="5400000">
                    <a:off x="2714612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מחבר ישר 150"/>
                  <p:cNvCxnSpPr>
                    <a:endCxn id="127" idx="0"/>
                  </p:cNvCxnSpPr>
                  <p:nvPr/>
                </p:nvCxnSpPr>
                <p:spPr>
                  <a:xfrm rot="5400000">
                    <a:off x="3214678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מחבר ישר 151"/>
                  <p:cNvCxnSpPr>
                    <a:endCxn id="128" idx="0"/>
                  </p:cNvCxnSpPr>
                  <p:nvPr/>
                </p:nvCxnSpPr>
                <p:spPr>
                  <a:xfrm rot="5400000">
                    <a:off x="3658546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מחבר ישר 152"/>
                  <p:cNvCxnSpPr>
                    <a:endCxn id="129" idx="0"/>
                  </p:cNvCxnSpPr>
                  <p:nvPr/>
                </p:nvCxnSpPr>
                <p:spPr>
                  <a:xfrm rot="5400000">
                    <a:off x="4158612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מחבר ישר 153"/>
                  <p:cNvCxnSpPr>
                    <a:endCxn id="130" idx="0"/>
                  </p:cNvCxnSpPr>
                  <p:nvPr/>
                </p:nvCxnSpPr>
                <p:spPr>
                  <a:xfrm rot="5400000">
                    <a:off x="4658678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מחבר ישר 154"/>
                  <p:cNvCxnSpPr>
                    <a:endCxn id="131" idx="0"/>
                  </p:cNvCxnSpPr>
                  <p:nvPr/>
                </p:nvCxnSpPr>
                <p:spPr>
                  <a:xfrm rot="5400000">
                    <a:off x="5158744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מחבר ישר 118"/>
                <p:cNvCxnSpPr>
                  <a:stCxn id="124" idx="2"/>
                  <a:endCxn id="124" idx="6"/>
                </p:cNvCxnSpPr>
                <p:nvPr/>
              </p:nvCxnSpPr>
              <p:spPr>
                <a:xfrm rot="10800000" flipH="1">
                  <a:off x="4714876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מחבר ישר 119"/>
                <p:cNvCxnSpPr>
                  <a:stCxn id="126" idx="2"/>
                  <a:endCxn id="126" idx="6"/>
                </p:cNvCxnSpPr>
                <p:nvPr/>
              </p:nvCxnSpPr>
              <p:spPr>
                <a:xfrm rot="10800000" flipH="1">
                  <a:off x="5715008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מחבר ישר 120"/>
                <p:cNvCxnSpPr>
                  <a:stCxn id="128" idx="2"/>
                  <a:endCxn id="128" idx="6"/>
                </p:cNvCxnSpPr>
                <p:nvPr/>
              </p:nvCxnSpPr>
              <p:spPr>
                <a:xfrm rot="10800000" flipH="1">
                  <a:off x="6658942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מחבר ישר 121"/>
                <p:cNvCxnSpPr>
                  <a:stCxn id="129" idx="2"/>
                  <a:endCxn id="129" idx="6"/>
                </p:cNvCxnSpPr>
                <p:nvPr/>
              </p:nvCxnSpPr>
              <p:spPr>
                <a:xfrm rot="10800000" flipH="1">
                  <a:off x="7159008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מלבן 158"/>
              <p:cNvSpPr/>
              <p:nvPr/>
            </p:nvSpPr>
            <p:spPr>
              <a:xfrm>
                <a:off x="3676644" y="4429132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W: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מלבן 159"/>
              <p:cNvSpPr/>
              <p:nvPr/>
            </p:nvSpPr>
            <p:spPr>
              <a:xfrm>
                <a:off x="4153850" y="4903480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‘1’</a:t>
                </a:r>
                <a:endParaRPr lang="he-IL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מחבר ישר 160"/>
              <p:cNvCxnSpPr/>
              <p:nvPr/>
            </p:nvCxnSpPr>
            <p:spPr>
              <a:xfrm>
                <a:off x="3676676" y="5643578"/>
                <a:ext cx="5572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קבוצה 202"/>
            <p:cNvGrpSpPr/>
            <p:nvPr/>
          </p:nvGrpSpPr>
          <p:grpSpPr>
            <a:xfrm>
              <a:off x="5366228" y="4883754"/>
              <a:ext cx="3341536" cy="293690"/>
              <a:chOff x="5261452" y="4383688"/>
              <a:chExt cx="3341536" cy="293690"/>
            </a:xfrm>
          </p:grpSpPr>
          <p:grpSp>
            <p:nvGrpSpPr>
              <p:cNvPr id="205" name="קבוצה 302"/>
              <p:cNvGrpSpPr/>
              <p:nvPr/>
            </p:nvGrpSpPr>
            <p:grpSpPr>
              <a:xfrm>
                <a:off x="5261452" y="4383688"/>
                <a:ext cx="3341536" cy="293690"/>
                <a:chOff x="5291142" y="4460882"/>
                <a:chExt cx="3341536" cy="293690"/>
              </a:xfrm>
            </p:grpSpPr>
            <p:sp>
              <p:nvSpPr>
                <p:cNvPr id="210" name="מלבן 208"/>
                <p:cNvSpPr/>
                <p:nvPr/>
              </p:nvSpPr>
              <p:spPr>
                <a:xfrm>
                  <a:off x="5291142" y="4468820"/>
                  <a:ext cx="41257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מלבן 209"/>
                <p:cNvSpPr/>
                <p:nvPr/>
              </p:nvSpPr>
              <p:spPr>
                <a:xfrm>
                  <a:off x="6284924" y="4467232"/>
                  <a:ext cx="41892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מלבן 210"/>
                <p:cNvSpPr/>
                <p:nvPr/>
              </p:nvSpPr>
              <p:spPr>
                <a:xfrm>
                  <a:off x="7726384" y="4468820"/>
                  <a:ext cx="40622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מלבן 211"/>
                <p:cNvSpPr/>
                <p:nvPr/>
              </p:nvSpPr>
              <p:spPr>
                <a:xfrm>
                  <a:off x="8228038" y="4460882"/>
                  <a:ext cx="404640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6" name="מחבר חץ ישר 204"/>
              <p:cNvCxnSpPr/>
              <p:nvPr/>
            </p:nvCxnSpPr>
            <p:spPr>
              <a:xfrm>
                <a:off x="5369486" y="4609993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חץ ישר 205"/>
              <p:cNvCxnSpPr/>
              <p:nvPr/>
            </p:nvCxnSpPr>
            <p:spPr>
              <a:xfrm>
                <a:off x="6375764" y="4607636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חץ ישר 206"/>
              <p:cNvCxnSpPr/>
              <p:nvPr/>
            </p:nvCxnSpPr>
            <p:spPr>
              <a:xfrm>
                <a:off x="7828458" y="4607636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חץ ישר 207"/>
              <p:cNvCxnSpPr/>
              <p:nvPr/>
            </p:nvCxnSpPr>
            <p:spPr>
              <a:xfrm>
                <a:off x="8328524" y="4607818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3612846" y="1782933"/>
            <a:ext cx="5572164" cy="1357322"/>
            <a:chOff x="3676644" y="1857364"/>
            <a:chExt cx="5572164" cy="1357322"/>
          </a:xfrm>
        </p:grpSpPr>
        <p:grpSp>
          <p:nvGrpSpPr>
            <p:cNvPr id="214" name="Group 213"/>
            <p:cNvGrpSpPr/>
            <p:nvPr/>
          </p:nvGrpSpPr>
          <p:grpSpPr>
            <a:xfrm>
              <a:off x="3676644" y="1857364"/>
              <a:ext cx="5572164" cy="1357322"/>
              <a:chOff x="3676644" y="1857364"/>
              <a:chExt cx="5572164" cy="1357322"/>
            </a:xfrm>
          </p:grpSpPr>
          <p:grpSp>
            <p:nvGrpSpPr>
              <p:cNvPr id="41" name="קבוצה 39"/>
              <p:cNvGrpSpPr/>
              <p:nvPr/>
            </p:nvGrpSpPr>
            <p:grpSpPr>
              <a:xfrm>
                <a:off x="4676776" y="1857364"/>
                <a:ext cx="4143404" cy="785818"/>
                <a:chOff x="1500166" y="500042"/>
                <a:chExt cx="4143404" cy="785818"/>
              </a:xfrm>
            </p:grpSpPr>
            <p:sp>
              <p:nvSpPr>
                <p:cNvPr id="42" name="אליפסה 40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3" name="אליפסה 41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4" name="אליפסה 42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5" name="אליפסה 43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6" name="אליפסה 44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7" name="אליפסה 45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8" name="אליפסה 46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9" name="אליפסה 47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50" name="מחבר ישר 48"/>
                <p:cNvCxnSpPr>
                  <a:stCxn id="42" idx="6"/>
                  <a:endCxn id="43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מחבר ישר 49"/>
                <p:cNvCxnSpPr>
                  <a:stCxn id="43" idx="6"/>
                  <a:endCxn id="44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מחבר ישר 50"/>
                <p:cNvCxnSpPr>
                  <a:stCxn id="44" idx="6"/>
                  <a:endCxn id="45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מחבר ישר 51"/>
                <p:cNvCxnSpPr>
                  <a:stCxn id="45" idx="6"/>
                  <a:endCxn id="46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2"/>
                <p:cNvCxnSpPr>
                  <a:stCxn id="46" idx="6"/>
                  <a:endCxn id="47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3"/>
                <p:cNvCxnSpPr>
                  <a:stCxn id="47" idx="6"/>
                  <a:endCxn id="48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4"/>
                <p:cNvCxnSpPr>
                  <a:stCxn id="48" idx="6"/>
                  <a:endCxn id="49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5"/>
                <p:cNvCxnSpPr>
                  <a:stCxn id="49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6"/>
                <p:cNvCxnSpPr>
                  <a:stCxn id="42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מחבר ישר 57"/>
                <p:cNvCxnSpPr>
                  <a:stCxn id="42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מחבר ישר 58"/>
                <p:cNvCxnSpPr>
                  <a:stCxn id="43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מחבר ישר 59"/>
                <p:cNvCxnSpPr>
                  <a:stCxn id="44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מחבר ישר 60"/>
                <p:cNvCxnSpPr>
                  <a:stCxn id="45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מחבר ישר 61"/>
                <p:cNvCxnSpPr>
                  <a:stCxn id="46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מחבר ישר 62"/>
                <p:cNvCxnSpPr>
                  <a:stCxn id="47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מחבר ישר 63"/>
                <p:cNvCxnSpPr>
                  <a:stCxn id="48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מחבר ישר 64"/>
                <p:cNvCxnSpPr>
                  <a:stCxn id="49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ישר 65"/>
                <p:cNvCxnSpPr>
                  <a:endCxn id="42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מחבר ישר 66"/>
                <p:cNvCxnSpPr>
                  <a:endCxn id="43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מחבר ישר 67"/>
                <p:cNvCxnSpPr>
                  <a:endCxn id="44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מחבר ישר 68"/>
                <p:cNvCxnSpPr>
                  <a:endCxn id="45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מחבר ישר 69"/>
                <p:cNvCxnSpPr>
                  <a:endCxn id="46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מחבר ישר 70"/>
                <p:cNvCxnSpPr>
                  <a:endCxn id="47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מחבר ישר 71"/>
                <p:cNvCxnSpPr>
                  <a:endCxn id="48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מחבר ישר 72"/>
                <p:cNvCxnSpPr>
                  <a:endCxn id="49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מלבן 73"/>
              <p:cNvSpPr/>
              <p:nvPr/>
            </p:nvSpPr>
            <p:spPr>
              <a:xfrm>
                <a:off x="4225288" y="2696522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 =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מחבר ישר 75"/>
              <p:cNvCxnSpPr/>
              <p:nvPr/>
            </p:nvCxnSpPr>
            <p:spPr>
              <a:xfrm>
                <a:off x="3676676" y="3214686"/>
                <a:ext cx="5572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מלבן 156"/>
              <p:cNvSpPr/>
              <p:nvPr/>
            </p:nvSpPr>
            <p:spPr>
              <a:xfrm>
                <a:off x="3676644" y="1857364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R: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4654071" y="2702478"/>
              <a:ext cx="39822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dirty="0" smtClean="0"/>
                <a:t>1     0     1    0     1     1     0     0  </a:t>
              </a:r>
              <a:endParaRPr lang="he-IL" dirty="0"/>
            </a:p>
          </p:txBody>
        </p:sp>
      </p:grpSp>
      <p:sp>
        <p:nvSpPr>
          <p:cNvPr id="221" name="Slide Number Placeholder 2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27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Obstacles</a:t>
            </a:r>
            <a:endParaRPr lang="he-IL" sz="4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382" y="1714488"/>
            <a:ext cx="8929718" cy="16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Effective partition and threads management </a:t>
            </a:r>
          </a:p>
          <a:p>
            <a:pPr algn="l" rtl="0">
              <a:lnSpc>
                <a:spcPct val="95000"/>
              </a:lnSpc>
            </a:pPr>
            <a:endParaRPr lang="en-US" sz="2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28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0100" y="154305"/>
            <a:ext cx="7286677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Benefits 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and Future Plans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720" y="928670"/>
            <a:ext cx="8501122" cy="637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working environment can be used for testing new algorithms developed for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Reconfigurable Mesh</a:t>
            </a:r>
            <a:b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Valuable</a:t>
            </a:r>
            <a:r>
              <a:rPr lang="en-US" sz="3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tool for studying and understanding the behavior of parallel algorithms on the </a:t>
            </a:r>
            <a:r>
              <a:rPr lang="en-US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Reconfigurable Mesh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</a:pP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Translating into FPGA components</a:t>
            </a: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Expanding the language</a:t>
            </a:r>
            <a:b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56" y="160478"/>
            <a:ext cx="5426393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Introduction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282" y="811615"/>
            <a:ext cx="8786874" cy="49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Reconfigurable Mesh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(RM) serves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a theoretical model for massively parallel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RM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recently been investigated as a practical architecture for many-cores with light-weight, circuit-switched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interconnects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today, there is a lack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learning environments for the RM, which include: </a:t>
            </a:r>
          </a:p>
          <a:p>
            <a:pPr lvl="1" algn="l" rtl="0">
              <a:lnSpc>
                <a:spcPct val="114000"/>
              </a:lnSpc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languages, programming environments, compilers, and debuggers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4864307"/>
          </a:xfrm>
        </p:spPr>
        <p:txBody>
          <a:bodyPr>
            <a:noAutofit/>
          </a:bodyPr>
          <a:lstStyle/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[1]. H. Giefers and M. Platzner "Realizing Reconfigurable Mesh Algorithms on Softcore Arrays" appears in: "Embedded Computer Systems: Architectures, Modeling, and Simulation, 2008. SAMOS 2008. International Conference on", pp 41-48, July 2008.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[2]. Reisis, D.I. "An efficient convex hull computation on the reconfigurable mesh", Parallel Processing Symposium, 1992. Proceedings, Sixth International, pp 142-145.  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[3]. K. Miyashita and R. Hashimoto, "A Java Applet to Visualize Algorithms on Reconfigurable Mesh", in Proc. of the 15th Workshops on Parallel and Distributed Processing, IPDPS ’00, 2000, pp. 137–142.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[4]. K.C. Louden, "Compiler construction, principles and practice", PWS Publishing Company, pp 1-2, 31-138,1997.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[5]. Y. Ben-Asher and E. Stein, "Basic Algorithms for the Asynchronous Reconfigurable Mesh", VLSI Design Volume 15 (2002), Issue 1, Pages 441-454.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[6]. R. Wilhelm &amp; D. Maurer, "Compiler Design", Wokingham, UK: Addison Wesley, pp 222 – 233, 1995.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[7]. S. Muchnick, "Advanced compiler design and implementation", San Francisco, CA : Morgan Kaufmann, pp 1-3, 1997.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[8]. C. Steckel, M. Middendorf, H. ElGindy and H. Schmeck, "A Simulator for the Reconfigurable Mesh Architecture", "Parallel &amp; Distributed Processing", pp 99-104, 1998.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[9]. M. Murshed and R. Brent, “Serial simulation of reconfigurable mesh, an image understanding architecture”, Advances in Computer Cybernetics, vol. 5, pp. 92–97, 1998.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[10]. H. Giefers and M. Platzner, "ARMLang: A Language and Compiler for Programming Reconfigurable Mesh Many-Cores", Parallel and Distributed Processing Symposium, International pp. 1-8, 2009 IEEE International Symposium on Parallel&amp;Distributed Processing, 2009.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604918"/>
            <a:ext cx="8229600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References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30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40" y="571480"/>
            <a:ext cx="5229204" cy="5572164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None/>
            </a:pPr>
            <a:r>
              <a:rPr lang="en-US" sz="1400" b="1" i="1" u="sng" dirty="0" smtClean="0">
                <a:latin typeface="Times New Roman" pitchFamily="18" charset="0"/>
                <a:cs typeface="Times New Roman" pitchFamily="18" charset="0"/>
              </a:rPr>
              <a:t>Left Most Determine 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Var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Mesh m[1][N];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Register      r1, r2;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Input x[N];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Output y[1];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Begin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R: scan(m, [0,0][0,N-1][0,1], x, SOUTH);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m.r1=South;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B: if (m.r1==0) then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	connect (WEST-EAST);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W: execute(m, [0,0][][],'0',WEST);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if (m.r1 == '1') then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        m.EAST = '1';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R: if (m.r1 == 1) then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m.r2=WEST;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if (m.r2 == 0)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	NORTH = '1';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else	NORTH = '0'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print(m, [0,0][0,N-1][0,1], y, NORTH);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pst(y);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 marL="0" algn="l" rtl="0">
              <a:spcBef>
                <a:spcPts val="0"/>
              </a:spcBef>
              <a:buNone/>
            </a:pPr>
            <a:endParaRPr lang="he-IL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/>
          <a:p>
            <a:pPr rtl="0"/>
            <a:r>
              <a:rPr lang="en-US" sz="2400" dirty="0" smtClean="0"/>
              <a:t>ANNEXE I - Example of Algorithm in RM Language </a:t>
            </a:r>
            <a:br>
              <a:rPr lang="en-US" sz="2400" dirty="0" smtClean="0"/>
            </a:b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636395"/>
            <a:ext cx="8643998" cy="5935877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Var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Mesh &lt;name&gt;[D1][D2][D3];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register&lt;name&gt;,&lt;name&gt;,…,&lt;name&gt;;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Input &lt;name&gt;[D1];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Output &lt;name&gt;[D1];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scan(&lt;to&gt;,[&lt;start_D1&gt;,&lt;start_D2,&lt;start_D3&gt;][&lt;end_D1&gt;,&lt;end_D2,&lt;end_D3&gt;][&lt;jump_D1&gt;,&lt;jump_D2&gt;,&lt;jump_D3&gt;],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&lt;from&gt;,&lt;Direction&gt;);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print(&lt;from&gt;,[&lt;start_D1&gt;,&lt;start_D2,&lt;start_D3&gt;][&lt;end_D1&gt;,&lt;end_D2,&lt;end_D3&gt;][&lt;jump_D1&gt;,&lt;jump_D2&gt;,&lt;jump_D3&gt;],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&lt;to&gt;,&lt;Direction&gt;);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execute(&lt;to&gt;,[&lt;start_D1&gt;,&lt;start_D2,&lt;start_D3&gt;][&lt;end_D1&gt;,&lt;end_D2,&lt;end_D3&gt;][&lt;jump_D1&gt;,&lt;jump_D2&gt;,&lt;jump_D3&gt;],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&lt;from&gt;,&lt;Direction&gt;);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assign value to register: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&lt;mesh_name&gt;.&lt;regname&gt;=&lt;direction&gt;; 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// note: The value will be assign to the all Mesh.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&lt;mesh_name&gt;[D1][D2][D3].&lt;regname&gt;=&lt;direction&gt;;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// note : the value will be assigned to the dimension according to the number of dimensions  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assign value to Direction: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&lt;mesh_name&gt;.&lt;Direction&gt; = &lt;register_name&gt;| &lt;value&gt;; 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&lt;mesh_name&gt;[D1][D2][D3].&lt;direction&gt;=&lt;register_name&gt;| &lt;value&gt;;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Special Assist Function;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1UN(&lt; Output_vector &gt;) – sum the '1' in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2UN(&lt; Output_vector &gt;) – sum the joined (to the left)  '1' in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BIN(&lt; Output_vector &gt;) – Decimal representation of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PST(&lt; Output_vector &gt;) – Returns the location of the singular '1' in the Output vector.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endParaRPr lang="he-IL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rtl="0"/>
            <a:r>
              <a:rPr lang="en-US" sz="2800" dirty="0" smtClean="0">
                <a:cs typeface="+mn-cs"/>
              </a:rPr>
              <a:t>ANNEXE II Language Definition </a:t>
            </a:r>
            <a:br>
              <a:rPr lang="en-US" sz="2800" dirty="0" smtClean="0">
                <a:cs typeface="+mn-cs"/>
              </a:rPr>
            </a:br>
            <a:endParaRPr lang="he-IL" sz="28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⇒ variableDeclaration  functionDeclaration  Body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variableDeclaration ⇒ "Var" meshDefinition registerDefinition IOvectorDefinition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meshDefinition ⇒ "Mesh" meshIdentifier meshDimension3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meshDimension3 ⇒ "[" Integer "]" meshDimension2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meshDimension2 ⇒ "[" Integer "]" meshDimension1 | meshDimension1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 ⇒ "[" Integer "]" semicolon | semicolon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registerDeclaration ⇒ "Register" identifiers 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identifiers ⇒ registerIdentifier nextIdentifier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nextIdentifier ⇒ "," registerIdentifier  nextIdentifier | semicolon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meshIdentifier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⇒ id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registerIdentifier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⇒ id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value ⇒ Number |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registerIdentifier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66231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Body ⇒ "Program Begin" Step Functions "End"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Step ⇒	newline readPhase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calculatePhase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busPhase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writePhase Block   |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readPhase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calculatePhase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busPhase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writePhase Block   Step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readPhase ⇒ "R"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calculatePhase ⇒ "C"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busPhase ⇒ "B"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writePhase ⇒ "W"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connectionConfiguration ⇒ "Connect" "(" switchConfiguration nextConfiguration ")"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nextConfiguration ⇒ "," nextConfiguration | switchConfiguration | semicolon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switchConfiguration ⇒ "VOID" | "NORTH-SOUTH" | "WEST-EAST" | "NORTH-WEST" 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"NORTH-EAST" | "SOUTH-EAST" | "SOUTH-WEST" | "NORTH-WEST-SOUTH" 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"NORTH-WEST-EAST" | "NORTH-EAST-SOUTH" | "EAST-SOUTH-WEST"|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"NORTH-SOUTH-WEST-EAST" | "N0RTH" | "SOUTH" | "WEST" | "EAST"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/>
          <a:p>
            <a:pPr rtl="0"/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42928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basicDirection ⇒ | "N0RTH" | "SOUTH" | "WEST" | "EAST"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Block ⇒ statement | statement nextStatament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nextStatement ⇒ 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statament ⇒ scanStatement | printStatement |executeStatement | assignRegisterStatement | assingDirectionStatement | connectionConfiguration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scanStatement ⇒"scan"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printStatement ⇒"print"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executeStatement ⇒"execute"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assingRegisterStatement ⇒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meshIndentefier Dimention "."registerndetefire "=" basicDirection	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assingDirectionStatement ⇒ meshIndentefier Dimention "." switchConfiguration "=" value semicolon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algorithmCoordinates⇒ startCoordinates endCoordinates jumpCoordinates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StartCoordinates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endCoordinates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jumpCoordinates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Dim ⇒ "["Integer "]"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endParaRPr lang="he-IL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e-IL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857256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36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dirty="0" smtClean="0">
                <a:cs typeface="+mn-cs"/>
              </a:rPr>
              <a:t>Use Case</a:t>
            </a:r>
            <a:endParaRPr lang="he-IL" dirty="0"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857232"/>
            <a:ext cx="614366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37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-71462"/>
            <a:ext cx="8229600" cy="1143000"/>
          </a:xfrm>
        </p:spPr>
        <p:txBody>
          <a:bodyPr/>
          <a:lstStyle/>
          <a:p>
            <a:r>
              <a:rPr lang="en-US" dirty="0" smtClean="0"/>
              <a:t>Basic Data Structure</a:t>
            </a:r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00108"/>
            <a:ext cx="664373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8572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000" dirty="0" smtClean="0">
                <a:solidFill>
                  <a:srgbClr val="000000"/>
                </a:solidFill>
                <a:latin typeface="Arial" pitchFamily="34" charset="0"/>
              </a:rPr>
              <a:t>Goal</a:t>
            </a:r>
            <a:endParaRPr lang="en-US" sz="4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736"/>
            <a:ext cx="88583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 provide a graphical environment for writing and running algorithms for RM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180000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environment will support: compiling (translating) the program, and run it with a graphical interface for a better debugging and understanding the RM flow</a:t>
            </a:r>
          </a:p>
          <a:p>
            <a:pPr lvl="1" indent="180000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environment will simulated the parallelism by running the algorithms in multi-threaded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4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1368703"/>
            <a:ext cx="8572560" cy="327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 of size n x m consists of nm identical SIMD processors positioned on a rectangular array with n rows and m columns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elements execute cycles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 configuration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Constant-time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 in a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lock-step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62965" y="548640"/>
            <a:ext cx="713089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Mesh Model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5</a:t>
            </a:fld>
            <a:endParaRPr lang="he-IL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396" y="4587590"/>
            <a:ext cx="3954780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05765" y="1371600"/>
            <a:ext cx="8351044" cy="2773204"/>
          </a:xfrm>
        </p:spPr>
        <p:txBody>
          <a:bodyPr lIns="0" tIns="0" rIns="0" bIns="0">
            <a:normAutofit/>
          </a:bodyPr>
          <a:lstStyle/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Mesh Architecture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 (PE)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 autonomy, 15 possible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 PE Computation time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 delay O(1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844" y="357166"/>
            <a:ext cx="8789671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esh – How does it work?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429000"/>
            <a:ext cx="4009295" cy="244316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6</a:t>
            </a:fld>
            <a:endParaRPr lang="he-IL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09" y="3500438"/>
            <a:ext cx="4119591" cy="22622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56492" y="1071546"/>
            <a:ext cx="8922543" cy="4857784"/>
          </a:xfrm>
        </p:spPr>
        <p:txBody>
          <a:bodyPr lIns="0" tIns="0" rIns="0" bIns="0">
            <a:normAutofit/>
          </a:bodyPr>
          <a:lstStyle/>
          <a:p>
            <a:pPr marL="0" indent="0" algn="l" rt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processors work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synchronously.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an RM consists of the following 4 phases: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Read phase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receive data from a port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Calculation phase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 constant-time local computations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Switch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the configuration of inner buses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Write phase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data to a port 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44" y="362902"/>
            <a:ext cx="8789671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esh – How does it work?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781857"/>
            <a:ext cx="1571636" cy="149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314" y="274320"/>
            <a:ext cx="8715404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Example: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Switch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Configuration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on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XOR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Algorithm 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48" y="1000108"/>
            <a:ext cx="4714908" cy="2595130"/>
            <a:chOff x="714348" y="1000108"/>
            <a:chExt cx="4714908" cy="25951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000108"/>
              <a:ext cx="4714908" cy="2595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ounded Rectangle 7"/>
            <p:cNvSpPr/>
            <p:nvPr/>
          </p:nvSpPr>
          <p:spPr>
            <a:xfrm>
              <a:off x="1583479" y="2964747"/>
              <a:ext cx="3643338" cy="28575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7752" y="3272104"/>
            <a:ext cx="3980520" cy="2914088"/>
            <a:chOff x="4857752" y="3272104"/>
            <a:chExt cx="3980520" cy="29140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2" y="3272104"/>
              <a:ext cx="3980520" cy="291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ounded Rectangle 9"/>
            <p:cNvSpPr/>
            <p:nvPr/>
          </p:nvSpPr>
          <p:spPr>
            <a:xfrm>
              <a:off x="5000628" y="5524452"/>
              <a:ext cx="3643338" cy="28575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8" y="1214422"/>
            <a:ext cx="30718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 = 3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Mesh size = 2n X 3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1406" y="10571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dirty="0">
                <a:solidFill>
                  <a:srgbClr val="000000"/>
                </a:solidFill>
                <a:latin typeface="Arial" pitchFamily="34" charset="0"/>
              </a:rPr>
              <a:t>Some Reconfigurable Mesh Algorithms</a:t>
            </a:r>
          </a:p>
        </p:txBody>
      </p:sp>
      <p:sp>
        <p:nvSpPr>
          <p:cNvPr id="350" name="Slide Number Placeholder 3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9</a:t>
            </a:fld>
            <a:endParaRPr lang="he-IL" dirty="0"/>
          </a:p>
        </p:txBody>
      </p:sp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2214546" y="928670"/>
          <a:ext cx="6357981" cy="5029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83427"/>
                <a:gridCol w="1179133"/>
                <a:gridCol w="4195421"/>
              </a:tblGrid>
              <a:tr h="50006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Time`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Mesh Size</a:t>
                      </a:r>
                    </a:p>
                    <a:p>
                      <a:pPr algn="ctr" rtl="1"/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2n X 3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XOR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Prefix-And of n 1-bit numbers 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Maximum of n (log n)-bit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nk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Addition of n k-bit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Multiplication of two n-bit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Division of two n-bit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Sort of n O(log n)- 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Convex Hull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Smallest enclosing rectangle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Triangular enclosing of n planar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All-pairs nearest neighbors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Connected components of an n X n image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6" name="TextBox 355"/>
          <p:cNvSpPr txBox="1"/>
          <p:nvPr/>
        </p:nvSpPr>
        <p:spPr>
          <a:xfrm>
            <a:off x="714348" y="2085795"/>
            <a:ext cx="17859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Logic, arithmetic sorting and selection</a:t>
            </a:r>
            <a:endParaRPr lang="he-IL" b="1" dirty="0"/>
          </a:p>
        </p:txBody>
      </p:sp>
      <p:sp>
        <p:nvSpPr>
          <p:cNvPr id="357" name="TextBox 356"/>
          <p:cNvSpPr txBox="1"/>
          <p:nvPr/>
        </p:nvSpPr>
        <p:spPr>
          <a:xfrm>
            <a:off x="714348" y="4357694"/>
            <a:ext cx="17859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Graph and image algorithms</a:t>
            </a:r>
            <a:endParaRPr lang="he-IL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1728</TotalTime>
  <Words>1622</Words>
  <Application>Microsoft Office PowerPoint</Application>
  <PresentationFormat>On-screen Show (4:3)</PresentationFormat>
  <Paragraphs>546</Paragraphs>
  <Slides>37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Developing an Environment for Reconfigurable Mesh Algorithms using Multi-Core Computers</vt:lpstr>
      <vt:lpstr>Outline</vt:lpstr>
      <vt:lpstr>Slide 3</vt:lpstr>
      <vt:lpstr>Goal</vt:lpstr>
      <vt:lpstr>Slide 5</vt:lpstr>
      <vt:lpstr>Slide 6</vt:lpstr>
      <vt:lpstr>Slide 7</vt:lpstr>
      <vt:lpstr>Slide 8</vt:lpstr>
      <vt:lpstr>Some Reconfigurable Mesh Algorithms</vt:lpstr>
      <vt:lpstr>Slide 10</vt:lpstr>
      <vt:lpstr>Compiler Design   </vt:lpstr>
      <vt:lpstr>Slide 12</vt:lpstr>
      <vt:lpstr>Slide 13</vt:lpstr>
      <vt:lpstr>Slide 14</vt:lpstr>
      <vt:lpstr>Compile Process</vt:lpstr>
      <vt:lpstr>Text Editor</vt:lpstr>
      <vt:lpstr>Debugger</vt:lpstr>
      <vt:lpstr>Implementation Obstacles  </vt:lpstr>
      <vt:lpstr>Compiler Design - Obstacles </vt:lpstr>
      <vt:lpstr>Run Time Environment - Obstacles </vt:lpstr>
      <vt:lpstr>Slide 21</vt:lpstr>
      <vt:lpstr>Run Time Environment Module</vt:lpstr>
      <vt:lpstr>Slide 23</vt:lpstr>
      <vt:lpstr>Slide 24</vt:lpstr>
      <vt:lpstr>Slide 25</vt:lpstr>
      <vt:lpstr>Slide 26</vt:lpstr>
      <vt:lpstr>Slide 27</vt:lpstr>
      <vt:lpstr>Obstacles</vt:lpstr>
      <vt:lpstr>Slide 29</vt:lpstr>
      <vt:lpstr>References</vt:lpstr>
      <vt:lpstr>ANNEXE I - Example of Algorithm in RM Language  </vt:lpstr>
      <vt:lpstr>ANNEXE II Language Definition  </vt:lpstr>
      <vt:lpstr>ANNEXE III The RM language BNF / production rules for the syntax analyzer </vt:lpstr>
      <vt:lpstr>ANNEXE III The RM language BNF / production rules for the syntax analyzer </vt:lpstr>
      <vt:lpstr>ANNEXE III The RM language BNF / production rules for the syntax analyzer </vt:lpstr>
      <vt:lpstr>Use Case</vt:lpstr>
      <vt:lpstr>Basic Data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Environment for Reconfigurable Mesh Algorithms using Multi-Core Computers</dc:title>
  <dc:creator>Daniel</dc:creator>
  <cp:lastModifiedBy>Daniel</cp:lastModifiedBy>
  <cp:revision>302</cp:revision>
  <dcterms:modified xsi:type="dcterms:W3CDTF">2010-06-06T21:06:19Z</dcterms:modified>
</cp:coreProperties>
</file>