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73" r:id="rId4"/>
    <p:sldId id="283" r:id="rId5"/>
    <p:sldId id="274" r:id="rId6"/>
    <p:sldId id="261" r:id="rId7"/>
    <p:sldId id="263" r:id="rId8"/>
    <p:sldId id="275" r:id="rId9"/>
    <p:sldId id="260" r:id="rId10"/>
    <p:sldId id="298" r:id="rId11"/>
    <p:sldId id="297" r:id="rId12"/>
    <p:sldId id="264" r:id="rId13"/>
    <p:sldId id="286" r:id="rId14"/>
    <p:sldId id="287" r:id="rId15"/>
    <p:sldId id="278" r:id="rId16"/>
    <p:sldId id="290" r:id="rId17"/>
    <p:sldId id="293" r:id="rId18"/>
    <p:sldId id="294" r:id="rId19"/>
    <p:sldId id="292" r:id="rId20"/>
    <p:sldId id="281" r:id="rId21"/>
    <p:sldId id="288" r:id="rId22"/>
    <p:sldId id="282" r:id="rId23"/>
    <p:sldId id="284" r:id="rId24"/>
    <p:sldId id="299" r:id="rId25"/>
    <p:sldId id="300" r:id="rId26"/>
    <p:sldId id="301" r:id="rId27"/>
    <p:sldId id="303" r:id="rId28"/>
    <p:sldId id="302" r:id="rId29"/>
    <p:sldId id="304" r:id="rId30"/>
    <p:sldId id="305" r:id="rId31"/>
  </p:sldIdLst>
  <p:sldSz cx="9144000" cy="6858000" type="screen4x3"/>
  <p:notesSz cx="6884988" cy="10018713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451" autoAdjust="0"/>
    <p:restoredTop sz="94660"/>
  </p:normalViewPr>
  <p:slideViewPr>
    <p:cSldViewPr>
      <p:cViewPr varScale="1">
        <p:scale>
          <a:sx n="85" d="100"/>
          <a:sy n="85" d="100"/>
        </p:scale>
        <p:origin x="-11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90"/>
      </p:cViewPr>
      <p:guideLst>
        <p:guide orient="horz" pos="3156"/>
        <p:guide pos="216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901495" y="1"/>
            <a:ext cx="2983495" cy="500937"/>
          </a:xfrm>
          <a:prstGeom prst="rect">
            <a:avLst/>
          </a:prstGeom>
        </p:spPr>
        <p:txBody>
          <a:bodyPr vert="horz" lIns="96579" tIns="48289" rIns="96579" bIns="48289" rtlCol="1"/>
          <a:lstStyle>
            <a:lvl1pPr algn="r">
              <a:defRPr sz="1300"/>
            </a:lvl1pPr>
          </a:lstStyle>
          <a:p>
            <a:endParaRPr lang="he-IL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96" y="1"/>
            <a:ext cx="2983495" cy="500937"/>
          </a:xfrm>
          <a:prstGeom prst="rect">
            <a:avLst/>
          </a:prstGeom>
        </p:spPr>
        <p:txBody>
          <a:bodyPr vert="horz" lIns="96579" tIns="48289" rIns="96579" bIns="48289" rtlCol="1"/>
          <a:lstStyle>
            <a:lvl1pPr algn="l">
              <a:defRPr sz="1300"/>
            </a:lvl1pPr>
          </a:lstStyle>
          <a:p>
            <a:fld id="{233F8175-5903-4349-BF3B-5E3CA846F0FF}" type="datetime8">
              <a:rPr lang="he-IL" smtClean="0"/>
              <a:pPr/>
              <a:t>19 ינואר 10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901495" y="9516037"/>
            <a:ext cx="2983495" cy="500937"/>
          </a:xfrm>
          <a:prstGeom prst="rect">
            <a:avLst/>
          </a:prstGeom>
        </p:spPr>
        <p:txBody>
          <a:bodyPr vert="horz" lIns="96579" tIns="48289" rIns="96579" bIns="48289" rtlCol="1" anchor="b"/>
          <a:lstStyle>
            <a:lvl1pPr algn="r">
              <a:defRPr sz="1300"/>
            </a:lvl1pPr>
          </a:lstStyle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96" y="9516037"/>
            <a:ext cx="2983495" cy="500937"/>
          </a:xfrm>
          <a:prstGeom prst="rect">
            <a:avLst/>
          </a:prstGeom>
        </p:spPr>
        <p:txBody>
          <a:bodyPr vert="horz" lIns="96579" tIns="48289" rIns="96579" bIns="48289" rtlCol="1" anchor="b"/>
          <a:lstStyle>
            <a:lvl1pPr algn="l">
              <a:defRPr sz="1300"/>
            </a:lvl1pPr>
          </a:lstStyle>
          <a:p>
            <a:fld id="{4551AAC0-6120-47A5-B6DB-3658A9B70683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901495" y="1"/>
            <a:ext cx="2983495" cy="500937"/>
          </a:xfrm>
          <a:prstGeom prst="rect">
            <a:avLst/>
          </a:prstGeom>
        </p:spPr>
        <p:txBody>
          <a:bodyPr vert="horz" lIns="96579" tIns="48289" rIns="96579" bIns="48289" rtlCol="1"/>
          <a:lstStyle>
            <a:lvl1pPr algn="r">
              <a:defRPr sz="1300"/>
            </a:lvl1pPr>
          </a:lstStyle>
          <a:p>
            <a:endParaRPr lang="he-I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96" y="1"/>
            <a:ext cx="2983495" cy="500937"/>
          </a:xfrm>
          <a:prstGeom prst="rect">
            <a:avLst/>
          </a:prstGeom>
        </p:spPr>
        <p:txBody>
          <a:bodyPr vert="horz" lIns="96579" tIns="48289" rIns="96579" bIns="48289" rtlCol="1"/>
          <a:lstStyle>
            <a:lvl1pPr algn="l">
              <a:defRPr sz="1300"/>
            </a:lvl1pPr>
          </a:lstStyle>
          <a:p>
            <a:fld id="{42BFF347-509D-4A8B-8461-6FBA3DB853F0}" type="datetime8">
              <a:rPr lang="he-IL" smtClean="0"/>
              <a:pPr/>
              <a:t>19 ינואר 10</a:t>
            </a:fld>
            <a:endParaRPr lang="he-I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0856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79" tIns="48289" rIns="96579" bIns="48289" rtlCol="1" anchor="ctr"/>
          <a:lstStyle/>
          <a:p>
            <a:endParaRPr lang="he-I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499" y="4758891"/>
            <a:ext cx="5507990" cy="4508421"/>
          </a:xfrm>
          <a:prstGeom prst="rect">
            <a:avLst/>
          </a:prstGeom>
        </p:spPr>
        <p:txBody>
          <a:bodyPr vert="horz" lIns="96579" tIns="48289" rIns="96579" bIns="48289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901495" y="9516037"/>
            <a:ext cx="2983495" cy="500937"/>
          </a:xfrm>
          <a:prstGeom prst="rect">
            <a:avLst/>
          </a:prstGeom>
        </p:spPr>
        <p:txBody>
          <a:bodyPr vert="horz" lIns="96579" tIns="48289" rIns="96579" bIns="48289" rtlCol="1" anchor="b"/>
          <a:lstStyle>
            <a:lvl1pPr algn="r">
              <a:defRPr sz="1300"/>
            </a:lvl1pPr>
          </a:lstStyle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96" y="9516037"/>
            <a:ext cx="2983495" cy="500937"/>
          </a:xfrm>
          <a:prstGeom prst="rect">
            <a:avLst/>
          </a:prstGeom>
        </p:spPr>
        <p:txBody>
          <a:bodyPr vert="horz" lIns="96579" tIns="48289" rIns="96579" bIns="48289" rtlCol="1" anchor="b"/>
          <a:lstStyle>
            <a:lvl1pPr algn="l">
              <a:defRPr sz="1300"/>
            </a:lvl1pPr>
          </a:lstStyle>
          <a:p>
            <a:fld id="{2FB152EE-BD18-40FC-80B2-1D5BABDA991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152EE-BD18-40FC-80B2-1D5BABDA991D}" type="slidenum">
              <a:rPr lang="he-IL" smtClean="0"/>
              <a:pPr/>
              <a:t>1</a:t>
            </a:fld>
            <a:endParaRPr lang="he-IL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152EE-BD18-40FC-80B2-1D5BABDA991D}" type="slidenum">
              <a:rPr lang="he-IL" smtClean="0"/>
              <a:pPr/>
              <a:t>10</a:t>
            </a:fld>
            <a:endParaRPr lang="he-IL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152EE-BD18-40FC-80B2-1D5BABDA991D}" type="slidenum">
              <a:rPr lang="he-IL" smtClean="0"/>
              <a:pPr/>
              <a:t>12</a:t>
            </a:fld>
            <a:endParaRPr lang="he-IL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152EE-BD18-40FC-80B2-1D5BABDA991D}" type="slidenum">
              <a:rPr lang="he-IL" smtClean="0"/>
              <a:pPr/>
              <a:t>13</a:t>
            </a:fld>
            <a:endParaRPr lang="he-IL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152EE-BD18-40FC-80B2-1D5BABDA991D}" type="slidenum">
              <a:rPr lang="he-IL" smtClean="0"/>
              <a:pPr/>
              <a:t>14</a:t>
            </a:fld>
            <a:endParaRPr lang="he-IL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152EE-BD18-40FC-80B2-1D5BABDA991D}" type="slidenum">
              <a:rPr lang="he-IL" smtClean="0"/>
              <a:pPr/>
              <a:t>22</a:t>
            </a:fld>
            <a:endParaRPr lang="he-I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25D2A3A-9497-4E47-A1D8-648D7EC60CD3}" type="datetime8">
              <a:rPr lang="he-IL" smtClean="0"/>
              <a:pPr/>
              <a:t>19 ינואר 10</a:t>
            </a:fld>
            <a:endParaRPr lang="he-IL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he-IL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he-IL" dirty="0" smtClean="0"/>
              <a:t>23 / </a:t>
            </a:r>
            <a:fld id="{DAF22AC9-109E-4E4D-92F9-530E51D9A3A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F99B61-4030-4D12-9794-1CAEE89A0E28}" type="datetime8">
              <a:rPr lang="he-IL" smtClean="0"/>
              <a:pPr/>
              <a:t>19 ינואר 10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8331BB-B084-4B55-B790-6F634E20F29F}" type="datetime8">
              <a:rPr lang="he-IL" smtClean="0"/>
              <a:pPr/>
              <a:t>19 ינואר 10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3777EC-4B9E-444F-B4A6-DBD24774DCFC}" type="datetime8">
              <a:rPr lang="he-IL" smtClean="0"/>
              <a:pPr/>
              <a:t>19 ינואר 10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extLst/>
          </a:lstStyle>
          <a:p>
            <a:r>
              <a:rPr lang="he-IL" dirty="0" smtClean="0"/>
              <a:t>23 / </a:t>
            </a:r>
            <a:fld id="{DAF22AC9-109E-4E4D-92F9-530E51D9A3A2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FEE482-9133-48EA-BAF0-D15C48C28141}" type="datetime8">
              <a:rPr lang="he-IL" smtClean="0"/>
              <a:pPr/>
              <a:t>19 ינואר 10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240061-D2FD-49C3-9365-A236234BADAE}" type="datetime8">
              <a:rPr lang="he-IL" smtClean="0"/>
              <a:pPr/>
              <a:t>19 ינואר 10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F30797-EFE7-4819-A291-F8DCDE9C9B2E}" type="datetime8">
              <a:rPr lang="he-IL" smtClean="0"/>
              <a:pPr/>
              <a:t>19 ינואר 10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20018C-207B-47B3-B497-0C191CD11F9F}" type="datetime8">
              <a:rPr lang="he-IL" smtClean="0"/>
              <a:pPr/>
              <a:t>19 ינואר 10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0E393C-2F8E-47EB-8573-1AD46657241F}" type="datetime8">
              <a:rPr lang="he-IL" smtClean="0"/>
              <a:pPr/>
              <a:t>19 ינואר 10</a:t>
            </a:fld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3679D09-3010-473B-A36D-B80E7372297E}" type="datetime8">
              <a:rPr lang="he-IL" smtClean="0"/>
              <a:pPr/>
              <a:t>19 ינואר 10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F7D7E5C-5684-4385-AE64-6EA1F0AAD870}" type="datetime8">
              <a:rPr lang="he-IL" smtClean="0"/>
              <a:pPr/>
              <a:t>19 ינואר 10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72198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B330690-B866-480F-98EC-2DDBAFCE9A19}" type="datetime8">
              <a:rPr lang="he-IL" smtClean="0"/>
              <a:pPr/>
              <a:t>19 ינואר 10</a:t>
            </a:fld>
            <a:endParaRPr lang="he-IL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643306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he-IL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43900" y="6407944"/>
            <a:ext cx="86913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r>
              <a:rPr lang="he-IL" dirty="0" smtClean="0"/>
              <a:t>23 / </a:t>
            </a:r>
            <a:fld id="{DAF22AC9-109E-4E4D-92F9-530E51D9A3A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680085" y="368618"/>
            <a:ext cx="7605237" cy="2214563"/>
          </a:xfrm>
        </p:spPr>
        <p:txBody>
          <a:bodyPr lIns="0" tIns="0" rIns="0" bIns="0" anchor="t"/>
          <a:lstStyle/>
          <a:p>
            <a:pPr algn="ctr" rtl="0">
              <a:lnSpc>
                <a:spcPct val="95000"/>
              </a:lnSpc>
            </a:pPr>
            <a:r>
              <a:rPr lang="en-US" sz="3300" b="1" dirty="0">
                <a:solidFill>
                  <a:srgbClr val="000000"/>
                </a:solidFill>
                <a:latin typeface="Arial" pitchFamily="34" charset="0"/>
              </a:rPr>
              <a:t>Developing an Environment for Reconfigurable Mesh Algorithms using Multi-Core Computers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85852" y="3286124"/>
            <a:ext cx="5947887" cy="2508885"/>
          </a:xfrm>
        </p:spPr>
        <p:txBody>
          <a:bodyPr lIns="0" tIns="0" rIns="0" bIns="0">
            <a:normAutofit/>
          </a:bodyPr>
          <a:lstStyle/>
          <a:p>
            <a:pPr algn="ctr" rtl="0">
              <a:lnSpc>
                <a:spcPct val="95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Authors: </a:t>
            </a:r>
            <a:endParaRPr lang="en-US" sz="2800" dirty="0"/>
          </a:p>
          <a:p>
            <a:pPr algn="ctr" rtl="0">
              <a:lnSpc>
                <a:spcPct val="95000"/>
              </a:lnSpc>
              <a:spcBef>
                <a:spcPct val="0"/>
              </a:spcBef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</a:rPr>
              <a:t>Daniel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Laevski     ID: 307575472</a:t>
            </a:r>
            <a:endParaRPr lang="en-US" sz="2800" dirty="0"/>
          </a:p>
          <a:p>
            <a:pPr algn="ctr" rtl="0">
              <a:lnSpc>
                <a:spcPct val="95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 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</a:rPr>
              <a:t>Nadav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Inbar       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</a:rPr>
              <a:t>  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  ID: 039063466</a:t>
            </a:r>
            <a:endParaRPr lang="en-US" sz="2800" dirty="0"/>
          </a:p>
          <a:p>
            <a:pPr algn="ctr" rtl="0">
              <a:lnSpc>
                <a:spcPct val="95000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Arial" pitchFamily="34" charset="0"/>
              </a:rPr>
              <a:t> </a:t>
            </a:r>
            <a:endParaRPr lang="en-US" sz="2800" dirty="0"/>
          </a:p>
          <a:p>
            <a:pPr algn="ctr" rtl="0">
              <a:lnSpc>
                <a:spcPct val="95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Supervisor:</a:t>
            </a:r>
            <a:endParaRPr lang="en-US" sz="2800" dirty="0"/>
          </a:p>
          <a:p>
            <a:pPr algn="ctr" rtl="0">
              <a:lnSpc>
                <a:spcPct val="95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</a:rPr>
              <a:t>Esti Stein, M.Sc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dirty="0" smtClean="0"/>
              <a:t>23 / </a:t>
            </a:r>
            <a:fld id="{DAF22AC9-109E-4E4D-92F9-530E51D9A3A2}" type="slidenum">
              <a:rPr lang="he-IL" smtClean="0"/>
              <a:pPr/>
              <a:t>1</a:t>
            </a:fld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14348" y="357166"/>
            <a:ext cx="7403783" cy="48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33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Related</a:t>
            </a:r>
            <a:r>
              <a:rPr lang="en-US" sz="33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 </a:t>
            </a:r>
            <a:r>
              <a:rPr lang="en-US" sz="33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Work </a:t>
            </a:r>
            <a:r>
              <a:rPr lang="en-US" sz="33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 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14282" y="1643050"/>
            <a:ext cx="8652510" cy="385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rtl="0">
              <a:lnSpc>
                <a:spcPct val="95000"/>
              </a:lnSpc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Currently, the following environments have been developed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95000"/>
              </a:lnSpc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l" rtl="0">
              <a:lnSpc>
                <a:spcPct val="95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Simulator for the Reconfigurable Mesh Architecture, 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1998</a:t>
            </a:r>
            <a:b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l" rtl="0">
              <a:lnSpc>
                <a:spcPct val="95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Serial simulation of reconfigurable mesh, an image understanding architecture, 1998</a:t>
            </a:r>
            <a:b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l" rtl="0">
              <a:lnSpc>
                <a:spcPct val="95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Java Applet to Visualize Algorithms on Reconfigurable Mesh, 2000</a:t>
            </a:r>
            <a:b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l" rtl="0">
              <a:lnSpc>
                <a:spcPct val="95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ARMLang: A Language and Compiler for Programming Reconfigurable Mesh Many-Cores, 2009</a:t>
            </a:r>
          </a:p>
          <a:p>
            <a:pPr algn="l" rtl="0">
              <a:lnSpc>
                <a:spcPct val="95000"/>
              </a:lnSpc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dirty="0" smtClean="0"/>
              <a:t>23 / </a:t>
            </a:r>
            <a:fld id="{DAF22AC9-109E-4E4D-92F9-530E51D9A3A2}" type="slidenum">
              <a:rPr lang="he-IL" smtClean="0"/>
              <a:pPr/>
              <a:t>10</a:t>
            </a:fld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642910" y="214290"/>
            <a:ext cx="7772400" cy="11997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+mj-cs"/>
              </a:rPr>
              <a:t>Our Solution</a:t>
            </a:r>
            <a:endParaRPr kumimoji="0" lang="he-IL" sz="3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596" y="1285860"/>
            <a:ext cx="8429684" cy="34778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Compiler for the Reconfigurable Mesh Language</a:t>
            </a:r>
          </a:p>
          <a:p>
            <a:pPr lvl="1" algn="l" rtl="0">
              <a:buSzPct val="80000"/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Translate the RM Algorithms to runnable code 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Working Environment to easy the writing of the RM Algorithms</a:t>
            </a:r>
          </a:p>
          <a:p>
            <a:pPr lvl="1" algn="l" rtl="0">
              <a:buSzPct val="80000"/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Text editor </a:t>
            </a:r>
          </a:p>
          <a:p>
            <a:pPr lvl="1" algn="l" rtl="0">
              <a:buSzPct val="80000"/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Running simulation </a:t>
            </a:r>
          </a:p>
          <a:p>
            <a:pPr lvl="1" algn="l" rtl="0">
              <a:buSzPct val="80000"/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Debugger</a:t>
            </a:r>
            <a:endParaRPr lang="he-IL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43900" y="6407944"/>
            <a:ext cx="869132" cy="365125"/>
          </a:xfrm>
        </p:spPr>
        <p:txBody>
          <a:bodyPr/>
          <a:lstStyle/>
          <a:p>
            <a:r>
              <a:rPr lang="he-IL" dirty="0" smtClean="0"/>
              <a:t>23 / </a:t>
            </a:r>
            <a:fld id="{DAF22AC9-109E-4E4D-92F9-530E51D9A3A2}" type="slidenum">
              <a:rPr lang="he-IL" smtClean="0"/>
              <a:pPr/>
              <a:t>11</a:t>
            </a:fld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>
            <a:normAutofit/>
          </a:bodyPr>
          <a:lstStyle/>
          <a:p>
            <a:pPr algn="ctr" rtl="0">
              <a:lnSpc>
                <a:spcPct val="95000"/>
              </a:lnSpc>
            </a:pPr>
            <a:r>
              <a:rPr lang="en-US" sz="3300" b="1" dirty="0" smtClean="0">
                <a:solidFill>
                  <a:srgbClr val="000000"/>
                </a:solidFill>
                <a:latin typeface="Arial" pitchFamily="34" charset="0"/>
              </a:rPr>
              <a:t>Compiler D</a:t>
            </a:r>
            <a:r>
              <a:rPr lang="en-US" sz="3300" b="1" dirty="0" smtClean="0">
                <a:solidFill>
                  <a:schemeClr val="tx1"/>
                </a:solidFill>
                <a:latin typeface="Arial" pitchFamily="34" charset="0"/>
              </a:rPr>
              <a:t>esign</a:t>
            </a:r>
            <a:r>
              <a:rPr lang="en-US" sz="3300" b="1" dirty="0" smtClean="0">
                <a:solidFill>
                  <a:srgbClr val="FF0000"/>
                </a:solidFill>
                <a:latin typeface="Arial" pitchFamily="34" charset="0"/>
              </a:rPr>
              <a:t> </a:t>
            </a:r>
            <a:endParaRPr lang="en-US" sz="3300" b="1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497205" y="1188720"/>
            <a:ext cx="8472488" cy="3713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lvl="1" indent="-308610" algn="l" rtl="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Compilers for high level programming languages are large, complex software systems</a:t>
            </a:r>
          </a:p>
          <a:p>
            <a:pPr lvl="1" indent="-308610" algn="l" rtl="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-308610" algn="l" rtl="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Building a compiler for the RM Algorithms will require:</a:t>
            </a:r>
          </a:p>
          <a:p>
            <a:pPr marL="771525" lvl="2" indent="-257175" algn="l" rtl="0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Defining the language</a:t>
            </a:r>
          </a:p>
          <a:p>
            <a:pPr marL="771525" lvl="2" indent="-257175" algn="l" rtl="0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Writing regular expressions</a:t>
            </a:r>
          </a:p>
          <a:p>
            <a:pPr marL="771525" lvl="2" indent="-257175" algn="l" rtl="0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Writing context-free grammar</a:t>
            </a:r>
          </a:p>
          <a:p>
            <a:pPr marL="771525" lvl="2" indent="-257175" algn="l" rtl="0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Creating a runnable code in C#</a:t>
            </a: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indent="-308610" algn="l" rtl="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indent="-308610" algn="l" rtl="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072066" y="4857760"/>
            <a:ext cx="3851910" cy="1611630"/>
            <a:chOff x="457200" y="4663440"/>
            <a:chExt cx="3851910" cy="1611630"/>
          </a:xfrm>
        </p:grpSpPr>
        <p:pic>
          <p:nvPicPr>
            <p:cNvPr id="10244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" y="4663440"/>
              <a:ext cx="3851910" cy="1611630"/>
            </a:xfrm>
            <a:prstGeom prst="rect">
              <a:avLst/>
            </a:prstGeom>
            <a:noFill/>
          </p:spPr>
        </p:pic>
        <p:sp>
          <p:nvSpPr>
            <p:cNvPr id="8" name="Rectangle 7"/>
            <p:cNvSpPr/>
            <p:nvPr/>
          </p:nvSpPr>
          <p:spPr>
            <a:xfrm>
              <a:off x="1785918" y="5929330"/>
              <a:ext cx="500066" cy="214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dirty="0" smtClean="0"/>
              <a:t>23 / </a:t>
            </a:r>
            <a:fld id="{DAF22AC9-109E-4E4D-92F9-530E51D9A3A2}" type="slidenum">
              <a:rPr lang="he-IL" smtClean="0"/>
              <a:pPr/>
              <a:t>12</a:t>
            </a:fld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>
            <a:normAutofit/>
          </a:bodyPr>
          <a:lstStyle/>
          <a:p>
            <a:pPr algn="ctr" rtl="0">
              <a:lnSpc>
                <a:spcPct val="95000"/>
              </a:lnSpc>
            </a:pPr>
            <a:r>
              <a:rPr lang="en-US" sz="3300" b="1" dirty="0" smtClean="0">
                <a:solidFill>
                  <a:srgbClr val="000000"/>
                </a:solidFill>
                <a:latin typeface="Arial" pitchFamily="34" charset="0"/>
              </a:rPr>
              <a:t>Compiler </a:t>
            </a:r>
            <a:r>
              <a:rPr lang="en-US" sz="3300" dirty="0" smtClean="0">
                <a:solidFill>
                  <a:schemeClr val="tx1"/>
                </a:solidFill>
                <a:latin typeface="Arial" pitchFamily="34" charset="0"/>
              </a:rPr>
              <a:t>Design</a:t>
            </a:r>
            <a:r>
              <a:rPr lang="en-US" sz="3300" dirty="0" smtClean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sz="3300" b="1" dirty="0">
                <a:solidFill>
                  <a:srgbClr val="000000"/>
                </a:solidFill>
                <a:latin typeface="Arial" pitchFamily="34" charset="0"/>
              </a:rPr>
              <a:t> 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32" y="1000108"/>
            <a:ext cx="5014129" cy="273767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314325" lvl="1" indent="-257175" algn="l" rtl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Front-End of the compiler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771525" lvl="2" indent="-257175" algn="l" rtl="0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Lexical Analyzer</a:t>
            </a:r>
            <a:b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771525" lvl="2" indent="-257175" algn="l" rtl="0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Syntax Analyzer (Parser)</a:t>
            </a:r>
            <a:b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771525" lvl="2" indent="-257175" algn="l" rtl="0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Semantic Analyzer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429256" y="857232"/>
            <a:ext cx="3071834" cy="3429024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dirty="0" smtClean="0"/>
              <a:t>23 / </a:t>
            </a:r>
            <a:fld id="{DAF22AC9-109E-4E4D-92F9-530E51D9A3A2}" type="slidenum">
              <a:rPr lang="he-IL" smtClean="0"/>
              <a:pPr/>
              <a:t>13</a:t>
            </a:fld>
            <a:endParaRPr lang="he-IL" dirty="0"/>
          </a:p>
        </p:txBody>
      </p:sp>
      <p:grpSp>
        <p:nvGrpSpPr>
          <p:cNvPr id="53" name="Group 52"/>
          <p:cNvGrpSpPr/>
          <p:nvPr/>
        </p:nvGrpSpPr>
        <p:grpSpPr>
          <a:xfrm>
            <a:off x="3714744" y="857232"/>
            <a:ext cx="5500726" cy="5357850"/>
            <a:chOff x="3714744" y="857232"/>
            <a:chExt cx="5500726" cy="5357850"/>
          </a:xfrm>
        </p:grpSpPr>
        <p:grpSp>
          <p:nvGrpSpPr>
            <p:cNvPr id="31" name="Group 2"/>
            <p:cNvGrpSpPr>
              <a:grpSpLocks/>
            </p:cNvGrpSpPr>
            <p:nvPr/>
          </p:nvGrpSpPr>
          <p:grpSpPr bwMode="auto">
            <a:xfrm>
              <a:off x="3714744" y="857232"/>
              <a:ext cx="5500726" cy="5357850"/>
              <a:chOff x="1272" y="7517"/>
              <a:chExt cx="6073" cy="5647"/>
            </a:xfrm>
          </p:grpSpPr>
          <p:sp>
            <p:nvSpPr>
              <p:cNvPr id="32" name="Rectangle 3"/>
              <p:cNvSpPr>
                <a:spLocks noChangeArrowheads="1"/>
              </p:cNvSpPr>
              <p:nvPr/>
            </p:nvSpPr>
            <p:spPr bwMode="auto">
              <a:xfrm>
                <a:off x="4255" y="8125"/>
                <a:ext cx="925" cy="516"/>
              </a:xfrm>
              <a:prstGeom prst="rect">
                <a:avLst/>
              </a:prstGeom>
              <a:solidFill>
                <a:srgbClr val="FFFFFF"/>
              </a:solidFill>
              <a:ln w="9525">
                <a:miter lim="800000"/>
                <a:headEnd/>
                <a:tailEnd/>
              </a:ln>
              <a:scene3d>
                <a:camera prst="legacyObliqueTopRight">
                  <a:rot lat="20999999" lon="20999999" rev="0"/>
                </a:camera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Times New Roman" pitchFamily="18" charset="0"/>
                  </a:rPr>
                  <a:t>Lexical</a:t>
                </a:r>
              </a:p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Times New Roman" pitchFamily="18" charset="0"/>
                  </a:rPr>
                  <a:t>analyzer</a:t>
                </a:r>
                <a:endParaRPr kumimoji="0" lang="he-IL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" name="Rectangle 4"/>
              <p:cNvSpPr>
                <a:spLocks noChangeArrowheads="1"/>
              </p:cNvSpPr>
              <p:nvPr/>
            </p:nvSpPr>
            <p:spPr bwMode="auto">
              <a:xfrm>
                <a:off x="4248" y="9146"/>
                <a:ext cx="925" cy="516"/>
              </a:xfrm>
              <a:prstGeom prst="rect">
                <a:avLst/>
              </a:prstGeom>
              <a:solidFill>
                <a:srgbClr val="FFFFFF"/>
              </a:solidFill>
              <a:ln w="9525">
                <a:miter lim="800000"/>
                <a:headEnd/>
                <a:tailEnd/>
              </a:ln>
              <a:scene3d>
                <a:camera prst="legacyObliqueTopRight">
                  <a:rot lat="20999999" lon="20999999" rev="0"/>
                </a:camera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</a:sp3d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flatTx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Times New Roman" pitchFamily="18" charset="0"/>
                  </a:rPr>
                  <a:t>Parser</a:t>
                </a:r>
                <a:endParaRPr kumimoji="0" lang="he-IL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" name="Rectangle 5"/>
              <p:cNvSpPr>
                <a:spLocks noChangeArrowheads="1"/>
              </p:cNvSpPr>
              <p:nvPr/>
            </p:nvSpPr>
            <p:spPr bwMode="auto">
              <a:xfrm>
                <a:off x="4266" y="10241"/>
                <a:ext cx="925" cy="516"/>
              </a:xfrm>
              <a:prstGeom prst="rect">
                <a:avLst/>
              </a:prstGeom>
              <a:solidFill>
                <a:srgbClr val="FFFFFF"/>
              </a:solidFill>
              <a:ln w="9525">
                <a:miter lim="800000"/>
                <a:headEnd/>
                <a:tailEnd/>
              </a:ln>
              <a:scene3d>
                <a:camera prst="legacyObliqueTopRight">
                  <a:rot lat="20999999" lon="20999999" rev="0"/>
                </a:camera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Times New Roman" pitchFamily="18" charset="0"/>
                  </a:rPr>
                  <a:t>Semantic</a:t>
                </a:r>
              </a:p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Times New Roman" pitchFamily="18" charset="0"/>
                  </a:rPr>
                  <a:t>analyzer</a:t>
                </a:r>
                <a:endParaRPr kumimoji="0" lang="he-IL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" name="Rectangle 6"/>
              <p:cNvSpPr>
                <a:spLocks noChangeArrowheads="1"/>
              </p:cNvSpPr>
              <p:nvPr/>
            </p:nvSpPr>
            <p:spPr bwMode="auto">
              <a:xfrm>
                <a:off x="4266" y="11324"/>
                <a:ext cx="925" cy="516"/>
              </a:xfrm>
              <a:prstGeom prst="rect">
                <a:avLst/>
              </a:prstGeom>
              <a:solidFill>
                <a:srgbClr val="FFFFFF"/>
              </a:solidFill>
              <a:ln w="9525">
                <a:miter lim="800000"/>
                <a:headEnd/>
                <a:tailEnd/>
              </a:ln>
              <a:scene3d>
                <a:camera prst="legacyObliqueTopRight">
                  <a:rot lat="20999999" lon="20999999" rev="0"/>
                </a:camera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Times New Roman" pitchFamily="18" charset="0"/>
                  </a:rPr>
                  <a:t>Code</a:t>
                </a:r>
                <a:b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Times New Roman" pitchFamily="18" charset="0"/>
                  </a:rPr>
                </a:b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Times New Roman" pitchFamily="18" charset="0"/>
                  </a:rPr>
                  <a:t>generator</a:t>
                </a:r>
                <a:endParaRPr kumimoji="0" lang="he-IL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" name="Rectangle 7"/>
              <p:cNvSpPr>
                <a:spLocks noChangeArrowheads="1"/>
              </p:cNvSpPr>
              <p:nvPr/>
            </p:nvSpPr>
            <p:spPr bwMode="auto">
              <a:xfrm>
                <a:off x="1272" y="9726"/>
                <a:ext cx="1466" cy="570"/>
              </a:xfrm>
              <a:prstGeom prst="rect">
                <a:avLst/>
              </a:prstGeom>
              <a:solidFill>
                <a:srgbClr val="FFFFFF"/>
              </a:solidFill>
              <a:ln w="9525">
                <a:miter lim="800000"/>
                <a:headEnd/>
                <a:tailEnd/>
              </a:ln>
              <a:scene3d>
                <a:camera prst="legacyObliqueTopRight">
                  <a:rot lat="20999999" lon="20999999" rev="0"/>
                </a:camera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</a:sp3d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flatTx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Times New Roman" pitchFamily="18" charset="0"/>
                  </a:rPr>
                  <a:t>Symbol table and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Times New Roman" pitchFamily="18" charset="0"/>
                  </a:rPr>
                  <a:t>access routing</a:t>
                </a:r>
                <a:endParaRPr kumimoji="0" lang="he-IL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7" name="AutoShape 8"/>
              <p:cNvCxnSpPr>
                <a:cxnSpLocks noChangeShapeType="1"/>
              </p:cNvCxnSpPr>
              <p:nvPr/>
            </p:nvCxnSpPr>
            <p:spPr bwMode="auto">
              <a:xfrm>
                <a:off x="4777" y="7517"/>
                <a:ext cx="1" cy="50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8" name="AutoShape 9"/>
              <p:cNvCxnSpPr>
                <a:cxnSpLocks noChangeShapeType="1"/>
              </p:cNvCxnSpPr>
              <p:nvPr/>
            </p:nvCxnSpPr>
            <p:spPr bwMode="auto">
              <a:xfrm>
                <a:off x="4787" y="8641"/>
                <a:ext cx="1" cy="50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9" name="AutoShape 10"/>
              <p:cNvCxnSpPr>
                <a:cxnSpLocks noChangeShapeType="1"/>
              </p:cNvCxnSpPr>
              <p:nvPr/>
            </p:nvCxnSpPr>
            <p:spPr bwMode="auto">
              <a:xfrm>
                <a:off x="4775" y="9662"/>
                <a:ext cx="1" cy="50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0" name="AutoShape 11"/>
              <p:cNvCxnSpPr>
                <a:cxnSpLocks noChangeShapeType="1"/>
              </p:cNvCxnSpPr>
              <p:nvPr/>
            </p:nvCxnSpPr>
            <p:spPr bwMode="auto">
              <a:xfrm>
                <a:off x="4778" y="10757"/>
                <a:ext cx="1" cy="50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1" name="AutoShape 12"/>
              <p:cNvCxnSpPr>
                <a:cxnSpLocks noChangeShapeType="1"/>
              </p:cNvCxnSpPr>
              <p:nvPr/>
            </p:nvCxnSpPr>
            <p:spPr bwMode="auto">
              <a:xfrm flipV="1">
                <a:off x="2877" y="9381"/>
                <a:ext cx="1371" cy="451"/>
              </a:xfrm>
              <a:prstGeom prst="bentConnector3">
                <a:avLst>
                  <a:gd name="adj1" fmla="val 49963"/>
                </a:avLst>
              </a:prstGeom>
              <a:noFill/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</p:cxnSp>
          <p:cxnSp>
            <p:nvCxnSpPr>
              <p:cNvPr id="42" name="AutoShape 13"/>
              <p:cNvCxnSpPr>
                <a:cxnSpLocks noChangeShapeType="1"/>
              </p:cNvCxnSpPr>
              <p:nvPr/>
            </p:nvCxnSpPr>
            <p:spPr bwMode="auto">
              <a:xfrm>
                <a:off x="2877" y="9961"/>
                <a:ext cx="1371" cy="484"/>
              </a:xfrm>
              <a:prstGeom prst="bentConnector3">
                <a:avLst>
                  <a:gd name="adj1" fmla="val 49963"/>
                </a:avLst>
              </a:prstGeom>
              <a:noFill/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</p:cxnSp>
          <p:cxnSp>
            <p:nvCxnSpPr>
              <p:cNvPr id="43" name="AutoShape 14"/>
              <p:cNvCxnSpPr>
                <a:cxnSpLocks noChangeShapeType="1"/>
              </p:cNvCxnSpPr>
              <p:nvPr/>
            </p:nvCxnSpPr>
            <p:spPr bwMode="auto">
              <a:xfrm flipH="1">
                <a:off x="2104" y="8328"/>
                <a:ext cx="2144" cy="126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44" name="AutoShape 15"/>
              <p:cNvCxnSpPr>
                <a:cxnSpLocks noChangeShapeType="1"/>
              </p:cNvCxnSpPr>
              <p:nvPr/>
            </p:nvCxnSpPr>
            <p:spPr bwMode="auto">
              <a:xfrm>
                <a:off x="2039" y="10296"/>
                <a:ext cx="2209" cy="128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sp>
            <p:nvSpPr>
              <p:cNvPr id="45" name="Text Box 16"/>
              <p:cNvSpPr txBox="1">
                <a:spLocks noChangeArrowheads="1"/>
              </p:cNvSpPr>
              <p:nvPr/>
            </p:nvSpPr>
            <p:spPr bwMode="auto">
              <a:xfrm>
                <a:off x="4506" y="7640"/>
                <a:ext cx="1972" cy="40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Times New Roman" pitchFamily="18" charset="0"/>
                  </a:rPr>
                  <a:t>String of characters</a:t>
                </a:r>
                <a:endParaRPr kumimoji="0" lang="he-IL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" name="Text Box 17"/>
              <p:cNvSpPr txBox="1">
                <a:spLocks noChangeArrowheads="1"/>
              </p:cNvSpPr>
              <p:nvPr/>
            </p:nvSpPr>
            <p:spPr bwMode="auto">
              <a:xfrm>
                <a:off x="4468" y="8641"/>
                <a:ext cx="1730" cy="40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Times New Roman" pitchFamily="18" charset="0"/>
                  </a:rPr>
                  <a:t>String of tokens</a:t>
                </a:r>
                <a:endParaRPr kumimoji="0" lang="he-IL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7" name="Text Box 18"/>
              <p:cNvSpPr txBox="1">
                <a:spLocks noChangeArrowheads="1"/>
              </p:cNvSpPr>
              <p:nvPr/>
            </p:nvSpPr>
            <p:spPr bwMode="auto">
              <a:xfrm>
                <a:off x="4682" y="9717"/>
                <a:ext cx="1730" cy="40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Times New Roman" pitchFamily="18" charset="0"/>
                  </a:rPr>
                  <a:t>Abstract syntax tree</a:t>
                </a:r>
                <a:endParaRPr kumimoji="0" lang="he-IL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" name="Text Box 19"/>
              <p:cNvSpPr txBox="1">
                <a:spLocks noChangeArrowheads="1"/>
              </p:cNvSpPr>
              <p:nvPr/>
            </p:nvSpPr>
            <p:spPr bwMode="auto">
              <a:xfrm>
                <a:off x="4768" y="10804"/>
                <a:ext cx="1730" cy="40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Times New Roman" pitchFamily="18" charset="0"/>
                  </a:rPr>
                  <a:t>Syntax tree</a:t>
                </a:r>
                <a:endParaRPr kumimoji="0" lang="he-IL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9" name="AutoShape 20"/>
              <p:cNvCxnSpPr>
                <a:cxnSpLocks noChangeShapeType="1"/>
              </p:cNvCxnSpPr>
              <p:nvPr/>
            </p:nvCxnSpPr>
            <p:spPr bwMode="auto">
              <a:xfrm>
                <a:off x="4768" y="11840"/>
                <a:ext cx="1" cy="50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50" name="Text Box 21"/>
              <p:cNvSpPr txBox="1">
                <a:spLocks noChangeArrowheads="1"/>
              </p:cNvSpPr>
              <p:nvPr/>
            </p:nvSpPr>
            <p:spPr bwMode="auto">
              <a:xfrm>
                <a:off x="4656" y="11798"/>
                <a:ext cx="2689" cy="6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rtl="0">
                  <a:lnSpc>
                    <a:spcPct val="95000"/>
                  </a:lnSpc>
                </a:pPr>
                <a:r>
                  <a:rPr lang="en-US" sz="14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Target code, </a:t>
                </a:r>
                <a:r>
                  <a:rPr lang="en-US" sz="1400" dirty="0" smtClean="0">
                    <a:latin typeface="Times New Roman" pitchFamily="18" charset="0"/>
                    <a:cs typeface="Times New Roman" pitchFamily="18" charset="0"/>
                  </a:rPr>
                  <a:t>multi threaded</a:t>
                </a:r>
                <a:endParaRPr lang="he-IL" sz="14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1" name="Text Box 22"/>
              <p:cNvSpPr txBox="1">
                <a:spLocks noChangeArrowheads="1"/>
              </p:cNvSpPr>
              <p:nvPr/>
            </p:nvSpPr>
            <p:spPr bwMode="auto">
              <a:xfrm>
                <a:off x="2336" y="12455"/>
                <a:ext cx="4560" cy="709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Times New Roman" pitchFamily="18" charset="0"/>
                  </a:rPr>
                  <a:t>Fig. 4: High level structure of a simple compiler</a:t>
                </a:r>
                <a:endParaRPr kumimoji="0" lang="he-IL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4357686" y="5072074"/>
              <a:ext cx="928694" cy="114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222885" y="274320"/>
            <a:ext cx="8698230" cy="822960"/>
          </a:xfrm>
        </p:spPr>
        <p:txBody>
          <a:bodyPr lIns="0" tIns="0" rIns="0" bIns="0" anchor="t">
            <a:normAutofit/>
          </a:bodyPr>
          <a:lstStyle/>
          <a:p>
            <a:pPr algn="ctr">
              <a:lnSpc>
                <a:spcPct val="95000"/>
              </a:lnSpc>
            </a:pPr>
            <a:r>
              <a:rPr lang="en-US" sz="3300" dirty="0">
                <a:solidFill>
                  <a:srgbClr val="000000"/>
                </a:solidFill>
                <a:latin typeface="Arial" pitchFamily="34" charset="0"/>
              </a:rPr>
              <a:t> </a:t>
            </a:r>
            <a:r>
              <a:rPr lang="en-US" sz="3300" b="1" dirty="0">
                <a:solidFill>
                  <a:srgbClr val="000000"/>
                </a:solidFill>
                <a:latin typeface="Arial" pitchFamily="34" charset="0"/>
              </a:rPr>
              <a:t>Compiler </a:t>
            </a:r>
            <a:r>
              <a:rPr lang="en-US" sz="3300" dirty="0" smtClean="0">
                <a:solidFill>
                  <a:schemeClr val="tx1"/>
                </a:solidFill>
                <a:latin typeface="Arial" pitchFamily="34" charset="0"/>
              </a:rPr>
              <a:t>Design</a:t>
            </a:r>
            <a:r>
              <a:rPr lang="en-US" sz="3300" dirty="0" smtClean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sz="3300" b="1" dirty="0">
                <a:solidFill>
                  <a:srgbClr val="000000"/>
                </a:solidFill>
                <a:latin typeface="Arial" pitchFamily="34" charset="0"/>
              </a:rPr>
              <a:t> 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8596" y="1214422"/>
            <a:ext cx="4921154" cy="16850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314325" lvl="1" indent="-257175" algn="l" rtl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Back-End of the compiler</a:t>
            </a:r>
            <a:b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771525" lvl="2" indent="-257175" algn="l" rtl="0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 Generator (C#)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dirty="0" smtClean="0"/>
              <a:t>23 / </a:t>
            </a:r>
            <a:fld id="{DAF22AC9-109E-4E4D-92F9-530E51D9A3A2}" type="slidenum">
              <a:rPr lang="he-IL" smtClean="0"/>
              <a:pPr/>
              <a:t>14</a:t>
            </a:fld>
            <a:endParaRPr lang="he-IL" dirty="0"/>
          </a:p>
        </p:txBody>
      </p:sp>
      <p:grpSp>
        <p:nvGrpSpPr>
          <p:cNvPr id="14" name="Group 13"/>
          <p:cNvGrpSpPr/>
          <p:nvPr/>
        </p:nvGrpSpPr>
        <p:grpSpPr>
          <a:xfrm>
            <a:off x="3643306" y="928670"/>
            <a:ext cx="5500726" cy="5357850"/>
            <a:chOff x="3714744" y="857232"/>
            <a:chExt cx="5500726" cy="5357850"/>
          </a:xfrm>
        </p:grpSpPr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3714742" y="857236"/>
              <a:ext cx="5500716" cy="5357852"/>
              <a:chOff x="1272" y="7517"/>
              <a:chExt cx="6073" cy="5647"/>
            </a:xfrm>
          </p:grpSpPr>
          <p:sp>
            <p:nvSpPr>
              <p:cNvPr id="17" name="Rectangle 3"/>
              <p:cNvSpPr>
                <a:spLocks noChangeArrowheads="1"/>
              </p:cNvSpPr>
              <p:nvPr/>
            </p:nvSpPr>
            <p:spPr bwMode="auto">
              <a:xfrm>
                <a:off x="4255" y="8125"/>
                <a:ext cx="925" cy="516"/>
              </a:xfrm>
              <a:prstGeom prst="rect">
                <a:avLst/>
              </a:prstGeom>
              <a:solidFill>
                <a:srgbClr val="FFFFFF"/>
              </a:solidFill>
              <a:ln w="9525">
                <a:miter lim="800000"/>
                <a:headEnd/>
                <a:tailEnd/>
              </a:ln>
              <a:scene3d>
                <a:camera prst="legacyObliqueTopRight">
                  <a:rot lat="20999999" lon="20999999" rev="0"/>
                </a:camera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Times New Roman" pitchFamily="18" charset="0"/>
                  </a:rPr>
                  <a:t>Lexical</a:t>
                </a:r>
              </a:p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Times New Roman" pitchFamily="18" charset="0"/>
                  </a:rPr>
                  <a:t>analyzer</a:t>
                </a:r>
                <a:endParaRPr kumimoji="0" lang="he-IL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Rectangle 4"/>
              <p:cNvSpPr>
                <a:spLocks noChangeArrowheads="1"/>
              </p:cNvSpPr>
              <p:nvPr/>
            </p:nvSpPr>
            <p:spPr bwMode="auto">
              <a:xfrm>
                <a:off x="4248" y="9146"/>
                <a:ext cx="925" cy="516"/>
              </a:xfrm>
              <a:prstGeom prst="rect">
                <a:avLst/>
              </a:prstGeom>
              <a:solidFill>
                <a:srgbClr val="FFFFFF"/>
              </a:solidFill>
              <a:ln w="9525">
                <a:miter lim="800000"/>
                <a:headEnd/>
                <a:tailEnd/>
              </a:ln>
              <a:scene3d>
                <a:camera prst="legacyObliqueTopRight">
                  <a:rot lat="20999999" lon="20999999" rev="0"/>
                </a:camera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</a:sp3d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flatTx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Times New Roman" pitchFamily="18" charset="0"/>
                  </a:rPr>
                  <a:t>Parser</a:t>
                </a:r>
                <a:endParaRPr kumimoji="0" lang="he-IL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4266" y="10241"/>
                <a:ext cx="925" cy="516"/>
              </a:xfrm>
              <a:prstGeom prst="rect">
                <a:avLst/>
              </a:prstGeom>
              <a:solidFill>
                <a:srgbClr val="FFFFFF"/>
              </a:solidFill>
              <a:ln w="9525">
                <a:miter lim="800000"/>
                <a:headEnd/>
                <a:tailEnd/>
              </a:ln>
              <a:scene3d>
                <a:camera prst="legacyObliqueTopRight">
                  <a:rot lat="20999999" lon="20999999" rev="0"/>
                </a:camera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Times New Roman" pitchFamily="18" charset="0"/>
                  </a:rPr>
                  <a:t>Semantic</a:t>
                </a:r>
              </a:p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Times New Roman" pitchFamily="18" charset="0"/>
                  </a:rPr>
                  <a:t>analyzer</a:t>
                </a:r>
                <a:endParaRPr kumimoji="0" lang="he-IL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" name="Rectangle 6"/>
              <p:cNvSpPr>
                <a:spLocks noChangeArrowheads="1"/>
              </p:cNvSpPr>
              <p:nvPr/>
            </p:nvSpPr>
            <p:spPr bwMode="auto">
              <a:xfrm>
                <a:off x="4266" y="11324"/>
                <a:ext cx="925" cy="516"/>
              </a:xfrm>
              <a:prstGeom prst="rect">
                <a:avLst/>
              </a:prstGeom>
              <a:solidFill>
                <a:srgbClr val="FFFFFF"/>
              </a:solidFill>
              <a:ln w="9525">
                <a:miter lim="800000"/>
                <a:headEnd/>
                <a:tailEnd/>
              </a:ln>
              <a:scene3d>
                <a:camera prst="legacyObliqueTopRight">
                  <a:rot lat="20999999" lon="20999999" rev="0"/>
                </a:camera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Times New Roman" pitchFamily="18" charset="0"/>
                  </a:rPr>
                  <a:t>Code</a:t>
                </a:r>
                <a:b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Times New Roman" pitchFamily="18" charset="0"/>
                  </a:rPr>
                </a:b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Times New Roman" pitchFamily="18" charset="0"/>
                  </a:rPr>
                  <a:t>generator</a:t>
                </a:r>
                <a:endParaRPr kumimoji="0" lang="he-IL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1272" y="9726"/>
                <a:ext cx="1466" cy="570"/>
              </a:xfrm>
              <a:prstGeom prst="rect">
                <a:avLst/>
              </a:prstGeom>
              <a:solidFill>
                <a:srgbClr val="FFFFFF"/>
              </a:solidFill>
              <a:ln w="9525">
                <a:miter lim="800000"/>
                <a:headEnd/>
                <a:tailEnd/>
              </a:ln>
              <a:scene3d>
                <a:camera prst="legacyObliqueTopRight">
                  <a:rot lat="20999999" lon="20999999" rev="0"/>
                </a:camera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FFFF"/>
                </a:extrusionClr>
              </a:sp3d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flatTx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Times New Roman" pitchFamily="18" charset="0"/>
                  </a:rPr>
                  <a:t>Symbol table and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Times New Roman" pitchFamily="18" charset="0"/>
                  </a:rPr>
                  <a:t>access routing</a:t>
                </a:r>
                <a:endParaRPr kumimoji="0" lang="he-IL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2" name="AutoShape 8"/>
              <p:cNvCxnSpPr>
                <a:cxnSpLocks noChangeShapeType="1"/>
              </p:cNvCxnSpPr>
              <p:nvPr/>
            </p:nvCxnSpPr>
            <p:spPr bwMode="auto">
              <a:xfrm>
                <a:off x="4777" y="7517"/>
                <a:ext cx="1" cy="50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" name="AutoShape 9"/>
              <p:cNvCxnSpPr>
                <a:cxnSpLocks noChangeShapeType="1"/>
              </p:cNvCxnSpPr>
              <p:nvPr/>
            </p:nvCxnSpPr>
            <p:spPr bwMode="auto">
              <a:xfrm>
                <a:off x="4787" y="8641"/>
                <a:ext cx="1" cy="50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" name="AutoShape 10"/>
              <p:cNvCxnSpPr>
                <a:cxnSpLocks noChangeShapeType="1"/>
              </p:cNvCxnSpPr>
              <p:nvPr/>
            </p:nvCxnSpPr>
            <p:spPr bwMode="auto">
              <a:xfrm>
                <a:off x="4775" y="9662"/>
                <a:ext cx="1" cy="50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" name="AutoShape 11"/>
              <p:cNvCxnSpPr>
                <a:cxnSpLocks noChangeShapeType="1"/>
              </p:cNvCxnSpPr>
              <p:nvPr/>
            </p:nvCxnSpPr>
            <p:spPr bwMode="auto">
              <a:xfrm>
                <a:off x="4778" y="10757"/>
                <a:ext cx="1" cy="50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" name="AutoShape 12"/>
              <p:cNvCxnSpPr>
                <a:cxnSpLocks noChangeShapeType="1"/>
              </p:cNvCxnSpPr>
              <p:nvPr/>
            </p:nvCxnSpPr>
            <p:spPr bwMode="auto">
              <a:xfrm flipV="1">
                <a:off x="2877" y="9381"/>
                <a:ext cx="1371" cy="451"/>
              </a:xfrm>
              <a:prstGeom prst="bentConnector3">
                <a:avLst>
                  <a:gd name="adj1" fmla="val 49963"/>
                </a:avLst>
              </a:prstGeom>
              <a:noFill/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</p:cxnSp>
          <p:cxnSp>
            <p:nvCxnSpPr>
              <p:cNvPr id="27" name="AutoShape 13"/>
              <p:cNvCxnSpPr>
                <a:cxnSpLocks noChangeShapeType="1"/>
              </p:cNvCxnSpPr>
              <p:nvPr/>
            </p:nvCxnSpPr>
            <p:spPr bwMode="auto">
              <a:xfrm>
                <a:off x="2877" y="9961"/>
                <a:ext cx="1371" cy="484"/>
              </a:xfrm>
              <a:prstGeom prst="bentConnector3">
                <a:avLst>
                  <a:gd name="adj1" fmla="val 49963"/>
                </a:avLst>
              </a:prstGeom>
              <a:noFill/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</p:cxnSp>
          <p:cxnSp>
            <p:nvCxnSpPr>
              <p:cNvPr id="28" name="AutoShape 14"/>
              <p:cNvCxnSpPr>
                <a:cxnSpLocks noChangeShapeType="1"/>
              </p:cNvCxnSpPr>
              <p:nvPr/>
            </p:nvCxnSpPr>
            <p:spPr bwMode="auto">
              <a:xfrm flipH="1">
                <a:off x="2104" y="8328"/>
                <a:ext cx="2144" cy="126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29" name="AutoShape 15"/>
              <p:cNvCxnSpPr>
                <a:cxnSpLocks noChangeShapeType="1"/>
              </p:cNvCxnSpPr>
              <p:nvPr/>
            </p:nvCxnSpPr>
            <p:spPr bwMode="auto">
              <a:xfrm>
                <a:off x="2039" y="10296"/>
                <a:ext cx="2209" cy="128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sp>
            <p:nvSpPr>
              <p:cNvPr id="30" name="Text Box 16"/>
              <p:cNvSpPr txBox="1">
                <a:spLocks noChangeArrowheads="1"/>
              </p:cNvSpPr>
              <p:nvPr/>
            </p:nvSpPr>
            <p:spPr bwMode="auto">
              <a:xfrm>
                <a:off x="4506" y="7640"/>
                <a:ext cx="1972" cy="40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Times New Roman" pitchFamily="18" charset="0"/>
                  </a:rPr>
                  <a:t>String of characters</a:t>
                </a:r>
                <a:endParaRPr kumimoji="0" lang="he-IL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" name="Text Box 17"/>
              <p:cNvSpPr txBox="1">
                <a:spLocks noChangeArrowheads="1"/>
              </p:cNvSpPr>
              <p:nvPr/>
            </p:nvSpPr>
            <p:spPr bwMode="auto">
              <a:xfrm>
                <a:off x="4468" y="8641"/>
                <a:ext cx="1730" cy="40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Times New Roman" pitchFamily="18" charset="0"/>
                  </a:rPr>
                  <a:t>String of tokens</a:t>
                </a:r>
                <a:endParaRPr kumimoji="0" lang="he-IL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" name="Text Box 18"/>
              <p:cNvSpPr txBox="1">
                <a:spLocks noChangeArrowheads="1"/>
              </p:cNvSpPr>
              <p:nvPr/>
            </p:nvSpPr>
            <p:spPr bwMode="auto">
              <a:xfrm>
                <a:off x="4682" y="9717"/>
                <a:ext cx="1730" cy="40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Times New Roman" pitchFamily="18" charset="0"/>
                  </a:rPr>
                  <a:t>Abstract syntax tree</a:t>
                </a:r>
                <a:endParaRPr kumimoji="0" lang="he-IL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" name="Text Box 19"/>
              <p:cNvSpPr txBox="1">
                <a:spLocks noChangeArrowheads="1"/>
              </p:cNvSpPr>
              <p:nvPr/>
            </p:nvSpPr>
            <p:spPr bwMode="auto">
              <a:xfrm>
                <a:off x="4768" y="10804"/>
                <a:ext cx="1730" cy="40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Times New Roman" pitchFamily="18" charset="0"/>
                  </a:rPr>
                  <a:t>Syntax tree</a:t>
                </a:r>
                <a:endParaRPr kumimoji="0" lang="he-IL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4" name="AutoShape 20"/>
              <p:cNvCxnSpPr>
                <a:cxnSpLocks noChangeShapeType="1"/>
              </p:cNvCxnSpPr>
              <p:nvPr/>
            </p:nvCxnSpPr>
            <p:spPr bwMode="auto">
              <a:xfrm>
                <a:off x="4768" y="11840"/>
                <a:ext cx="1" cy="50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5" name="Text Box 21"/>
              <p:cNvSpPr txBox="1">
                <a:spLocks noChangeArrowheads="1"/>
              </p:cNvSpPr>
              <p:nvPr/>
            </p:nvSpPr>
            <p:spPr bwMode="auto">
              <a:xfrm>
                <a:off x="4656" y="11798"/>
                <a:ext cx="2689" cy="66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rtl="0">
                  <a:lnSpc>
                    <a:spcPct val="95000"/>
                  </a:lnSpc>
                </a:pPr>
                <a:r>
                  <a:rPr lang="en-US" sz="14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Target code, </a:t>
                </a:r>
                <a:r>
                  <a:rPr lang="en-US" sz="1400" dirty="0" smtClean="0">
                    <a:latin typeface="Times New Roman" pitchFamily="18" charset="0"/>
                    <a:cs typeface="Times New Roman" pitchFamily="18" charset="0"/>
                  </a:rPr>
                  <a:t>multi threaded</a:t>
                </a:r>
                <a:endParaRPr lang="he-IL" sz="14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" name="Text Box 22"/>
              <p:cNvSpPr txBox="1">
                <a:spLocks noChangeArrowheads="1"/>
              </p:cNvSpPr>
              <p:nvPr/>
            </p:nvSpPr>
            <p:spPr bwMode="auto">
              <a:xfrm>
                <a:off x="2336" y="12455"/>
                <a:ext cx="4560" cy="709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Times New Roman" pitchFamily="18" charset="0"/>
                  </a:rPr>
                  <a:t>Fig. 4: High level structure of a simple compiler</a:t>
                </a:r>
                <a:endParaRPr kumimoji="0" lang="he-IL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4357686" y="5072074"/>
              <a:ext cx="928694" cy="114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4786314" y="4357694"/>
            <a:ext cx="4286280" cy="1285884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000232" y="177165"/>
            <a:ext cx="5072097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rtl="0">
              <a:lnSpc>
                <a:spcPct val="95000"/>
              </a:lnSpc>
            </a:pPr>
            <a:r>
              <a:rPr lang="en-US" sz="3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The Compilation Process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925054" y="642918"/>
            <a:ext cx="1627347" cy="27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>
              <a:lnSpc>
                <a:spcPct val="95000"/>
              </a:lnSpc>
            </a:pPr>
            <a:r>
              <a:rPr lang="en-US" sz="1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Source code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072330" y="2357430"/>
            <a:ext cx="1713072" cy="24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Token stream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072330" y="3500438"/>
            <a:ext cx="1857388" cy="24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rtl="0">
              <a:lnSpc>
                <a:spcPct val="95000"/>
              </a:lnSpc>
            </a:pPr>
            <a:r>
              <a:rPr lang="en-US" sz="1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Abstract syntax </a:t>
            </a:r>
            <a:r>
              <a:rPr lang="en-US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930894" y="1000108"/>
            <a:ext cx="1713072" cy="24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Characters stream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4554884" y="6219410"/>
            <a:ext cx="4160520" cy="55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rtl="0">
              <a:lnSpc>
                <a:spcPct val="95000"/>
              </a:lnSpc>
            </a:pPr>
            <a:r>
              <a:rPr lang="en-US" sz="1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Target code,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multi threaded</a:t>
            </a:r>
            <a:endParaRPr lang="he-IL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 rtl="0">
              <a:lnSpc>
                <a:spcPct val="95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1000100" y="1649375"/>
            <a:ext cx="4069080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>
              <a:lnSpc>
                <a:spcPct val="95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Use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regular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expressions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000100" y="2857496"/>
            <a:ext cx="4153377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>
              <a:lnSpc>
                <a:spcPct val="95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Use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context-free grammar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000100" y="5072074"/>
            <a:ext cx="4703445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>
              <a:lnSpc>
                <a:spcPct val="95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Use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C-like program to translate the syntax tree to target code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7072330" y="4714884"/>
            <a:ext cx="1713072" cy="24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>
              <a:lnSpc>
                <a:spcPct val="95000"/>
              </a:lnSpc>
            </a:pPr>
            <a:r>
              <a:rPr lang="en-US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Syntax tree</a:t>
            </a:r>
          </a:p>
        </p:txBody>
      </p:sp>
      <p:sp>
        <p:nvSpPr>
          <p:cNvPr id="30" name="Text Box 22"/>
          <p:cNvSpPr txBox="1">
            <a:spLocks noChangeArrowheads="1"/>
          </p:cNvSpPr>
          <p:nvPr/>
        </p:nvSpPr>
        <p:spPr bwMode="auto">
          <a:xfrm>
            <a:off x="1000100" y="3857628"/>
            <a:ext cx="52864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Use the RM language semantic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929322" y="1500174"/>
            <a:ext cx="1428760" cy="642942"/>
          </a:xfrm>
          <a:prstGeom prst="roundRect">
            <a:avLst>
              <a:gd name="adj" fmla="val 49914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Lexical Analyzer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929322" y="2714620"/>
            <a:ext cx="1428760" cy="642942"/>
          </a:xfrm>
          <a:prstGeom prst="roundRect">
            <a:avLst>
              <a:gd name="adj" fmla="val 49914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Syntax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Analyzer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929322" y="3929066"/>
            <a:ext cx="1428760" cy="642942"/>
          </a:xfrm>
          <a:prstGeom prst="roundRect">
            <a:avLst>
              <a:gd name="adj" fmla="val 49914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Semantic Analyzer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929322" y="5143512"/>
            <a:ext cx="1428760" cy="642942"/>
          </a:xfrm>
          <a:prstGeom prst="roundRect">
            <a:avLst>
              <a:gd name="adj" fmla="val 49914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>
              <a:lnSpc>
                <a:spcPct val="95000"/>
              </a:lnSpc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 Generator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6572264" y="1000108"/>
            <a:ext cx="214314" cy="3571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Down Arrow 41"/>
          <p:cNvSpPr/>
          <p:nvPr/>
        </p:nvSpPr>
        <p:spPr>
          <a:xfrm>
            <a:off x="6572264" y="5857892"/>
            <a:ext cx="214314" cy="3571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6572264" y="4679071"/>
            <a:ext cx="214314" cy="3571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Down Arrow 43"/>
          <p:cNvSpPr/>
          <p:nvPr/>
        </p:nvSpPr>
        <p:spPr>
          <a:xfrm>
            <a:off x="6572264" y="3452750"/>
            <a:ext cx="214314" cy="3571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Down Arrow 44"/>
          <p:cNvSpPr/>
          <p:nvPr/>
        </p:nvSpPr>
        <p:spPr>
          <a:xfrm>
            <a:off x="6572264" y="2238304"/>
            <a:ext cx="214314" cy="3571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dirty="0" smtClean="0"/>
              <a:t>23 / </a:t>
            </a:r>
            <a:fld id="{DAF22AC9-109E-4E4D-92F9-530E51D9A3A2}" type="slidenum">
              <a:rPr lang="he-IL" smtClean="0"/>
              <a:pPr/>
              <a:t>15</a:t>
            </a:fld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57357" y="357166"/>
            <a:ext cx="5072097" cy="48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rtl="0">
              <a:lnSpc>
                <a:spcPct val="95000"/>
              </a:lnSpc>
            </a:pPr>
            <a:r>
              <a:rPr lang="en-US" sz="33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Lexical Analyzer </a:t>
            </a:r>
            <a:endParaRPr lang="en-US" sz="33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00496" y="2786058"/>
            <a:ext cx="1428760" cy="642942"/>
          </a:xfrm>
          <a:prstGeom prst="roundRect">
            <a:avLst>
              <a:gd name="adj" fmla="val 49914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Lexical Analyzer</a:t>
            </a:r>
            <a:endParaRPr lang="he-IL" dirty="0"/>
          </a:p>
        </p:txBody>
      </p:sp>
      <p:sp>
        <p:nvSpPr>
          <p:cNvPr id="8" name="Down Arrow 7"/>
          <p:cNvSpPr/>
          <p:nvPr/>
        </p:nvSpPr>
        <p:spPr>
          <a:xfrm>
            <a:off x="4643438" y="2285992"/>
            <a:ext cx="142876" cy="42862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714744" y="1643050"/>
            <a:ext cx="2083118" cy="55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>
              <a:lnSpc>
                <a:spcPct val="95000"/>
              </a:lnSpc>
            </a:pPr>
            <a:r>
              <a:rPr lang="en-US" sz="1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 Mesh m[8][8];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95000"/>
              </a:lnSpc>
            </a:pPr>
            <a:r>
              <a:rPr lang="en-US" sz="1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m.r1 = m.r2 + 1;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500166" y="4143380"/>
            <a:ext cx="6715125" cy="497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>
              <a:lnSpc>
                <a:spcPct val="95000"/>
              </a:lnSpc>
            </a:pPr>
            <a:r>
              <a:rPr lang="en-US" sz="1700" i="1" dirty="0">
                <a:solidFill>
                  <a:srgbClr val="000000"/>
                </a:solidFill>
                <a:latin typeface="'Times New Roman'" pitchFamily="34"/>
              </a:rPr>
              <a:t>'var' 'Mesh' 'identifier' '[' 'integer' ']' '[' 'integer' ']' 'semicolon'</a:t>
            </a:r>
            <a:endParaRPr lang="en-US" i="1" dirty="0"/>
          </a:p>
          <a:p>
            <a:pPr algn="l" rtl="0">
              <a:lnSpc>
                <a:spcPct val="95000"/>
              </a:lnSpc>
            </a:pPr>
            <a:r>
              <a:rPr lang="en-US" sz="1700" i="1" dirty="0">
                <a:solidFill>
                  <a:srgbClr val="000000"/>
                </a:solidFill>
                <a:latin typeface="'Times New Roman'" pitchFamily="34"/>
              </a:rPr>
              <a:t>'identifier1' 'assignment statement' 'identifier2' '+' 'integer' 'semicolon'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4643438" y="3500438"/>
            <a:ext cx="142876" cy="42862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dirty="0" smtClean="0"/>
              <a:t>23 / </a:t>
            </a:r>
            <a:fld id="{DAF22AC9-109E-4E4D-92F9-530E51D9A3A2}" type="slidenum">
              <a:rPr lang="he-IL" smtClean="0"/>
              <a:pPr/>
              <a:t>16</a:t>
            </a:fld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57158" y="428604"/>
            <a:ext cx="8501122" cy="48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rtl="0">
              <a:lnSpc>
                <a:spcPct val="95000"/>
              </a:lnSpc>
            </a:pPr>
            <a:r>
              <a:rPr lang="en-US" sz="33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Syntax Analyzer </a:t>
            </a:r>
            <a:endParaRPr lang="en-US" sz="33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00496" y="2285992"/>
            <a:ext cx="1428760" cy="642942"/>
          </a:xfrm>
          <a:prstGeom prst="roundRect">
            <a:avLst>
              <a:gd name="adj" fmla="val 49914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Syntax</a:t>
            </a:r>
            <a:br>
              <a:rPr lang="en-US" dirty="0" smtClean="0"/>
            </a:br>
            <a:r>
              <a:rPr lang="en-US" dirty="0" smtClean="0"/>
              <a:t>Analyzer</a:t>
            </a:r>
            <a:endParaRPr lang="he-IL" dirty="0"/>
          </a:p>
        </p:txBody>
      </p:sp>
      <p:sp>
        <p:nvSpPr>
          <p:cNvPr id="8" name="Down Arrow 7"/>
          <p:cNvSpPr/>
          <p:nvPr/>
        </p:nvSpPr>
        <p:spPr>
          <a:xfrm>
            <a:off x="4643438" y="1785926"/>
            <a:ext cx="142876" cy="42862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571604" y="1214422"/>
            <a:ext cx="6715125" cy="497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>
              <a:lnSpc>
                <a:spcPct val="95000"/>
              </a:lnSpc>
            </a:pPr>
            <a:r>
              <a:rPr lang="en-US" sz="1700" i="1" dirty="0">
                <a:solidFill>
                  <a:srgbClr val="000000"/>
                </a:solidFill>
                <a:latin typeface="'Times New Roman'" pitchFamily="34"/>
              </a:rPr>
              <a:t>'var' 'Mesh' 'identifier' '[' 'integer' ']' '[' 'integer' ']' 'semicolon'</a:t>
            </a:r>
            <a:endParaRPr lang="en-US" i="1" dirty="0"/>
          </a:p>
          <a:p>
            <a:pPr algn="l" rtl="0">
              <a:lnSpc>
                <a:spcPct val="95000"/>
              </a:lnSpc>
            </a:pPr>
            <a:r>
              <a:rPr lang="en-US" sz="1700" i="1" dirty="0">
                <a:solidFill>
                  <a:srgbClr val="000000"/>
                </a:solidFill>
                <a:latin typeface="'Times New Roman'" pitchFamily="34"/>
              </a:rPr>
              <a:t>'identifier1' 'assignment statement' 'identifier2' '+' 'integer' 'semicolon'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4643438" y="3000372"/>
            <a:ext cx="142876" cy="42862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12" name="קבוצה 17"/>
          <p:cNvGrpSpPr/>
          <p:nvPr/>
        </p:nvGrpSpPr>
        <p:grpSpPr>
          <a:xfrm>
            <a:off x="285720" y="3286124"/>
            <a:ext cx="8643998" cy="3286148"/>
            <a:chOff x="-214346" y="142852"/>
            <a:chExt cx="8070025" cy="3643338"/>
          </a:xfrm>
        </p:grpSpPr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-214346" y="1785926"/>
              <a:ext cx="915632" cy="63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800" dirty="0" smtClean="0">
                  <a:latin typeface="Times New Roman" pitchFamily="18" charset="0"/>
                  <a:cs typeface="+mj-cs"/>
                </a:rPr>
                <a:t>Mesh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500034" y="1785927"/>
              <a:ext cx="928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meshIdentifier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1142976" y="2357429"/>
              <a:ext cx="285752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800" dirty="0" smtClean="0">
                  <a:latin typeface="Times New Roman" pitchFamily="18" charset="0"/>
                  <a:cs typeface="+mj-cs"/>
                </a:rPr>
                <a:t>[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1763973" y="2357430"/>
              <a:ext cx="428628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]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1357290" y="2357429"/>
              <a:ext cx="645403" cy="283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integer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1857356" y="2935135"/>
              <a:ext cx="428628" cy="285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800" dirty="0" smtClean="0">
                  <a:latin typeface="Times New Roman" pitchFamily="18" charset="0"/>
                  <a:cs typeface="+mj-cs"/>
                </a:rPr>
                <a:t>[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2786050" y="2935135"/>
              <a:ext cx="48700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]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2214546" y="2935136"/>
              <a:ext cx="701318" cy="226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integer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818170" y="2357431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m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436326" y="2928934"/>
              <a:ext cx="487004" cy="279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8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2383140" y="3429000"/>
              <a:ext cx="357190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8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1357290" y="1785927"/>
              <a:ext cx="1143008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meshDimension3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2207231" y="2357431"/>
              <a:ext cx="1143008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meshDimension2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3071802" y="2934851"/>
              <a:ext cx="1143008" cy="208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meshDimension1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3214678" y="3429000"/>
              <a:ext cx="871472" cy="351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semicolon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4143372" y="142852"/>
              <a:ext cx="697131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Program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29" name="Rectangle 6"/>
            <p:cNvSpPr>
              <a:spLocks noChangeArrowheads="1"/>
            </p:cNvSpPr>
            <p:nvPr/>
          </p:nvSpPr>
          <p:spPr bwMode="auto">
            <a:xfrm>
              <a:off x="2139296" y="714355"/>
              <a:ext cx="1285884" cy="261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algn="l" rt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800" dirty="0" smtClean="0">
                  <a:cs typeface="+mj-cs"/>
                </a:rPr>
                <a:t>variableDeclaration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3809042" y="714356"/>
              <a:ext cx="1285884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algn="l" rt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800" dirty="0">
                  <a:cs typeface="+mj-cs"/>
                </a:rPr>
                <a:t>f</a:t>
              </a:r>
              <a:r>
                <a:rPr lang="en-US" sz="800" dirty="0" smtClean="0">
                  <a:cs typeface="+mj-cs"/>
                </a:rPr>
                <a:t>unctionDeclaration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grpSp>
          <p:nvGrpSpPr>
            <p:cNvPr id="31" name="Group 4"/>
            <p:cNvGrpSpPr>
              <a:grpSpLocks/>
            </p:cNvGrpSpPr>
            <p:nvPr/>
          </p:nvGrpSpPr>
          <p:grpSpPr bwMode="auto">
            <a:xfrm>
              <a:off x="4370773" y="1308730"/>
              <a:ext cx="3484906" cy="2280512"/>
              <a:chOff x="3757" y="8330"/>
              <a:chExt cx="4434" cy="2284"/>
            </a:xfrm>
            <a:noFill/>
          </p:grpSpPr>
          <p:sp>
            <p:nvSpPr>
              <p:cNvPr id="76" name="Rectangle 5"/>
              <p:cNvSpPr>
                <a:spLocks noChangeArrowheads="1"/>
              </p:cNvSpPr>
              <p:nvPr/>
            </p:nvSpPr>
            <p:spPr bwMode="auto">
              <a:xfrm>
                <a:off x="4481" y="8330"/>
                <a:ext cx="1909" cy="2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assignment statement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77" name="Rectangle 6"/>
              <p:cNvSpPr>
                <a:spLocks noChangeArrowheads="1"/>
              </p:cNvSpPr>
              <p:nvPr/>
            </p:nvSpPr>
            <p:spPr bwMode="auto">
              <a:xfrm>
                <a:off x="3862" y="8831"/>
                <a:ext cx="969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Identifier</a:t>
                </a:r>
                <a:r>
                  <a:rPr kumimoji="0" lang="en-US" sz="800" b="0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1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78" name="Rectangle 7"/>
              <p:cNvSpPr>
                <a:spLocks noChangeArrowheads="1"/>
              </p:cNvSpPr>
              <p:nvPr/>
            </p:nvSpPr>
            <p:spPr bwMode="auto">
              <a:xfrm>
                <a:off x="4535" y="8837"/>
                <a:ext cx="1165" cy="63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=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79" name="Rectangle 8"/>
              <p:cNvSpPr>
                <a:spLocks noChangeArrowheads="1"/>
              </p:cNvSpPr>
              <p:nvPr/>
            </p:nvSpPr>
            <p:spPr bwMode="auto">
              <a:xfrm>
                <a:off x="5572" y="8831"/>
                <a:ext cx="1165" cy="21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expression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80" name="Rectangle 9"/>
              <p:cNvSpPr>
                <a:spLocks noChangeArrowheads="1"/>
              </p:cNvSpPr>
              <p:nvPr/>
            </p:nvSpPr>
            <p:spPr bwMode="auto">
              <a:xfrm>
                <a:off x="4845" y="9403"/>
                <a:ext cx="1165" cy="26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Identifier</a:t>
                </a:r>
                <a:r>
                  <a:rPr kumimoji="0" lang="en-US" sz="800" b="0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2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81" name="Rectangle 10"/>
              <p:cNvSpPr>
                <a:spLocks noChangeArrowheads="1"/>
              </p:cNvSpPr>
              <p:nvPr/>
            </p:nvSpPr>
            <p:spPr bwMode="auto">
              <a:xfrm>
                <a:off x="6481" y="9403"/>
                <a:ext cx="807" cy="26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integer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82" name="Rectangle 11"/>
              <p:cNvSpPr>
                <a:spLocks noChangeArrowheads="1"/>
              </p:cNvSpPr>
              <p:nvPr/>
            </p:nvSpPr>
            <p:spPr bwMode="auto">
              <a:xfrm>
                <a:off x="5974" y="9403"/>
                <a:ext cx="364" cy="21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+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83" name="Rectangle 21"/>
              <p:cNvSpPr>
                <a:spLocks noChangeArrowheads="1"/>
              </p:cNvSpPr>
              <p:nvPr/>
            </p:nvSpPr>
            <p:spPr bwMode="auto">
              <a:xfrm>
                <a:off x="3757" y="9403"/>
                <a:ext cx="1165" cy="63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m.r1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84" name="Rectangle 22"/>
              <p:cNvSpPr>
                <a:spLocks noChangeArrowheads="1"/>
              </p:cNvSpPr>
              <p:nvPr/>
            </p:nvSpPr>
            <p:spPr bwMode="auto">
              <a:xfrm>
                <a:off x="4845" y="9976"/>
                <a:ext cx="1165" cy="63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m.r</a:t>
                </a: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+mj-cs"/>
                  </a:rPr>
                  <a:t>2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85" name="Rectangle 23"/>
              <p:cNvSpPr>
                <a:spLocks noChangeArrowheads="1"/>
              </p:cNvSpPr>
              <p:nvPr/>
            </p:nvSpPr>
            <p:spPr bwMode="auto">
              <a:xfrm>
                <a:off x="6301" y="9976"/>
                <a:ext cx="1165" cy="63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1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86" name="Rectangle 24"/>
              <p:cNvSpPr>
                <a:spLocks noChangeArrowheads="1"/>
              </p:cNvSpPr>
              <p:nvPr/>
            </p:nvSpPr>
            <p:spPr bwMode="auto">
              <a:xfrm>
                <a:off x="7026" y="8837"/>
                <a:ext cx="1165" cy="28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semicolon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</p:grp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5280996" y="714356"/>
              <a:ext cx="505778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latin typeface="Times New Roman" pitchFamily="18" charset="0"/>
                  <a:ea typeface="Arial" pitchFamily="34" charset="0"/>
                  <a:cs typeface="+mj-cs"/>
                </a:rPr>
                <a:t>b</a:t>
              </a: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ody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33" name="Rectangle 5"/>
            <p:cNvSpPr>
              <a:spLocks noChangeArrowheads="1"/>
            </p:cNvSpPr>
            <p:nvPr/>
          </p:nvSpPr>
          <p:spPr bwMode="auto">
            <a:xfrm>
              <a:off x="522620" y="1285860"/>
              <a:ext cx="406042" cy="341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800" dirty="0" smtClean="0">
                  <a:latin typeface="Times New Roman" pitchFamily="18" charset="0"/>
                  <a:cs typeface="+mj-cs"/>
                </a:rPr>
                <a:t>var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34" name="Rectangle 5"/>
            <p:cNvSpPr>
              <a:spLocks noChangeArrowheads="1"/>
            </p:cNvSpPr>
            <p:nvPr/>
          </p:nvSpPr>
          <p:spPr bwMode="auto">
            <a:xfrm>
              <a:off x="1000099" y="1285861"/>
              <a:ext cx="1091275" cy="314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algn="ctr" rt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800" dirty="0" smtClean="0">
                  <a:cs typeface="+mj-cs"/>
                </a:rPr>
                <a:t>meshDefinition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2000232" y="1285861"/>
              <a:ext cx="1143008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algn="ctr" rt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800" dirty="0" smtClean="0">
                  <a:cs typeface="+mj-cs"/>
                </a:rPr>
                <a:t>registerDefinition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36" name="Rectangle 5"/>
            <p:cNvSpPr>
              <a:spLocks noChangeArrowheads="1"/>
            </p:cNvSpPr>
            <p:nvPr/>
          </p:nvSpPr>
          <p:spPr bwMode="auto">
            <a:xfrm>
              <a:off x="3066871" y="1285861"/>
              <a:ext cx="1253855" cy="210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algn="ctr" rt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800" dirty="0" smtClean="0">
                  <a:cs typeface="+mj-cs"/>
                </a:rPr>
                <a:t>IOvectorDefinition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cxnSp>
          <p:nvCxnSpPr>
            <p:cNvPr id="37" name="מחבר ישר 42"/>
            <p:cNvCxnSpPr>
              <a:stCxn id="28" idx="2"/>
              <a:endCxn id="29" idx="0"/>
            </p:cNvCxnSpPr>
            <p:nvPr/>
          </p:nvCxnSpPr>
          <p:spPr>
            <a:xfrm rot="5400000">
              <a:off x="3494213" y="-283370"/>
              <a:ext cx="285752" cy="170969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ישר 43"/>
            <p:cNvCxnSpPr>
              <a:stCxn id="28" idx="2"/>
              <a:endCxn id="30" idx="0"/>
            </p:cNvCxnSpPr>
            <p:nvPr/>
          </p:nvCxnSpPr>
          <p:spPr>
            <a:xfrm rot="5400000">
              <a:off x="4329086" y="551503"/>
              <a:ext cx="285753" cy="3995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מחבר ישר 44"/>
            <p:cNvCxnSpPr>
              <a:stCxn id="28" idx="2"/>
              <a:endCxn id="32" idx="0"/>
            </p:cNvCxnSpPr>
            <p:nvPr/>
          </p:nvCxnSpPr>
          <p:spPr>
            <a:xfrm rot="16200000" flipH="1">
              <a:off x="4870036" y="50505"/>
              <a:ext cx="285753" cy="10419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מחבר ישר 45"/>
            <p:cNvCxnSpPr>
              <a:stCxn id="29" idx="2"/>
              <a:endCxn id="33" idx="0"/>
            </p:cNvCxnSpPr>
            <p:nvPr/>
          </p:nvCxnSpPr>
          <p:spPr>
            <a:xfrm rot="5400000">
              <a:off x="1598817" y="102438"/>
              <a:ext cx="310246" cy="205659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ישר 46"/>
            <p:cNvCxnSpPr>
              <a:stCxn id="29" idx="2"/>
              <a:endCxn id="34" idx="0"/>
            </p:cNvCxnSpPr>
            <p:nvPr/>
          </p:nvCxnSpPr>
          <p:spPr>
            <a:xfrm rot="5400000">
              <a:off x="2008865" y="512487"/>
              <a:ext cx="310248" cy="123650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מחבר ישר 47"/>
            <p:cNvCxnSpPr>
              <a:stCxn id="29" idx="2"/>
              <a:endCxn id="35" idx="0"/>
            </p:cNvCxnSpPr>
            <p:nvPr/>
          </p:nvCxnSpPr>
          <p:spPr>
            <a:xfrm rot="5400000">
              <a:off x="2521865" y="1025486"/>
              <a:ext cx="310248" cy="21050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ישר 48"/>
            <p:cNvCxnSpPr>
              <a:stCxn id="29" idx="2"/>
              <a:endCxn id="36" idx="0"/>
            </p:cNvCxnSpPr>
            <p:nvPr/>
          </p:nvCxnSpPr>
          <p:spPr>
            <a:xfrm rot="16200000" flipH="1">
              <a:off x="3082896" y="674956"/>
              <a:ext cx="310248" cy="91156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ישר 49"/>
            <p:cNvCxnSpPr>
              <a:stCxn id="34" idx="2"/>
              <a:endCxn id="13" idx="0"/>
            </p:cNvCxnSpPr>
            <p:nvPr/>
          </p:nvCxnSpPr>
          <p:spPr>
            <a:xfrm rot="5400000">
              <a:off x="801735" y="1041924"/>
              <a:ext cx="185739" cy="130226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 ישר 50"/>
            <p:cNvCxnSpPr>
              <a:stCxn id="34" idx="2"/>
              <a:endCxn id="14" idx="0"/>
            </p:cNvCxnSpPr>
            <p:nvPr/>
          </p:nvCxnSpPr>
          <p:spPr>
            <a:xfrm rot="5400000">
              <a:off x="1162190" y="1402379"/>
              <a:ext cx="185739" cy="58135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מחבר ישר 51"/>
            <p:cNvCxnSpPr>
              <a:stCxn id="34" idx="2"/>
              <a:endCxn id="24" idx="0"/>
            </p:cNvCxnSpPr>
            <p:nvPr/>
          </p:nvCxnSpPr>
          <p:spPr>
            <a:xfrm rot="16200000" flipH="1">
              <a:off x="1644396" y="1501528"/>
              <a:ext cx="185739" cy="38305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מחבר ישר 52"/>
            <p:cNvCxnSpPr>
              <a:stCxn id="14" idx="2"/>
              <a:endCxn id="21" idx="0"/>
            </p:cNvCxnSpPr>
            <p:nvPr/>
          </p:nvCxnSpPr>
          <p:spPr>
            <a:xfrm rot="5400000">
              <a:off x="819838" y="2212888"/>
              <a:ext cx="285752" cy="333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ישר 53"/>
            <p:cNvCxnSpPr>
              <a:stCxn id="24" idx="2"/>
              <a:endCxn id="15" idx="0"/>
            </p:cNvCxnSpPr>
            <p:nvPr/>
          </p:nvCxnSpPr>
          <p:spPr>
            <a:xfrm rot="5400000">
              <a:off x="1428729" y="1857363"/>
              <a:ext cx="357189" cy="6429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מחבר ישר 54"/>
            <p:cNvCxnSpPr>
              <a:stCxn id="24" idx="2"/>
              <a:endCxn id="17" idx="0"/>
            </p:cNvCxnSpPr>
            <p:nvPr/>
          </p:nvCxnSpPr>
          <p:spPr>
            <a:xfrm rot="5400000">
              <a:off x="1625799" y="2054434"/>
              <a:ext cx="357189" cy="2488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 ישר 55"/>
            <p:cNvCxnSpPr>
              <a:stCxn id="24" idx="2"/>
              <a:endCxn id="16" idx="0"/>
            </p:cNvCxnSpPr>
            <p:nvPr/>
          </p:nvCxnSpPr>
          <p:spPr>
            <a:xfrm rot="16200000" flipH="1">
              <a:off x="1774945" y="2154088"/>
              <a:ext cx="357190" cy="4949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מחבר ישר 56"/>
            <p:cNvCxnSpPr>
              <a:stCxn id="24" idx="2"/>
              <a:endCxn id="25" idx="0"/>
            </p:cNvCxnSpPr>
            <p:nvPr/>
          </p:nvCxnSpPr>
          <p:spPr>
            <a:xfrm rot="16200000" flipH="1">
              <a:off x="2175169" y="1753864"/>
              <a:ext cx="357191" cy="84994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מחבר ישר 57"/>
            <p:cNvCxnSpPr>
              <a:stCxn id="17" idx="2"/>
              <a:endCxn id="22" idx="0"/>
            </p:cNvCxnSpPr>
            <p:nvPr/>
          </p:nvCxnSpPr>
          <p:spPr>
            <a:xfrm rot="5400000">
              <a:off x="1536012" y="2784955"/>
              <a:ext cx="287795" cy="16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מחבר ישר 58"/>
            <p:cNvCxnSpPr>
              <a:stCxn id="25" idx="2"/>
              <a:endCxn id="18" idx="0"/>
            </p:cNvCxnSpPr>
            <p:nvPr/>
          </p:nvCxnSpPr>
          <p:spPr>
            <a:xfrm rot="5400000">
              <a:off x="2243508" y="2399907"/>
              <a:ext cx="363391" cy="70706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מחבר ישר 59"/>
            <p:cNvCxnSpPr>
              <a:stCxn id="25" idx="2"/>
              <a:endCxn id="20" idx="0"/>
            </p:cNvCxnSpPr>
            <p:nvPr/>
          </p:nvCxnSpPr>
          <p:spPr>
            <a:xfrm rot="5400000">
              <a:off x="2490275" y="2646675"/>
              <a:ext cx="363391" cy="21352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מחבר ישר 60"/>
            <p:cNvCxnSpPr>
              <a:stCxn id="25" idx="2"/>
              <a:endCxn id="19" idx="0"/>
            </p:cNvCxnSpPr>
            <p:nvPr/>
          </p:nvCxnSpPr>
          <p:spPr>
            <a:xfrm rot="16200000" flipH="1">
              <a:off x="2722448" y="2628030"/>
              <a:ext cx="363391" cy="25081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מחבר ישר 61"/>
            <p:cNvCxnSpPr>
              <a:stCxn id="25" idx="2"/>
              <a:endCxn id="26" idx="0"/>
            </p:cNvCxnSpPr>
            <p:nvPr/>
          </p:nvCxnSpPr>
          <p:spPr>
            <a:xfrm rot="16200000" flipH="1">
              <a:off x="3029467" y="2321011"/>
              <a:ext cx="363107" cy="86457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ישר 62"/>
            <p:cNvCxnSpPr>
              <a:stCxn id="20" idx="2"/>
              <a:endCxn id="23" idx="0"/>
            </p:cNvCxnSpPr>
            <p:nvPr/>
          </p:nvCxnSpPr>
          <p:spPr>
            <a:xfrm rot="5400000">
              <a:off x="2429780" y="3293575"/>
              <a:ext cx="267383" cy="347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מחבר ישר 63"/>
            <p:cNvCxnSpPr>
              <a:stCxn id="26" idx="2"/>
              <a:endCxn id="27" idx="0"/>
            </p:cNvCxnSpPr>
            <p:nvPr/>
          </p:nvCxnSpPr>
          <p:spPr>
            <a:xfrm rot="16200000" flipH="1">
              <a:off x="3503984" y="3282570"/>
              <a:ext cx="285752" cy="71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6"/>
            <p:cNvSpPr>
              <a:spLocks noChangeArrowheads="1"/>
            </p:cNvSpPr>
            <p:nvPr/>
          </p:nvSpPr>
          <p:spPr bwMode="auto">
            <a:xfrm>
              <a:off x="2406000" y="1785926"/>
              <a:ext cx="339092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l-G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ε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60" name="Rectangle 6"/>
            <p:cNvSpPr>
              <a:spLocks noChangeArrowheads="1"/>
            </p:cNvSpPr>
            <p:nvPr/>
          </p:nvSpPr>
          <p:spPr bwMode="auto">
            <a:xfrm>
              <a:off x="3528003" y="1785926"/>
              <a:ext cx="339092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l-G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ε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61" name="Rectangle 6"/>
            <p:cNvSpPr>
              <a:spLocks noChangeArrowheads="1"/>
            </p:cNvSpPr>
            <p:nvPr/>
          </p:nvSpPr>
          <p:spPr bwMode="auto">
            <a:xfrm>
              <a:off x="4286248" y="1285861"/>
              <a:ext cx="339092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l-G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ε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cxnSp>
          <p:nvCxnSpPr>
            <p:cNvPr id="62" name="מחבר ישר 67"/>
            <p:cNvCxnSpPr>
              <a:stCxn id="35" idx="2"/>
              <a:endCxn id="59" idx="0"/>
            </p:cNvCxnSpPr>
            <p:nvPr/>
          </p:nvCxnSpPr>
          <p:spPr>
            <a:xfrm rot="16200000" flipH="1">
              <a:off x="2430765" y="1641145"/>
              <a:ext cx="285752" cy="38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 ישר 68"/>
            <p:cNvCxnSpPr>
              <a:stCxn id="36" idx="2"/>
              <a:endCxn id="60" idx="0"/>
            </p:cNvCxnSpPr>
            <p:nvPr/>
          </p:nvCxnSpPr>
          <p:spPr>
            <a:xfrm rot="16200000" flipH="1">
              <a:off x="3550757" y="1639132"/>
              <a:ext cx="289834" cy="375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מחבר ישר 69"/>
            <p:cNvCxnSpPr>
              <a:stCxn id="30" idx="2"/>
              <a:endCxn id="61" idx="0"/>
            </p:cNvCxnSpPr>
            <p:nvPr/>
          </p:nvCxnSpPr>
          <p:spPr>
            <a:xfrm rot="16200000" flipH="1">
              <a:off x="4275294" y="1105360"/>
              <a:ext cx="357191" cy="38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מחבר ישר 70"/>
            <p:cNvCxnSpPr>
              <a:stCxn id="32" idx="2"/>
              <a:endCxn id="76" idx="0"/>
            </p:cNvCxnSpPr>
            <p:nvPr/>
          </p:nvCxnSpPr>
          <p:spPr>
            <a:xfrm rot="16200000" flipH="1">
              <a:off x="5421913" y="1040643"/>
              <a:ext cx="380049" cy="1561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מחבר ישר 71"/>
            <p:cNvCxnSpPr>
              <a:stCxn id="76" idx="2"/>
              <a:endCxn id="77" idx="0"/>
            </p:cNvCxnSpPr>
            <p:nvPr/>
          </p:nvCxnSpPr>
          <p:spPr>
            <a:xfrm rot="5400000">
              <a:off x="5157657" y="1276619"/>
              <a:ext cx="208766" cy="85590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מחבר ישר 72"/>
            <p:cNvCxnSpPr>
              <a:stCxn id="76" idx="2"/>
              <a:endCxn id="78" idx="0"/>
            </p:cNvCxnSpPr>
            <p:nvPr/>
          </p:nvCxnSpPr>
          <p:spPr>
            <a:xfrm rot="5400000">
              <a:off x="5457645" y="1582600"/>
              <a:ext cx="214757" cy="24993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מחבר ישר 73"/>
            <p:cNvCxnSpPr>
              <a:stCxn id="76" idx="2"/>
              <a:endCxn id="79" idx="0"/>
            </p:cNvCxnSpPr>
            <p:nvPr/>
          </p:nvCxnSpPr>
          <p:spPr>
            <a:xfrm rot="16200000" flipH="1">
              <a:off x="5868156" y="1422019"/>
              <a:ext cx="208766" cy="56509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מחבר ישר 74"/>
            <p:cNvCxnSpPr>
              <a:stCxn id="76" idx="2"/>
              <a:endCxn id="86" idx="0"/>
            </p:cNvCxnSpPr>
            <p:nvPr/>
          </p:nvCxnSpPr>
          <p:spPr>
            <a:xfrm rot="16200000" flipH="1">
              <a:off x="6436547" y="853629"/>
              <a:ext cx="214757" cy="170787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מחבר ישר 75"/>
            <p:cNvCxnSpPr>
              <a:stCxn id="77" idx="2"/>
              <a:endCxn id="83" idx="0"/>
            </p:cNvCxnSpPr>
            <p:nvPr/>
          </p:nvCxnSpPr>
          <p:spPr>
            <a:xfrm rot="5400000">
              <a:off x="4683007" y="2229091"/>
              <a:ext cx="296546" cy="543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מחבר ישר 76"/>
            <p:cNvCxnSpPr>
              <a:stCxn id="79" idx="2"/>
              <a:endCxn id="80" idx="0"/>
            </p:cNvCxnSpPr>
            <p:nvPr/>
          </p:nvCxnSpPr>
          <p:spPr>
            <a:xfrm rot="5400000">
              <a:off x="5790171" y="1915162"/>
              <a:ext cx="358451" cy="57138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מחבר ישר 77"/>
            <p:cNvCxnSpPr>
              <a:stCxn id="79" idx="2"/>
              <a:endCxn id="82" idx="0"/>
            </p:cNvCxnSpPr>
            <p:nvPr/>
          </p:nvCxnSpPr>
          <p:spPr>
            <a:xfrm rot="16200000" flipH="1">
              <a:off x="6076452" y="2200263"/>
              <a:ext cx="358452" cy="117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מחבר ישר 78"/>
            <p:cNvCxnSpPr>
              <a:stCxn id="79" idx="2"/>
              <a:endCxn id="81" idx="0"/>
            </p:cNvCxnSpPr>
            <p:nvPr/>
          </p:nvCxnSpPr>
          <p:spPr>
            <a:xfrm rot="16200000" flipH="1">
              <a:off x="6362800" y="1913916"/>
              <a:ext cx="358451" cy="57387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מחבר ישר 79"/>
            <p:cNvCxnSpPr>
              <a:stCxn id="80" idx="2"/>
              <a:endCxn id="84" idx="0"/>
            </p:cNvCxnSpPr>
            <p:nvPr/>
          </p:nvCxnSpPr>
          <p:spPr>
            <a:xfrm rot="5400000">
              <a:off x="5528172" y="2796672"/>
              <a:ext cx="31106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מחבר ישר 80"/>
            <p:cNvCxnSpPr>
              <a:stCxn id="81" idx="2"/>
              <a:endCxn id="85" idx="0"/>
            </p:cNvCxnSpPr>
            <p:nvPr/>
          </p:nvCxnSpPr>
          <p:spPr>
            <a:xfrm rot="5400000">
              <a:off x="6672961" y="2796202"/>
              <a:ext cx="311062" cy="9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Slide Number Placeholder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dirty="0" smtClean="0"/>
              <a:t>23 / </a:t>
            </a:r>
            <a:fld id="{DAF22AC9-109E-4E4D-92F9-530E51D9A3A2}" type="slidenum">
              <a:rPr lang="he-IL" smtClean="0"/>
              <a:pPr/>
              <a:t>17</a:t>
            </a:fld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57158" y="428604"/>
            <a:ext cx="8501122" cy="48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rtl="0">
              <a:lnSpc>
                <a:spcPct val="95000"/>
              </a:lnSpc>
            </a:pPr>
            <a:r>
              <a:rPr lang="en-US" sz="33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Semantic Analyzer </a:t>
            </a:r>
            <a:endParaRPr lang="en-US" sz="33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57752" y="4429132"/>
            <a:ext cx="1428760" cy="642942"/>
          </a:xfrm>
          <a:prstGeom prst="roundRect">
            <a:avLst>
              <a:gd name="adj" fmla="val 49914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Semantic</a:t>
            </a:r>
            <a:br>
              <a:rPr lang="en-US" dirty="0" smtClean="0"/>
            </a:br>
            <a:r>
              <a:rPr lang="en-US" dirty="0" smtClean="0"/>
              <a:t>Analyzer</a:t>
            </a:r>
            <a:endParaRPr lang="he-IL" dirty="0"/>
          </a:p>
        </p:txBody>
      </p:sp>
      <p:sp>
        <p:nvSpPr>
          <p:cNvPr id="11" name="Down Arrow 10"/>
          <p:cNvSpPr/>
          <p:nvPr/>
        </p:nvSpPr>
        <p:spPr>
          <a:xfrm>
            <a:off x="5500694" y="5214950"/>
            <a:ext cx="200915" cy="57150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38" name="Down Arrow 237"/>
          <p:cNvSpPr/>
          <p:nvPr/>
        </p:nvSpPr>
        <p:spPr>
          <a:xfrm rot="18813081">
            <a:off x="5225309" y="3845050"/>
            <a:ext cx="179872" cy="50006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16" name="TextBox 315"/>
          <p:cNvSpPr txBox="1"/>
          <p:nvPr/>
        </p:nvSpPr>
        <p:spPr>
          <a:xfrm>
            <a:off x="4206537" y="5917188"/>
            <a:ext cx="279435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Continue to code generation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Slide Number Placeholder 8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dirty="0" smtClean="0"/>
              <a:t>23 / </a:t>
            </a:r>
            <a:fld id="{DAF22AC9-109E-4E4D-92F9-530E51D9A3A2}" type="slidenum">
              <a:rPr lang="he-IL" smtClean="0"/>
              <a:pPr/>
              <a:t>18</a:t>
            </a:fld>
            <a:endParaRPr lang="he-IL" dirty="0"/>
          </a:p>
        </p:txBody>
      </p:sp>
      <p:grpSp>
        <p:nvGrpSpPr>
          <p:cNvPr id="84" name="קבוצה 17"/>
          <p:cNvGrpSpPr/>
          <p:nvPr/>
        </p:nvGrpSpPr>
        <p:grpSpPr>
          <a:xfrm>
            <a:off x="0" y="1071546"/>
            <a:ext cx="8929718" cy="3357586"/>
            <a:chOff x="-214346" y="142852"/>
            <a:chExt cx="8070025" cy="3643338"/>
          </a:xfrm>
        </p:grpSpPr>
        <p:sp>
          <p:nvSpPr>
            <p:cNvPr id="85" name="Rectangle 5"/>
            <p:cNvSpPr>
              <a:spLocks noChangeArrowheads="1"/>
            </p:cNvSpPr>
            <p:nvPr/>
          </p:nvSpPr>
          <p:spPr bwMode="auto">
            <a:xfrm>
              <a:off x="-214346" y="1785926"/>
              <a:ext cx="915632" cy="63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800" dirty="0" smtClean="0">
                  <a:latin typeface="Times New Roman" pitchFamily="18" charset="0"/>
                  <a:cs typeface="+mj-cs"/>
                </a:rPr>
                <a:t>Mesh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86" name="Rectangle 6"/>
            <p:cNvSpPr>
              <a:spLocks noChangeArrowheads="1"/>
            </p:cNvSpPr>
            <p:nvPr/>
          </p:nvSpPr>
          <p:spPr bwMode="auto">
            <a:xfrm>
              <a:off x="500034" y="1785927"/>
              <a:ext cx="92869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meshIdentifier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87" name="Rectangle 7"/>
            <p:cNvSpPr>
              <a:spLocks noChangeArrowheads="1"/>
            </p:cNvSpPr>
            <p:nvPr/>
          </p:nvSpPr>
          <p:spPr bwMode="auto">
            <a:xfrm>
              <a:off x="1142976" y="2357429"/>
              <a:ext cx="285752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800" dirty="0" smtClean="0">
                  <a:latin typeface="Times New Roman" pitchFamily="18" charset="0"/>
                  <a:cs typeface="+mj-cs"/>
                </a:rPr>
                <a:t>[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88" name="Rectangle 7"/>
            <p:cNvSpPr>
              <a:spLocks noChangeArrowheads="1"/>
            </p:cNvSpPr>
            <p:nvPr/>
          </p:nvSpPr>
          <p:spPr bwMode="auto">
            <a:xfrm>
              <a:off x="1763973" y="2357430"/>
              <a:ext cx="428628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]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89" name="Rectangle 8"/>
            <p:cNvSpPr>
              <a:spLocks noChangeArrowheads="1"/>
            </p:cNvSpPr>
            <p:nvPr/>
          </p:nvSpPr>
          <p:spPr bwMode="auto">
            <a:xfrm>
              <a:off x="1357290" y="2357429"/>
              <a:ext cx="645403" cy="283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integer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90" name="Rectangle 7"/>
            <p:cNvSpPr>
              <a:spLocks noChangeArrowheads="1"/>
            </p:cNvSpPr>
            <p:nvPr/>
          </p:nvSpPr>
          <p:spPr bwMode="auto">
            <a:xfrm>
              <a:off x="1857356" y="2935135"/>
              <a:ext cx="428628" cy="285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800" dirty="0" smtClean="0">
                  <a:latin typeface="Times New Roman" pitchFamily="18" charset="0"/>
                  <a:cs typeface="+mj-cs"/>
                </a:rPr>
                <a:t>[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91" name="Rectangle 7"/>
            <p:cNvSpPr>
              <a:spLocks noChangeArrowheads="1"/>
            </p:cNvSpPr>
            <p:nvPr/>
          </p:nvSpPr>
          <p:spPr bwMode="auto">
            <a:xfrm>
              <a:off x="2786050" y="2935135"/>
              <a:ext cx="48700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]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92" name="Rectangle 8"/>
            <p:cNvSpPr>
              <a:spLocks noChangeArrowheads="1"/>
            </p:cNvSpPr>
            <p:nvPr/>
          </p:nvSpPr>
          <p:spPr bwMode="auto">
            <a:xfrm>
              <a:off x="2214546" y="2935136"/>
              <a:ext cx="701318" cy="226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integer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93" name="Rectangle 21"/>
            <p:cNvSpPr>
              <a:spLocks noChangeArrowheads="1"/>
            </p:cNvSpPr>
            <p:nvPr/>
          </p:nvSpPr>
          <p:spPr bwMode="auto">
            <a:xfrm>
              <a:off x="818170" y="2357431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m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1418253" y="2928934"/>
              <a:ext cx="487004" cy="279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8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95" name="Rectangle 21"/>
            <p:cNvSpPr>
              <a:spLocks noChangeArrowheads="1"/>
            </p:cNvSpPr>
            <p:nvPr/>
          </p:nvSpPr>
          <p:spPr bwMode="auto">
            <a:xfrm>
              <a:off x="2383140" y="3429000"/>
              <a:ext cx="357190" cy="357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8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96" name="Rectangle 6"/>
            <p:cNvSpPr>
              <a:spLocks noChangeArrowheads="1"/>
            </p:cNvSpPr>
            <p:nvPr/>
          </p:nvSpPr>
          <p:spPr bwMode="auto">
            <a:xfrm>
              <a:off x="1357290" y="1785927"/>
              <a:ext cx="1143008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meshDimension3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97" name="Rectangle 6"/>
            <p:cNvSpPr>
              <a:spLocks noChangeArrowheads="1"/>
            </p:cNvSpPr>
            <p:nvPr/>
          </p:nvSpPr>
          <p:spPr bwMode="auto">
            <a:xfrm>
              <a:off x="2207231" y="2357431"/>
              <a:ext cx="1143008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meshDimension2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98" name="Rectangle 6"/>
            <p:cNvSpPr>
              <a:spLocks noChangeArrowheads="1"/>
            </p:cNvSpPr>
            <p:nvPr/>
          </p:nvSpPr>
          <p:spPr bwMode="auto">
            <a:xfrm>
              <a:off x="3071802" y="2934851"/>
              <a:ext cx="1143008" cy="208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meshDimension1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99" name="Rectangle 24"/>
            <p:cNvSpPr>
              <a:spLocks noChangeArrowheads="1"/>
            </p:cNvSpPr>
            <p:nvPr/>
          </p:nvSpPr>
          <p:spPr bwMode="auto">
            <a:xfrm>
              <a:off x="3214678" y="3429000"/>
              <a:ext cx="871472" cy="351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semicolon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100" name="Rectangle 6"/>
            <p:cNvSpPr>
              <a:spLocks noChangeArrowheads="1"/>
            </p:cNvSpPr>
            <p:nvPr/>
          </p:nvSpPr>
          <p:spPr bwMode="auto">
            <a:xfrm>
              <a:off x="4143372" y="142852"/>
              <a:ext cx="697131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Program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101" name="Rectangle 6"/>
            <p:cNvSpPr>
              <a:spLocks noChangeArrowheads="1"/>
            </p:cNvSpPr>
            <p:nvPr/>
          </p:nvSpPr>
          <p:spPr bwMode="auto">
            <a:xfrm>
              <a:off x="2139296" y="714355"/>
              <a:ext cx="1285884" cy="261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algn="l" rt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800" dirty="0" smtClean="0">
                  <a:cs typeface="+mj-cs"/>
                </a:rPr>
                <a:t>variableDeclaration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102" name="Rectangle 6"/>
            <p:cNvSpPr>
              <a:spLocks noChangeArrowheads="1"/>
            </p:cNvSpPr>
            <p:nvPr/>
          </p:nvSpPr>
          <p:spPr bwMode="auto">
            <a:xfrm>
              <a:off x="3809042" y="714356"/>
              <a:ext cx="1285884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algn="l" rt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800" dirty="0">
                  <a:cs typeface="+mj-cs"/>
                </a:rPr>
                <a:t>f</a:t>
              </a:r>
              <a:r>
                <a:rPr lang="en-US" sz="800" dirty="0" smtClean="0">
                  <a:cs typeface="+mj-cs"/>
                </a:rPr>
                <a:t>unctionDeclaration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grpSp>
          <p:nvGrpSpPr>
            <p:cNvPr id="103" name="Group 4"/>
            <p:cNvGrpSpPr>
              <a:grpSpLocks/>
            </p:cNvGrpSpPr>
            <p:nvPr/>
          </p:nvGrpSpPr>
          <p:grpSpPr bwMode="auto">
            <a:xfrm>
              <a:off x="4370773" y="1308730"/>
              <a:ext cx="3484906" cy="2280512"/>
              <a:chOff x="3757" y="8330"/>
              <a:chExt cx="4434" cy="2284"/>
            </a:xfrm>
            <a:noFill/>
          </p:grpSpPr>
          <p:sp>
            <p:nvSpPr>
              <p:cNvPr id="148" name="Rectangle 5"/>
              <p:cNvSpPr>
                <a:spLocks noChangeArrowheads="1"/>
              </p:cNvSpPr>
              <p:nvPr/>
            </p:nvSpPr>
            <p:spPr bwMode="auto">
              <a:xfrm>
                <a:off x="4481" y="8330"/>
                <a:ext cx="1909" cy="2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assignment statement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49" name="Rectangle 6"/>
              <p:cNvSpPr>
                <a:spLocks noChangeArrowheads="1"/>
              </p:cNvSpPr>
              <p:nvPr/>
            </p:nvSpPr>
            <p:spPr bwMode="auto">
              <a:xfrm>
                <a:off x="3862" y="8831"/>
                <a:ext cx="969" cy="27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Identifier</a:t>
                </a:r>
                <a:r>
                  <a:rPr kumimoji="0" lang="en-US" sz="800" b="0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1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50" name="Rectangle 7"/>
              <p:cNvSpPr>
                <a:spLocks noChangeArrowheads="1"/>
              </p:cNvSpPr>
              <p:nvPr/>
            </p:nvSpPr>
            <p:spPr bwMode="auto">
              <a:xfrm>
                <a:off x="4535" y="8837"/>
                <a:ext cx="1165" cy="63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=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51" name="Rectangle 8"/>
              <p:cNvSpPr>
                <a:spLocks noChangeArrowheads="1"/>
              </p:cNvSpPr>
              <p:nvPr/>
            </p:nvSpPr>
            <p:spPr bwMode="auto">
              <a:xfrm>
                <a:off x="5572" y="8831"/>
                <a:ext cx="1165" cy="21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expression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52" name="Rectangle 9"/>
              <p:cNvSpPr>
                <a:spLocks noChangeArrowheads="1"/>
              </p:cNvSpPr>
              <p:nvPr/>
            </p:nvSpPr>
            <p:spPr bwMode="auto">
              <a:xfrm>
                <a:off x="4845" y="9403"/>
                <a:ext cx="1165" cy="26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Identifier</a:t>
                </a:r>
                <a:r>
                  <a:rPr kumimoji="0" lang="en-US" sz="800" b="0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2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53" name="Rectangle 10"/>
              <p:cNvSpPr>
                <a:spLocks noChangeArrowheads="1"/>
              </p:cNvSpPr>
              <p:nvPr/>
            </p:nvSpPr>
            <p:spPr bwMode="auto">
              <a:xfrm>
                <a:off x="6481" y="9403"/>
                <a:ext cx="807" cy="26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integer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54" name="Rectangle 11"/>
              <p:cNvSpPr>
                <a:spLocks noChangeArrowheads="1"/>
              </p:cNvSpPr>
              <p:nvPr/>
            </p:nvSpPr>
            <p:spPr bwMode="auto">
              <a:xfrm>
                <a:off x="5974" y="9403"/>
                <a:ext cx="364" cy="21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+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55" name="Rectangle 21"/>
              <p:cNvSpPr>
                <a:spLocks noChangeArrowheads="1"/>
              </p:cNvSpPr>
              <p:nvPr/>
            </p:nvSpPr>
            <p:spPr bwMode="auto">
              <a:xfrm>
                <a:off x="3757" y="9403"/>
                <a:ext cx="1165" cy="63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m.r1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56" name="Rectangle 22"/>
              <p:cNvSpPr>
                <a:spLocks noChangeArrowheads="1"/>
              </p:cNvSpPr>
              <p:nvPr/>
            </p:nvSpPr>
            <p:spPr bwMode="auto">
              <a:xfrm>
                <a:off x="4845" y="9976"/>
                <a:ext cx="1165" cy="63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m.r</a:t>
                </a: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Arial" pitchFamily="34" charset="0"/>
                    <a:cs typeface="+mj-cs"/>
                  </a:rPr>
                  <a:t>2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57" name="Rectangle 23"/>
              <p:cNvSpPr>
                <a:spLocks noChangeArrowheads="1"/>
              </p:cNvSpPr>
              <p:nvPr/>
            </p:nvSpPr>
            <p:spPr bwMode="auto">
              <a:xfrm>
                <a:off x="6301" y="9976"/>
                <a:ext cx="1165" cy="63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1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58" name="Rectangle 24"/>
              <p:cNvSpPr>
                <a:spLocks noChangeArrowheads="1"/>
              </p:cNvSpPr>
              <p:nvPr/>
            </p:nvSpPr>
            <p:spPr bwMode="auto">
              <a:xfrm>
                <a:off x="7026" y="8837"/>
                <a:ext cx="1165" cy="28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semicolon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</p:grpSp>
        <p:sp>
          <p:nvSpPr>
            <p:cNvPr id="104" name="Rectangle 6"/>
            <p:cNvSpPr>
              <a:spLocks noChangeArrowheads="1"/>
            </p:cNvSpPr>
            <p:nvPr/>
          </p:nvSpPr>
          <p:spPr bwMode="auto">
            <a:xfrm>
              <a:off x="5280996" y="714356"/>
              <a:ext cx="505778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800" dirty="0">
                  <a:latin typeface="Times New Roman" pitchFamily="18" charset="0"/>
                  <a:ea typeface="Arial" pitchFamily="34" charset="0"/>
                  <a:cs typeface="+mj-cs"/>
                </a:rPr>
                <a:t>b</a:t>
              </a: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ody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105" name="Rectangle 5"/>
            <p:cNvSpPr>
              <a:spLocks noChangeArrowheads="1"/>
            </p:cNvSpPr>
            <p:nvPr/>
          </p:nvSpPr>
          <p:spPr bwMode="auto">
            <a:xfrm>
              <a:off x="522620" y="1285860"/>
              <a:ext cx="406042" cy="341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800" dirty="0" smtClean="0">
                  <a:latin typeface="Times New Roman" pitchFamily="18" charset="0"/>
                  <a:cs typeface="+mj-cs"/>
                </a:rPr>
                <a:t>var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106" name="Rectangle 5"/>
            <p:cNvSpPr>
              <a:spLocks noChangeArrowheads="1"/>
            </p:cNvSpPr>
            <p:nvPr/>
          </p:nvSpPr>
          <p:spPr bwMode="auto">
            <a:xfrm>
              <a:off x="1000099" y="1285861"/>
              <a:ext cx="1091275" cy="314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algn="ctr" rt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800" dirty="0" smtClean="0">
                  <a:cs typeface="+mj-cs"/>
                </a:rPr>
                <a:t>meshDefinition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107" name="Rectangle 5"/>
            <p:cNvSpPr>
              <a:spLocks noChangeArrowheads="1"/>
            </p:cNvSpPr>
            <p:nvPr/>
          </p:nvSpPr>
          <p:spPr bwMode="auto">
            <a:xfrm>
              <a:off x="2000232" y="1285861"/>
              <a:ext cx="1143008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algn="ctr" rt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800" dirty="0" smtClean="0">
                  <a:cs typeface="+mj-cs"/>
                </a:rPr>
                <a:t>registerDefinition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108" name="Rectangle 5"/>
            <p:cNvSpPr>
              <a:spLocks noChangeArrowheads="1"/>
            </p:cNvSpPr>
            <p:nvPr/>
          </p:nvSpPr>
          <p:spPr bwMode="auto">
            <a:xfrm>
              <a:off x="3066871" y="1285861"/>
              <a:ext cx="1253855" cy="210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algn="ctr" rt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800" dirty="0" smtClean="0">
                  <a:cs typeface="+mj-cs"/>
                </a:rPr>
                <a:t>IOvectorDefinition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cxnSp>
          <p:nvCxnSpPr>
            <p:cNvPr id="109" name="מחבר ישר 42"/>
            <p:cNvCxnSpPr>
              <a:stCxn id="100" idx="2"/>
              <a:endCxn id="101" idx="0"/>
            </p:cNvCxnSpPr>
            <p:nvPr/>
          </p:nvCxnSpPr>
          <p:spPr>
            <a:xfrm rot="5400000">
              <a:off x="3494213" y="-283370"/>
              <a:ext cx="285752" cy="170969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מחבר ישר 43"/>
            <p:cNvCxnSpPr>
              <a:stCxn id="100" idx="2"/>
              <a:endCxn id="102" idx="0"/>
            </p:cNvCxnSpPr>
            <p:nvPr/>
          </p:nvCxnSpPr>
          <p:spPr>
            <a:xfrm rot="5400000">
              <a:off x="4329086" y="551503"/>
              <a:ext cx="285753" cy="3995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מחבר ישר 44"/>
            <p:cNvCxnSpPr>
              <a:stCxn id="100" idx="2"/>
              <a:endCxn id="104" idx="0"/>
            </p:cNvCxnSpPr>
            <p:nvPr/>
          </p:nvCxnSpPr>
          <p:spPr>
            <a:xfrm rot="16200000" flipH="1">
              <a:off x="4870036" y="50505"/>
              <a:ext cx="285753" cy="10419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מחבר ישר 45"/>
            <p:cNvCxnSpPr>
              <a:stCxn id="101" idx="2"/>
              <a:endCxn id="105" idx="0"/>
            </p:cNvCxnSpPr>
            <p:nvPr/>
          </p:nvCxnSpPr>
          <p:spPr>
            <a:xfrm rot="5400000">
              <a:off x="1598817" y="102438"/>
              <a:ext cx="310246" cy="205659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מחבר ישר 46"/>
            <p:cNvCxnSpPr>
              <a:stCxn id="101" idx="2"/>
              <a:endCxn id="106" idx="0"/>
            </p:cNvCxnSpPr>
            <p:nvPr/>
          </p:nvCxnSpPr>
          <p:spPr>
            <a:xfrm rot="5400000">
              <a:off x="2008865" y="512487"/>
              <a:ext cx="310248" cy="123650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מחבר ישר 47"/>
            <p:cNvCxnSpPr>
              <a:stCxn id="101" idx="2"/>
              <a:endCxn id="107" idx="0"/>
            </p:cNvCxnSpPr>
            <p:nvPr/>
          </p:nvCxnSpPr>
          <p:spPr>
            <a:xfrm rot="5400000">
              <a:off x="2521865" y="1025486"/>
              <a:ext cx="310248" cy="21050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מחבר ישר 48"/>
            <p:cNvCxnSpPr>
              <a:stCxn id="101" idx="2"/>
              <a:endCxn id="108" idx="0"/>
            </p:cNvCxnSpPr>
            <p:nvPr/>
          </p:nvCxnSpPr>
          <p:spPr>
            <a:xfrm rot="16200000" flipH="1">
              <a:off x="3082896" y="674956"/>
              <a:ext cx="310248" cy="91156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מחבר ישר 49"/>
            <p:cNvCxnSpPr>
              <a:stCxn id="106" idx="2"/>
              <a:endCxn id="85" idx="0"/>
            </p:cNvCxnSpPr>
            <p:nvPr/>
          </p:nvCxnSpPr>
          <p:spPr>
            <a:xfrm rot="5400000">
              <a:off x="801735" y="1041924"/>
              <a:ext cx="185739" cy="130226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מחבר ישר 50"/>
            <p:cNvCxnSpPr>
              <a:stCxn id="106" idx="2"/>
              <a:endCxn id="86" idx="0"/>
            </p:cNvCxnSpPr>
            <p:nvPr/>
          </p:nvCxnSpPr>
          <p:spPr>
            <a:xfrm rot="5400000">
              <a:off x="1162190" y="1402379"/>
              <a:ext cx="185739" cy="58135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מחבר ישר 51"/>
            <p:cNvCxnSpPr>
              <a:stCxn id="106" idx="2"/>
              <a:endCxn id="96" idx="0"/>
            </p:cNvCxnSpPr>
            <p:nvPr/>
          </p:nvCxnSpPr>
          <p:spPr>
            <a:xfrm rot="16200000" flipH="1">
              <a:off x="1644396" y="1501528"/>
              <a:ext cx="185739" cy="38305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מחבר ישר 52"/>
            <p:cNvCxnSpPr>
              <a:stCxn id="86" idx="2"/>
              <a:endCxn id="93" idx="0"/>
            </p:cNvCxnSpPr>
            <p:nvPr/>
          </p:nvCxnSpPr>
          <p:spPr>
            <a:xfrm rot="5400000">
              <a:off x="819838" y="2212888"/>
              <a:ext cx="285752" cy="333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מחבר ישר 53"/>
            <p:cNvCxnSpPr>
              <a:stCxn id="96" idx="2"/>
              <a:endCxn id="87" idx="0"/>
            </p:cNvCxnSpPr>
            <p:nvPr/>
          </p:nvCxnSpPr>
          <p:spPr>
            <a:xfrm rot="5400000">
              <a:off x="1428729" y="1857363"/>
              <a:ext cx="357189" cy="6429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מחבר ישר 54"/>
            <p:cNvCxnSpPr>
              <a:stCxn id="96" idx="2"/>
              <a:endCxn id="89" idx="0"/>
            </p:cNvCxnSpPr>
            <p:nvPr/>
          </p:nvCxnSpPr>
          <p:spPr>
            <a:xfrm rot="5400000">
              <a:off x="1625799" y="2054434"/>
              <a:ext cx="357189" cy="2488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מחבר ישר 55"/>
            <p:cNvCxnSpPr>
              <a:stCxn id="96" idx="2"/>
              <a:endCxn id="88" idx="0"/>
            </p:cNvCxnSpPr>
            <p:nvPr/>
          </p:nvCxnSpPr>
          <p:spPr>
            <a:xfrm rot="16200000" flipH="1">
              <a:off x="1774945" y="2154088"/>
              <a:ext cx="357190" cy="4949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מחבר ישר 56"/>
            <p:cNvCxnSpPr>
              <a:stCxn id="96" idx="2"/>
              <a:endCxn id="97" idx="0"/>
            </p:cNvCxnSpPr>
            <p:nvPr/>
          </p:nvCxnSpPr>
          <p:spPr>
            <a:xfrm rot="16200000" flipH="1">
              <a:off x="2175169" y="1753864"/>
              <a:ext cx="357191" cy="84994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מחבר ישר 57"/>
            <p:cNvCxnSpPr>
              <a:stCxn id="89" idx="2"/>
              <a:endCxn id="94" idx="0"/>
            </p:cNvCxnSpPr>
            <p:nvPr/>
          </p:nvCxnSpPr>
          <p:spPr>
            <a:xfrm rot="5400000">
              <a:off x="1526976" y="2775918"/>
              <a:ext cx="287795" cy="1823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מחבר ישר 58"/>
            <p:cNvCxnSpPr>
              <a:stCxn id="97" idx="2"/>
              <a:endCxn id="90" idx="0"/>
            </p:cNvCxnSpPr>
            <p:nvPr/>
          </p:nvCxnSpPr>
          <p:spPr>
            <a:xfrm rot="5400000">
              <a:off x="2243508" y="2399907"/>
              <a:ext cx="363391" cy="70706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מחבר ישר 59"/>
            <p:cNvCxnSpPr>
              <a:stCxn id="97" idx="2"/>
              <a:endCxn id="92" idx="0"/>
            </p:cNvCxnSpPr>
            <p:nvPr/>
          </p:nvCxnSpPr>
          <p:spPr>
            <a:xfrm rot="5400000">
              <a:off x="2490275" y="2646675"/>
              <a:ext cx="363391" cy="21352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מחבר ישר 60"/>
            <p:cNvCxnSpPr>
              <a:stCxn id="97" idx="2"/>
              <a:endCxn id="91" idx="0"/>
            </p:cNvCxnSpPr>
            <p:nvPr/>
          </p:nvCxnSpPr>
          <p:spPr>
            <a:xfrm rot="16200000" flipH="1">
              <a:off x="2722448" y="2628030"/>
              <a:ext cx="363391" cy="25081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מחבר ישר 61"/>
            <p:cNvCxnSpPr>
              <a:stCxn id="97" idx="2"/>
              <a:endCxn id="98" idx="0"/>
            </p:cNvCxnSpPr>
            <p:nvPr/>
          </p:nvCxnSpPr>
          <p:spPr>
            <a:xfrm rot="16200000" flipH="1">
              <a:off x="3029467" y="2321011"/>
              <a:ext cx="363107" cy="86457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מחבר ישר 62"/>
            <p:cNvCxnSpPr>
              <a:stCxn id="92" idx="2"/>
              <a:endCxn id="95" idx="0"/>
            </p:cNvCxnSpPr>
            <p:nvPr/>
          </p:nvCxnSpPr>
          <p:spPr>
            <a:xfrm rot="5400000">
              <a:off x="2429780" y="3293575"/>
              <a:ext cx="267383" cy="347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מחבר ישר 63"/>
            <p:cNvCxnSpPr>
              <a:stCxn id="98" idx="2"/>
              <a:endCxn id="99" idx="0"/>
            </p:cNvCxnSpPr>
            <p:nvPr/>
          </p:nvCxnSpPr>
          <p:spPr>
            <a:xfrm rot="16200000" flipH="1">
              <a:off x="3503984" y="3282570"/>
              <a:ext cx="285752" cy="71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6"/>
            <p:cNvSpPr>
              <a:spLocks noChangeArrowheads="1"/>
            </p:cNvSpPr>
            <p:nvPr/>
          </p:nvSpPr>
          <p:spPr bwMode="auto">
            <a:xfrm>
              <a:off x="2406000" y="1785926"/>
              <a:ext cx="339092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l-G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ε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132" name="Rectangle 6"/>
            <p:cNvSpPr>
              <a:spLocks noChangeArrowheads="1"/>
            </p:cNvSpPr>
            <p:nvPr/>
          </p:nvSpPr>
          <p:spPr bwMode="auto">
            <a:xfrm>
              <a:off x="3528279" y="1785926"/>
              <a:ext cx="339092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l-G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ε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sp>
          <p:nvSpPr>
            <p:cNvPr id="133" name="Rectangle 6"/>
            <p:cNvSpPr>
              <a:spLocks noChangeArrowheads="1"/>
            </p:cNvSpPr>
            <p:nvPr/>
          </p:nvSpPr>
          <p:spPr bwMode="auto">
            <a:xfrm>
              <a:off x="4286248" y="1285861"/>
              <a:ext cx="339092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l-GR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ε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cxnSp>
          <p:nvCxnSpPr>
            <p:cNvPr id="134" name="מחבר ישר 67"/>
            <p:cNvCxnSpPr>
              <a:stCxn id="107" idx="2"/>
              <a:endCxn id="131" idx="0"/>
            </p:cNvCxnSpPr>
            <p:nvPr/>
          </p:nvCxnSpPr>
          <p:spPr>
            <a:xfrm rot="16200000" flipH="1">
              <a:off x="2430765" y="1641145"/>
              <a:ext cx="285752" cy="38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מחבר ישר 68"/>
            <p:cNvCxnSpPr>
              <a:stCxn id="108" idx="2"/>
              <a:endCxn id="132" idx="0"/>
            </p:cNvCxnSpPr>
            <p:nvPr/>
          </p:nvCxnSpPr>
          <p:spPr>
            <a:xfrm rot="16200000" flipH="1">
              <a:off x="3550895" y="1638995"/>
              <a:ext cx="289834" cy="402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מחבר ישר 69"/>
            <p:cNvCxnSpPr>
              <a:stCxn id="102" idx="2"/>
              <a:endCxn id="133" idx="0"/>
            </p:cNvCxnSpPr>
            <p:nvPr/>
          </p:nvCxnSpPr>
          <p:spPr>
            <a:xfrm rot="16200000" flipH="1">
              <a:off x="4275294" y="1105360"/>
              <a:ext cx="357191" cy="38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מחבר ישר 70"/>
            <p:cNvCxnSpPr>
              <a:stCxn id="104" idx="2"/>
              <a:endCxn id="148" idx="0"/>
            </p:cNvCxnSpPr>
            <p:nvPr/>
          </p:nvCxnSpPr>
          <p:spPr>
            <a:xfrm rot="16200000" flipH="1">
              <a:off x="5421913" y="1040643"/>
              <a:ext cx="380049" cy="15610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מחבר ישר 71"/>
            <p:cNvCxnSpPr>
              <a:stCxn id="148" idx="2"/>
              <a:endCxn id="149" idx="0"/>
            </p:cNvCxnSpPr>
            <p:nvPr/>
          </p:nvCxnSpPr>
          <p:spPr>
            <a:xfrm rot="5400000">
              <a:off x="5157657" y="1276619"/>
              <a:ext cx="208766" cy="85590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מחבר ישר 72"/>
            <p:cNvCxnSpPr>
              <a:stCxn id="148" idx="2"/>
              <a:endCxn id="150" idx="0"/>
            </p:cNvCxnSpPr>
            <p:nvPr/>
          </p:nvCxnSpPr>
          <p:spPr>
            <a:xfrm rot="5400000">
              <a:off x="5457645" y="1582600"/>
              <a:ext cx="214757" cy="24993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מחבר ישר 73"/>
            <p:cNvCxnSpPr>
              <a:stCxn id="148" idx="2"/>
              <a:endCxn id="151" idx="0"/>
            </p:cNvCxnSpPr>
            <p:nvPr/>
          </p:nvCxnSpPr>
          <p:spPr>
            <a:xfrm rot="16200000" flipH="1">
              <a:off x="5868156" y="1422019"/>
              <a:ext cx="208766" cy="56509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מחבר ישר 74"/>
            <p:cNvCxnSpPr>
              <a:stCxn id="148" idx="2"/>
              <a:endCxn id="158" idx="0"/>
            </p:cNvCxnSpPr>
            <p:nvPr/>
          </p:nvCxnSpPr>
          <p:spPr>
            <a:xfrm rot="16200000" flipH="1">
              <a:off x="6436547" y="853629"/>
              <a:ext cx="214757" cy="170787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מחבר ישר 75"/>
            <p:cNvCxnSpPr>
              <a:stCxn id="149" idx="2"/>
              <a:endCxn id="155" idx="0"/>
            </p:cNvCxnSpPr>
            <p:nvPr/>
          </p:nvCxnSpPr>
          <p:spPr>
            <a:xfrm rot="5400000">
              <a:off x="4683007" y="2229091"/>
              <a:ext cx="296546" cy="543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מחבר ישר 76"/>
            <p:cNvCxnSpPr>
              <a:stCxn id="151" idx="2"/>
              <a:endCxn id="152" idx="0"/>
            </p:cNvCxnSpPr>
            <p:nvPr/>
          </p:nvCxnSpPr>
          <p:spPr>
            <a:xfrm rot="5400000">
              <a:off x="5790171" y="1915162"/>
              <a:ext cx="358451" cy="57138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מחבר ישר 77"/>
            <p:cNvCxnSpPr>
              <a:stCxn id="151" idx="2"/>
              <a:endCxn id="154" idx="0"/>
            </p:cNvCxnSpPr>
            <p:nvPr/>
          </p:nvCxnSpPr>
          <p:spPr>
            <a:xfrm rot="16200000" flipH="1">
              <a:off x="6076452" y="2200263"/>
              <a:ext cx="358452" cy="117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מחבר ישר 78"/>
            <p:cNvCxnSpPr>
              <a:stCxn id="151" idx="2"/>
              <a:endCxn id="153" idx="0"/>
            </p:cNvCxnSpPr>
            <p:nvPr/>
          </p:nvCxnSpPr>
          <p:spPr>
            <a:xfrm rot="16200000" flipH="1">
              <a:off x="6362800" y="1913916"/>
              <a:ext cx="358451" cy="57387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מחבר ישר 79"/>
            <p:cNvCxnSpPr>
              <a:stCxn id="152" idx="2"/>
              <a:endCxn id="156" idx="0"/>
            </p:cNvCxnSpPr>
            <p:nvPr/>
          </p:nvCxnSpPr>
          <p:spPr>
            <a:xfrm rot="5400000">
              <a:off x="5528172" y="2796672"/>
              <a:ext cx="31106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מחבר ישר 80"/>
            <p:cNvCxnSpPr>
              <a:stCxn id="153" idx="2"/>
              <a:endCxn id="157" idx="0"/>
            </p:cNvCxnSpPr>
            <p:nvPr/>
          </p:nvCxnSpPr>
          <p:spPr>
            <a:xfrm rot="5400000">
              <a:off x="6672961" y="2796202"/>
              <a:ext cx="311062" cy="94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286380" y="4143069"/>
            <a:ext cx="1500198" cy="642942"/>
          </a:xfrm>
          <a:prstGeom prst="roundRect">
            <a:avLst>
              <a:gd name="adj" fmla="val 49914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Code Generator</a:t>
            </a:r>
            <a:endParaRPr lang="he-IL" b="1" dirty="0"/>
          </a:p>
        </p:txBody>
      </p:sp>
      <p:sp>
        <p:nvSpPr>
          <p:cNvPr id="6" name="Down Arrow 5"/>
          <p:cNvSpPr/>
          <p:nvPr/>
        </p:nvSpPr>
        <p:spPr>
          <a:xfrm rot="18813081">
            <a:off x="5582499" y="3558987"/>
            <a:ext cx="179872" cy="50006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" name="Down Arrow 6"/>
          <p:cNvSpPr/>
          <p:nvPr/>
        </p:nvSpPr>
        <p:spPr>
          <a:xfrm>
            <a:off x="5929322" y="4857449"/>
            <a:ext cx="142876" cy="42862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4714876" y="5428953"/>
            <a:ext cx="273889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 threaded code in C# </a:t>
            </a:r>
            <a:endParaRPr lang="he-I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 Box 17"/>
          <p:cNvSpPr txBox="1">
            <a:spLocks noChangeArrowheads="1"/>
          </p:cNvSpPr>
          <p:nvPr/>
        </p:nvSpPr>
        <p:spPr bwMode="auto">
          <a:xfrm>
            <a:off x="6072198" y="5929019"/>
            <a:ext cx="2250248" cy="49705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rtl="0">
              <a:lnSpc>
                <a:spcPct val="95000"/>
              </a:lnSpc>
            </a:pP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Processing element file: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95000"/>
              </a:lnSpc>
            </a:pPr>
            <a:r>
              <a:rPr lang="en-US" sz="1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r1 = r2 + </a:t>
            </a:r>
            <a:r>
              <a:rPr lang="en-US" sz="16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1;</a:t>
            </a:r>
            <a:endParaRPr lang="en-US" sz="1600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 Box 18"/>
          <p:cNvSpPr txBox="1">
            <a:spLocks noChangeArrowheads="1"/>
          </p:cNvSpPr>
          <p:nvPr/>
        </p:nvSpPr>
        <p:spPr bwMode="auto">
          <a:xfrm>
            <a:off x="3500430" y="5857581"/>
            <a:ext cx="2546033" cy="73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>
              <a:lnSpc>
                <a:spcPct val="95000"/>
              </a:lnSpc>
            </a:pP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Mesh file: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95000"/>
              </a:lnSpc>
            </a:pPr>
            <a:r>
              <a:rPr lang="en-US" sz="1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Mesh m = new Mesh(8,8);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95000"/>
              </a:lnSpc>
            </a:pPr>
            <a:r>
              <a:rPr lang="en-US" sz="1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  <p:sp>
        <p:nvSpPr>
          <p:cNvPr id="87" name="Text Box 4"/>
          <p:cNvSpPr txBox="1">
            <a:spLocks noChangeArrowheads="1"/>
          </p:cNvSpPr>
          <p:nvPr/>
        </p:nvSpPr>
        <p:spPr bwMode="auto">
          <a:xfrm>
            <a:off x="357158" y="285728"/>
            <a:ext cx="8501122" cy="48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rtl="0">
              <a:lnSpc>
                <a:spcPct val="95000"/>
              </a:lnSpc>
            </a:pPr>
            <a:r>
              <a:rPr lang="en-US" sz="33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Code Generation </a:t>
            </a:r>
            <a:endParaRPr lang="en-US" sz="33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88" name="Slide Number Placeholder 8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dirty="0" smtClean="0"/>
              <a:t>23 / </a:t>
            </a:r>
            <a:fld id="{DAF22AC9-109E-4E4D-92F9-530E51D9A3A2}" type="slidenum">
              <a:rPr lang="he-IL" smtClean="0"/>
              <a:pPr/>
              <a:t>19</a:t>
            </a:fld>
            <a:endParaRPr lang="he-IL" dirty="0"/>
          </a:p>
        </p:txBody>
      </p:sp>
      <p:sp>
        <p:nvSpPr>
          <p:cNvPr id="90" name="Rounded Rectangle 89"/>
          <p:cNvSpPr/>
          <p:nvPr/>
        </p:nvSpPr>
        <p:spPr>
          <a:xfrm>
            <a:off x="7358082" y="3286124"/>
            <a:ext cx="857256" cy="1143008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258" name="Group 257"/>
          <p:cNvGrpSpPr/>
          <p:nvPr/>
        </p:nvGrpSpPr>
        <p:grpSpPr>
          <a:xfrm>
            <a:off x="0" y="928670"/>
            <a:ext cx="8929718" cy="3357585"/>
            <a:chOff x="0" y="928670"/>
            <a:chExt cx="8929718" cy="3357585"/>
          </a:xfrm>
        </p:grpSpPr>
        <p:sp>
          <p:nvSpPr>
            <p:cNvPr id="89" name="Rectangle 23"/>
            <p:cNvSpPr>
              <a:spLocks noChangeArrowheads="1"/>
            </p:cNvSpPr>
            <p:nvPr/>
          </p:nvSpPr>
          <p:spPr bwMode="auto">
            <a:xfrm>
              <a:off x="7205970" y="3500438"/>
              <a:ext cx="964546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+mj-cs"/>
                </a:rPr>
                <a:t>intToBit</a:t>
              </a:r>
              <a:endParaRPr kumimoji="0" lang="he-I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+mj-cs"/>
              </a:endParaRPr>
            </a:p>
          </p:txBody>
        </p:sp>
        <p:grpSp>
          <p:nvGrpSpPr>
            <p:cNvPr id="175" name="קבוצה 17"/>
            <p:cNvGrpSpPr/>
            <p:nvPr/>
          </p:nvGrpSpPr>
          <p:grpSpPr>
            <a:xfrm>
              <a:off x="0" y="928670"/>
              <a:ext cx="8929718" cy="3357585"/>
              <a:chOff x="-214346" y="142852"/>
              <a:chExt cx="8070025" cy="3643338"/>
            </a:xfrm>
          </p:grpSpPr>
          <p:sp>
            <p:nvSpPr>
              <p:cNvPr id="176" name="Rectangle 5"/>
              <p:cNvSpPr>
                <a:spLocks noChangeArrowheads="1"/>
              </p:cNvSpPr>
              <p:nvPr/>
            </p:nvSpPr>
            <p:spPr bwMode="auto">
              <a:xfrm>
                <a:off x="-214346" y="1785926"/>
                <a:ext cx="915632" cy="6370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 smtClean="0">
                    <a:latin typeface="Times New Roman" pitchFamily="18" charset="0"/>
                    <a:cs typeface="+mj-cs"/>
                  </a:rPr>
                  <a:t>Mesh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77" name="Rectangle 6"/>
              <p:cNvSpPr>
                <a:spLocks noChangeArrowheads="1"/>
              </p:cNvSpPr>
              <p:nvPr/>
            </p:nvSpPr>
            <p:spPr bwMode="auto">
              <a:xfrm>
                <a:off x="500034" y="1785927"/>
                <a:ext cx="928694" cy="2857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meshIdentifier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78" name="Rectangle 7"/>
              <p:cNvSpPr>
                <a:spLocks noChangeArrowheads="1"/>
              </p:cNvSpPr>
              <p:nvPr/>
            </p:nvSpPr>
            <p:spPr bwMode="auto">
              <a:xfrm>
                <a:off x="1142976" y="2357429"/>
                <a:ext cx="285752" cy="2857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 smtClean="0">
                    <a:latin typeface="Times New Roman" pitchFamily="18" charset="0"/>
                    <a:cs typeface="+mj-cs"/>
                  </a:rPr>
                  <a:t>[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79" name="Rectangle 7"/>
              <p:cNvSpPr>
                <a:spLocks noChangeArrowheads="1"/>
              </p:cNvSpPr>
              <p:nvPr/>
            </p:nvSpPr>
            <p:spPr bwMode="auto">
              <a:xfrm>
                <a:off x="1763973" y="2357430"/>
                <a:ext cx="428628" cy="2857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]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80" name="Rectangle 8"/>
              <p:cNvSpPr>
                <a:spLocks noChangeArrowheads="1"/>
              </p:cNvSpPr>
              <p:nvPr/>
            </p:nvSpPr>
            <p:spPr bwMode="auto">
              <a:xfrm>
                <a:off x="1357290" y="2357429"/>
                <a:ext cx="645403" cy="2837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integer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81" name="Rectangle 7"/>
              <p:cNvSpPr>
                <a:spLocks noChangeArrowheads="1"/>
              </p:cNvSpPr>
              <p:nvPr/>
            </p:nvSpPr>
            <p:spPr bwMode="auto">
              <a:xfrm>
                <a:off x="1857356" y="2935135"/>
                <a:ext cx="428628" cy="2857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 smtClean="0">
                    <a:latin typeface="Times New Roman" pitchFamily="18" charset="0"/>
                    <a:cs typeface="+mj-cs"/>
                  </a:rPr>
                  <a:t>[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82" name="Rectangle 7"/>
              <p:cNvSpPr>
                <a:spLocks noChangeArrowheads="1"/>
              </p:cNvSpPr>
              <p:nvPr/>
            </p:nvSpPr>
            <p:spPr bwMode="auto">
              <a:xfrm>
                <a:off x="2786050" y="2935135"/>
                <a:ext cx="487004" cy="2857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]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83" name="Rectangle 8"/>
              <p:cNvSpPr>
                <a:spLocks noChangeArrowheads="1"/>
              </p:cNvSpPr>
              <p:nvPr/>
            </p:nvSpPr>
            <p:spPr bwMode="auto">
              <a:xfrm>
                <a:off x="2214546" y="2935136"/>
                <a:ext cx="701318" cy="2264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integer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84" name="Rectangle 21"/>
              <p:cNvSpPr>
                <a:spLocks noChangeArrowheads="1"/>
              </p:cNvSpPr>
              <p:nvPr/>
            </p:nvSpPr>
            <p:spPr bwMode="auto">
              <a:xfrm>
                <a:off x="818170" y="2357431"/>
                <a:ext cx="285752" cy="214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m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85" name="Rectangle 184"/>
              <p:cNvSpPr>
                <a:spLocks noChangeArrowheads="1"/>
              </p:cNvSpPr>
              <p:nvPr/>
            </p:nvSpPr>
            <p:spPr bwMode="auto">
              <a:xfrm>
                <a:off x="1426599" y="2928935"/>
                <a:ext cx="487004" cy="2798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8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86" name="Rectangle 21"/>
              <p:cNvSpPr>
                <a:spLocks noChangeArrowheads="1"/>
              </p:cNvSpPr>
              <p:nvPr/>
            </p:nvSpPr>
            <p:spPr bwMode="auto">
              <a:xfrm>
                <a:off x="2383140" y="3429000"/>
                <a:ext cx="357190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8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87" name="Rectangle 6"/>
              <p:cNvSpPr>
                <a:spLocks noChangeArrowheads="1"/>
              </p:cNvSpPr>
              <p:nvPr/>
            </p:nvSpPr>
            <p:spPr bwMode="auto">
              <a:xfrm>
                <a:off x="1357290" y="1785927"/>
                <a:ext cx="1143008" cy="214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meshDimension3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88" name="Rectangle 6"/>
              <p:cNvSpPr>
                <a:spLocks noChangeArrowheads="1"/>
              </p:cNvSpPr>
              <p:nvPr/>
            </p:nvSpPr>
            <p:spPr bwMode="auto">
              <a:xfrm>
                <a:off x="2207231" y="2357431"/>
                <a:ext cx="1143008" cy="214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meshDimension2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89" name="Rectangle 6"/>
              <p:cNvSpPr>
                <a:spLocks noChangeArrowheads="1"/>
              </p:cNvSpPr>
              <p:nvPr/>
            </p:nvSpPr>
            <p:spPr bwMode="auto">
              <a:xfrm>
                <a:off x="3071802" y="2934851"/>
                <a:ext cx="1143008" cy="2083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meshDimension1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90" name="Rectangle 24"/>
              <p:cNvSpPr>
                <a:spLocks noChangeArrowheads="1"/>
              </p:cNvSpPr>
              <p:nvPr/>
            </p:nvSpPr>
            <p:spPr bwMode="auto">
              <a:xfrm>
                <a:off x="3214678" y="3429000"/>
                <a:ext cx="871472" cy="3512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semicolon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91" name="Rectangle 6"/>
              <p:cNvSpPr>
                <a:spLocks noChangeArrowheads="1"/>
              </p:cNvSpPr>
              <p:nvPr/>
            </p:nvSpPr>
            <p:spPr bwMode="auto">
              <a:xfrm>
                <a:off x="4143372" y="142852"/>
                <a:ext cx="697131" cy="2857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Program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92" name="Rectangle 6"/>
              <p:cNvSpPr>
                <a:spLocks noChangeArrowheads="1"/>
              </p:cNvSpPr>
              <p:nvPr/>
            </p:nvSpPr>
            <p:spPr bwMode="auto">
              <a:xfrm>
                <a:off x="2139296" y="714355"/>
                <a:ext cx="1285884" cy="2612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algn="l" rt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800" dirty="0" smtClean="0">
                    <a:cs typeface="+mj-cs"/>
                  </a:rPr>
                  <a:t>variableDeclaration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93" name="Rectangle 6"/>
              <p:cNvSpPr>
                <a:spLocks noChangeArrowheads="1"/>
              </p:cNvSpPr>
              <p:nvPr/>
            </p:nvSpPr>
            <p:spPr bwMode="auto">
              <a:xfrm>
                <a:off x="3809042" y="714356"/>
                <a:ext cx="1285884" cy="214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algn="l" rt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800" dirty="0">
                    <a:cs typeface="+mj-cs"/>
                  </a:rPr>
                  <a:t>f</a:t>
                </a:r>
                <a:r>
                  <a:rPr lang="en-US" sz="800" dirty="0" smtClean="0">
                    <a:cs typeface="+mj-cs"/>
                  </a:rPr>
                  <a:t>unctionDeclaration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grpSp>
            <p:nvGrpSpPr>
              <p:cNvPr id="194" name="Group 4"/>
              <p:cNvGrpSpPr>
                <a:grpSpLocks/>
              </p:cNvGrpSpPr>
              <p:nvPr/>
            </p:nvGrpSpPr>
            <p:grpSpPr bwMode="auto">
              <a:xfrm>
                <a:off x="4370773" y="1308717"/>
                <a:ext cx="3484906" cy="2406316"/>
                <a:chOff x="3757" y="8330"/>
                <a:chExt cx="4434" cy="2410"/>
              </a:xfrm>
              <a:noFill/>
            </p:grpSpPr>
            <p:sp>
              <p:nvSpPr>
                <p:cNvPr id="239" name="Rectangle 5"/>
                <p:cNvSpPr>
                  <a:spLocks noChangeArrowheads="1"/>
                </p:cNvSpPr>
                <p:nvPr/>
              </p:nvSpPr>
              <p:spPr bwMode="auto">
                <a:xfrm>
                  <a:off x="4481" y="8330"/>
                  <a:ext cx="1909" cy="29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Arial" pitchFamily="34" charset="0"/>
                      <a:cs typeface="+mj-cs"/>
                    </a:rPr>
                    <a:t>assignment statement</a:t>
                  </a:r>
                  <a:endParaRPr kumimoji="0" lang="he-IL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+mj-cs"/>
                  </a:endParaRPr>
                </a:p>
              </p:txBody>
            </p:sp>
            <p:sp>
              <p:nvSpPr>
                <p:cNvPr id="240" name="Rectangle 6"/>
                <p:cNvSpPr>
                  <a:spLocks noChangeArrowheads="1"/>
                </p:cNvSpPr>
                <p:nvPr/>
              </p:nvSpPr>
              <p:spPr bwMode="auto">
                <a:xfrm>
                  <a:off x="3862" y="8831"/>
                  <a:ext cx="969" cy="27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Arial" pitchFamily="34" charset="0"/>
                      <a:cs typeface="+mj-cs"/>
                    </a:rPr>
                    <a:t>Identifier</a:t>
                  </a:r>
                  <a:r>
                    <a:rPr kumimoji="0" lang="en-US" sz="800" b="0" i="0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Arial" pitchFamily="34" charset="0"/>
                      <a:cs typeface="+mj-cs"/>
                    </a:rPr>
                    <a:t>1</a:t>
                  </a:r>
                  <a:endParaRPr kumimoji="0" lang="he-IL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+mj-cs"/>
                  </a:endParaRPr>
                </a:p>
              </p:txBody>
            </p:sp>
            <p:sp>
              <p:nvSpPr>
                <p:cNvPr id="241" name="Rectangle 7"/>
                <p:cNvSpPr>
                  <a:spLocks noChangeArrowheads="1"/>
                </p:cNvSpPr>
                <p:nvPr/>
              </p:nvSpPr>
              <p:spPr bwMode="auto">
                <a:xfrm>
                  <a:off x="4535" y="8837"/>
                  <a:ext cx="1165" cy="638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Arial" pitchFamily="34" charset="0"/>
                      <a:cs typeface="+mj-cs"/>
                    </a:rPr>
                    <a:t>=</a:t>
                  </a:r>
                  <a:endParaRPr kumimoji="0" lang="he-IL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+mj-cs"/>
                  </a:endParaRPr>
                </a:p>
              </p:txBody>
            </p:sp>
            <p:sp>
              <p:nvSpPr>
                <p:cNvPr id="242" name="Rectangle 8"/>
                <p:cNvSpPr>
                  <a:spLocks noChangeArrowheads="1"/>
                </p:cNvSpPr>
                <p:nvPr/>
              </p:nvSpPr>
              <p:spPr bwMode="auto">
                <a:xfrm>
                  <a:off x="5572" y="8831"/>
                  <a:ext cx="1165" cy="21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Arial" pitchFamily="34" charset="0"/>
                      <a:cs typeface="+mj-cs"/>
                    </a:rPr>
                    <a:t>expression</a:t>
                  </a:r>
                  <a:endParaRPr kumimoji="0" lang="he-IL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+mj-cs"/>
                  </a:endParaRPr>
                </a:p>
              </p:txBody>
            </p:sp>
            <p:sp>
              <p:nvSpPr>
                <p:cNvPr id="243" name="Rectangle 9"/>
                <p:cNvSpPr>
                  <a:spLocks noChangeArrowheads="1"/>
                </p:cNvSpPr>
                <p:nvPr/>
              </p:nvSpPr>
              <p:spPr bwMode="auto">
                <a:xfrm>
                  <a:off x="4845" y="9403"/>
                  <a:ext cx="1165" cy="26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Arial" pitchFamily="34" charset="0"/>
                      <a:cs typeface="+mj-cs"/>
                    </a:rPr>
                    <a:t>Identifier</a:t>
                  </a:r>
                  <a:r>
                    <a:rPr kumimoji="0" lang="en-US" sz="800" b="0" i="0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Arial" pitchFamily="34" charset="0"/>
                      <a:cs typeface="+mj-cs"/>
                    </a:rPr>
                    <a:t>2</a:t>
                  </a:r>
                  <a:endParaRPr kumimoji="0" lang="he-IL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+mj-cs"/>
                  </a:endParaRPr>
                </a:p>
              </p:txBody>
            </p:sp>
            <p:sp>
              <p:nvSpPr>
                <p:cNvPr id="244" name="Rectangle 10"/>
                <p:cNvSpPr>
                  <a:spLocks noChangeArrowheads="1"/>
                </p:cNvSpPr>
                <p:nvPr/>
              </p:nvSpPr>
              <p:spPr bwMode="auto">
                <a:xfrm>
                  <a:off x="6481" y="9403"/>
                  <a:ext cx="560" cy="26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Arial" pitchFamily="34" charset="0"/>
                      <a:cs typeface="+mj-cs"/>
                    </a:rPr>
                    <a:t>integer</a:t>
                  </a:r>
                  <a:endParaRPr kumimoji="0" lang="he-IL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+mj-cs"/>
                  </a:endParaRPr>
                </a:p>
              </p:txBody>
            </p:sp>
            <p:sp>
              <p:nvSpPr>
                <p:cNvPr id="245" name="Rectangle 11"/>
                <p:cNvSpPr>
                  <a:spLocks noChangeArrowheads="1"/>
                </p:cNvSpPr>
                <p:nvPr/>
              </p:nvSpPr>
              <p:spPr bwMode="auto">
                <a:xfrm>
                  <a:off x="5974" y="9403"/>
                  <a:ext cx="364" cy="21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Arial" pitchFamily="34" charset="0"/>
                      <a:cs typeface="+mj-cs"/>
                    </a:rPr>
                    <a:t>+</a:t>
                  </a:r>
                  <a:endParaRPr kumimoji="0" lang="he-IL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+mj-cs"/>
                  </a:endParaRPr>
                </a:p>
              </p:txBody>
            </p:sp>
            <p:sp>
              <p:nvSpPr>
                <p:cNvPr id="246" name="Rectangle 21"/>
                <p:cNvSpPr>
                  <a:spLocks noChangeArrowheads="1"/>
                </p:cNvSpPr>
                <p:nvPr/>
              </p:nvSpPr>
              <p:spPr bwMode="auto">
                <a:xfrm>
                  <a:off x="3757" y="9403"/>
                  <a:ext cx="1165" cy="638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Arial" pitchFamily="34" charset="0"/>
                      <a:cs typeface="+mj-cs"/>
                    </a:rPr>
                    <a:t>m.r1</a:t>
                  </a:r>
                  <a:endParaRPr kumimoji="0" lang="he-IL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+mj-cs"/>
                  </a:endParaRPr>
                </a:p>
              </p:txBody>
            </p:sp>
            <p:sp>
              <p:nvSpPr>
                <p:cNvPr id="247" name="Rectangle 22"/>
                <p:cNvSpPr>
                  <a:spLocks noChangeArrowheads="1"/>
                </p:cNvSpPr>
                <p:nvPr/>
              </p:nvSpPr>
              <p:spPr bwMode="auto">
                <a:xfrm>
                  <a:off x="4845" y="9976"/>
                  <a:ext cx="1165" cy="638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Arial" pitchFamily="34" charset="0"/>
                      <a:cs typeface="+mj-cs"/>
                    </a:rPr>
                    <a:t>m.r</a:t>
                  </a: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Arial" pitchFamily="34" charset="0"/>
                      <a:cs typeface="+mj-cs"/>
                    </a:rPr>
                    <a:t>2</a:t>
                  </a:r>
                  <a:endParaRPr kumimoji="0" lang="he-IL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+mj-cs"/>
                  </a:endParaRPr>
                </a:p>
              </p:txBody>
            </p:sp>
            <p:sp>
              <p:nvSpPr>
                <p:cNvPr id="248" name="Rectangle 23"/>
                <p:cNvSpPr>
                  <a:spLocks noChangeArrowheads="1"/>
                </p:cNvSpPr>
                <p:nvPr/>
              </p:nvSpPr>
              <p:spPr bwMode="auto">
                <a:xfrm>
                  <a:off x="6174" y="10448"/>
                  <a:ext cx="1165" cy="29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Arial" pitchFamily="34" charset="0"/>
                      <a:cs typeface="+mj-cs"/>
                    </a:rPr>
                    <a:t>1</a:t>
                  </a:r>
                  <a:endParaRPr kumimoji="0" lang="he-IL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+mj-cs"/>
                  </a:endParaRPr>
                </a:p>
              </p:txBody>
            </p:sp>
            <p:sp>
              <p:nvSpPr>
                <p:cNvPr id="249" name="Rectangle 24"/>
                <p:cNvSpPr>
                  <a:spLocks noChangeArrowheads="1"/>
                </p:cNvSpPr>
                <p:nvPr/>
              </p:nvSpPr>
              <p:spPr bwMode="auto">
                <a:xfrm>
                  <a:off x="7026" y="8837"/>
                  <a:ext cx="1165" cy="28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Arial" pitchFamily="34" charset="0"/>
                      <a:cs typeface="+mj-cs"/>
                    </a:rPr>
                    <a:t>semicolon</a:t>
                  </a:r>
                  <a:endParaRPr kumimoji="0" lang="he-IL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+mj-cs"/>
                  </a:endParaRPr>
                </a:p>
              </p:txBody>
            </p:sp>
          </p:grpSp>
          <p:sp>
            <p:nvSpPr>
              <p:cNvPr id="195" name="Rectangle 6"/>
              <p:cNvSpPr>
                <a:spLocks noChangeArrowheads="1"/>
              </p:cNvSpPr>
              <p:nvPr/>
            </p:nvSpPr>
            <p:spPr bwMode="auto">
              <a:xfrm>
                <a:off x="5280996" y="714356"/>
                <a:ext cx="505778" cy="214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latin typeface="Times New Roman" pitchFamily="18" charset="0"/>
                    <a:ea typeface="Arial" pitchFamily="34" charset="0"/>
                    <a:cs typeface="+mj-cs"/>
                  </a:rPr>
                  <a:t>b</a:t>
                </a:r>
                <a:r>
                  <a:rPr kumimoji="0" lang="en-US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Arial" pitchFamily="34" charset="0"/>
                    <a:cs typeface="+mj-cs"/>
                  </a:rPr>
                  <a:t>ody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96" name="Rectangle 5"/>
              <p:cNvSpPr>
                <a:spLocks noChangeArrowheads="1"/>
              </p:cNvSpPr>
              <p:nvPr/>
            </p:nvSpPr>
            <p:spPr bwMode="auto">
              <a:xfrm>
                <a:off x="522620" y="1285860"/>
                <a:ext cx="406042" cy="3417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 smtClean="0">
                    <a:latin typeface="Times New Roman" pitchFamily="18" charset="0"/>
                    <a:cs typeface="+mj-cs"/>
                  </a:rPr>
                  <a:t>var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97" name="Rectangle 5"/>
              <p:cNvSpPr>
                <a:spLocks noChangeArrowheads="1"/>
              </p:cNvSpPr>
              <p:nvPr/>
            </p:nvSpPr>
            <p:spPr bwMode="auto">
              <a:xfrm>
                <a:off x="1000099" y="1285861"/>
                <a:ext cx="1091275" cy="314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algn="ctr" rt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800" dirty="0" smtClean="0">
                    <a:cs typeface="+mj-cs"/>
                  </a:rPr>
                  <a:t>meshDefinition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98" name="Rectangle 5"/>
              <p:cNvSpPr>
                <a:spLocks noChangeArrowheads="1"/>
              </p:cNvSpPr>
              <p:nvPr/>
            </p:nvSpPr>
            <p:spPr bwMode="auto">
              <a:xfrm>
                <a:off x="2000232" y="1285861"/>
                <a:ext cx="1143008" cy="214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algn="ctr" rt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800" dirty="0" smtClean="0">
                    <a:cs typeface="+mj-cs"/>
                  </a:rPr>
                  <a:t>registerDefinition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199" name="Rectangle 5"/>
              <p:cNvSpPr>
                <a:spLocks noChangeArrowheads="1"/>
              </p:cNvSpPr>
              <p:nvPr/>
            </p:nvSpPr>
            <p:spPr bwMode="auto">
              <a:xfrm>
                <a:off x="3066871" y="1285861"/>
                <a:ext cx="1253855" cy="210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algn="ctr" rt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800" dirty="0" smtClean="0">
                    <a:cs typeface="+mj-cs"/>
                  </a:rPr>
                  <a:t>IOvectorDefinition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cxnSp>
            <p:nvCxnSpPr>
              <p:cNvPr id="200" name="מחבר ישר 42"/>
              <p:cNvCxnSpPr>
                <a:stCxn id="191" idx="2"/>
                <a:endCxn id="192" idx="0"/>
              </p:cNvCxnSpPr>
              <p:nvPr/>
            </p:nvCxnSpPr>
            <p:spPr>
              <a:xfrm rot="5400000">
                <a:off x="3494213" y="-283370"/>
                <a:ext cx="285752" cy="170969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מחבר ישר 43"/>
              <p:cNvCxnSpPr>
                <a:stCxn id="191" idx="2"/>
                <a:endCxn id="193" idx="0"/>
              </p:cNvCxnSpPr>
              <p:nvPr/>
            </p:nvCxnSpPr>
            <p:spPr>
              <a:xfrm rot="5400000">
                <a:off x="4329086" y="551503"/>
                <a:ext cx="285753" cy="399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מחבר ישר 44"/>
              <p:cNvCxnSpPr>
                <a:stCxn id="191" idx="2"/>
                <a:endCxn id="195" idx="0"/>
              </p:cNvCxnSpPr>
              <p:nvPr/>
            </p:nvCxnSpPr>
            <p:spPr>
              <a:xfrm rot="16200000" flipH="1">
                <a:off x="4870036" y="50505"/>
                <a:ext cx="285753" cy="104194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מחבר ישר 45"/>
              <p:cNvCxnSpPr>
                <a:stCxn id="192" idx="2"/>
                <a:endCxn id="196" idx="0"/>
              </p:cNvCxnSpPr>
              <p:nvPr/>
            </p:nvCxnSpPr>
            <p:spPr>
              <a:xfrm rot="5400000">
                <a:off x="1598817" y="102438"/>
                <a:ext cx="310246" cy="205659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מחבר ישר 46"/>
              <p:cNvCxnSpPr>
                <a:stCxn id="192" idx="2"/>
                <a:endCxn id="197" idx="0"/>
              </p:cNvCxnSpPr>
              <p:nvPr/>
            </p:nvCxnSpPr>
            <p:spPr>
              <a:xfrm rot="5400000">
                <a:off x="2008865" y="512487"/>
                <a:ext cx="310248" cy="123650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מחבר ישר 47"/>
              <p:cNvCxnSpPr>
                <a:stCxn id="192" idx="2"/>
                <a:endCxn id="198" idx="0"/>
              </p:cNvCxnSpPr>
              <p:nvPr/>
            </p:nvCxnSpPr>
            <p:spPr>
              <a:xfrm rot="5400000">
                <a:off x="2521865" y="1025486"/>
                <a:ext cx="310248" cy="2105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מחבר ישר 48"/>
              <p:cNvCxnSpPr>
                <a:stCxn id="192" idx="2"/>
                <a:endCxn id="199" idx="0"/>
              </p:cNvCxnSpPr>
              <p:nvPr/>
            </p:nvCxnSpPr>
            <p:spPr>
              <a:xfrm rot="16200000" flipH="1">
                <a:off x="3082896" y="674956"/>
                <a:ext cx="310248" cy="91156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מחבר ישר 49"/>
              <p:cNvCxnSpPr>
                <a:stCxn id="197" idx="2"/>
                <a:endCxn id="176" idx="0"/>
              </p:cNvCxnSpPr>
              <p:nvPr/>
            </p:nvCxnSpPr>
            <p:spPr>
              <a:xfrm rot="5400000">
                <a:off x="801735" y="1041924"/>
                <a:ext cx="185739" cy="1302267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מחבר ישר 50"/>
              <p:cNvCxnSpPr>
                <a:stCxn id="197" idx="2"/>
                <a:endCxn id="177" idx="0"/>
              </p:cNvCxnSpPr>
              <p:nvPr/>
            </p:nvCxnSpPr>
            <p:spPr>
              <a:xfrm rot="5400000">
                <a:off x="1162190" y="1402379"/>
                <a:ext cx="185739" cy="58135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מחבר ישר 51"/>
              <p:cNvCxnSpPr>
                <a:stCxn id="197" idx="2"/>
                <a:endCxn id="187" idx="0"/>
              </p:cNvCxnSpPr>
              <p:nvPr/>
            </p:nvCxnSpPr>
            <p:spPr>
              <a:xfrm rot="16200000" flipH="1">
                <a:off x="1644396" y="1501528"/>
                <a:ext cx="185739" cy="383057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מחבר ישר 52"/>
              <p:cNvCxnSpPr>
                <a:stCxn id="177" idx="2"/>
                <a:endCxn id="184" idx="0"/>
              </p:cNvCxnSpPr>
              <p:nvPr/>
            </p:nvCxnSpPr>
            <p:spPr>
              <a:xfrm rot="5400000">
                <a:off x="819838" y="2212888"/>
                <a:ext cx="285752" cy="333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מחבר ישר 53"/>
              <p:cNvCxnSpPr>
                <a:stCxn id="187" idx="2"/>
                <a:endCxn id="178" idx="0"/>
              </p:cNvCxnSpPr>
              <p:nvPr/>
            </p:nvCxnSpPr>
            <p:spPr>
              <a:xfrm rot="5400000">
                <a:off x="1428729" y="1857363"/>
                <a:ext cx="357189" cy="64294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מחבר ישר 54"/>
              <p:cNvCxnSpPr>
                <a:stCxn id="187" idx="2"/>
                <a:endCxn id="180" idx="0"/>
              </p:cNvCxnSpPr>
              <p:nvPr/>
            </p:nvCxnSpPr>
            <p:spPr>
              <a:xfrm rot="5400000">
                <a:off x="1625799" y="2054434"/>
                <a:ext cx="357189" cy="24880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מחבר ישר 55"/>
              <p:cNvCxnSpPr>
                <a:stCxn id="187" idx="2"/>
                <a:endCxn id="179" idx="0"/>
              </p:cNvCxnSpPr>
              <p:nvPr/>
            </p:nvCxnSpPr>
            <p:spPr>
              <a:xfrm rot="16200000" flipH="1">
                <a:off x="1774945" y="2154088"/>
                <a:ext cx="357190" cy="4949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מחבר ישר 56"/>
              <p:cNvCxnSpPr>
                <a:stCxn id="187" idx="2"/>
                <a:endCxn id="188" idx="0"/>
              </p:cNvCxnSpPr>
              <p:nvPr/>
            </p:nvCxnSpPr>
            <p:spPr>
              <a:xfrm rot="16200000" flipH="1">
                <a:off x="2175169" y="1753864"/>
                <a:ext cx="357191" cy="84994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מחבר ישר 57"/>
              <p:cNvCxnSpPr>
                <a:stCxn id="180" idx="2"/>
                <a:endCxn id="185" idx="0"/>
              </p:cNvCxnSpPr>
              <p:nvPr/>
            </p:nvCxnSpPr>
            <p:spPr>
              <a:xfrm rot="5400000">
                <a:off x="1531149" y="2780092"/>
                <a:ext cx="287795" cy="989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מחבר ישר 58"/>
              <p:cNvCxnSpPr>
                <a:stCxn id="188" idx="2"/>
                <a:endCxn id="181" idx="0"/>
              </p:cNvCxnSpPr>
              <p:nvPr/>
            </p:nvCxnSpPr>
            <p:spPr>
              <a:xfrm rot="5400000">
                <a:off x="2243508" y="2399907"/>
                <a:ext cx="363391" cy="70706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מחבר ישר 59"/>
              <p:cNvCxnSpPr>
                <a:stCxn id="188" idx="2"/>
                <a:endCxn id="183" idx="0"/>
              </p:cNvCxnSpPr>
              <p:nvPr/>
            </p:nvCxnSpPr>
            <p:spPr>
              <a:xfrm rot="5400000">
                <a:off x="2490275" y="2646675"/>
                <a:ext cx="363391" cy="21352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מחבר ישר 60"/>
              <p:cNvCxnSpPr>
                <a:stCxn id="188" idx="2"/>
                <a:endCxn id="182" idx="0"/>
              </p:cNvCxnSpPr>
              <p:nvPr/>
            </p:nvCxnSpPr>
            <p:spPr>
              <a:xfrm rot="16200000" flipH="1">
                <a:off x="2722448" y="2628030"/>
                <a:ext cx="363391" cy="250817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מחבר ישר 61"/>
              <p:cNvCxnSpPr>
                <a:stCxn id="188" idx="2"/>
                <a:endCxn id="189" idx="0"/>
              </p:cNvCxnSpPr>
              <p:nvPr/>
            </p:nvCxnSpPr>
            <p:spPr>
              <a:xfrm rot="16200000" flipH="1">
                <a:off x="3029467" y="2321011"/>
                <a:ext cx="363107" cy="86457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מחבר ישר 62"/>
              <p:cNvCxnSpPr>
                <a:stCxn id="183" idx="2"/>
                <a:endCxn id="186" idx="0"/>
              </p:cNvCxnSpPr>
              <p:nvPr/>
            </p:nvCxnSpPr>
            <p:spPr>
              <a:xfrm rot="5400000">
                <a:off x="2429780" y="3293575"/>
                <a:ext cx="267383" cy="347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מחבר ישר 63"/>
              <p:cNvCxnSpPr>
                <a:stCxn id="189" idx="2"/>
                <a:endCxn id="190" idx="0"/>
              </p:cNvCxnSpPr>
              <p:nvPr/>
            </p:nvCxnSpPr>
            <p:spPr>
              <a:xfrm rot="16200000" flipH="1">
                <a:off x="3503984" y="3282570"/>
                <a:ext cx="285752" cy="710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Rectangle 6"/>
              <p:cNvSpPr>
                <a:spLocks noChangeArrowheads="1"/>
              </p:cNvSpPr>
              <p:nvPr/>
            </p:nvSpPr>
            <p:spPr bwMode="auto">
              <a:xfrm>
                <a:off x="2406000" y="1785926"/>
                <a:ext cx="339092" cy="214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l-GR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/>
                    <a:cs typeface="Times New Roman"/>
                  </a:rPr>
                  <a:t>ε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223" name="Rectangle 6"/>
              <p:cNvSpPr>
                <a:spLocks noChangeArrowheads="1"/>
              </p:cNvSpPr>
              <p:nvPr/>
            </p:nvSpPr>
            <p:spPr bwMode="auto">
              <a:xfrm>
                <a:off x="3586708" y="1785925"/>
                <a:ext cx="195532" cy="2173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l-GR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/>
                    <a:cs typeface="Times New Roman"/>
                  </a:rPr>
                  <a:t>ε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sp>
            <p:nvSpPr>
              <p:cNvPr id="224" name="Rectangle 6"/>
              <p:cNvSpPr>
                <a:spLocks noChangeArrowheads="1"/>
              </p:cNvSpPr>
              <p:nvPr/>
            </p:nvSpPr>
            <p:spPr bwMode="auto">
              <a:xfrm>
                <a:off x="4286248" y="1285861"/>
                <a:ext cx="339092" cy="214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l-GR" sz="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/>
                    <a:cs typeface="Times New Roman"/>
                  </a:rPr>
                  <a:t>ε</a:t>
                </a:r>
                <a:endParaRPr kumimoji="0" lang="he-I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+mj-cs"/>
                </a:endParaRPr>
              </a:p>
            </p:txBody>
          </p:sp>
          <p:cxnSp>
            <p:nvCxnSpPr>
              <p:cNvPr id="225" name="מחבר ישר 67"/>
              <p:cNvCxnSpPr>
                <a:stCxn id="198" idx="2"/>
                <a:endCxn id="222" idx="0"/>
              </p:cNvCxnSpPr>
              <p:nvPr/>
            </p:nvCxnSpPr>
            <p:spPr>
              <a:xfrm rot="16200000" flipH="1">
                <a:off x="2430765" y="1641145"/>
                <a:ext cx="285752" cy="381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מחבר ישר 68"/>
              <p:cNvCxnSpPr>
                <a:stCxn id="199" idx="2"/>
                <a:endCxn id="223" idx="0"/>
              </p:cNvCxnSpPr>
              <p:nvPr/>
            </p:nvCxnSpPr>
            <p:spPr>
              <a:xfrm rot="5400000">
                <a:off x="3544220" y="1636346"/>
                <a:ext cx="289833" cy="932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מחבר ישר 69"/>
              <p:cNvCxnSpPr>
                <a:stCxn id="193" idx="2"/>
                <a:endCxn id="224" idx="0"/>
              </p:cNvCxnSpPr>
              <p:nvPr/>
            </p:nvCxnSpPr>
            <p:spPr>
              <a:xfrm rot="16200000" flipH="1">
                <a:off x="4275294" y="1105360"/>
                <a:ext cx="357191" cy="381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מחבר ישר 70"/>
              <p:cNvCxnSpPr>
                <a:stCxn id="195" idx="2"/>
                <a:endCxn id="239" idx="0"/>
              </p:cNvCxnSpPr>
              <p:nvPr/>
            </p:nvCxnSpPr>
            <p:spPr>
              <a:xfrm rot="16200000" flipH="1">
                <a:off x="5421913" y="1040643"/>
                <a:ext cx="380049" cy="15610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מחבר ישר 71"/>
              <p:cNvCxnSpPr>
                <a:stCxn id="239" idx="2"/>
                <a:endCxn id="240" idx="0"/>
              </p:cNvCxnSpPr>
              <p:nvPr/>
            </p:nvCxnSpPr>
            <p:spPr>
              <a:xfrm rot="5400000">
                <a:off x="5157657" y="1276619"/>
                <a:ext cx="208766" cy="85590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מחבר ישר 72"/>
              <p:cNvCxnSpPr>
                <a:stCxn id="239" idx="2"/>
                <a:endCxn id="241" idx="0"/>
              </p:cNvCxnSpPr>
              <p:nvPr/>
            </p:nvCxnSpPr>
            <p:spPr>
              <a:xfrm rot="5400000">
                <a:off x="5457645" y="1582600"/>
                <a:ext cx="214757" cy="24993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מחבר ישר 73"/>
              <p:cNvCxnSpPr>
                <a:stCxn id="239" idx="2"/>
                <a:endCxn id="242" idx="0"/>
              </p:cNvCxnSpPr>
              <p:nvPr/>
            </p:nvCxnSpPr>
            <p:spPr>
              <a:xfrm rot="16200000" flipH="1">
                <a:off x="5868156" y="1422019"/>
                <a:ext cx="208766" cy="56509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מחבר ישר 74"/>
              <p:cNvCxnSpPr>
                <a:stCxn id="239" idx="2"/>
                <a:endCxn id="249" idx="0"/>
              </p:cNvCxnSpPr>
              <p:nvPr/>
            </p:nvCxnSpPr>
            <p:spPr>
              <a:xfrm rot="16200000" flipH="1">
                <a:off x="6436547" y="853629"/>
                <a:ext cx="214757" cy="170787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מחבר ישר 75"/>
              <p:cNvCxnSpPr>
                <a:stCxn id="240" idx="2"/>
                <a:endCxn id="246" idx="0"/>
              </p:cNvCxnSpPr>
              <p:nvPr/>
            </p:nvCxnSpPr>
            <p:spPr>
              <a:xfrm rot="5400000">
                <a:off x="4683007" y="2229091"/>
                <a:ext cx="296546" cy="543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מחבר ישר 76"/>
              <p:cNvCxnSpPr>
                <a:stCxn id="242" idx="2"/>
                <a:endCxn id="243" idx="0"/>
              </p:cNvCxnSpPr>
              <p:nvPr/>
            </p:nvCxnSpPr>
            <p:spPr>
              <a:xfrm rot="5400000">
                <a:off x="5790171" y="1915162"/>
                <a:ext cx="358451" cy="57138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מחבר ישר 77"/>
              <p:cNvCxnSpPr>
                <a:stCxn id="242" idx="2"/>
                <a:endCxn id="245" idx="0"/>
              </p:cNvCxnSpPr>
              <p:nvPr/>
            </p:nvCxnSpPr>
            <p:spPr>
              <a:xfrm rot="16200000" flipH="1">
                <a:off x="6076452" y="2200263"/>
                <a:ext cx="358452" cy="117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מחבר ישר 78"/>
              <p:cNvCxnSpPr>
                <a:stCxn id="242" idx="2"/>
                <a:endCxn id="244" idx="0"/>
              </p:cNvCxnSpPr>
              <p:nvPr/>
            </p:nvCxnSpPr>
            <p:spPr>
              <a:xfrm rot="16200000" flipH="1">
                <a:off x="6314203" y="1962528"/>
                <a:ext cx="358452" cy="47667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מחבר ישר 79"/>
              <p:cNvCxnSpPr>
                <a:stCxn id="243" idx="2"/>
                <a:endCxn id="247" idx="0"/>
              </p:cNvCxnSpPr>
              <p:nvPr/>
            </p:nvCxnSpPr>
            <p:spPr>
              <a:xfrm rot="5400000">
                <a:off x="5528172" y="2796672"/>
                <a:ext cx="311062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מחבר ישר 80"/>
              <p:cNvCxnSpPr>
                <a:stCxn id="244" idx="2"/>
                <a:endCxn id="89" idx="0"/>
              </p:cNvCxnSpPr>
              <p:nvPr/>
            </p:nvCxnSpPr>
            <p:spPr>
              <a:xfrm rot="16200000" flipH="1">
                <a:off x="6586346" y="2786115"/>
                <a:ext cx="292801" cy="1957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3" name="מחבר ישר 80"/>
            <p:cNvCxnSpPr>
              <a:stCxn id="89" idx="2"/>
              <a:endCxn id="248" idx="0"/>
            </p:cNvCxnSpPr>
            <p:nvPr/>
          </p:nvCxnSpPr>
          <p:spPr>
            <a:xfrm rot="5400000">
              <a:off x="7566760" y="3830391"/>
              <a:ext cx="237122" cy="584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>
          <a:xfrm>
            <a:off x="500034" y="785794"/>
            <a:ext cx="8229600" cy="5500726"/>
          </a:xfrm>
        </p:spPr>
        <p:txBody>
          <a:bodyPr lIns="0" tIns="0" rIns="0" bIns="0">
            <a:noAutofit/>
          </a:bodyPr>
          <a:lstStyle/>
          <a:p>
            <a:pPr marL="411480" lvl="1" indent="-308610" algn="l" rtl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411480" lvl="1" indent="-308610" algn="l" rtl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Goal</a:t>
            </a:r>
          </a:p>
          <a:p>
            <a:pPr marL="411480" lvl="1" indent="-308610" algn="l" rtl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Reconfigurable Mesh Model</a:t>
            </a:r>
          </a:p>
          <a:p>
            <a:pPr marL="649224" lvl="2" indent="-308610" algn="l" rtl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 it works</a:t>
            </a:r>
          </a:p>
          <a:p>
            <a:pPr marL="649224" lvl="2" indent="-308610" algn="l" rtl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 marL="649224" lvl="2" indent="-308610" algn="l" rtl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Complexity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11480" lvl="1" indent="-308610" algn="l" rtl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Related Work</a:t>
            </a:r>
          </a:p>
          <a:p>
            <a:pPr marL="411480" lvl="1" indent="-308610" algn="l" rtl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Our Solution</a:t>
            </a:r>
          </a:p>
          <a:p>
            <a:pPr marL="411480" lvl="1" indent="-308610" algn="l" rtl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Compiler Design </a:t>
            </a:r>
          </a:p>
          <a:p>
            <a:pPr marL="411480" lvl="1" indent="-308610" algn="l" rtl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Compilation Process</a:t>
            </a:r>
          </a:p>
          <a:p>
            <a:pPr marL="411480" lvl="1" indent="-308610" algn="l" rtl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Obstacles </a:t>
            </a:r>
          </a:p>
          <a:p>
            <a:pPr marL="411480" lvl="1" indent="-308610" algn="l" rtl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Benefits and Future Plans</a:t>
            </a:r>
          </a:p>
          <a:p>
            <a:pPr marL="411480" lvl="1" indent="-308610" algn="l" rtl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 lIns="0" tIns="0" rIns="0" bIns="0" anchor="t">
            <a:normAutofit/>
          </a:bodyPr>
          <a:lstStyle/>
          <a:p>
            <a:pPr algn="ctr">
              <a:lnSpc>
                <a:spcPct val="95000"/>
              </a:lnSpc>
            </a:pPr>
            <a:r>
              <a:rPr lang="en-US" sz="3300" b="1" dirty="0" smtClean="0">
                <a:solidFill>
                  <a:srgbClr val="444444"/>
                </a:solidFill>
                <a:latin typeface="Arial" pitchFamily="34" charset="0"/>
              </a:rPr>
              <a:t>Outline</a:t>
            </a:r>
            <a:endParaRPr lang="en-US" sz="3300" b="1" dirty="0">
              <a:solidFill>
                <a:srgbClr val="444444"/>
              </a:solidFill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dirty="0" smtClean="0"/>
              <a:t>23 / </a:t>
            </a:r>
            <a:fld id="{DAF22AC9-109E-4E4D-92F9-530E51D9A3A2}" type="slidenum">
              <a:rPr lang="he-IL" smtClean="0"/>
              <a:pPr/>
              <a:t>2</a:t>
            </a:fld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00034" y="89040"/>
            <a:ext cx="8429684" cy="40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rtl="0">
              <a:lnSpc>
                <a:spcPct val="95000"/>
              </a:lnSpc>
            </a:pPr>
            <a:r>
              <a:rPr 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The Compilation Process - </a:t>
            </a:r>
            <a:r>
              <a:rPr 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Example</a:t>
            </a:r>
            <a:endParaRPr 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1445" y="822960"/>
            <a:ext cx="4682014" cy="497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rtl="0">
              <a:lnSpc>
                <a:spcPct val="95000"/>
              </a:lnSpc>
            </a:pPr>
            <a:r>
              <a:rPr lang="en-US" sz="1600" b="1" i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Logic AND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95000"/>
              </a:lnSpc>
            </a:pP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95000"/>
              </a:lnSpc>
            </a:pP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Mesh 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m[1</a:t>
            </a: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][8];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95000"/>
              </a:lnSpc>
            </a:pP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Register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r1;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95000"/>
              </a:lnSpc>
            </a:pP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Input  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x[N];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95000"/>
              </a:lnSpc>
            </a:pP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Output  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y[1</a:t>
            </a: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];</a:t>
            </a:r>
            <a:br>
              <a:rPr 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95000"/>
              </a:lnSpc>
            </a:pP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Begin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R:  scan(m,[0,0][</a:t>
            </a: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0,7][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0,1],x,SOUTH);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95000"/>
              </a:lnSpc>
            </a:pP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m.r1=SOUTH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95000"/>
              </a:lnSpc>
            </a:pP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B: if (m.r1==1) then</a:t>
            </a:r>
            <a:b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     connect (WEST-EAST);</a:t>
            </a:r>
            <a:b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endif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95000"/>
              </a:lnSpc>
            </a:pP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W: Execute(m,[0,0][][],'1',WEST);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95000"/>
              </a:lnSpc>
            </a:pP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if 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(m.r1 == '0') then</a:t>
            </a:r>
            <a:b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     </a:t>
            </a: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m.EAST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='0';</a:t>
            </a:r>
            <a:b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endif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print(m,[0,N-1][][],y,WEST);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95000"/>
              </a:lnSpc>
            </a:pPr>
            <a:r>
              <a:rPr lang="en-US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endParaRPr lang="en-US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קבוצה 4"/>
          <p:cNvGrpSpPr/>
          <p:nvPr/>
        </p:nvGrpSpPr>
        <p:grpSpPr>
          <a:xfrm>
            <a:off x="4612978" y="711363"/>
            <a:ext cx="4143404" cy="785818"/>
            <a:chOff x="1500166" y="500042"/>
            <a:chExt cx="4143404" cy="785818"/>
          </a:xfrm>
        </p:grpSpPr>
        <p:sp>
          <p:nvSpPr>
            <p:cNvPr id="7" name="אליפסה 5"/>
            <p:cNvSpPr/>
            <p:nvPr/>
          </p:nvSpPr>
          <p:spPr>
            <a:xfrm>
              <a:off x="1643042" y="714356"/>
              <a:ext cx="357190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" name="אליפסה 6"/>
            <p:cNvSpPr/>
            <p:nvPr/>
          </p:nvSpPr>
          <p:spPr>
            <a:xfrm>
              <a:off x="2143108" y="714356"/>
              <a:ext cx="357190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9" name="אליפסה 7"/>
            <p:cNvSpPr/>
            <p:nvPr/>
          </p:nvSpPr>
          <p:spPr>
            <a:xfrm>
              <a:off x="2643174" y="714356"/>
              <a:ext cx="357190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0" name="אליפסה 8"/>
            <p:cNvSpPr/>
            <p:nvPr/>
          </p:nvSpPr>
          <p:spPr>
            <a:xfrm>
              <a:off x="3143240" y="714356"/>
              <a:ext cx="357190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1" name="אליפסה 9"/>
            <p:cNvSpPr/>
            <p:nvPr/>
          </p:nvSpPr>
          <p:spPr>
            <a:xfrm>
              <a:off x="3587108" y="714356"/>
              <a:ext cx="357190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2" name="אליפסה 10"/>
            <p:cNvSpPr/>
            <p:nvPr/>
          </p:nvSpPr>
          <p:spPr>
            <a:xfrm>
              <a:off x="4087174" y="714356"/>
              <a:ext cx="357190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3" name="אליפסה 11"/>
            <p:cNvSpPr/>
            <p:nvPr/>
          </p:nvSpPr>
          <p:spPr>
            <a:xfrm>
              <a:off x="4587240" y="714356"/>
              <a:ext cx="357190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4" name="אליפסה 12"/>
            <p:cNvSpPr/>
            <p:nvPr/>
          </p:nvSpPr>
          <p:spPr>
            <a:xfrm>
              <a:off x="5087306" y="714356"/>
              <a:ext cx="357190" cy="3571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15" name="מחבר ישר 13"/>
            <p:cNvCxnSpPr>
              <a:stCxn id="7" idx="6"/>
              <a:endCxn id="8" idx="2"/>
            </p:cNvCxnSpPr>
            <p:nvPr/>
          </p:nvCxnSpPr>
          <p:spPr>
            <a:xfrm>
              <a:off x="2000232" y="892951"/>
              <a:ext cx="142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14"/>
            <p:cNvCxnSpPr>
              <a:stCxn id="8" idx="6"/>
              <a:endCxn id="9" idx="2"/>
            </p:cNvCxnSpPr>
            <p:nvPr/>
          </p:nvCxnSpPr>
          <p:spPr>
            <a:xfrm>
              <a:off x="2500298" y="892951"/>
              <a:ext cx="142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ישר 15"/>
            <p:cNvCxnSpPr>
              <a:stCxn id="9" idx="6"/>
              <a:endCxn id="10" idx="2"/>
            </p:cNvCxnSpPr>
            <p:nvPr/>
          </p:nvCxnSpPr>
          <p:spPr>
            <a:xfrm>
              <a:off x="3000364" y="892951"/>
              <a:ext cx="142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6"/>
            <p:cNvCxnSpPr>
              <a:stCxn id="10" idx="6"/>
              <a:endCxn id="11" idx="2"/>
            </p:cNvCxnSpPr>
            <p:nvPr/>
          </p:nvCxnSpPr>
          <p:spPr>
            <a:xfrm>
              <a:off x="3500430" y="892951"/>
              <a:ext cx="866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17"/>
            <p:cNvCxnSpPr>
              <a:stCxn id="11" idx="6"/>
              <a:endCxn id="12" idx="2"/>
            </p:cNvCxnSpPr>
            <p:nvPr/>
          </p:nvCxnSpPr>
          <p:spPr>
            <a:xfrm>
              <a:off x="3944298" y="892951"/>
              <a:ext cx="142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ישר 18"/>
            <p:cNvCxnSpPr>
              <a:stCxn id="12" idx="6"/>
              <a:endCxn id="13" idx="2"/>
            </p:cNvCxnSpPr>
            <p:nvPr/>
          </p:nvCxnSpPr>
          <p:spPr>
            <a:xfrm>
              <a:off x="4444364" y="892951"/>
              <a:ext cx="142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מחבר ישר 19"/>
            <p:cNvCxnSpPr>
              <a:stCxn id="13" idx="6"/>
              <a:endCxn id="14" idx="2"/>
            </p:cNvCxnSpPr>
            <p:nvPr/>
          </p:nvCxnSpPr>
          <p:spPr>
            <a:xfrm>
              <a:off x="4944430" y="892951"/>
              <a:ext cx="142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ישר 20"/>
            <p:cNvCxnSpPr>
              <a:stCxn id="14" idx="6"/>
            </p:cNvCxnSpPr>
            <p:nvPr/>
          </p:nvCxnSpPr>
          <p:spPr>
            <a:xfrm>
              <a:off x="5444496" y="892951"/>
              <a:ext cx="1990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21"/>
            <p:cNvCxnSpPr>
              <a:stCxn id="7" idx="2"/>
            </p:cNvCxnSpPr>
            <p:nvPr/>
          </p:nvCxnSpPr>
          <p:spPr>
            <a:xfrm rot="10800000">
              <a:off x="1500166" y="892951"/>
              <a:ext cx="142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2"/>
            <p:cNvCxnSpPr>
              <a:stCxn id="7" idx="4"/>
            </p:cNvCxnSpPr>
            <p:nvPr/>
          </p:nvCxnSpPr>
          <p:spPr>
            <a:xfrm rot="16200000" flipH="1">
              <a:off x="1714480" y="1178702"/>
              <a:ext cx="21431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ישר 23"/>
            <p:cNvCxnSpPr>
              <a:stCxn id="8" idx="4"/>
            </p:cNvCxnSpPr>
            <p:nvPr/>
          </p:nvCxnSpPr>
          <p:spPr>
            <a:xfrm rot="16200000" flipH="1">
              <a:off x="2214546" y="1178702"/>
              <a:ext cx="21431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 ישר 24"/>
            <p:cNvCxnSpPr>
              <a:stCxn id="9" idx="4"/>
            </p:cNvCxnSpPr>
            <p:nvPr/>
          </p:nvCxnSpPr>
          <p:spPr>
            <a:xfrm rot="16200000" flipH="1">
              <a:off x="2714612" y="1178702"/>
              <a:ext cx="21431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מחבר ישר 25"/>
            <p:cNvCxnSpPr>
              <a:stCxn id="10" idx="4"/>
            </p:cNvCxnSpPr>
            <p:nvPr/>
          </p:nvCxnSpPr>
          <p:spPr>
            <a:xfrm rot="16200000" flipH="1">
              <a:off x="3214678" y="1178702"/>
              <a:ext cx="21431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מחבר ישר 26"/>
            <p:cNvCxnSpPr>
              <a:stCxn id="11" idx="4"/>
            </p:cNvCxnSpPr>
            <p:nvPr/>
          </p:nvCxnSpPr>
          <p:spPr>
            <a:xfrm rot="16200000" flipH="1">
              <a:off x="3658546" y="1178702"/>
              <a:ext cx="21431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מחבר ישר 27"/>
            <p:cNvCxnSpPr>
              <a:stCxn id="12" idx="4"/>
            </p:cNvCxnSpPr>
            <p:nvPr/>
          </p:nvCxnSpPr>
          <p:spPr>
            <a:xfrm rot="16200000" flipH="1">
              <a:off x="4158612" y="1178702"/>
              <a:ext cx="21431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מחבר ישר 28"/>
            <p:cNvCxnSpPr>
              <a:stCxn id="13" idx="4"/>
            </p:cNvCxnSpPr>
            <p:nvPr/>
          </p:nvCxnSpPr>
          <p:spPr>
            <a:xfrm rot="16200000" flipH="1">
              <a:off x="4658678" y="1178702"/>
              <a:ext cx="21431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מחבר ישר 29"/>
            <p:cNvCxnSpPr>
              <a:stCxn id="14" idx="4"/>
            </p:cNvCxnSpPr>
            <p:nvPr/>
          </p:nvCxnSpPr>
          <p:spPr>
            <a:xfrm rot="16200000" flipH="1">
              <a:off x="5158744" y="1178702"/>
              <a:ext cx="21431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ישר 30"/>
            <p:cNvCxnSpPr>
              <a:endCxn id="7" idx="0"/>
            </p:cNvCxnSpPr>
            <p:nvPr/>
          </p:nvCxnSpPr>
          <p:spPr>
            <a:xfrm rot="5400000">
              <a:off x="1714480" y="607199"/>
              <a:ext cx="2143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מחבר ישר 31"/>
            <p:cNvCxnSpPr>
              <a:endCxn id="8" idx="0"/>
            </p:cNvCxnSpPr>
            <p:nvPr/>
          </p:nvCxnSpPr>
          <p:spPr>
            <a:xfrm rot="5400000">
              <a:off x="2214546" y="607199"/>
              <a:ext cx="2143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מחבר ישר 32"/>
            <p:cNvCxnSpPr>
              <a:endCxn id="9" idx="0"/>
            </p:cNvCxnSpPr>
            <p:nvPr/>
          </p:nvCxnSpPr>
          <p:spPr>
            <a:xfrm rot="5400000">
              <a:off x="2714612" y="607199"/>
              <a:ext cx="2143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מחבר ישר 33"/>
            <p:cNvCxnSpPr>
              <a:endCxn id="10" idx="0"/>
            </p:cNvCxnSpPr>
            <p:nvPr/>
          </p:nvCxnSpPr>
          <p:spPr>
            <a:xfrm rot="5400000">
              <a:off x="3214678" y="607199"/>
              <a:ext cx="2143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 ישר 34"/>
            <p:cNvCxnSpPr>
              <a:endCxn id="11" idx="0"/>
            </p:cNvCxnSpPr>
            <p:nvPr/>
          </p:nvCxnSpPr>
          <p:spPr>
            <a:xfrm rot="5400000">
              <a:off x="3658546" y="607199"/>
              <a:ext cx="2143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מחבר ישר 35"/>
            <p:cNvCxnSpPr>
              <a:endCxn id="12" idx="0"/>
            </p:cNvCxnSpPr>
            <p:nvPr/>
          </p:nvCxnSpPr>
          <p:spPr>
            <a:xfrm rot="5400000">
              <a:off x="4158612" y="607199"/>
              <a:ext cx="2143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ישר 36"/>
            <p:cNvCxnSpPr>
              <a:endCxn id="13" idx="0"/>
            </p:cNvCxnSpPr>
            <p:nvPr/>
          </p:nvCxnSpPr>
          <p:spPr>
            <a:xfrm rot="5400000">
              <a:off x="4658678" y="607199"/>
              <a:ext cx="2143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מחבר ישר 37"/>
            <p:cNvCxnSpPr>
              <a:endCxn id="14" idx="0"/>
            </p:cNvCxnSpPr>
            <p:nvPr/>
          </p:nvCxnSpPr>
          <p:spPr>
            <a:xfrm rot="5400000">
              <a:off x="5158744" y="607199"/>
              <a:ext cx="2143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מחבר ישר 74"/>
          <p:cNvCxnSpPr/>
          <p:nvPr/>
        </p:nvCxnSpPr>
        <p:spPr>
          <a:xfrm>
            <a:off x="3612846" y="1640057"/>
            <a:ext cx="55721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מלבן 155"/>
          <p:cNvSpPr/>
          <p:nvPr/>
        </p:nvSpPr>
        <p:spPr>
          <a:xfrm>
            <a:off x="3612846" y="711363"/>
            <a:ext cx="71438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var:</a:t>
            </a:r>
            <a:endParaRPr lang="he-IL" dirty="0">
              <a:solidFill>
                <a:schemeClr val="tx1"/>
              </a:solidFill>
            </a:endParaRPr>
          </a:p>
        </p:txBody>
      </p:sp>
      <p:grpSp>
        <p:nvGrpSpPr>
          <p:cNvPr id="215" name="Group 214"/>
          <p:cNvGrpSpPr/>
          <p:nvPr/>
        </p:nvGrpSpPr>
        <p:grpSpPr>
          <a:xfrm>
            <a:off x="3612846" y="3211693"/>
            <a:ext cx="5572164" cy="1143008"/>
            <a:chOff x="3676644" y="3286124"/>
            <a:chExt cx="5572164" cy="1143008"/>
          </a:xfrm>
        </p:grpSpPr>
        <p:grpSp>
          <p:nvGrpSpPr>
            <p:cNvPr id="78" name="קבוצה 76"/>
            <p:cNvGrpSpPr/>
            <p:nvPr/>
          </p:nvGrpSpPr>
          <p:grpSpPr>
            <a:xfrm>
              <a:off x="4676776" y="3500438"/>
              <a:ext cx="4143404" cy="785818"/>
              <a:chOff x="4572000" y="3000372"/>
              <a:chExt cx="4143404" cy="785818"/>
            </a:xfrm>
          </p:grpSpPr>
          <p:grpSp>
            <p:nvGrpSpPr>
              <p:cNvPr id="79" name="קבוצה 172"/>
              <p:cNvGrpSpPr/>
              <p:nvPr/>
            </p:nvGrpSpPr>
            <p:grpSpPr>
              <a:xfrm>
                <a:off x="4572000" y="3000372"/>
                <a:ext cx="4143404" cy="785818"/>
                <a:chOff x="1500166" y="500042"/>
                <a:chExt cx="4143404" cy="785818"/>
              </a:xfrm>
            </p:grpSpPr>
            <p:sp>
              <p:nvSpPr>
                <p:cNvPr id="84" name="אליפסה 82"/>
                <p:cNvSpPr/>
                <p:nvPr/>
              </p:nvSpPr>
              <p:spPr>
                <a:xfrm>
                  <a:off x="1643042" y="714356"/>
                  <a:ext cx="357190" cy="35719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85" name="אליפסה 83"/>
                <p:cNvSpPr/>
                <p:nvPr/>
              </p:nvSpPr>
              <p:spPr>
                <a:xfrm>
                  <a:off x="2143108" y="714356"/>
                  <a:ext cx="357190" cy="35719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86" name="אליפסה 84"/>
                <p:cNvSpPr/>
                <p:nvPr/>
              </p:nvSpPr>
              <p:spPr>
                <a:xfrm>
                  <a:off x="2643174" y="714356"/>
                  <a:ext cx="357190" cy="35719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87" name="אליפסה 85"/>
                <p:cNvSpPr/>
                <p:nvPr/>
              </p:nvSpPr>
              <p:spPr>
                <a:xfrm>
                  <a:off x="3143240" y="714356"/>
                  <a:ext cx="357190" cy="35719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88" name="אליפסה 86"/>
                <p:cNvSpPr/>
                <p:nvPr/>
              </p:nvSpPr>
              <p:spPr>
                <a:xfrm>
                  <a:off x="3587108" y="714356"/>
                  <a:ext cx="357190" cy="35719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89" name="אליפסה 87"/>
                <p:cNvSpPr/>
                <p:nvPr/>
              </p:nvSpPr>
              <p:spPr>
                <a:xfrm>
                  <a:off x="4087174" y="714356"/>
                  <a:ext cx="357190" cy="35719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90" name="אליפסה 88"/>
                <p:cNvSpPr/>
                <p:nvPr/>
              </p:nvSpPr>
              <p:spPr>
                <a:xfrm>
                  <a:off x="4587240" y="714356"/>
                  <a:ext cx="357190" cy="35719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91" name="אליפסה 89"/>
                <p:cNvSpPr/>
                <p:nvPr/>
              </p:nvSpPr>
              <p:spPr>
                <a:xfrm>
                  <a:off x="5087306" y="714356"/>
                  <a:ext cx="357190" cy="35719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cxnSp>
              <p:nvCxnSpPr>
                <p:cNvPr id="92" name="מחבר ישר 90"/>
                <p:cNvCxnSpPr>
                  <a:stCxn id="84" idx="6"/>
                  <a:endCxn id="85" idx="2"/>
                </p:cNvCxnSpPr>
                <p:nvPr/>
              </p:nvCxnSpPr>
              <p:spPr>
                <a:xfrm>
                  <a:off x="2000232" y="892951"/>
                  <a:ext cx="1428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מחבר ישר 91"/>
                <p:cNvCxnSpPr>
                  <a:stCxn id="85" idx="6"/>
                  <a:endCxn id="86" idx="2"/>
                </p:cNvCxnSpPr>
                <p:nvPr/>
              </p:nvCxnSpPr>
              <p:spPr>
                <a:xfrm>
                  <a:off x="2500298" y="892951"/>
                  <a:ext cx="1428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מחבר ישר 92"/>
                <p:cNvCxnSpPr>
                  <a:stCxn id="86" idx="6"/>
                  <a:endCxn id="87" idx="2"/>
                </p:cNvCxnSpPr>
                <p:nvPr/>
              </p:nvCxnSpPr>
              <p:spPr>
                <a:xfrm>
                  <a:off x="3000364" y="892951"/>
                  <a:ext cx="1428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מחבר ישר 93"/>
                <p:cNvCxnSpPr>
                  <a:stCxn id="87" idx="6"/>
                  <a:endCxn id="88" idx="2"/>
                </p:cNvCxnSpPr>
                <p:nvPr/>
              </p:nvCxnSpPr>
              <p:spPr>
                <a:xfrm>
                  <a:off x="3500430" y="892951"/>
                  <a:ext cx="8667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מחבר ישר 94"/>
                <p:cNvCxnSpPr>
                  <a:stCxn id="88" idx="6"/>
                  <a:endCxn id="89" idx="2"/>
                </p:cNvCxnSpPr>
                <p:nvPr/>
              </p:nvCxnSpPr>
              <p:spPr>
                <a:xfrm>
                  <a:off x="3944298" y="892951"/>
                  <a:ext cx="1428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מחבר ישר 95"/>
                <p:cNvCxnSpPr>
                  <a:stCxn id="89" idx="6"/>
                  <a:endCxn id="90" idx="2"/>
                </p:cNvCxnSpPr>
                <p:nvPr/>
              </p:nvCxnSpPr>
              <p:spPr>
                <a:xfrm>
                  <a:off x="4444364" y="892951"/>
                  <a:ext cx="1428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מחבר ישר 96"/>
                <p:cNvCxnSpPr>
                  <a:stCxn id="90" idx="6"/>
                  <a:endCxn id="91" idx="2"/>
                </p:cNvCxnSpPr>
                <p:nvPr/>
              </p:nvCxnSpPr>
              <p:spPr>
                <a:xfrm>
                  <a:off x="4944430" y="892951"/>
                  <a:ext cx="1428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מחבר ישר 97"/>
                <p:cNvCxnSpPr>
                  <a:stCxn id="91" idx="6"/>
                </p:cNvCxnSpPr>
                <p:nvPr/>
              </p:nvCxnSpPr>
              <p:spPr>
                <a:xfrm>
                  <a:off x="5444496" y="892951"/>
                  <a:ext cx="19907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מחבר ישר 98"/>
                <p:cNvCxnSpPr>
                  <a:stCxn id="84" idx="2"/>
                </p:cNvCxnSpPr>
                <p:nvPr/>
              </p:nvCxnSpPr>
              <p:spPr>
                <a:xfrm rot="10800000">
                  <a:off x="1500166" y="892951"/>
                  <a:ext cx="1428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מחבר ישר 99"/>
                <p:cNvCxnSpPr>
                  <a:stCxn id="84" idx="4"/>
                </p:cNvCxnSpPr>
                <p:nvPr/>
              </p:nvCxnSpPr>
              <p:spPr>
                <a:xfrm rot="16200000" flipH="1">
                  <a:off x="1714480" y="1178702"/>
                  <a:ext cx="214314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מחבר ישר 100"/>
                <p:cNvCxnSpPr>
                  <a:stCxn id="85" idx="4"/>
                </p:cNvCxnSpPr>
                <p:nvPr/>
              </p:nvCxnSpPr>
              <p:spPr>
                <a:xfrm rot="16200000" flipH="1">
                  <a:off x="2214546" y="1178702"/>
                  <a:ext cx="214314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מחבר ישר 101"/>
                <p:cNvCxnSpPr>
                  <a:stCxn id="86" idx="4"/>
                </p:cNvCxnSpPr>
                <p:nvPr/>
              </p:nvCxnSpPr>
              <p:spPr>
                <a:xfrm rot="16200000" flipH="1">
                  <a:off x="2714612" y="1178702"/>
                  <a:ext cx="214314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מחבר ישר 102"/>
                <p:cNvCxnSpPr>
                  <a:stCxn id="87" idx="4"/>
                </p:cNvCxnSpPr>
                <p:nvPr/>
              </p:nvCxnSpPr>
              <p:spPr>
                <a:xfrm rot="16200000" flipH="1">
                  <a:off x="3214678" y="1178702"/>
                  <a:ext cx="214314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מחבר ישר 103"/>
                <p:cNvCxnSpPr>
                  <a:stCxn id="88" idx="4"/>
                </p:cNvCxnSpPr>
                <p:nvPr/>
              </p:nvCxnSpPr>
              <p:spPr>
                <a:xfrm rot="16200000" flipH="1">
                  <a:off x="3658546" y="1178702"/>
                  <a:ext cx="214314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מחבר ישר 104"/>
                <p:cNvCxnSpPr>
                  <a:stCxn id="89" idx="4"/>
                </p:cNvCxnSpPr>
                <p:nvPr/>
              </p:nvCxnSpPr>
              <p:spPr>
                <a:xfrm rot="16200000" flipH="1">
                  <a:off x="4158612" y="1178702"/>
                  <a:ext cx="214314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מחבר ישר 105"/>
                <p:cNvCxnSpPr>
                  <a:stCxn id="90" idx="4"/>
                </p:cNvCxnSpPr>
                <p:nvPr/>
              </p:nvCxnSpPr>
              <p:spPr>
                <a:xfrm rot="16200000" flipH="1">
                  <a:off x="4658678" y="1178702"/>
                  <a:ext cx="214314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מחבר ישר 106"/>
                <p:cNvCxnSpPr>
                  <a:stCxn id="91" idx="4"/>
                </p:cNvCxnSpPr>
                <p:nvPr/>
              </p:nvCxnSpPr>
              <p:spPr>
                <a:xfrm rot="16200000" flipH="1">
                  <a:off x="5158744" y="1178702"/>
                  <a:ext cx="214314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מחבר ישר 107"/>
                <p:cNvCxnSpPr>
                  <a:endCxn id="84" idx="0"/>
                </p:cNvCxnSpPr>
                <p:nvPr/>
              </p:nvCxnSpPr>
              <p:spPr>
                <a:xfrm rot="5400000">
                  <a:off x="1714480" y="607199"/>
                  <a:ext cx="21431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מחבר ישר 108"/>
                <p:cNvCxnSpPr>
                  <a:endCxn id="85" idx="0"/>
                </p:cNvCxnSpPr>
                <p:nvPr/>
              </p:nvCxnSpPr>
              <p:spPr>
                <a:xfrm rot="5400000">
                  <a:off x="2214546" y="607199"/>
                  <a:ext cx="21431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מחבר ישר 109"/>
                <p:cNvCxnSpPr>
                  <a:endCxn id="86" idx="0"/>
                </p:cNvCxnSpPr>
                <p:nvPr/>
              </p:nvCxnSpPr>
              <p:spPr>
                <a:xfrm rot="5400000">
                  <a:off x="2714612" y="607199"/>
                  <a:ext cx="21431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מחבר ישר 110"/>
                <p:cNvCxnSpPr>
                  <a:endCxn id="87" idx="0"/>
                </p:cNvCxnSpPr>
                <p:nvPr/>
              </p:nvCxnSpPr>
              <p:spPr>
                <a:xfrm rot="5400000">
                  <a:off x="3214678" y="607199"/>
                  <a:ext cx="21431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מחבר ישר 111"/>
                <p:cNvCxnSpPr>
                  <a:endCxn id="88" idx="0"/>
                </p:cNvCxnSpPr>
                <p:nvPr/>
              </p:nvCxnSpPr>
              <p:spPr>
                <a:xfrm rot="5400000">
                  <a:off x="3658546" y="607199"/>
                  <a:ext cx="21431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מחבר ישר 112"/>
                <p:cNvCxnSpPr>
                  <a:endCxn id="89" idx="0"/>
                </p:cNvCxnSpPr>
                <p:nvPr/>
              </p:nvCxnSpPr>
              <p:spPr>
                <a:xfrm rot="5400000">
                  <a:off x="4158612" y="607199"/>
                  <a:ext cx="21431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מחבר ישר 113"/>
                <p:cNvCxnSpPr>
                  <a:endCxn id="90" idx="0"/>
                </p:cNvCxnSpPr>
                <p:nvPr/>
              </p:nvCxnSpPr>
              <p:spPr>
                <a:xfrm rot="5400000">
                  <a:off x="4658678" y="607199"/>
                  <a:ext cx="21431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מחבר ישר 114"/>
                <p:cNvCxnSpPr>
                  <a:endCxn id="91" idx="0"/>
                </p:cNvCxnSpPr>
                <p:nvPr/>
              </p:nvCxnSpPr>
              <p:spPr>
                <a:xfrm rot="5400000">
                  <a:off x="5158744" y="607199"/>
                  <a:ext cx="21431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0" name="מחבר ישר 78"/>
              <p:cNvCxnSpPr>
                <a:stCxn id="84" idx="2"/>
                <a:endCxn id="84" idx="6"/>
              </p:cNvCxnSpPr>
              <p:nvPr/>
            </p:nvCxnSpPr>
            <p:spPr>
              <a:xfrm rot="10800000" flipH="1">
                <a:off x="4714876" y="3393281"/>
                <a:ext cx="35719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מחבר ישר 79"/>
              <p:cNvCxnSpPr>
                <a:stCxn id="86" idx="2"/>
                <a:endCxn id="86" idx="6"/>
              </p:cNvCxnSpPr>
              <p:nvPr/>
            </p:nvCxnSpPr>
            <p:spPr>
              <a:xfrm rot="10800000" flipH="1">
                <a:off x="5715008" y="3393281"/>
                <a:ext cx="35719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מחבר ישר 80"/>
              <p:cNvCxnSpPr>
                <a:stCxn id="88" idx="2"/>
                <a:endCxn id="88" idx="6"/>
              </p:cNvCxnSpPr>
              <p:nvPr/>
            </p:nvCxnSpPr>
            <p:spPr>
              <a:xfrm rot="10800000" flipH="1">
                <a:off x="6658942" y="3393281"/>
                <a:ext cx="35719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מחבר ישר 81"/>
              <p:cNvCxnSpPr>
                <a:stCxn id="89" idx="2"/>
                <a:endCxn id="89" idx="6"/>
              </p:cNvCxnSpPr>
              <p:nvPr/>
            </p:nvCxnSpPr>
            <p:spPr>
              <a:xfrm rot="10800000" flipH="1">
                <a:off x="7159008" y="3393281"/>
                <a:ext cx="35719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7" name="מחבר ישר 115"/>
            <p:cNvCxnSpPr/>
            <p:nvPr/>
          </p:nvCxnSpPr>
          <p:spPr>
            <a:xfrm>
              <a:off x="3676676" y="4429132"/>
              <a:ext cx="55721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מלבן 157"/>
            <p:cNvSpPr/>
            <p:nvPr/>
          </p:nvSpPr>
          <p:spPr>
            <a:xfrm>
              <a:off x="3676644" y="3286124"/>
              <a:ext cx="714380" cy="428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B:</a:t>
              </a:r>
              <a:endParaRPr lang="he-IL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3612846" y="5640585"/>
            <a:ext cx="5681702" cy="1000132"/>
            <a:chOff x="3676644" y="5715016"/>
            <a:chExt cx="5681702" cy="1000132"/>
          </a:xfrm>
        </p:grpSpPr>
        <p:grpSp>
          <p:nvGrpSpPr>
            <p:cNvPr id="163" name="קבוצה 161"/>
            <p:cNvGrpSpPr/>
            <p:nvPr/>
          </p:nvGrpSpPr>
          <p:grpSpPr>
            <a:xfrm>
              <a:off x="4676776" y="5929330"/>
              <a:ext cx="4143404" cy="785818"/>
              <a:chOff x="4572000" y="3000372"/>
              <a:chExt cx="4143404" cy="785818"/>
            </a:xfrm>
          </p:grpSpPr>
          <p:grpSp>
            <p:nvGrpSpPr>
              <p:cNvPr id="164" name="קבוצה 162"/>
              <p:cNvGrpSpPr/>
              <p:nvPr/>
            </p:nvGrpSpPr>
            <p:grpSpPr>
              <a:xfrm>
                <a:off x="4572000" y="3000372"/>
                <a:ext cx="4143404" cy="785818"/>
                <a:chOff x="1500166" y="500042"/>
                <a:chExt cx="4143404" cy="785818"/>
              </a:xfrm>
            </p:grpSpPr>
            <p:sp>
              <p:nvSpPr>
                <p:cNvPr id="169" name="אליפסה 167"/>
                <p:cNvSpPr/>
                <p:nvPr/>
              </p:nvSpPr>
              <p:spPr>
                <a:xfrm>
                  <a:off x="1643042" y="714356"/>
                  <a:ext cx="357190" cy="35719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170" name="אליפסה 168"/>
                <p:cNvSpPr/>
                <p:nvPr/>
              </p:nvSpPr>
              <p:spPr>
                <a:xfrm>
                  <a:off x="2143108" y="714356"/>
                  <a:ext cx="357190" cy="35719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171" name="אליפסה 169"/>
                <p:cNvSpPr/>
                <p:nvPr/>
              </p:nvSpPr>
              <p:spPr>
                <a:xfrm>
                  <a:off x="2643174" y="714356"/>
                  <a:ext cx="357190" cy="35719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172" name="אליפסה 170"/>
                <p:cNvSpPr/>
                <p:nvPr/>
              </p:nvSpPr>
              <p:spPr>
                <a:xfrm>
                  <a:off x="3143240" y="714356"/>
                  <a:ext cx="357190" cy="35719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173" name="אליפסה 171"/>
                <p:cNvSpPr/>
                <p:nvPr/>
              </p:nvSpPr>
              <p:spPr>
                <a:xfrm>
                  <a:off x="3587108" y="714356"/>
                  <a:ext cx="357190" cy="35719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174" name="אליפסה 172"/>
                <p:cNvSpPr/>
                <p:nvPr/>
              </p:nvSpPr>
              <p:spPr>
                <a:xfrm>
                  <a:off x="4087174" y="714356"/>
                  <a:ext cx="357190" cy="35719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175" name="אליפסה 173"/>
                <p:cNvSpPr/>
                <p:nvPr/>
              </p:nvSpPr>
              <p:spPr>
                <a:xfrm>
                  <a:off x="4587240" y="714356"/>
                  <a:ext cx="357190" cy="35719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176" name="אליפסה 174"/>
                <p:cNvSpPr/>
                <p:nvPr/>
              </p:nvSpPr>
              <p:spPr>
                <a:xfrm>
                  <a:off x="5087306" y="714356"/>
                  <a:ext cx="357190" cy="35719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cxnSp>
              <p:nvCxnSpPr>
                <p:cNvPr id="177" name="מחבר ישר 175"/>
                <p:cNvCxnSpPr>
                  <a:stCxn id="169" idx="6"/>
                  <a:endCxn id="170" idx="2"/>
                </p:cNvCxnSpPr>
                <p:nvPr/>
              </p:nvCxnSpPr>
              <p:spPr>
                <a:xfrm>
                  <a:off x="2000232" y="892951"/>
                  <a:ext cx="1428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מחבר ישר 176"/>
                <p:cNvCxnSpPr>
                  <a:stCxn id="170" idx="6"/>
                  <a:endCxn id="171" idx="2"/>
                </p:cNvCxnSpPr>
                <p:nvPr/>
              </p:nvCxnSpPr>
              <p:spPr>
                <a:xfrm>
                  <a:off x="2500298" y="892951"/>
                  <a:ext cx="1428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מחבר ישר 177"/>
                <p:cNvCxnSpPr>
                  <a:stCxn id="171" idx="6"/>
                  <a:endCxn id="172" idx="2"/>
                </p:cNvCxnSpPr>
                <p:nvPr/>
              </p:nvCxnSpPr>
              <p:spPr>
                <a:xfrm>
                  <a:off x="3000364" y="892951"/>
                  <a:ext cx="1428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מחבר ישר 178"/>
                <p:cNvCxnSpPr>
                  <a:stCxn id="172" idx="6"/>
                  <a:endCxn id="173" idx="2"/>
                </p:cNvCxnSpPr>
                <p:nvPr/>
              </p:nvCxnSpPr>
              <p:spPr>
                <a:xfrm>
                  <a:off x="3500430" y="892951"/>
                  <a:ext cx="8667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מחבר ישר 179"/>
                <p:cNvCxnSpPr>
                  <a:stCxn id="173" idx="6"/>
                  <a:endCxn id="174" idx="2"/>
                </p:cNvCxnSpPr>
                <p:nvPr/>
              </p:nvCxnSpPr>
              <p:spPr>
                <a:xfrm>
                  <a:off x="3944298" y="892951"/>
                  <a:ext cx="1428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מחבר ישר 180"/>
                <p:cNvCxnSpPr>
                  <a:stCxn id="174" idx="6"/>
                  <a:endCxn id="175" idx="2"/>
                </p:cNvCxnSpPr>
                <p:nvPr/>
              </p:nvCxnSpPr>
              <p:spPr>
                <a:xfrm>
                  <a:off x="4444364" y="892951"/>
                  <a:ext cx="1428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מחבר ישר 181"/>
                <p:cNvCxnSpPr>
                  <a:stCxn id="175" idx="6"/>
                  <a:endCxn id="176" idx="2"/>
                </p:cNvCxnSpPr>
                <p:nvPr/>
              </p:nvCxnSpPr>
              <p:spPr>
                <a:xfrm>
                  <a:off x="4944430" y="892951"/>
                  <a:ext cx="1428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מחבר ישר 182"/>
                <p:cNvCxnSpPr>
                  <a:stCxn id="176" idx="6"/>
                </p:cNvCxnSpPr>
                <p:nvPr/>
              </p:nvCxnSpPr>
              <p:spPr>
                <a:xfrm>
                  <a:off x="5444496" y="892951"/>
                  <a:ext cx="19907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מחבר ישר 183"/>
                <p:cNvCxnSpPr>
                  <a:stCxn id="169" idx="2"/>
                </p:cNvCxnSpPr>
                <p:nvPr/>
              </p:nvCxnSpPr>
              <p:spPr>
                <a:xfrm rot="10800000">
                  <a:off x="1500166" y="892951"/>
                  <a:ext cx="1428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מחבר ישר 184"/>
                <p:cNvCxnSpPr>
                  <a:stCxn id="169" idx="4"/>
                </p:cNvCxnSpPr>
                <p:nvPr/>
              </p:nvCxnSpPr>
              <p:spPr>
                <a:xfrm rot="16200000" flipH="1">
                  <a:off x="1714480" y="1178702"/>
                  <a:ext cx="214314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מחבר ישר 185"/>
                <p:cNvCxnSpPr>
                  <a:stCxn id="170" idx="4"/>
                </p:cNvCxnSpPr>
                <p:nvPr/>
              </p:nvCxnSpPr>
              <p:spPr>
                <a:xfrm rot="16200000" flipH="1">
                  <a:off x="2214546" y="1178702"/>
                  <a:ext cx="214314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מחבר ישר 186"/>
                <p:cNvCxnSpPr>
                  <a:stCxn id="171" idx="4"/>
                </p:cNvCxnSpPr>
                <p:nvPr/>
              </p:nvCxnSpPr>
              <p:spPr>
                <a:xfrm rot="16200000" flipH="1">
                  <a:off x="2714612" y="1178702"/>
                  <a:ext cx="214314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מחבר ישר 187"/>
                <p:cNvCxnSpPr>
                  <a:stCxn id="172" idx="4"/>
                </p:cNvCxnSpPr>
                <p:nvPr/>
              </p:nvCxnSpPr>
              <p:spPr>
                <a:xfrm rot="16200000" flipH="1">
                  <a:off x="3214678" y="1178702"/>
                  <a:ext cx="214314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מחבר ישר 188"/>
                <p:cNvCxnSpPr>
                  <a:stCxn id="173" idx="4"/>
                </p:cNvCxnSpPr>
                <p:nvPr/>
              </p:nvCxnSpPr>
              <p:spPr>
                <a:xfrm rot="16200000" flipH="1">
                  <a:off x="3658546" y="1178702"/>
                  <a:ext cx="214314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מחבר ישר 189"/>
                <p:cNvCxnSpPr>
                  <a:stCxn id="174" idx="4"/>
                </p:cNvCxnSpPr>
                <p:nvPr/>
              </p:nvCxnSpPr>
              <p:spPr>
                <a:xfrm rot="16200000" flipH="1">
                  <a:off x="4158612" y="1178702"/>
                  <a:ext cx="214314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מחבר ישר 190"/>
                <p:cNvCxnSpPr>
                  <a:stCxn id="175" idx="4"/>
                </p:cNvCxnSpPr>
                <p:nvPr/>
              </p:nvCxnSpPr>
              <p:spPr>
                <a:xfrm rot="16200000" flipH="1">
                  <a:off x="4658678" y="1178702"/>
                  <a:ext cx="214314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מחבר ישר 191"/>
                <p:cNvCxnSpPr>
                  <a:stCxn id="176" idx="4"/>
                </p:cNvCxnSpPr>
                <p:nvPr/>
              </p:nvCxnSpPr>
              <p:spPr>
                <a:xfrm rot="16200000" flipH="1">
                  <a:off x="5158744" y="1178702"/>
                  <a:ext cx="214314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מחבר ישר 192"/>
                <p:cNvCxnSpPr>
                  <a:endCxn id="169" idx="0"/>
                </p:cNvCxnSpPr>
                <p:nvPr/>
              </p:nvCxnSpPr>
              <p:spPr>
                <a:xfrm rot="5400000">
                  <a:off x="1714480" y="607199"/>
                  <a:ext cx="21431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מחבר ישר 193"/>
                <p:cNvCxnSpPr>
                  <a:endCxn id="170" idx="0"/>
                </p:cNvCxnSpPr>
                <p:nvPr/>
              </p:nvCxnSpPr>
              <p:spPr>
                <a:xfrm rot="5400000">
                  <a:off x="2214546" y="607199"/>
                  <a:ext cx="21431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מחבר ישר 194"/>
                <p:cNvCxnSpPr>
                  <a:endCxn id="171" idx="0"/>
                </p:cNvCxnSpPr>
                <p:nvPr/>
              </p:nvCxnSpPr>
              <p:spPr>
                <a:xfrm rot="5400000">
                  <a:off x="2714612" y="607199"/>
                  <a:ext cx="21431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מחבר ישר 195"/>
                <p:cNvCxnSpPr>
                  <a:endCxn id="172" idx="0"/>
                </p:cNvCxnSpPr>
                <p:nvPr/>
              </p:nvCxnSpPr>
              <p:spPr>
                <a:xfrm rot="5400000">
                  <a:off x="3214678" y="607199"/>
                  <a:ext cx="21431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מחבר ישר 196"/>
                <p:cNvCxnSpPr>
                  <a:endCxn id="173" idx="0"/>
                </p:cNvCxnSpPr>
                <p:nvPr/>
              </p:nvCxnSpPr>
              <p:spPr>
                <a:xfrm rot="5400000">
                  <a:off x="3658546" y="607199"/>
                  <a:ext cx="21431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מחבר ישר 197"/>
                <p:cNvCxnSpPr>
                  <a:endCxn id="174" idx="0"/>
                </p:cNvCxnSpPr>
                <p:nvPr/>
              </p:nvCxnSpPr>
              <p:spPr>
                <a:xfrm rot="5400000">
                  <a:off x="4158612" y="607199"/>
                  <a:ext cx="21431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מחבר ישר 198"/>
                <p:cNvCxnSpPr>
                  <a:endCxn id="175" idx="0"/>
                </p:cNvCxnSpPr>
                <p:nvPr/>
              </p:nvCxnSpPr>
              <p:spPr>
                <a:xfrm rot="5400000">
                  <a:off x="4658678" y="607199"/>
                  <a:ext cx="21431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מחבר ישר 199"/>
                <p:cNvCxnSpPr>
                  <a:endCxn id="176" idx="0"/>
                </p:cNvCxnSpPr>
                <p:nvPr/>
              </p:nvCxnSpPr>
              <p:spPr>
                <a:xfrm rot="5400000">
                  <a:off x="5158744" y="607199"/>
                  <a:ext cx="21431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5" name="מחבר ישר 163"/>
              <p:cNvCxnSpPr>
                <a:stCxn id="169" idx="2"/>
                <a:endCxn id="169" idx="6"/>
              </p:cNvCxnSpPr>
              <p:nvPr/>
            </p:nvCxnSpPr>
            <p:spPr>
              <a:xfrm rot="10800000" flipH="1">
                <a:off x="4714876" y="3393281"/>
                <a:ext cx="35719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מחבר ישר 164"/>
              <p:cNvCxnSpPr>
                <a:stCxn id="171" idx="2"/>
                <a:endCxn id="171" idx="6"/>
              </p:cNvCxnSpPr>
              <p:nvPr/>
            </p:nvCxnSpPr>
            <p:spPr>
              <a:xfrm rot="10800000" flipH="1">
                <a:off x="5715008" y="3393281"/>
                <a:ext cx="35719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מחבר ישר 165"/>
              <p:cNvCxnSpPr>
                <a:stCxn id="173" idx="2"/>
                <a:endCxn id="173" idx="6"/>
              </p:cNvCxnSpPr>
              <p:nvPr/>
            </p:nvCxnSpPr>
            <p:spPr>
              <a:xfrm rot="10800000" flipH="1">
                <a:off x="6658942" y="3393281"/>
                <a:ext cx="35719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מחבר ישר 166"/>
              <p:cNvCxnSpPr>
                <a:stCxn id="174" idx="2"/>
                <a:endCxn id="174" idx="6"/>
              </p:cNvCxnSpPr>
              <p:nvPr/>
            </p:nvCxnSpPr>
            <p:spPr>
              <a:xfrm rot="10800000" flipH="1">
                <a:off x="7159008" y="3393281"/>
                <a:ext cx="35719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2" name="מלבן 200"/>
            <p:cNvSpPr/>
            <p:nvPr/>
          </p:nvSpPr>
          <p:spPr>
            <a:xfrm>
              <a:off x="8643966" y="6143644"/>
              <a:ext cx="714380" cy="428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‘0’</a:t>
              </a:r>
              <a:endParaRPr lang="he-IL" sz="1600" dirty="0">
                <a:solidFill>
                  <a:schemeClr val="tx1"/>
                </a:solidFill>
              </a:endParaRPr>
            </a:p>
          </p:txBody>
        </p:sp>
        <p:sp>
          <p:nvSpPr>
            <p:cNvPr id="203" name="מלבן 201"/>
            <p:cNvSpPr/>
            <p:nvPr/>
          </p:nvSpPr>
          <p:spPr>
            <a:xfrm>
              <a:off x="3676644" y="5715016"/>
              <a:ext cx="887716" cy="428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print:</a:t>
              </a:r>
              <a:endParaRPr lang="he-IL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3612846" y="4354701"/>
            <a:ext cx="5572164" cy="1214446"/>
            <a:chOff x="3676644" y="4429132"/>
            <a:chExt cx="5572164" cy="1214446"/>
          </a:xfrm>
        </p:grpSpPr>
        <p:grpSp>
          <p:nvGrpSpPr>
            <p:cNvPr id="216" name="Group 215"/>
            <p:cNvGrpSpPr/>
            <p:nvPr/>
          </p:nvGrpSpPr>
          <p:grpSpPr>
            <a:xfrm>
              <a:off x="3676644" y="4429132"/>
              <a:ext cx="5572164" cy="1214446"/>
              <a:chOff x="3676644" y="4429132"/>
              <a:chExt cx="5572164" cy="1214446"/>
            </a:xfrm>
          </p:grpSpPr>
          <p:grpSp>
            <p:nvGrpSpPr>
              <p:cNvPr id="118" name="קבוצה 116"/>
              <p:cNvGrpSpPr/>
              <p:nvPr/>
            </p:nvGrpSpPr>
            <p:grpSpPr>
              <a:xfrm>
                <a:off x="4676776" y="4714884"/>
                <a:ext cx="4143404" cy="785818"/>
                <a:chOff x="4572000" y="3000372"/>
                <a:chExt cx="4143404" cy="785818"/>
              </a:xfrm>
            </p:grpSpPr>
            <p:grpSp>
              <p:nvGrpSpPr>
                <p:cNvPr id="119" name="קבוצה 172"/>
                <p:cNvGrpSpPr/>
                <p:nvPr/>
              </p:nvGrpSpPr>
              <p:grpSpPr>
                <a:xfrm>
                  <a:off x="4572000" y="3000372"/>
                  <a:ext cx="4143404" cy="785818"/>
                  <a:chOff x="1500166" y="500042"/>
                  <a:chExt cx="4143404" cy="785818"/>
                </a:xfrm>
              </p:grpSpPr>
              <p:sp>
                <p:nvSpPr>
                  <p:cNvPr id="124" name="אליפסה 122"/>
                  <p:cNvSpPr/>
                  <p:nvPr/>
                </p:nvSpPr>
                <p:spPr>
                  <a:xfrm>
                    <a:off x="1643042" y="714356"/>
                    <a:ext cx="357190" cy="35719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dirty="0"/>
                  </a:p>
                </p:txBody>
              </p:sp>
              <p:sp>
                <p:nvSpPr>
                  <p:cNvPr id="125" name="אליפסה 123"/>
                  <p:cNvSpPr/>
                  <p:nvPr/>
                </p:nvSpPr>
                <p:spPr>
                  <a:xfrm>
                    <a:off x="2143108" y="714356"/>
                    <a:ext cx="357190" cy="35719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dirty="0"/>
                  </a:p>
                </p:txBody>
              </p:sp>
              <p:sp>
                <p:nvSpPr>
                  <p:cNvPr id="126" name="אליפסה 124"/>
                  <p:cNvSpPr/>
                  <p:nvPr/>
                </p:nvSpPr>
                <p:spPr>
                  <a:xfrm>
                    <a:off x="2643174" y="714356"/>
                    <a:ext cx="357190" cy="35719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dirty="0"/>
                  </a:p>
                </p:txBody>
              </p:sp>
              <p:sp>
                <p:nvSpPr>
                  <p:cNvPr id="127" name="אליפסה 125"/>
                  <p:cNvSpPr/>
                  <p:nvPr/>
                </p:nvSpPr>
                <p:spPr>
                  <a:xfrm>
                    <a:off x="3143240" y="714356"/>
                    <a:ext cx="357190" cy="35719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dirty="0"/>
                  </a:p>
                </p:txBody>
              </p:sp>
              <p:sp>
                <p:nvSpPr>
                  <p:cNvPr id="128" name="אליפסה 126"/>
                  <p:cNvSpPr/>
                  <p:nvPr/>
                </p:nvSpPr>
                <p:spPr>
                  <a:xfrm>
                    <a:off x="3587108" y="714356"/>
                    <a:ext cx="357190" cy="35719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dirty="0"/>
                  </a:p>
                </p:txBody>
              </p:sp>
              <p:sp>
                <p:nvSpPr>
                  <p:cNvPr id="129" name="אליפסה 127"/>
                  <p:cNvSpPr/>
                  <p:nvPr/>
                </p:nvSpPr>
                <p:spPr>
                  <a:xfrm>
                    <a:off x="4087174" y="714356"/>
                    <a:ext cx="357190" cy="35719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dirty="0"/>
                  </a:p>
                </p:txBody>
              </p:sp>
              <p:sp>
                <p:nvSpPr>
                  <p:cNvPr id="130" name="אליפסה 128"/>
                  <p:cNvSpPr/>
                  <p:nvPr/>
                </p:nvSpPr>
                <p:spPr>
                  <a:xfrm>
                    <a:off x="4587240" y="714356"/>
                    <a:ext cx="357190" cy="35719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dirty="0"/>
                  </a:p>
                </p:txBody>
              </p:sp>
              <p:sp>
                <p:nvSpPr>
                  <p:cNvPr id="131" name="אליפסה 129"/>
                  <p:cNvSpPr/>
                  <p:nvPr/>
                </p:nvSpPr>
                <p:spPr>
                  <a:xfrm>
                    <a:off x="5087306" y="714356"/>
                    <a:ext cx="357190" cy="35719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dirty="0"/>
                  </a:p>
                </p:txBody>
              </p:sp>
              <p:cxnSp>
                <p:nvCxnSpPr>
                  <p:cNvPr id="132" name="מחבר ישר 130"/>
                  <p:cNvCxnSpPr>
                    <a:stCxn id="124" idx="6"/>
                    <a:endCxn id="125" idx="2"/>
                  </p:cNvCxnSpPr>
                  <p:nvPr/>
                </p:nvCxnSpPr>
                <p:spPr>
                  <a:xfrm>
                    <a:off x="2000232" y="892951"/>
                    <a:ext cx="142876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מחבר ישר 131"/>
                  <p:cNvCxnSpPr>
                    <a:stCxn id="125" idx="6"/>
                    <a:endCxn id="126" idx="2"/>
                  </p:cNvCxnSpPr>
                  <p:nvPr/>
                </p:nvCxnSpPr>
                <p:spPr>
                  <a:xfrm>
                    <a:off x="2500298" y="892951"/>
                    <a:ext cx="142876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מחבר ישר 132"/>
                  <p:cNvCxnSpPr>
                    <a:stCxn id="126" idx="6"/>
                    <a:endCxn id="127" idx="2"/>
                  </p:cNvCxnSpPr>
                  <p:nvPr/>
                </p:nvCxnSpPr>
                <p:spPr>
                  <a:xfrm>
                    <a:off x="3000364" y="892951"/>
                    <a:ext cx="142876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מחבר ישר 133"/>
                  <p:cNvCxnSpPr>
                    <a:stCxn id="127" idx="6"/>
                    <a:endCxn id="128" idx="2"/>
                  </p:cNvCxnSpPr>
                  <p:nvPr/>
                </p:nvCxnSpPr>
                <p:spPr>
                  <a:xfrm>
                    <a:off x="3500430" y="892951"/>
                    <a:ext cx="86678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מחבר ישר 134"/>
                  <p:cNvCxnSpPr>
                    <a:stCxn id="128" idx="6"/>
                    <a:endCxn id="129" idx="2"/>
                  </p:cNvCxnSpPr>
                  <p:nvPr/>
                </p:nvCxnSpPr>
                <p:spPr>
                  <a:xfrm>
                    <a:off x="3944298" y="892951"/>
                    <a:ext cx="142876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מחבר ישר 135"/>
                  <p:cNvCxnSpPr>
                    <a:stCxn id="129" idx="6"/>
                    <a:endCxn id="130" idx="2"/>
                  </p:cNvCxnSpPr>
                  <p:nvPr/>
                </p:nvCxnSpPr>
                <p:spPr>
                  <a:xfrm>
                    <a:off x="4444364" y="892951"/>
                    <a:ext cx="142876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מחבר ישר 136"/>
                  <p:cNvCxnSpPr>
                    <a:stCxn id="130" idx="6"/>
                    <a:endCxn id="131" idx="2"/>
                  </p:cNvCxnSpPr>
                  <p:nvPr/>
                </p:nvCxnSpPr>
                <p:spPr>
                  <a:xfrm>
                    <a:off x="4944430" y="892951"/>
                    <a:ext cx="142876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מחבר ישר 137"/>
                  <p:cNvCxnSpPr>
                    <a:stCxn id="131" idx="6"/>
                  </p:cNvCxnSpPr>
                  <p:nvPr/>
                </p:nvCxnSpPr>
                <p:spPr>
                  <a:xfrm>
                    <a:off x="5444496" y="892951"/>
                    <a:ext cx="19907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מחבר ישר 138"/>
                  <p:cNvCxnSpPr>
                    <a:stCxn id="124" idx="2"/>
                  </p:cNvCxnSpPr>
                  <p:nvPr/>
                </p:nvCxnSpPr>
                <p:spPr>
                  <a:xfrm rot="10800000">
                    <a:off x="1500166" y="892951"/>
                    <a:ext cx="142876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מחבר ישר 139"/>
                  <p:cNvCxnSpPr>
                    <a:stCxn id="124" idx="4"/>
                  </p:cNvCxnSpPr>
                  <p:nvPr/>
                </p:nvCxnSpPr>
                <p:spPr>
                  <a:xfrm rot="16200000" flipH="1">
                    <a:off x="1714480" y="1178702"/>
                    <a:ext cx="214314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מחבר ישר 140"/>
                  <p:cNvCxnSpPr>
                    <a:stCxn id="125" idx="4"/>
                  </p:cNvCxnSpPr>
                  <p:nvPr/>
                </p:nvCxnSpPr>
                <p:spPr>
                  <a:xfrm rot="16200000" flipH="1">
                    <a:off x="2214546" y="1178702"/>
                    <a:ext cx="214314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מחבר ישר 141"/>
                  <p:cNvCxnSpPr>
                    <a:stCxn id="126" idx="4"/>
                  </p:cNvCxnSpPr>
                  <p:nvPr/>
                </p:nvCxnSpPr>
                <p:spPr>
                  <a:xfrm rot="16200000" flipH="1">
                    <a:off x="2714612" y="1178702"/>
                    <a:ext cx="214314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מחבר ישר 142"/>
                  <p:cNvCxnSpPr>
                    <a:stCxn id="127" idx="4"/>
                  </p:cNvCxnSpPr>
                  <p:nvPr/>
                </p:nvCxnSpPr>
                <p:spPr>
                  <a:xfrm rot="16200000" flipH="1">
                    <a:off x="3214678" y="1178702"/>
                    <a:ext cx="214314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מחבר ישר 143"/>
                  <p:cNvCxnSpPr>
                    <a:stCxn id="128" idx="4"/>
                  </p:cNvCxnSpPr>
                  <p:nvPr/>
                </p:nvCxnSpPr>
                <p:spPr>
                  <a:xfrm rot="16200000" flipH="1">
                    <a:off x="3658546" y="1178702"/>
                    <a:ext cx="214314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מחבר ישר 144"/>
                  <p:cNvCxnSpPr>
                    <a:stCxn id="129" idx="4"/>
                  </p:cNvCxnSpPr>
                  <p:nvPr/>
                </p:nvCxnSpPr>
                <p:spPr>
                  <a:xfrm rot="16200000" flipH="1">
                    <a:off x="4158612" y="1178702"/>
                    <a:ext cx="214314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מחבר ישר 145"/>
                  <p:cNvCxnSpPr>
                    <a:stCxn id="130" idx="4"/>
                  </p:cNvCxnSpPr>
                  <p:nvPr/>
                </p:nvCxnSpPr>
                <p:spPr>
                  <a:xfrm rot="16200000" flipH="1">
                    <a:off x="4658678" y="1178702"/>
                    <a:ext cx="214314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מחבר ישר 146"/>
                  <p:cNvCxnSpPr>
                    <a:stCxn id="131" idx="4"/>
                  </p:cNvCxnSpPr>
                  <p:nvPr/>
                </p:nvCxnSpPr>
                <p:spPr>
                  <a:xfrm rot="16200000" flipH="1">
                    <a:off x="5158744" y="1178702"/>
                    <a:ext cx="214314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מחבר ישר 147"/>
                  <p:cNvCxnSpPr>
                    <a:endCxn id="124" idx="0"/>
                  </p:cNvCxnSpPr>
                  <p:nvPr/>
                </p:nvCxnSpPr>
                <p:spPr>
                  <a:xfrm rot="5400000">
                    <a:off x="1714480" y="607199"/>
                    <a:ext cx="21431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מחבר ישר 148"/>
                  <p:cNvCxnSpPr>
                    <a:endCxn id="125" idx="0"/>
                  </p:cNvCxnSpPr>
                  <p:nvPr/>
                </p:nvCxnSpPr>
                <p:spPr>
                  <a:xfrm rot="5400000">
                    <a:off x="2214546" y="607199"/>
                    <a:ext cx="21431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מחבר ישר 149"/>
                  <p:cNvCxnSpPr>
                    <a:endCxn id="126" idx="0"/>
                  </p:cNvCxnSpPr>
                  <p:nvPr/>
                </p:nvCxnSpPr>
                <p:spPr>
                  <a:xfrm rot="5400000">
                    <a:off x="2714612" y="607199"/>
                    <a:ext cx="21431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מחבר ישר 150"/>
                  <p:cNvCxnSpPr>
                    <a:endCxn id="127" idx="0"/>
                  </p:cNvCxnSpPr>
                  <p:nvPr/>
                </p:nvCxnSpPr>
                <p:spPr>
                  <a:xfrm rot="5400000">
                    <a:off x="3214678" y="607199"/>
                    <a:ext cx="21431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מחבר ישר 151"/>
                  <p:cNvCxnSpPr>
                    <a:endCxn id="128" idx="0"/>
                  </p:cNvCxnSpPr>
                  <p:nvPr/>
                </p:nvCxnSpPr>
                <p:spPr>
                  <a:xfrm rot="5400000">
                    <a:off x="3658546" y="607199"/>
                    <a:ext cx="21431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מחבר ישר 152"/>
                  <p:cNvCxnSpPr>
                    <a:endCxn id="129" idx="0"/>
                  </p:cNvCxnSpPr>
                  <p:nvPr/>
                </p:nvCxnSpPr>
                <p:spPr>
                  <a:xfrm rot="5400000">
                    <a:off x="4158612" y="607199"/>
                    <a:ext cx="21431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מחבר ישר 153"/>
                  <p:cNvCxnSpPr>
                    <a:endCxn id="130" idx="0"/>
                  </p:cNvCxnSpPr>
                  <p:nvPr/>
                </p:nvCxnSpPr>
                <p:spPr>
                  <a:xfrm rot="5400000">
                    <a:off x="4658678" y="607199"/>
                    <a:ext cx="21431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מחבר ישר 154"/>
                  <p:cNvCxnSpPr>
                    <a:endCxn id="131" idx="0"/>
                  </p:cNvCxnSpPr>
                  <p:nvPr/>
                </p:nvCxnSpPr>
                <p:spPr>
                  <a:xfrm rot="5400000">
                    <a:off x="5158744" y="607199"/>
                    <a:ext cx="214314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0" name="מחבר ישר 118"/>
                <p:cNvCxnSpPr>
                  <a:stCxn id="124" idx="2"/>
                  <a:endCxn id="124" idx="6"/>
                </p:cNvCxnSpPr>
                <p:nvPr/>
              </p:nvCxnSpPr>
              <p:spPr>
                <a:xfrm rot="10800000" flipH="1">
                  <a:off x="4714876" y="3393281"/>
                  <a:ext cx="35719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מחבר ישר 119"/>
                <p:cNvCxnSpPr>
                  <a:stCxn id="126" idx="2"/>
                  <a:endCxn id="126" idx="6"/>
                </p:cNvCxnSpPr>
                <p:nvPr/>
              </p:nvCxnSpPr>
              <p:spPr>
                <a:xfrm rot="10800000" flipH="1">
                  <a:off x="5715008" y="3393281"/>
                  <a:ext cx="35719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מחבר ישר 120"/>
                <p:cNvCxnSpPr>
                  <a:stCxn id="128" idx="2"/>
                  <a:endCxn id="128" idx="6"/>
                </p:cNvCxnSpPr>
                <p:nvPr/>
              </p:nvCxnSpPr>
              <p:spPr>
                <a:xfrm rot="10800000" flipH="1">
                  <a:off x="6658942" y="3393281"/>
                  <a:ext cx="35719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מחבר ישר 121"/>
                <p:cNvCxnSpPr>
                  <a:stCxn id="129" idx="2"/>
                  <a:endCxn id="129" idx="6"/>
                </p:cNvCxnSpPr>
                <p:nvPr/>
              </p:nvCxnSpPr>
              <p:spPr>
                <a:xfrm rot="10800000" flipH="1">
                  <a:off x="7159008" y="3393281"/>
                  <a:ext cx="35719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0" name="מלבן 158"/>
              <p:cNvSpPr/>
              <p:nvPr/>
            </p:nvSpPr>
            <p:spPr>
              <a:xfrm>
                <a:off x="3676644" y="4429132"/>
                <a:ext cx="714380" cy="4286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W:</a:t>
                </a:r>
                <a:endParaRPr lang="he-I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מלבן 159"/>
              <p:cNvSpPr/>
              <p:nvPr/>
            </p:nvSpPr>
            <p:spPr>
              <a:xfrm>
                <a:off x="4153850" y="4903480"/>
                <a:ext cx="714380" cy="4286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‘1’</a:t>
                </a:r>
                <a:endParaRPr lang="he-IL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2" name="מחבר ישר 160"/>
              <p:cNvCxnSpPr/>
              <p:nvPr/>
            </p:nvCxnSpPr>
            <p:spPr>
              <a:xfrm>
                <a:off x="3676676" y="5643578"/>
                <a:ext cx="5572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קבוצה 202"/>
            <p:cNvGrpSpPr/>
            <p:nvPr/>
          </p:nvGrpSpPr>
          <p:grpSpPr>
            <a:xfrm>
              <a:off x="5366228" y="4883754"/>
              <a:ext cx="3341536" cy="293690"/>
              <a:chOff x="5261452" y="4383688"/>
              <a:chExt cx="3341536" cy="293690"/>
            </a:xfrm>
          </p:grpSpPr>
          <p:grpSp>
            <p:nvGrpSpPr>
              <p:cNvPr id="205" name="קבוצה 302"/>
              <p:cNvGrpSpPr/>
              <p:nvPr/>
            </p:nvGrpSpPr>
            <p:grpSpPr>
              <a:xfrm>
                <a:off x="5261452" y="4383688"/>
                <a:ext cx="3341536" cy="293690"/>
                <a:chOff x="5291142" y="4460882"/>
                <a:chExt cx="3341536" cy="293690"/>
              </a:xfrm>
            </p:grpSpPr>
            <p:sp>
              <p:nvSpPr>
                <p:cNvPr id="210" name="מלבן 208"/>
                <p:cNvSpPr/>
                <p:nvPr/>
              </p:nvSpPr>
              <p:spPr>
                <a:xfrm>
                  <a:off x="5291142" y="4468820"/>
                  <a:ext cx="412578" cy="28575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‘0’</a:t>
                  </a:r>
                  <a:endParaRPr lang="he-IL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מלבן 209"/>
                <p:cNvSpPr/>
                <p:nvPr/>
              </p:nvSpPr>
              <p:spPr>
                <a:xfrm>
                  <a:off x="6284924" y="4467232"/>
                  <a:ext cx="418928" cy="28575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‘0’</a:t>
                  </a:r>
                  <a:endParaRPr lang="he-IL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מלבן 210"/>
                <p:cNvSpPr/>
                <p:nvPr/>
              </p:nvSpPr>
              <p:spPr>
                <a:xfrm>
                  <a:off x="7726384" y="4468820"/>
                  <a:ext cx="406228" cy="28575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‘0’</a:t>
                  </a:r>
                  <a:endParaRPr lang="he-IL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מלבן 211"/>
                <p:cNvSpPr/>
                <p:nvPr/>
              </p:nvSpPr>
              <p:spPr>
                <a:xfrm>
                  <a:off x="8228038" y="4460882"/>
                  <a:ext cx="404640" cy="28575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‘0’</a:t>
                  </a:r>
                  <a:endParaRPr lang="he-IL" sz="11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6" name="מחבר חץ ישר 204"/>
              <p:cNvCxnSpPr/>
              <p:nvPr/>
            </p:nvCxnSpPr>
            <p:spPr>
              <a:xfrm>
                <a:off x="5369486" y="4609993"/>
                <a:ext cx="196500" cy="1588"/>
              </a:xfrm>
              <a:prstGeom prst="straightConnector1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מחבר חץ ישר 205"/>
              <p:cNvCxnSpPr/>
              <p:nvPr/>
            </p:nvCxnSpPr>
            <p:spPr>
              <a:xfrm>
                <a:off x="6375764" y="4607636"/>
                <a:ext cx="196500" cy="1588"/>
              </a:xfrm>
              <a:prstGeom prst="straightConnector1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מחבר חץ ישר 206"/>
              <p:cNvCxnSpPr/>
              <p:nvPr/>
            </p:nvCxnSpPr>
            <p:spPr>
              <a:xfrm>
                <a:off x="7828458" y="4607636"/>
                <a:ext cx="196500" cy="1588"/>
              </a:xfrm>
              <a:prstGeom prst="straightConnector1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מחבר חץ ישר 207"/>
              <p:cNvCxnSpPr/>
              <p:nvPr/>
            </p:nvCxnSpPr>
            <p:spPr>
              <a:xfrm>
                <a:off x="8328524" y="4607818"/>
                <a:ext cx="196500" cy="1588"/>
              </a:xfrm>
              <a:prstGeom prst="straightConnector1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>
            <a:off x="3612846" y="1782933"/>
            <a:ext cx="5572164" cy="1357322"/>
            <a:chOff x="3676644" y="1857364"/>
            <a:chExt cx="5572164" cy="1357322"/>
          </a:xfrm>
        </p:grpSpPr>
        <p:grpSp>
          <p:nvGrpSpPr>
            <p:cNvPr id="214" name="Group 213"/>
            <p:cNvGrpSpPr/>
            <p:nvPr/>
          </p:nvGrpSpPr>
          <p:grpSpPr>
            <a:xfrm>
              <a:off x="3676644" y="1857364"/>
              <a:ext cx="5572164" cy="1357322"/>
              <a:chOff x="3676644" y="1857364"/>
              <a:chExt cx="5572164" cy="1357322"/>
            </a:xfrm>
          </p:grpSpPr>
          <p:grpSp>
            <p:nvGrpSpPr>
              <p:cNvPr id="41" name="קבוצה 39"/>
              <p:cNvGrpSpPr/>
              <p:nvPr/>
            </p:nvGrpSpPr>
            <p:grpSpPr>
              <a:xfrm>
                <a:off x="4676776" y="1857364"/>
                <a:ext cx="4143404" cy="785818"/>
                <a:chOff x="1500166" y="500042"/>
                <a:chExt cx="4143404" cy="785818"/>
              </a:xfrm>
            </p:grpSpPr>
            <p:sp>
              <p:nvSpPr>
                <p:cNvPr id="42" name="אליפסה 40"/>
                <p:cNvSpPr/>
                <p:nvPr/>
              </p:nvSpPr>
              <p:spPr>
                <a:xfrm>
                  <a:off x="1643042" y="714356"/>
                  <a:ext cx="357190" cy="35719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43" name="אליפסה 41"/>
                <p:cNvSpPr/>
                <p:nvPr/>
              </p:nvSpPr>
              <p:spPr>
                <a:xfrm>
                  <a:off x="2143108" y="714356"/>
                  <a:ext cx="357190" cy="35719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44" name="אליפסה 42"/>
                <p:cNvSpPr/>
                <p:nvPr/>
              </p:nvSpPr>
              <p:spPr>
                <a:xfrm>
                  <a:off x="2643174" y="714356"/>
                  <a:ext cx="357190" cy="35719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45" name="אליפסה 43"/>
                <p:cNvSpPr/>
                <p:nvPr/>
              </p:nvSpPr>
              <p:spPr>
                <a:xfrm>
                  <a:off x="3143240" y="714356"/>
                  <a:ext cx="357190" cy="35719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46" name="אליפסה 44"/>
                <p:cNvSpPr/>
                <p:nvPr/>
              </p:nvSpPr>
              <p:spPr>
                <a:xfrm>
                  <a:off x="3587108" y="714356"/>
                  <a:ext cx="357190" cy="35719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47" name="אליפסה 45"/>
                <p:cNvSpPr/>
                <p:nvPr/>
              </p:nvSpPr>
              <p:spPr>
                <a:xfrm>
                  <a:off x="4087174" y="714356"/>
                  <a:ext cx="357190" cy="35719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48" name="אליפסה 46"/>
                <p:cNvSpPr/>
                <p:nvPr/>
              </p:nvSpPr>
              <p:spPr>
                <a:xfrm>
                  <a:off x="4587240" y="714356"/>
                  <a:ext cx="357190" cy="35719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sp>
              <p:nvSpPr>
                <p:cNvPr id="49" name="אליפסה 47"/>
                <p:cNvSpPr/>
                <p:nvPr/>
              </p:nvSpPr>
              <p:spPr>
                <a:xfrm>
                  <a:off x="5087306" y="714356"/>
                  <a:ext cx="357190" cy="35719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cxnSp>
              <p:nvCxnSpPr>
                <p:cNvPr id="50" name="מחבר ישר 48"/>
                <p:cNvCxnSpPr>
                  <a:stCxn id="42" idx="6"/>
                  <a:endCxn id="43" idx="2"/>
                </p:cNvCxnSpPr>
                <p:nvPr/>
              </p:nvCxnSpPr>
              <p:spPr>
                <a:xfrm>
                  <a:off x="2000232" y="892951"/>
                  <a:ext cx="1428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מחבר ישר 49"/>
                <p:cNvCxnSpPr>
                  <a:stCxn id="43" idx="6"/>
                  <a:endCxn id="44" idx="2"/>
                </p:cNvCxnSpPr>
                <p:nvPr/>
              </p:nvCxnSpPr>
              <p:spPr>
                <a:xfrm>
                  <a:off x="2500298" y="892951"/>
                  <a:ext cx="1428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מחבר ישר 50"/>
                <p:cNvCxnSpPr>
                  <a:stCxn id="44" idx="6"/>
                  <a:endCxn id="45" idx="2"/>
                </p:cNvCxnSpPr>
                <p:nvPr/>
              </p:nvCxnSpPr>
              <p:spPr>
                <a:xfrm>
                  <a:off x="3000364" y="892951"/>
                  <a:ext cx="1428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מחבר ישר 51"/>
                <p:cNvCxnSpPr>
                  <a:stCxn id="45" idx="6"/>
                  <a:endCxn id="46" idx="2"/>
                </p:cNvCxnSpPr>
                <p:nvPr/>
              </p:nvCxnSpPr>
              <p:spPr>
                <a:xfrm>
                  <a:off x="3500430" y="892951"/>
                  <a:ext cx="8667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מחבר ישר 52"/>
                <p:cNvCxnSpPr>
                  <a:stCxn id="46" idx="6"/>
                  <a:endCxn id="47" idx="2"/>
                </p:cNvCxnSpPr>
                <p:nvPr/>
              </p:nvCxnSpPr>
              <p:spPr>
                <a:xfrm>
                  <a:off x="3944298" y="892951"/>
                  <a:ext cx="1428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מחבר ישר 53"/>
                <p:cNvCxnSpPr>
                  <a:stCxn id="47" idx="6"/>
                  <a:endCxn id="48" idx="2"/>
                </p:cNvCxnSpPr>
                <p:nvPr/>
              </p:nvCxnSpPr>
              <p:spPr>
                <a:xfrm>
                  <a:off x="4444364" y="892951"/>
                  <a:ext cx="1428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מחבר ישר 54"/>
                <p:cNvCxnSpPr>
                  <a:stCxn id="48" idx="6"/>
                  <a:endCxn id="49" idx="2"/>
                </p:cNvCxnSpPr>
                <p:nvPr/>
              </p:nvCxnSpPr>
              <p:spPr>
                <a:xfrm>
                  <a:off x="4944430" y="892951"/>
                  <a:ext cx="1428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מחבר ישר 55"/>
                <p:cNvCxnSpPr>
                  <a:stCxn id="49" idx="6"/>
                </p:cNvCxnSpPr>
                <p:nvPr/>
              </p:nvCxnSpPr>
              <p:spPr>
                <a:xfrm>
                  <a:off x="5444496" y="892951"/>
                  <a:ext cx="19907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מחבר ישר 56"/>
                <p:cNvCxnSpPr>
                  <a:stCxn id="42" idx="2"/>
                </p:cNvCxnSpPr>
                <p:nvPr/>
              </p:nvCxnSpPr>
              <p:spPr>
                <a:xfrm rot="10800000">
                  <a:off x="1500166" y="892951"/>
                  <a:ext cx="1428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מחבר ישר 57"/>
                <p:cNvCxnSpPr>
                  <a:stCxn id="42" idx="4"/>
                </p:cNvCxnSpPr>
                <p:nvPr/>
              </p:nvCxnSpPr>
              <p:spPr>
                <a:xfrm rot="16200000" flipH="1">
                  <a:off x="1714480" y="1178702"/>
                  <a:ext cx="214314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מחבר ישר 58"/>
                <p:cNvCxnSpPr>
                  <a:stCxn id="43" idx="4"/>
                </p:cNvCxnSpPr>
                <p:nvPr/>
              </p:nvCxnSpPr>
              <p:spPr>
                <a:xfrm rot="16200000" flipH="1">
                  <a:off x="2214546" y="1178702"/>
                  <a:ext cx="214314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מחבר ישר 59"/>
                <p:cNvCxnSpPr>
                  <a:stCxn id="44" idx="4"/>
                </p:cNvCxnSpPr>
                <p:nvPr/>
              </p:nvCxnSpPr>
              <p:spPr>
                <a:xfrm rot="16200000" flipH="1">
                  <a:off x="2714612" y="1178702"/>
                  <a:ext cx="214314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מחבר ישר 60"/>
                <p:cNvCxnSpPr>
                  <a:stCxn id="45" idx="4"/>
                </p:cNvCxnSpPr>
                <p:nvPr/>
              </p:nvCxnSpPr>
              <p:spPr>
                <a:xfrm rot="16200000" flipH="1">
                  <a:off x="3214678" y="1178702"/>
                  <a:ext cx="214314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מחבר ישר 61"/>
                <p:cNvCxnSpPr>
                  <a:stCxn id="46" idx="4"/>
                </p:cNvCxnSpPr>
                <p:nvPr/>
              </p:nvCxnSpPr>
              <p:spPr>
                <a:xfrm rot="16200000" flipH="1">
                  <a:off x="3658546" y="1178702"/>
                  <a:ext cx="214314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מחבר ישר 62"/>
                <p:cNvCxnSpPr>
                  <a:stCxn id="47" idx="4"/>
                </p:cNvCxnSpPr>
                <p:nvPr/>
              </p:nvCxnSpPr>
              <p:spPr>
                <a:xfrm rot="16200000" flipH="1">
                  <a:off x="4158612" y="1178702"/>
                  <a:ext cx="214314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מחבר ישר 63"/>
                <p:cNvCxnSpPr>
                  <a:stCxn id="48" idx="4"/>
                </p:cNvCxnSpPr>
                <p:nvPr/>
              </p:nvCxnSpPr>
              <p:spPr>
                <a:xfrm rot="16200000" flipH="1">
                  <a:off x="4658678" y="1178702"/>
                  <a:ext cx="214314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מחבר ישר 64"/>
                <p:cNvCxnSpPr>
                  <a:stCxn id="49" idx="4"/>
                </p:cNvCxnSpPr>
                <p:nvPr/>
              </p:nvCxnSpPr>
              <p:spPr>
                <a:xfrm rot="16200000" flipH="1">
                  <a:off x="5158744" y="1178702"/>
                  <a:ext cx="214314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מחבר ישר 65"/>
                <p:cNvCxnSpPr>
                  <a:endCxn id="42" idx="0"/>
                </p:cNvCxnSpPr>
                <p:nvPr/>
              </p:nvCxnSpPr>
              <p:spPr>
                <a:xfrm rot="5400000">
                  <a:off x="1714480" y="607199"/>
                  <a:ext cx="21431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מחבר ישר 66"/>
                <p:cNvCxnSpPr>
                  <a:endCxn id="43" idx="0"/>
                </p:cNvCxnSpPr>
                <p:nvPr/>
              </p:nvCxnSpPr>
              <p:spPr>
                <a:xfrm rot="5400000">
                  <a:off x="2214546" y="607199"/>
                  <a:ext cx="21431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מחבר ישר 67"/>
                <p:cNvCxnSpPr>
                  <a:endCxn id="44" idx="0"/>
                </p:cNvCxnSpPr>
                <p:nvPr/>
              </p:nvCxnSpPr>
              <p:spPr>
                <a:xfrm rot="5400000">
                  <a:off x="2714612" y="607199"/>
                  <a:ext cx="21431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מחבר ישר 68"/>
                <p:cNvCxnSpPr>
                  <a:endCxn id="45" idx="0"/>
                </p:cNvCxnSpPr>
                <p:nvPr/>
              </p:nvCxnSpPr>
              <p:spPr>
                <a:xfrm rot="5400000">
                  <a:off x="3214678" y="607199"/>
                  <a:ext cx="21431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מחבר ישר 69"/>
                <p:cNvCxnSpPr>
                  <a:endCxn id="46" idx="0"/>
                </p:cNvCxnSpPr>
                <p:nvPr/>
              </p:nvCxnSpPr>
              <p:spPr>
                <a:xfrm rot="5400000">
                  <a:off x="3658546" y="607199"/>
                  <a:ext cx="21431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מחבר ישר 70"/>
                <p:cNvCxnSpPr>
                  <a:endCxn id="47" idx="0"/>
                </p:cNvCxnSpPr>
                <p:nvPr/>
              </p:nvCxnSpPr>
              <p:spPr>
                <a:xfrm rot="5400000">
                  <a:off x="4158612" y="607199"/>
                  <a:ext cx="21431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מחבר ישר 71"/>
                <p:cNvCxnSpPr>
                  <a:endCxn id="48" idx="0"/>
                </p:cNvCxnSpPr>
                <p:nvPr/>
              </p:nvCxnSpPr>
              <p:spPr>
                <a:xfrm rot="5400000">
                  <a:off x="4658678" y="607199"/>
                  <a:ext cx="21431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מחבר ישר 72"/>
                <p:cNvCxnSpPr>
                  <a:endCxn id="49" idx="0"/>
                </p:cNvCxnSpPr>
                <p:nvPr/>
              </p:nvCxnSpPr>
              <p:spPr>
                <a:xfrm rot="5400000">
                  <a:off x="5158744" y="607199"/>
                  <a:ext cx="21431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5" name="מלבן 73"/>
              <p:cNvSpPr/>
              <p:nvPr/>
            </p:nvSpPr>
            <p:spPr>
              <a:xfrm>
                <a:off x="4225288" y="2696522"/>
                <a:ext cx="714380" cy="4286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X =</a:t>
                </a:r>
                <a:endParaRPr lang="he-IL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7" name="מחבר ישר 75"/>
              <p:cNvCxnSpPr/>
              <p:nvPr/>
            </p:nvCxnSpPr>
            <p:spPr>
              <a:xfrm>
                <a:off x="3676676" y="3214686"/>
                <a:ext cx="5572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מלבן 156"/>
              <p:cNvSpPr/>
              <p:nvPr/>
            </p:nvSpPr>
            <p:spPr>
              <a:xfrm>
                <a:off x="3676644" y="1857364"/>
                <a:ext cx="714380" cy="4286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R:</a:t>
                </a:r>
                <a:endParaRPr lang="he-IL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9" name="TextBox 218"/>
            <p:cNvSpPr txBox="1"/>
            <p:nvPr/>
          </p:nvSpPr>
          <p:spPr>
            <a:xfrm>
              <a:off x="4654071" y="2702478"/>
              <a:ext cx="398225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rtl="0"/>
              <a:r>
                <a:rPr lang="en-US" dirty="0" smtClean="0"/>
                <a:t>1 </a:t>
              </a:r>
              <a:r>
                <a:rPr lang="en-US" dirty="0" smtClean="0"/>
                <a:t>    0     </a:t>
              </a:r>
              <a:r>
                <a:rPr lang="en-US" dirty="0" smtClean="0"/>
                <a:t>1  </a:t>
              </a:r>
              <a:r>
                <a:rPr lang="en-US" dirty="0" smtClean="0"/>
                <a:t>  </a:t>
              </a:r>
              <a:r>
                <a:rPr lang="en-US" dirty="0" smtClean="0"/>
                <a:t>0     1     </a:t>
              </a:r>
              <a:r>
                <a:rPr lang="en-US" dirty="0" smtClean="0"/>
                <a:t>1     0     0  </a:t>
              </a:r>
              <a:endParaRPr lang="he-IL" dirty="0"/>
            </a:p>
          </p:txBody>
        </p:sp>
      </p:grpSp>
      <p:sp>
        <p:nvSpPr>
          <p:cNvPr id="221" name="Slide Number Placeholder 2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dirty="0" smtClean="0"/>
              <a:t>23 / </a:t>
            </a:r>
            <a:fld id="{DAF22AC9-109E-4E4D-92F9-530E51D9A3A2}" type="slidenum">
              <a:rPr lang="he-IL" smtClean="0"/>
              <a:pPr/>
              <a:t>20</a:t>
            </a:fld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Obstacles</a:t>
            </a:r>
            <a:endParaRPr lang="he-IL" sz="40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2382" y="1714488"/>
            <a:ext cx="8929718" cy="286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rtl="0">
              <a:lnSpc>
                <a:spcPct val="95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Effective partition and threads management </a:t>
            </a:r>
          </a:p>
          <a:p>
            <a:pPr algn="l" rtl="0">
              <a:lnSpc>
                <a:spcPct val="95000"/>
              </a:lnSpc>
            </a:pPr>
            <a:endParaRPr lang="en-US" sz="2800" dirty="0" smtClean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95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Effective bus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construction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95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Detecting short-circuit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on the bus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95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Developing language to easy design of high-level algorithms</a:t>
            </a:r>
            <a:endParaRPr lang="en-US" sz="28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dirty="0" smtClean="0"/>
              <a:t>23 / </a:t>
            </a:r>
            <a:fld id="{DAF22AC9-109E-4E4D-92F9-530E51D9A3A2}" type="slidenum">
              <a:rPr lang="he-IL" smtClean="0"/>
              <a:pPr/>
              <a:t>21</a:t>
            </a:fld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00100" y="154305"/>
            <a:ext cx="7286677" cy="48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rtl="0">
              <a:lnSpc>
                <a:spcPct val="95000"/>
              </a:lnSpc>
            </a:pPr>
            <a:r>
              <a:rPr lang="en-US" sz="33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Benefits </a:t>
            </a:r>
            <a:r>
              <a:rPr lang="en-US" sz="33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and Future Plans 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85720" y="928670"/>
            <a:ext cx="8501122" cy="637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lvl="1" indent="-308610" algn="l" rtl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 working environment can be used for testing new algorithms developed for </a:t>
            </a: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Reconfigurable Mesh</a:t>
            </a:r>
            <a:b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indent="-308610" algn="l" rtl="0">
              <a:lnSpc>
                <a:spcPct val="95000"/>
              </a:lnSpc>
              <a:buClr>
                <a:srgbClr val="333333"/>
              </a:buClr>
              <a:buSzPct val="100000"/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Valuable</a:t>
            </a:r>
            <a:r>
              <a:rPr lang="en-US" sz="32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tool for studying and understanding the behavior of parallel algorithms on the </a:t>
            </a:r>
            <a:r>
              <a:rPr lang="en-US" sz="3200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Reconfigurable Mesh</a:t>
            </a:r>
            <a:r>
              <a:rPr lang="en-US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 smtClean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-308610" algn="l" rtl="0">
              <a:lnSpc>
                <a:spcPct val="95000"/>
              </a:lnSpc>
              <a:buClr>
                <a:srgbClr val="333333"/>
              </a:buClr>
              <a:buSzPct val="100000"/>
            </a:pPr>
            <a:endParaRPr lang="en-US" dirty="0" smtClean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-308610" algn="l" rtl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Translating into FPGA components</a:t>
            </a:r>
          </a:p>
          <a:p>
            <a:pPr lvl="1" indent="-308610" algn="l" rtl="0">
              <a:lnSpc>
                <a:spcPct val="95000"/>
              </a:lnSpc>
              <a:buClr>
                <a:srgbClr val="000000"/>
              </a:buClr>
              <a:buSzPct val="100000"/>
            </a:pPr>
            <a:endParaRPr lang="en-US" sz="3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-308610" algn="l" rtl="0">
              <a:lnSpc>
                <a:spcPct val="95000"/>
              </a:lnSpc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Expanding the language</a:t>
            </a:r>
            <a:b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-308610" algn="l" rtl="0">
              <a:lnSpc>
                <a:spcPct val="95000"/>
              </a:lnSpc>
              <a:buClr>
                <a:srgbClr val="333333"/>
              </a:buClr>
              <a:buSzPct val="100000"/>
              <a:buFont typeface="Arial" pitchFamily="34" charset="0"/>
              <a:buChar char="•"/>
            </a:pPr>
            <a:endParaRPr lang="en-US" dirty="0" smtClean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-308610" algn="l" rtl="0">
              <a:lnSpc>
                <a:spcPct val="95000"/>
              </a:lnSpc>
              <a:buClr>
                <a:srgbClr val="333333"/>
              </a:buClr>
              <a:buSzPct val="100000"/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95000"/>
              </a:lnSpc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dirty="0" smtClean="0"/>
              <a:t>23 / </a:t>
            </a:r>
            <a:fld id="{DAF22AC9-109E-4E4D-92F9-530E51D9A3A2}" type="slidenum">
              <a:rPr lang="he-IL" smtClean="0"/>
              <a:pPr/>
              <a:t>22</a:t>
            </a:fld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4282" y="1142984"/>
            <a:ext cx="8715436" cy="4864307"/>
          </a:xfrm>
        </p:spPr>
        <p:txBody>
          <a:bodyPr>
            <a:noAutofit/>
          </a:bodyPr>
          <a:lstStyle/>
          <a:p>
            <a:pPr marL="624078" lvl="0" indent="-514350" algn="l" rtl="0">
              <a:buClrTx/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[1]. H. Giefers and M. Platzner "Realizing Reconfigurable Mesh Algorithms on Softcore Arrays" appears in: "Embedded Computer Systems: Architectures, Modeling, and Simulation, 2008. SAMOS 2008. International Conference on", pp 41-48, July 2008.</a:t>
            </a:r>
          </a:p>
          <a:p>
            <a:pPr marL="624078" lvl="0" indent="-514350" algn="l" rtl="0">
              <a:buClrTx/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[2]. Reisis, D.I. "An efficient convex hull computation on the reconfigurable mesh", Parallel Processing Symposium, 1992. Proceedings, Sixth International, pp 142-145.  </a:t>
            </a:r>
          </a:p>
          <a:p>
            <a:pPr marL="624078" lvl="0" indent="-514350" algn="l" rtl="0">
              <a:buClrTx/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[3]. K. Miyashita and R. Hashimoto, "A Java Applet to Visualize Algorithms on Reconfigurable Mesh", in Proc. of the 15th Workshops on Parallel and Distributed Processing, IPDPS ’00, 2000, pp. 137–142.</a:t>
            </a:r>
          </a:p>
          <a:p>
            <a:pPr marL="624078" lvl="0" indent="-514350" algn="l" rtl="0">
              <a:buClrTx/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[4]. K.C. Louden, "Compiler construction, principles and practice", PWS Publishing Company, pp 1-2, 31-138,1997.</a:t>
            </a:r>
          </a:p>
          <a:p>
            <a:pPr marL="624078" lvl="0" indent="-514350" algn="l" rtl="0">
              <a:buClrTx/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[5]. Y. Ben-Asher and E. Stein, "Basic Algorithms for the Asynchronous Reconfigurable Mesh", VLSI Design Volume 15 (2002), Issue 1, Pages 441-454.</a:t>
            </a:r>
          </a:p>
          <a:p>
            <a:pPr marL="624078" lvl="0" indent="-514350" algn="l" rtl="0">
              <a:buClrTx/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[6]. R. Wilhelm &amp; D. Maurer, "Compiler Design", Wokingham, UK: Addison Wesley, pp 222 – 233, 1995.</a:t>
            </a:r>
          </a:p>
          <a:p>
            <a:pPr marL="624078" lvl="0" indent="-514350" algn="l" rtl="0">
              <a:buClrTx/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[7]. S. Muchnick, "Advanced compiler design and implementation", San Francisco, CA : Morgan Kaufmann, pp 1-3, 1997.</a:t>
            </a:r>
          </a:p>
          <a:p>
            <a:pPr marL="624078" lvl="0" indent="-514350" algn="l" rtl="0">
              <a:buClrTx/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[8]. C. Steckel, M. Middendorf, H. ElGindy and H. Schmeck, "A Simulator for the Reconfigurable Mesh Architecture", "Parallel &amp; Distributed Processing", pp 99-104, 1998.</a:t>
            </a:r>
          </a:p>
          <a:p>
            <a:pPr marL="624078" lvl="0" indent="-514350" algn="l" rtl="0">
              <a:buClrTx/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[9]. M. Murshed and R. Brent, “Serial simulation of reconfigurable mesh, an image understanding architecture”, Advances in Computer Cybernetics, vol. 5, pp. 92–97, 1998.</a:t>
            </a:r>
          </a:p>
          <a:p>
            <a:pPr marL="624078" lvl="0" indent="-514350" algn="l" rtl="0">
              <a:buClrTx/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[10]. H. Giefers and M. Platzner, "ARMLang: A Language and Compiler for Programming Reconfigurable Mesh Many-Cores", Parallel and Distributed Processing Symposium, International pp. 1-8, 2009 IEEE International Symposium on Parallel&amp;Distributed Processing, 2009.</a:t>
            </a:r>
            <a:br>
              <a:rPr lang="en-US" sz="1400" dirty="0" smtClean="0">
                <a:latin typeface="Times New Roman" pitchFamily="18" charset="0"/>
                <a:cs typeface="Times New Roman" pitchFamily="18" charset="0"/>
              </a:rPr>
            </a:b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604918"/>
            <a:ext cx="8229600" cy="48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rtl="0">
              <a:lnSpc>
                <a:spcPct val="95000"/>
              </a:lnSpc>
            </a:pPr>
            <a:r>
              <a:rPr lang="en-US" sz="33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References</a:t>
            </a:r>
            <a:endParaRPr lang="en-US" sz="33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dirty="0" smtClean="0"/>
              <a:t>23 / </a:t>
            </a:r>
            <a:fld id="{DAF22AC9-109E-4E4D-92F9-530E51D9A3A2}" type="slidenum">
              <a:rPr lang="he-IL" smtClean="0"/>
              <a:pPr/>
              <a:t>23</a:t>
            </a:fld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57440" y="571480"/>
            <a:ext cx="5229204" cy="5572164"/>
          </a:xfrm>
        </p:spPr>
        <p:txBody>
          <a:bodyPr>
            <a:noAutofit/>
          </a:bodyPr>
          <a:lstStyle/>
          <a:p>
            <a:pPr marL="0" algn="l" rtl="0">
              <a:spcBef>
                <a:spcPts val="0"/>
              </a:spcBef>
              <a:buNone/>
            </a:pPr>
            <a:r>
              <a:rPr lang="en-US" sz="1400" b="1" i="1" u="sng" dirty="0" smtClean="0">
                <a:latin typeface="Times New Roman" pitchFamily="18" charset="0"/>
                <a:cs typeface="Times New Roman" pitchFamily="18" charset="0"/>
              </a:rPr>
              <a:t>Left Most Determine </a:t>
            </a:r>
            <a:endParaRPr lang="en-US" sz="14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l" rtl="0">
              <a:spcBef>
                <a:spcPts val="0"/>
              </a:spcBef>
              <a:buNone/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Var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	Mesh m[1][N];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	Register      r1, r2;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	Input x[N];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	Output y[1];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Begin</a:t>
            </a:r>
            <a:br>
              <a:rPr lang="en-US" sz="14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R: scan(m, [0,0][0,N-1][0,1], x, SOUTH);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    m.r1=South;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B: if (m.r1==0) then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	connect (WEST-EAST);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    endif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W: execute(m, [0,0][][],'0',WEST);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if (m.r1 == '1') then</a:t>
            </a:r>
            <a:br>
              <a:rPr lang="en-US" sz="14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            m.EAST = '1';</a:t>
            </a:r>
            <a:br>
              <a:rPr lang="en-US" sz="14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endif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R: if (m.r1 == 1) then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	m.r2=WEST;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	if (m.r2 == 0)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		NORTH = '1';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	else	NORTH = '0'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	endif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    endif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   print(m, [0,0][0,N-1][0,1], y, NORTH);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   pst(y);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    End</a:t>
            </a:r>
          </a:p>
          <a:p>
            <a:pPr marL="0" algn="l" rtl="0">
              <a:spcBef>
                <a:spcPts val="0"/>
              </a:spcBef>
              <a:buNone/>
            </a:pPr>
            <a:endParaRPr lang="he-IL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00066"/>
          </a:xfrm>
        </p:spPr>
        <p:txBody>
          <a:bodyPr>
            <a:noAutofit/>
          </a:bodyPr>
          <a:lstStyle/>
          <a:p>
            <a:pPr rtl="0"/>
            <a:r>
              <a:rPr lang="en-US" sz="2400" dirty="0" smtClean="0"/>
              <a:t>ANNEXE I - Example of Algorithm in RM Language </a:t>
            </a:r>
            <a:br>
              <a:rPr lang="en-US" sz="2400" dirty="0" smtClean="0"/>
            </a:br>
            <a:endParaRPr lang="he-I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5720" y="636395"/>
            <a:ext cx="8643998" cy="5935877"/>
          </a:xfrm>
        </p:spPr>
        <p:txBody>
          <a:bodyPr>
            <a:noAutofit/>
          </a:bodyPr>
          <a:lstStyle/>
          <a:p>
            <a:pPr marL="0" algn="l" rtl="0">
              <a:spcBef>
                <a:spcPts val="0"/>
              </a:spcBef>
              <a:buNone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Var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	Mesh &lt;name&gt;[D1][D2][D3];</a:t>
            </a:r>
            <a:br>
              <a:rPr lang="en-US" sz="13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	register&lt;name&gt;,&lt;name&gt;,…,&lt;name&gt;;</a:t>
            </a:r>
            <a:br>
              <a:rPr lang="en-US" sz="13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	Input &lt;name&gt;[D1];</a:t>
            </a:r>
            <a:br>
              <a:rPr lang="en-US" sz="13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	Output &lt;name&gt;[D1];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Program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scan(&lt;to&gt;,[&lt;start_D1&gt;,&lt;start_D2,&lt;start_D3&gt;][&lt;end_D1&gt;,&lt;end_D2,&lt;end_D3&gt;][&lt;jump_D1&gt;,&lt;jump_D2&gt;,&lt;jump_D3&gt;],</a:t>
            </a:r>
            <a:br>
              <a:rPr lang="en-US" sz="13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&lt;from&gt;,&lt;Direction&gt;);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print(&lt;from&gt;,[&lt;start_D1&gt;,&lt;start_D2,&lt;start_D3&gt;][&lt;end_D1&gt;,&lt;end_D2,&lt;end_D3&gt;][&lt;jump_D1&gt;,&lt;jump_D2&gt;,&lt;jump_D3&gt;],</a:t>
            </a:r>
            <a:br>
              <a:rPr lang="en-US" sz="13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&lt;to&gt;,&lt;Direction&gt;);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execute(&lt;to&gt;,[&lt;start_D1&gt;,&lt;start_D2,&lt;start_D3&gt;][&lt;end_D1&gt;,&lt;end_D2,&lt;end_D3&gt;][&lt;jump_D1&gt;,&lt;jump_D2&gt;,&lt;jump_D3&gt;],</a:t>
            </a:r>
            <a:br>
              <a:rPr lang="en-US" sz="13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&lt;from&gt;,&lt;Direction&gt;);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assign value to register:</a:t>
            </a:r>
            <a:br>
              <a:rPr lang="en-US" sz="13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&lt;mesh_name&gt;.&lt;regname&gt;=&lt;direction&gt;; </a:t>
            </a:r>
            <a:br>
              <a:rPr lang="en-US" sz="13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// note: The value will be assign to the all Mesh.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&lt;mesh_name&gt;[D1][D2][D3].&lt;regname&gt;=&lt;direction&gt;;</a:t>
            </a:r>
            <a:br>
              <a:rPr lang="en-US" sz="13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 // note : the value will be assigned to the dimension according to the number of dimensions  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assign value to Direction: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&lt;mesh_name&gt;.&lt;Direction&gt; = &lt;register_name&gt;| &lt;value&gt;; </a:t>
            </a:r>
            <a:br>
              <a:rPr lang="en-US" sz="13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&lt;mesh_name&gt;[D1][D2][D3].&lt;direction&gt;=&lt;register_name&gt;| &lt;value&gt;;</a:t>
            </a:r>
            <a:br>
              <a:rPr lang="en-US" sz="1300" dirty="0" smtClean="0">
                <a:latin typeface="Times New Roman" pitchFamily="18" charset="0"/>
                <a:cs typeface="Times New Roman" pitchFamily="18" charset="0"/>
              </a:rPr>
            </a:b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l" rtl="0">
              <a:spcBef>
                <a:spcPts val="0"/>
              </a:spcBef>
              <a:buNone/>
            </a:pPr>
            <a:r>
              <a:rPr lang="en-US" sz="1300" b="1" dirty="0" smtClean="0">
                <a:latin typeface="Times New Roman" pitchFamily="18" charset="0"/>
                <a:cs typeface="Times New Roman" pitchFamily="18" charset="0"/>
              </a:rPr>
              <a:t>Special Assist Function;</a:t>
            </a: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l" rtl="0">
              <a:spcBef>
                <a:spcPts val="0"/>
              </a:spcBef>
              <a:buNone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		1UN(&lt; Output_vector &gt;) – sum the '1' in the Output Vector.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		2UN(&lt; Output_vector &gt;) – sum the joined (to the left)  '1' in the Output Vector.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		BIN(&lt; Output_vector &gt;) – Decimal representation of the Output Vector.</a:t>
            </a:r>
          </a:p>
          <a:p>
            <a:pPr marL="0" algn="l" rtl="0">
              <a:spcBef>
                <a:spcPts val="0"/>
              </a:spcBef>
              <a:buNone/>
            </a:pP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		PST(&lt; Output_vector &gt;) – Returns the location of the singular '1' in the Output vector.</a:t>
            </a:r>
            <a:br>
              <a:rPr lang="en-US" sz="1300" dirty="0" smtClean="0">
                <a:latin typeface="Times New Roman" pitchFamily="18" charset="0"/>
                <a:cs typeface="Times New Roman" pitchFamily="18" charset="0"/>
              </a:rPr>
            </a:br>
            <a:endParaRPr lang="en-US" sz="1300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l" rtl="0">
              <a:spcBef>
                <a:spcPts val="0"/>
              </a:spcBef>
              <a:buNone/>
            </a:pPr>
            <a:endParaRPr lang="he-IL" sz="1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pPr rtl="0"/>
            <a:r>
              <a:rPr lang="en-US" sz="2800" dirty="0" smtClean="0">
                <a:cs typeface="+mn-cs"/>
              </a:rPr>
              <a:t>ANNEXE II Language Definition </a:t>
            </a:r>
            <a:br>
              <a:rPr lang="en-US" sz="2800" dirty="0" smtClean="0">
                <a:cs typeface="+mn-cs"/>
              </a:rPr>
            </a:br>
            <a:endParaRPr lang="he-IL" sz="2800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525963"/>
          </a:xfrm>
        </p:spPr>
        <p:txBody>
          <a:bodyPr>
            <a:noAutofit/>
          </a:bodyPr>
          <a:lstStyle/>
          <a:p>
            <a:pPr algn="l" rtl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Program ⇒ variableDeclaration  functionDeclaration  Body	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variableDeclaration ⇒ "Var" meshDefinition registerDefinition IOvectorDefinition	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meshDefinition ⇒ "Mesh" meshIdentifier meshDimension3	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meshDimension3 ⇒ "[" Integer "]" meshDimension2	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meshDimension2 ⇒ "[" Integer "]" meshDimension1 | meshDimension1	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meshDimension ⇒ "[" Integer "]" semicolon | semicolon	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registerDeclaration ⇒ "Register" identifiers 	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identifiers ⇒ registerIdentifier nextIdentifier	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nextIdentifier ⇒ "," registerIdentifier  nextIdentifier | semicolon</a:t>
            </a:r>
          </a:p>
          <a:p>
            <a:pPr algn="l" rtl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l" rtl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meshIdentifier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⇒ id	</a:t>
            </a:r>
          </a:p>
          <a:p>
            <a:pPr algn="l" rtl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registerIdentifier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⇒ id	</a:t>
            </a:r>
          </a:p>
          <a:p>
            <a:pPr algn="l" rtl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value ⇒ Number |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registerIdentifier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Autofit/>
          </a:bodyPr>
          <a:lstStyle/>
          <a:p>
            <a:pPr rtl="0"/>
            <a:r>
              <a:rPr lang="en-US" sz="2000" dirty="0" smtClean="0">
                <a:cs typeface="+mn-cs"/>
              </a:rPr>
              <a:t>ANNEXE III</a:t>
            </a:r>
            <a:br>
              <a:rPr lang="en-US" sz="2000" dirty="0" smtClean="0">
                <a:cs typeface="+mn-cs"/>
              </a:rPr>
            </a:br>
            <a:r>
              <a:rPr lang="en-US" sz="2000" dirty="0" smtClean="0">
                <a:cs typeface="+mn-cs"/>
              </a:rPr>
              <a:t>The RM language BNF / production rules for the syntax analyzer</a:t>
            </a:r>
            <a:br>
              <a:rPr lang="en-US" sz="2000" dirty="0" smtClean="0">
                <a:cs typeface="+mn-cs"/>
              </a:rPr>
            </a:br>
            <a:endParaRPr lang="he-IL" sz="2000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4662316"/>
          </a:xfrm>
        </p:spPr>
        <p:txBody>
          <a:bodyPr>
            <a:noAutofit/>
          </a:bodyPr>
          <a:lstStyle/>
          <a:p>
            <a:pPr algn="l" rtl="0"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	Body ⇒ "Program Begin" Step Functions "End"</a:t>
            </a:r>
            <a:br>
              <a:rPr lang="en-US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Step ⇒	newline readPhase Block</a:t>
            </a:r>
            <a:br>
              <a:rPr lang="en-US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	newline calculatePhase Block</a:t>
            </a:r>
            <a:br>
              <a:rPr lang="en-US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	newline busPhase Block</a:t>
            </a:r>
            <a:br>
              <a:rPr lang="en-US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	newline writePhase Block   |</a:t>
            </a:r>
            <a:br>
              <a:rPr lang="en-US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	newline readPhase Block</a:t>
            </a:r>
            <a:br>
              <a:rPr lang="en-US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	newline calculatePhase Block</a:t>
            </a:r>
            <a:br>
              <a:rPr lang="en-US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	newline busPhase Block</a:t>
            </a:r>
            <a:br>
              <a:rPr lang="en-US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	newline writePhase Block   Step</a:t>
            </a:r>
            <a:br>
              <a:rPr lang="en-US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readPhase ⇒ "R" ":"</a:t>
            </a:r>
            <a:br>
              <a:rPr lang="en-US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calculatePhase ⇒ "C" ":"</a:t>
            </a:r>
            <a:br>
              <a:rPr lang="en-US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busPhase ⇒ "B" ":"</a:t>
            </a:r>
            <a:br>
              <a:rPr lang="en-US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writePhase ⇒ "W" ":"</a:t>
            </a:r>
            <a:br>
              <a:rPr lang="en-US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	</a:t>
            </a:r>
            <a:br>
              <a:rPr lang="en-US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connectionConfiguration ⇒ "Connect" "(" switchConfiguration nextConfiguration ")"</a:t>
            </a:r>
            <a:br>
              <a:rPr lang="en-US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nextConfiguration ⇒ "," nextConfiguration | switchConfiguration | semicolon </a:t>
            </a:r>
            <a:br>
              <a:rPr lang="en-US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switchConfiguration ⇒ "VOID" | "NORTH-SOUTH" | "WEST-EAST" | "NORTH-WEST" | </a:t>
            </a:r>
            <a:br>
              <a:rPr lang="en-US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"NORTH-EAST" | "SOUTH-EAST" | "SOUTH-WEST" | "NORTH-WEST-SOUTH" | </a:t>
            </a:r>
            <a:br>
              <a:rPr lang="en-US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"NORTH-WEST-EAST" | "NORTH-EAST-SOUTH" | "EAST-SOUTH-WEST"| </a:t>
            </a:r>
            <a:br>
              <a:rPr lang="en-US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"NORTH-SOUTH-WEST-EAST" | "N0RTH" | "SOUTH" | "WEST" | "EAST"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857256"/>
          </a:xfrm>
        </p:spPr>
        <p:txBody>
          <a:bodyPr>
            <a:noAutofit/>
          </a:bodyPr>
          <a:lstStyle/>
          <a:p>
            <a:pPr rtl="0"/>
            <a:r>
              <a:rPr lang="en-US" sz="2000" dirty="0" smtClean="0">
                <a:cs typeface="+mn-cs"/>
              </a:rPr>
              <a:t>ANNEXE III</a:t>
            </a:r>
            <a:br>
              <a:rPr lang="en-US" sz="2000" dirty="0" smtClean="0">
                <a:cs typeface="+mn-cs"/>
              </a:rPr>
            </a:br>
            <a:r>
              <a:rPr lang="en-US" sz="2000" dirty="0" smtClean="0">
                <a:cs typeface="+mn-cs"/>
              </a:rPr>
              <a:t>The RM language BNF / production rules for the syntax analyzer</a:t>
            </a:r>
            <a:br>
              <a:rPr lang="en-US" sz="2000" dirty="0" smtClean="0">
                <a:cs typeface="+mn-cs"/>
              </a:rPr>
            </a:br>
            <a:endParaRPr lang="he-IL" sz="2000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4282" y="857232"/>
            <a:ext cx="8715436" cy="5429288"/>
          </a:xfrm>
        </p:spPr>
        <p:txBody>
          <a:bodyPr>
            <a:noAutofit/>
          </a:bodyPr>
          <a:lstStyle/>
          <a:p>
            <a:pPr algn="l" rtl="0"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basicDirection ⇒ | "N0RTH" | "SOUTH" | "WEST" | "EAST"	</a:t>
            </a:r>
          </a:p>
          <a:p>
            <a:pPr algn="l" rtl="0"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Block ⇒ statement | statement nextStatament	</a:t>
            </a:r>
          </a:p>
          <a:p>
            <a:pPr algn="l" rtl="0"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 nextStatement ⇒ </a:t>
            </a:r>
          </a:p>
          <a:p>
            <a:pPr algn="l" rtl="0"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statament ⇒ scanStatement | printStatement |executeStatement | assignRegisterStatement | assingDirectionStatement | connectionConfiguration</a:t>
            </a:r>
            <a:br>
              <a:rPr lang="en-US" sz="1500" dirty="0" smtClean="0">
                <a:latin typeface="Times New Roman" pitchFamily="18" charset="0"/>
                <a:cs typeface="Times New Roman" pitchFamily="18" charset="0"/>
              </a:rPr>
            </a:br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scanStatement ⇒"scan" "(" id "," algorithmCoordinates "," id "," switchConfiguration ")" semicolon	</a:t>
            </a:r>
          </a:p>
          <a:p>
            <a:pPr algn="l" rtl="0"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printStatement ⇒"print" "(" id "," algorithmCoordinates "," id "," switchConfiguration ")" semicolon	</a:t>
            </a:r>
          </a:p>
          <a:p>
            <a:pPr algn="l" rtl="0"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executeStatement ⇒"execute" "(" id "," algorithmCoordinates "," id "," switchConfiguration ")" semicolon	</a:t>
            </a:r>
          </a:p>
          <a:p>
            <a:pPr algn="l" rtl="0"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assingRegisterStatement ⇒</a:t>
            </a:r>
            <a:br>
              <a:rPr lang="en-US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meshIndentefier Dimention "."registerndetefire "=" basicDirection	 semicolon	</a:t>
            </a:r>
          </a:p>
          <a:p>
            <a:pPr algn="l" rtl="0"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assingDirectionStatement ⇒ meshIndentefier Dimention "." switchConfiguration "=" value semicolon</a:t>
            </a:r>
          </a:p>
          <a:p>
            <a:pPr algn="l" rtl="0"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l" rtl="0"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algorithmCoordinates⇒ startCoordinates endCoordinates jumpCoordinates semicolon	</a:t>
            </a:r>
          </a:p>
          <a:p>
            <a:pPr algn="l" rtl="0"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StartCoordinates ⇒ Dim "," Dim | Dim "," Dim "," Dim	</a:t>
            </a:r>
            <a:br>
              <a:rPr lang="en-US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endCoordinates ⇒ Dim "," Dim | Dim "," Dim "," Dim	</a:t>
            </a:r>
            <a:br>
              <a:rPr lang="en-US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jumpCoordinates ⇒ Dim "," Dim | Dim "," Dim "," Dim	</a:t>
            </a:r>
            <a:br>
              <a:rPr lang="en-US" sz="1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Dim ⇒ "["Integer "]"</a:t>
            </a:r>
            <a:br>
              <a:rPr lang="en-US" sz="1500" dirty="0" smtClean="0">
                <a:latin typeface="Times New Roman" pitchFamily="18" charset="0"/>
                <a:cs typeface="Times New Roman" pitchFamily="18" charset="0"/>
              </a:rPr>
            </a:br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None/>
            </a:pPr>
            <a:endParaRPr lang="he-IL" sz="15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he-IL" sz="1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857256"/>
          </a:xfrm>
        </p:spPr>
        <p:txBody>
          <a:bodyPr>
            <a:noAutofit/>
          </a:bodyPr>
          <a:lstStyle/>
          <a:p>
            <a:r>
              <a:rPr lang="en-US" sz="2000" dirty="0" smtClean="0">
                <a:cs typeface="+mn-cs"/>
              </a:rPr>
              <a:t>ANNEXE III</a:t>
            </a:r>
            <a:br>
              <a:rPr lang="en-US" sz="2000" dirty="0" smtClean="0">
                <a:cs typeface="+mn-cs"/>
              </a:rPr>
            </a:br>
            <a:r>
              <a:rPr lang="en-US" sz="2000" dirty="0" smtClean="0">
                <a:cs typeface="+mn-cs"/>
              </a:rPr>
              <a:t>The RM language BNF / production rules for the syntax analyzer</a:t>
            </a:r>
            <a:br>
              <a:rPr lang="en-US" sz="2000" dirty="0" smtClean="0">
                <a:cs typeface="+mn-cs"/>
              </a:rPr>
            </a:br>
            <a:endParaRPr lang="he-IL" sz="2000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smtClean="0"/>
              <a:t>23 / </a:t>
            </a:r>
            <a:fld id="{DAF22AC9-109E-4E4D-92F9-530E51D9A3A2}" type="slidenum">
              <a:rPr lang="he-IL" smtClean="0"/>
              <a:pPr/>
              <a:t>29</a:t>
            </a:fld>
            <a:endParaRPr lang="he-I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8596" y="-142900"/>
            <a:ext cx="8229600" cy="1143000"/>
          </a:xfrm>
        </p:spPr>
        <p:txBody>
          <a:bodyPr/>
          <a:lstStyle/>
          <a:p>
            <a:r>
              <a:rPr lang="en-US" dirty="0" smtClean="0">
                <a:cs typeface="+mn-cs"/>
              </a:rPr>
              <a:t>Use Case</a:t>
            </a:r>
            <a:endParaRPr lang="he-IL" dirty="0">
              <a:cs typeface="+mn-cs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857232"/>
            <a:ext cx="6143668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57356" y="160478"/>
            <a:ext cx="5426393" cy="48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33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Introduction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14282" y="811615"/>
            <a:ext cx="8786874" cy="491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rtl="0">
              <a:lnSpc>
                <a:spcPct val="114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Reconfigurable Mesh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(RM) serves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 a theoretical model for massively parallel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computing</a:t>
            </a:r>
          </a:p>
          <a:p>
            <a:pPr algn="l" rtl="0">
              <a:lnSpc>
                <a:spcPct val="114000"/>
              </a:lnSpc>
              <a:buFont typeface="Arial" pitchFamily="34" charset="0"/>
              <a:buChar char="•"/>
            </a:pPr>
            <a:endParaRPr 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114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RM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 recently been investigated as a practical architecture for many-cores with light-weight, circuit-switched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interconnects</a:t>
            </a:r>
            <a:b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ct val="114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 today, there is a lack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 learning environments for the RM, which include: </a:t>
            </a:r>
          </a:p>
          <a:p>
            <a:pPr lvl="1" algn="l" rtl="0">
              <a:lnSpc>
                <a:spcPct val="114000"/>
              </a:lnSpc>
              <a:buSzPct val="80000"/>
              <a:buFont typeface="Courier New" pitchFamily="49" charset="0"/>
              <a:buChar char="o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languages, programming environments, compilers, and debuggers</a:t>
            </a:r>
            <a:endParaRPr 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dirty="0" smtClean="0"/>
              <a:t>23 / </a:t>
            </a:r>
            <a:fld id="{DAF22AC9-109E-4E4D-92F9-530E51D9A3A2}" type="slidenum">
              <a:rPr lang="he-IL" smtClean="0"/>
              <a:pPr/>
              <a:t>3</a:t>
            </a:fld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smtClean="0"/>
              <a:t>23 / </a:t>
            </a:r>
            <a:fld id="{DAF22AC9-109E-4E4D-92F9-530E51D9A3A2}" type="slidenum">
              <a:rPr lang="he-IL" smtClean="0"/>
              <a:pPr/>
              <a:t>30</a:t>
            </a:fld>
            <a:endParaRPr lang="he-I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7158" y="-71462"/>
            <a:ext cx="8229600" cy="1143000"/>
          </a:xfrm>
        </p:spPr>
        <p:txBody>
          <a:bodyPr/>
          <a:lstStyle/>
          <a:p>
            <a:r>
              <a:rPr lang="en-US" dirty="0" smtClean="0"/>
              <a:t>Basic Data Structure</a:t>
            </a:r>
            <a:endParaRPr lang="he-IL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000108"/>
            <a:ext cx="6643734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85728"/>
            <a:ext cx="822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4000" dirty="0" smtClean="0">
                <a:solidFill>
                  <a:srgbClr val="000000"/>
                </a:solidFill>
                <a:latin typeface="Arial" pitchFamily="34" charset="0"/>
              </a:rPr>
              <a:t>Goal</a:t>
            </a:r>
            <a:endParaRPr lang="en-US" sz="40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844" y="1428736"/>
            <a:ext cx="885831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To provide a graphical environment for writing and running algorithms for RM</a:t>
            </a:r>
          </a:p>
          <a:p>
            <a:pPr algn="l" rtl="0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indent="180000" algn="l" rtl="0">
              <a:buSzPct val="80000"/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 environment will support: compiling (translating) the program, and run it with a graphical interface for a better debugging and understanding the RM flow</a:t>
            </a:r>
          </a:p>
          <a:p>
            <a:pPr lvl="1" indent="180000" algn="l" rtl="0">
              <a:buSzPct val="80000"/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 environment will simulated the parallelism by running the algorithms in multi-threaded code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dirty="0" smtClean="0"/>
              <a:t>23 / </a:t>
            </a:r>
            <a:fld id="{DAF22AC9-109E-4E4D-92F9-530E51D9A3A2}" type="slidenum">
              <a:rPr lang="he-IL" smtClean="0"/>
              <a:pPr/>
              <a:t>4</a:t>
            </a:fld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57158" y="1368703"/>
            <a:ext cx="8572560" cy="327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lvl="1" indent="-308610" algn="l" rtl="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RM of size n x m consists of nm identical SIMD processors positioned on a rectangular array with n rows and m columns</a:t>
            </a:r>
            <a:b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-308610" algn="l" rtl="0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processing elements execute cycles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of:</a:t>
            </a:r>
          </a:p>
          <a:p>
            <a:pPr lvl="2" indent="-308610" algn="l" rtl="0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Bus configuration</a:t>
            </a:r>
          </a:p>
          <a:p>
            <a:pPr lvl="2" indent="-308610" algn="l" rtl="0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Communication</a:t>
            </a:r>
          </a:p>
          <a:p>
            <a:pPr lvl="2" indent="-308610" algn="l" rtl="0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Constant-time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computation in a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lock-step</a:t>
            </a: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62965" y="548640"/>
            <a:ext cx="7130892" cy="48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33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Reconfigurable Mesh Model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dirty="0" smtClean="0"/>
              <a:t>23 / </a:t>
            </a:r>
            <a:fld id="{DAF22AC9-109E-4E4D-92F9-530E51D9A3A2}" type="slidenum">
              <a:rPr lang="he-IL" smtClean="0"/>
              <a:pPr/>
              <a:t>5</a:t>
            </a:fld>
            <a:endParaRPr lang="he-IL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1396" y="4587590"/>
            <a:ext cx="3954780" cy="2171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405765" y="1371600"/>
            <a:ext cx="8351044" cy="2773204"/>
          </a:xfrm>
        </p:spPr>
        <p:txBody>
          <a:bodyPr lIns="0" tIns="0" rIns="0" bIns="0">
            <a:normAutofit/>
          </a:bodyPr>
          <a:lstStyle/>
          <a:p>
            <a:pPr marL="411480" lvl="1" indent="-308610" algn="l" rtl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Mesh Architecture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771525" lvl="2" indent="-257175" algn="l" rtl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Processing element (PE)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771525" lvl="2" indent="-257175" algn="l" rtl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Connection autonomy, 15 possible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patterns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771525" lvl="2" indent="-257175" algn="l" rtl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Constant PE Computation time 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771525" lvl="2" indent="-257175" algn="l" rtl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Communication delay O(1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l" rtl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None/>
            </a:pP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42844" y="357166"/>
            <a:ext cx="8789671" cy="48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rtl="0">
              <a:lnSpc>
                <a:spcPct val="95000"/>
              </a:lnSpc>
            </a:pPr>
            <a:r>
              <a:rPr lang="en-US" sz="33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Reconfigurable </a:t>
            </a:r>
            <a:r>
              <a:rPr lang="en-US" sz="33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M</a:t>
            </a:r>
            <a:r>
              <a:rPr lang="en-US" sz="33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esh – How does it work?</a:t>
            </a:r>
            <a:r>
              <a:rPr lang="en-US" sz="33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 </a:t>
            </a: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6" y="3429000"/>
            <a:ext cx="4009295" cy="2443164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dirty="0" smtClean="0"/>
              <a:t>23 / </a:t>
            </a:r>
            <a:fld id="{DAF22AC9-109E-4E4D-92F9-530E51D9A3A2}" type="slidenum">
              <a:rPr lang="he-IL" smtClean="0"/>
              <a:pPr/>
              <a:t>6</a:t>
            </a:fld>
            <a:endParaRPr lang="he-IL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409" y="3500438"/>
            <a:ext cx="4119591" cy="22622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156492" y="1071546"/>
            <a:ext cx="8922543" cy="4857784"/>
          </a:xfrm>
        </p:spPr>
        <p:txBody>
          <a:bodyPr lIns="0" tIns="0" rIns="0" bIns="0">
            <a:normAutofit/>
          </a:bodyPr>
          <a:lstStyle/>
          <a:p>
            <a:pPr marL="0" indent="0" algn="l" rtl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 processors work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synchronously.</a:t>
            </a:r>
            <a:b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single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step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of an RM consists of the following 4 phases: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l" rtl="0">
              <a:lnSpc>
                <a:spcPct val="95000"/>
              </a:lnSpc>
              <a:spcBef>
                <a:spcPct val="0"/>
              </a:spcBef>
              <a:buNone/>
            </a:pPr>
            <a:endParaRPr lang="en-US" sz="1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771525" lvl="2" indent="-257175" algn="l" rtl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AutoNum type="arabicPeriod"/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Read phase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receive data from a port 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771525" lvl="2" indent="-257175" algn="l" rtl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AutoNum type="arabicPeriod"/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Calculation phase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execute constant-time local computations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771525" lvl="2" indent="-257175" algn="l" rtl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AutoNum type="arabicPeriod"/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Switch </a:t>
            </a: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configuration 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phase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change the configuration of inner buses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771525" lvl="2" indent="-257175" algn="l" rtl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AutoNum type="arabicPeriod"/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Write phase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send data to a port </a:t>
            </a: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dirty="0" smtClean="0"/>
              <a:t>23 / </a:t>
            </a:r>
            <a:fld id="{DAF22AC9-109E-4E4D-92F9-530E51D9A3A2}" type="slidenum">
              <a:rPr lang="he-IL" smtClean="0"/>
              <a:pPr/>
              <a:t>7</a:t>
            </a:fld>
            <a:endParaRPr lang="he-IL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42844" y="362902"/>
            <a:ext cx="8789671" cy="48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rtl="0">
              <a:lnSpc>
                <a:spcPct val="95000"/>
              </a:lnSpc>
            </a:pPr>
            <a:r>
              <a:rPr lang="en-US" sz="33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Reconfigurable </a:t>
            </a:r>
            <a:r>
              <a:rPr lang="en-US" sz="33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M</a:t>
            </a:r>
            <a:r>
              <a:rPr lang="en-US" sz="33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esh – How does it work?</a:t>
            </a:r>
            <a:r>
              <a:rPr lang="en-US" sz="33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 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4781857"/>
            <a:ext cx="1571636" cy="1497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14314" y="274320"/>
            <a:ext cx="8715404" cy="40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rtl="0">
              <a:lnSpc>
                <a:spcPct val="95000"/>
              </a:lnSpc>
            </a:pPr>
            <a:r>
              <a:rPr 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Example: </a:t>
            </a:r>
            <a:r>
              <a:rPr 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Switch </a:t>
            </a:r>
            <a:r>
              <a:rPr 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Configuration </a:t>
            </a:r>
            <a:r>
              <a:rPr 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on </a:t>
            </a:r>
            <a:r>
              <a:rPr lang="en-US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XOR</a:t>
            </a:r>
            <a:r>
              <a:rPr 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 Algorithm 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14348" y="1000108"/>
            <a:ext cx="4714908" cy="2595130"/>
            <a:chOff x="714348" y="1000108"/>
            <a:chExt cx="4714908" cy="259513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4348" y="1000108"/>
              <a:ext cx="4714908" cy="2595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Rounded Rectangle 7"/>
            <p:cNvSpPr/>
            <p:nvPr/>
          </p:nvSpPr>
          <p:spPr>
            <a:xfrm>
              <a:off x="1583479" y="2964747"/>
              <a:ext cx="3643338" cy="285752"/>
            </a:xfrm>
            <a:prstGeom prst="round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57752" y="3272104"/>
            <a:ext cx="3980520" cy="2914088"/>
            <a:chOff x="4857752" y="3272104"/>
            <a:chExt cx="3980520" cy="291408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57752" y="3272104"/>
              <a:ext cx="3980520" cy="2914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Rounded Rectangle 9"/>
            <p:cNvSpPr/>
            <p:nvPr/>
          </p:nvSpPr>
          <p:spPr>
            <a:xfrm>
              <a:off x="5000628" y="5524452"/>
              <a:ext cx="3643338" cy="285752"/>
            </a:xfrm>
            <a:prstGeom prst="round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dirty="0" smtClean="0"/>
              <a:t>23 / </a:t>
            </a:r>
            <a:fld id="{DAF22AC9-109E-4E4D-92F9-530E51D9A3A2}" type="slidenum">
              <a:rPr lang="he-IL" smtClean="0"/>
              <a:pPr/>
              <a:t>8</a:t>
            </a:fld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8" y="1214422"/>
            <a:ext cx="307183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 = 3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Mesh size = 2n X 3</a:t>
            </a:r>
            <a:endParaRPr lang="he-IL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71406" y="105710"/>
            <a:ext cx="8698230" cy="822960"/>
          </a:xfrm>
        </p:spPr>
        <p:txBody>
          <a:bodyPr lIns="0" tIns="0" rIns="0" bIns="0" anchor="t">
            <a:normAutofit/>
          </a:bodyPr>
          <a:lstStyle/>
          <a:p>
            <a:pPr algn="ctr" rtl="0">
              <a:lnSpc>
                <a:spcPct val="95000"/>
              </a:lnSpc>
            </a:pPr>
            <a:r>
              <a:rPr lang="en-US" sz="3300" dirty="0">
                <a:solidFill>
                  <a:srgbClr val="000000"/>
                </a:solidFill>
                <a:latin typeface="Arial" pitchFamily="34" charset="0"/>
              </a:rPr>
              <a:t>Some Reconfigurable Mesh Algorithms</a:t>
            </a:r>
          </a:p>
        </p:txBody>
      </p:sp>
      <p:sp>
        <p:nvSpPr>
          <p:cNvPr id="350" name="Slide Number Placeholder 3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e-IL" dirty="0" smtClean="0"/>
              <a:t>23 / </a:t>
            </a:r>
            <a:fld id="{DAF22AC9-109E-4E4D-92F9-530E51D9A3A2}" type="slidenum">
              <a:rPr lang="he-IL" smtClean="0"/>
              <a:pPr/>
              <a:t>9</a:t>
            </a:fld>
            <a:endParaRPr lang="he-IL" dirty="0"/>
          </a:p>
        </p:txBody>
      </p:sp>
      <p:graphicFrame>
        <p:nvGraphicFramePr>
          <p:cNvPr id="351" name="Table 350"/>
          <p:cNvGraphicFramePr>
            <a:graphicFrameLocks noGrp="1"/>
          </p:cNvGraphicFramePr>
          <p:nvPr/>
        </p:nvGraphicFramePr>
        <p:xfrm>
          <a:off x="2214546" y="928670"/>
          <a:ext cx="6357981" cy="5029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83427"/>
                <a:gridCol w="1179133"/>
                <a:gridCol w="4195421"/>
              </a:tblGrid>
              <a:tr h="500066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Time`</a:t>
                      </a:r>
                      <a:endParaRPr lang="he-I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Mesh Size</a:t>
                      </a:r>
                    </a:p>
                    <a:p>
                      <a:pPr algn="ctr" rtl="1"/>
                      <a:endParaRPr lang="he-I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Problem</a:t>
                      </a:r>
                      <a:endParaRPr lang="he-I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431">
                <a:tc>
                  <a:txBody>
                    <a:bodyPr/>
                    <a:lstStyle/>
                    <a:p>
                      <a:pPr algn="ctr" rtl="0">
                        <a:lnSpc>
                          <a:spcPct val="95000"/>
                        </a:lnSpc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O(1)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95000"/>
                        </a:lnSpc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2n X 3 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XOR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44431">
                <a:tc>
                  <a:txBody>
                    <a:bodyPr/>
                    <a:lstStyle/>
                    <a:p>
                      <a:pPr algn="ctr" rtl="0">
                        <a:lnSpc>
                          <a:spcPct val="95000"/>
                        </a:lnSpc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O(1)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95000"/>
                        </a:lnSpc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 X n 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Prefix-And of n 1-bit numbers 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4431">
                <a:tc>
                  <a:txBody>
                    <a:bodyPr/>
                    <a:lstStyle/>
                    <a:p>
                      <a:pPr algn="ctr" rtl="0">
                        <a:lnSpc>
                          <a:spcPct val="95000"/>
                        </a:lnSpc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O(1)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95000"/>
                        </a:lnSpc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 X n 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Maximum of n (log n)-bit numbers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4431">
                <a:tc>
                  <a:txBody>
                    <a:bodyPr/>
                    <a:lstStyle/>
                    <a:p>
                      <a:pPr algn="ctr" rtl="0">
                        <a:lnSpc>
                          <a:spcPct val="95000"/>
                        </a:lnSpc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O(1)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95000"/>
                        </a:lnSpc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 X nk 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Addition of n k-bit numbers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4431">
                <a:tc>
                  <a:txBody>
                    <a:bodyPr/>
                    <a:lstStyle/>
                    <a:p>
                      <a:pPr algn="ctr" rtl="0">
                        <a:lnSpc>
                          <a:spcPct val="95000"/>
                        </a:lnSpc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O(1)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95000"/>
                        </a:lnSpc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 X n 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Multiplication of two n-bit numbers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4431">
                <a:tc>
                  <a:txBody>
                    <a:bodyPr/>
                    <a:lstStyle/>
                    <a:p>
                      <a:pPr algn="ctr" rtl="0">
                        <a:lnSpc>
                          <a:spcPct val="95000"/>
                        </a:lnSpc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O(1)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95000"/>
                        </a:lnSpc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 X n 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Division of two n-bit numbers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44431">
                <a:tc>
                  <a:txBody>
                    <a:bodyPr/>
                    <a:lstStyle/>
                    <a:p>
                      <a:pPr algn="ctr" rtl="0">
                        <a:lnSpc>
                          <a:spcPct val="95000"/>
                        </a:lnSpc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O(1)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95000"/>
                        </a:lnSpc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 X n 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Sort of n O(log n)- bit numbers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431">
                <a:tc>
                  <a:txBody>
                    <a:bodyPr/>
                    <a:lstStyle/>
                    <a:p>
                      <a:pPr algn="ctr" rtl="0">
                        <a:lnSpc>
                          <a:spcPct val="95000"/>
                        </a:lnSpc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O(1)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95000"/>
                        </a:lnSpc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 X n 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Convex Hull of n points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431">
                <a:tc>
                  <a:txBody>
                    <a:bodyPr/>
                    <a:lstStyle/>
                    <a:p>
                      <a:pPr algn="ctr" rtl="0">
                        <a:lnSpc>
                          <a:spcPct val="95000"/>
                        </a:lnSpc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O(1)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95000"/>
                        </a:lnSpc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 X n 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Smallest enclosing rectangle of n points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431">
                <a:tc>
                  <a:txBody>
                    <a:bodyPr/>
                    <a:lstStyle/>
                    <a:p>
                      <a:pPr algn="ctr" rtl="0">
                        <a:lnSpc>
                          <a:spcPct val="95000"/>
                        </a:lnSpc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O(1)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95000"/>
                        </a:lnSpc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sz="1800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X n 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Triangular enclosing of n planar points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431">
                <a:tc>
                  <a:txBody>
                    <a:bodyPr/>
                    <a:lstStyle/>
                    <a:p>
                      <a:pPr algn="ctr" rtl="0">
                        <a:lnSpc>
                          <a:spcPct val="95000"/>
                        </a:lnSpc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O(1)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95000"/>
                        </a:lnSpc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 X n 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All-pairs nearest neighbors of n points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431">
                <a:tc>
                  <a:txBody>
                    <a:bodyPr/>
                    <a:lstStyle/>
                    <a:p>
                      <a:pPr rtl="1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O(log n)</a:t>
                      </a:r>
                      <a:endParaRPr lang="he-IL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95000"/>
                        </a:lnSpc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n X n 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Connected components of an n X n image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56" name="TextBox 355"/>
          <p:cNvSpPr txBox="1"/>
          <p:nvPr/>
        </p:nvSpPr>
        <p:spPr>
          <a:xfrm>
            <a:off x="714348" y="2085795"/>
            <a:ext cx="178595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/>
              <a:t>Logic, arithmetic sorting and selection</a:t>
            </a:r>
            <a:endParaRPr lang="he-IL" b="1" dirty="0"/>
          </a:p>
        </p:txBody>
      </p:sp>
      <p:sp>
        <p:nvSpPr>
          <p:cNvPr id="357" name="TextBox 356"/>
          <p:cNvSpPr txBox="1"/>
          <p:nvPr/>
        </p:nvSpPr>
        <p:spPr>
          <a:xfrm>
            <a:off x="714348" y="4357694"/>
            <a:ext cx="178595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/>
              <a:t>Graph and image algorithms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1296</TotalTime>
  <Words>1211</Words>
  <Application>Microsoft Office PowerPoint</Application>
  <PresentationFormat>‫הצגה על המסך (4:3)</PresentationFormat>
  <Paragraphs>452</Paragraphs>
  <Slides>30</Slides>
  <Notes>6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30</vt:i4>
      </vt:variant>
    </vt:vector>
  </HeadingPairs>
  <TitlesOfParts>
    <vt:vector size="31" baseType="lpstr">
      <vt:lpstr>Concourse</vt:lpstr>
      <vt:lpstr>Developing an Environment for Reconfigurable Mesh Algorithms using Multi-Core Computers</vt:lpstr>
      <vt:lpstr>Outline</vt:lpstr>
      <vt:lpstr>שקופית 3</vt:lpstr>
      <vt:lpstr>Goal</vt:lpstr>
      <vt:lpstr>שקופית 5</vt:lpstr>
      <vt:lpstr>שקופית 6</vt:lpstr>
      <vt:lpstr>שקופית 7</vt:lpstr>
      <vt:lpstr>שקופית 8</vt:lpstr>
      <vt:lpstr>Some Reconfigurable Mesh Algorithms</vt:lpstr>
      <vt:lpstr>שקופית 10</vt:lpstr>
      <vt:lpstr>שקופית 11</vt:lpstr>
      <vt:lpstr>Compiler Design </vt:lpstr>
      <vt:lpstr>Compiler Design   </vt:lpstr>
      <vt:lpstr> Compiler Design   </vt:lpstr>
      <vt:lpstr>שקופית 15</vt:lpstr>
      <vt:lpstr>שקופית 16</vt:lpstr>
      <vt:lpstr>שקופית 17</vt:lpstr>
      <vt:lpstr>שקופית 18</vt:lpstr>
      <vt:lpstr>שקופית 19</vt:lpstr>
      <vt:lpstr>שקופית 20</vt:lpstr>
      <vt:lpstr>Obstacles</vt:lpstr>
      <vt:lpstr>שקופית 22</vt:lpstr>
      <vt:lpstr>References</vt:lpstr>
      <vt:lpstr>ANNEXE I - Example of Algorithm in RM Language  </vt:lpstr>
      <vt:lpstr>ANNEXE II Language Definition  </vt:lpstr>
      <vt:lpstr>ANNEXE III The RM language BNF / production rules for the syntax analyzer </vt:lpstr>
      <vt:lpstr>ANNEXE III The RM language BNF / production rules for the syntax analyzer </vt:lpstr>
      <vt:lpstr>ANNEXE III The RM language BNF / production rules for the syntax analyzer </vt:lpstr>
      <vt:lpstr>Use Case</vt:lpstr>
      <vt:lpstr>Basic Data Structure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an Environment for Reconfigurable Mesh Algorithms using Multi-Core Computers</dc:title>
  <dc:creator>Daniel</dc:creator>
  <cp:lastModifiedBy>נדב וסמדר</cp:lastModifiedBy>
  <cp:revision>293</cp:revision>
  <dcterms:modified xsi:type="dcterms:W3CDTF">2010-01-19T20:25:23Z</dcterms:modified>
</cp:coreProperties>
</file>