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1" r:id="rId13"/>
  </p:sldIdLst>
  <p:sldSz cx="9144000" cy="6858000" type="screen4x3"/>
  <p:notesSz cx="6858000" cy="9144000"/>
  <p:embeddedFontLst>
    <p:embeddedFont>
      <p:font typeface="나눔손글씨 펜" pitchFamily="66" charset="-127"/>
      <p:regular r:id="rId15"/>
    </p:embeddedFont>
    <p:embeddedFont>
      <p:font typeface="나눔고딕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96" autoAdjust="0"/>
    <p:restoredTop sz="94660"/>
  </p:normalViewPr>
  <p:slideViewPr>
    <p:cSldViewPr>
      <p:cViewPr varScale="1">
        <p:scale>
          <a:sx n="114" d="100"/>
          <a:sy n="114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0. Programming</a:t>
            </a:r>
            <a:endParaRPr kumimoji="0" lang="en-US" altLang="ko-KR" sz="60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688" y="2254241"/>
            <a:ext cx="3963281" cy="1746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자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이경민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2857496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About paradigm &amp; language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sz="4400" dirty="0" smtClean="0">
                <a:solidFill>
                  <a:schemeClr val="bg1"/>
                </a:solidFill>
              </a:rPr>
              <a:t>Integrated </a:t>
            </a:r>
            <a:r>
              <a:rPr lang="en-US" sz="4400" dirty="0" smtClean="0">
                <a:solidFill>
                  <a:schemeClr val="bg1"/>
                </a:solidFill>
              </a:rPr>
              <a:t>Development Environment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                                                                  </a:t>
            </a: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(IDE,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통합개발환경</a:t>
            </a: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33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85720" y="2357430"/>
            <a:ext cx="3857652" cy="2857520"/>
            <a:chOff x="285720" y="2000240"/>
            <a:chExt cx="4714908" cy="3357586"/>
          </a:xfrm>
        </p:grpSpPr>
        <p:pic>
          <p:nvPicPr>
            <p:cNvPr id="17" name="그림 16" descr="도형_선직사각형_화이트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20" y="2000240"/>
              <a:ext cx="4714908" cy="3357586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2285992"/>
              <a:ext cx="4293620" cy="2786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5" name="그룹 24"/>
          <p:cNvGrpSpPr/>
          <p:nvPr/>
        </p:nvGrpSpPr>
        <p:grpSpPr>
          <a:xfrm>
            <a:off x="4143372" y="2857496"/>
            <a:ext cx="4929222" cy="2000264"/>
            <a:chOff x="4000496" y="2928934"/>
            <a:chExt cx="4929222" cy="2000264"/>
          </a:xfrm>
        </p:grpSpPr>
        <p:pic>
          <p:nvPicPr>
            <p:cNvPr id="22" name="그림 21" descr="도형_선직사각형_화이트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6" y="2928934"/>
              <a:ext cx="4929222" cy="2000264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14810" y="3143248"/>
              <a:ext cx="4524380" cy="1590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6" name="오른쪽으로 구부러진 화살표 35"/>
          <p:cNvSpPr/>
          <p:nvPr/>
        </p:nvSpPr>
        <p:spPr>
          <a:xfrm rot="16200000">
            <a:off x="3750463" y="3107530"/>
            <a:ext cx="1357321" cy="5429288"/>
          </a:xfrm>
          <a:prstGeom prst="curved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sz="4400" dirty="0" smtClean="0">
                <a:solidFill>
                  <a:schemeClr val="bg1"/>
                </a:solidFill>
              </a:rPr>
              <a:t>Integrated </a:t>
            </a:r>
            <a:r>
              <a:rPr lang="en-US" sz="4400" dirty="0" smtClean="0">
                <a:solidFill>
                  <a:schemeClr val="bg1"/>
                </a:solidFill>
              </a:rPr>
              <a:t>Development Environment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                                                                  </a:t>
            </a: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(IDE,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통합개발환경</a:t>
            </a: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33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1" name="그림 10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859" y="3335287"/>
            <a:ext cx="2124067" cy="10224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735" y="3548722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Visual Studio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29882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</a:rPr>
              <a:t>언어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그림 14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9503" y="3357562"/>
            <a:ext cx="1695439" cy="9286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47539" y="35638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Eclipse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0941" y="298823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958" y="3357562"/>
            <a:ext cx="2000264" cy="9284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63891" y="3271723"/>
            <a:ext cx="14847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PyCharm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322" y="298823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Programming?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Paradigm (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방법론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 –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절차지향과 객체지향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Language (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언어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 – C, Java, python, …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IDE (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개발환경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Programming?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248" y="2357430"/>
            <a:ext cx="69847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컴퓨터가 할 일을</a:t>
            </a:r>
            <a:endParaRPr kumimoji="0" lang="en-US" altLang="ko-KR" sz="8800" spc="-15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만들어주는 과정</a:t>
            </a:r>
            <a:endParaRPr kumimoji="0" lang="en-US" altLang="ko-KR" sz="8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Programming?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어떤 방법으로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어떤 언어로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파리로 해외여행을 가서 </a:t>
            </a: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에펠탑으로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가는 길을 물어보자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Paradigm (</a:t>
            </a:r>
            <a:r>
              <a:rPr lang="ko-KR" altLang="en-US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방법론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571736" y="2628903"/>
            <a:ext cx="3338513" cy="1758411"/>
            <a:chOff x="2571736" y="2628903"/>
            <a:chExt cx="3338513" cy="1758411"/>
          </a:xfrm>
        </p:grpSpPr>
        <p:pic>
          <p:nvPicPr>
            <p:cNvPr id="8" name="그림 7" descr="도형_선직사각형_화이트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174" y="2628903"/>
              <a:ext cx="3267075" cy="1228725"/>
            </a:xfrm>
            <a:prstGeom prst="rect">
              <a:avLst/>
            </a:prstGeom>
          </p:spPr>
        </p:pic>
        <p:pic>
          <p:nvPicPr>
            <p:cNvPr id="10" name="그림 9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88" y="3786190"/>
              <a:ext cx="714380" cy="601124"/>
            </a:xfrm>
            <a:prstGeom prst="rect">
              <a:avLst/>
            </a:prstGeom>
          </p:spPr>
        </p:pic>
        <p:pic>
          <p:nvPicPr>
            <p:cNvPr id="13" name="그림 12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2" y="3786190"/>
              <a:ext cx="714380" cy="601124"/>
            </a:xfrm>
            <a:prstGeom prst="rect">
              <a:avLst/>
            </a:prstGeom>
          </p:spPr>
        </p:pic>
        <p:pic>
          <p:nvPicPr>
            <p:cNvPr id="15" name="그림 14" descr="icon_메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1736" y="3324228"/>
              <a:ext cx="619125" cy="533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928662" y="4572008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절차지향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(Procedure Programming)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객체지향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(Object-Oriented Programming)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Paradigm (</a:t>
            </a:r>
            <a:r>
              <a:rPr lang="ko-KR" altLang="en-US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방법론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 - </a:t>
            </a:r>
            <a:r>
              <a:rPr lang="ko-KR" altLang="en-US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절차지향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pSp>
        <p:nvGrpSpPr>
          <p:cNvPr id="2" name="그룹 15"/>
          <p:cNvGrpSpPr/>
          <p:nvPr/>
        </p:nvGrpSpPr>
        <p:grpSpPr>
          <a:xfrm>
            <a:off x="2571736" y="2628903"/>
            <a:ext cx="3338513" cy="1758411"/>
            <a:chOff x="2571736" y="2628903"/>
            <a:chExt cx="3338513" cy="1758411"/>
          </a:xfrm>
        </p:grpSpPr>
        <p:pic>
          <p:nvPicPr>
            <p:cNvPr id="8" name="그림 7" descr="도형_선직사각형_화이트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174" y="2628903"/>
              <a:ext cx="3267075" cy="1228725"/>
            </a:xfrm>
            <a:prstGeom prst="rect">
              <a:avLst/>
            </a:prstGeom>
          </p:spPr>
        </p:pic>
        <p:pic>
          <p:nvPicPr>
            <p:cNvPr id="10" name="그림 9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88" y="3786190"/>
              <a:ext cx="714380" cy="601124"/>
            </a:xfrm>
            <a:prstGeom prst="rect">
              <a:avLst/>
            </a:prstGeom>
          </p:spPr>
        </p:pic>
        <p:pic>
          <p:nvPicPr>
            <p:cNvPr id="13" name="그림 12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2" y="3786190"/>
              <a:ext cx="714380" cy="601124"/>
            </a:xfrm>
            <a:prstGeom prst="rect">
              <a:avLst/>
            </a:prstGeom>
          </p:spPr>
        </p:pic>
        <p:pic>
          <p:nvPicPr>
            <p:cNvPr id="15" name="그림 14" descr="icon_메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1736" y="3324228"/>
              <a:ext cx="619125" cy="533400"/>
            </a:xfrm>
            <a:prstGeom prst="rect">
              <a:avLst/>
            </a:prstGeom>
          </p:spPr>
        </p:pic>
      </p:grpSp>
      <p:pic>
        <p:nvPicPr>
          <p:cNvPr id="11" name="그림 10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8197" y="2357430"/>
            <a:ext cx="3267075" cy="122872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662511" y="3514717"/>
            <a:ext cx="2714644" cy="601124"/>
            <a:chOff x="5286380" y="4328074"/>
            <a:chExt cx="2714644" cy="601124"/>
          </a:xfrm>
        </p:grpSpPr>
        <p:pic>
          <p:nvPicPr>
            <p:cNvPr id="14" name="그림 13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380" y="4328074"/>
              <a:ext cx="714380" cy="601124"/>
            </a:xfrm>
            <a:prstGeom prst="rect">
              <a:avLst/>
            </a:prstGeom>
          </p:spPr>
        </p:pic>
        <p:pic>
          <p:nvPicPr>
            <p:cNvPr id="16" name="그림 15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4328074"/>
              <a:ext cx="714380" cy="601124"/>
            </a:xfrm>
            <a:prstGeom prst="rect">
              <a:avLst/>
            </a:prstGeom>
          </p:spPr>
        </p:pic>
      </p:grpSp>
      <p:pic>
        <p:nvPicPr>
          <p:cNvPr id="17" name="그림 16" descr="icon_메모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6759" y="3044271"/>
            <a:ext cx="619125" cy="533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0034" y="4143380"/>
            <a:ext cx="635798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절차지향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(Procedure Programming)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절차에 맞춰 순서대로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‘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이어서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’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프로그래밍 하는 방법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장점 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실행 속도가 빠르다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2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단점 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작성하거나 이해하기 힘들다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2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9.39163E-7 L -0.25122 -0.1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Paradigm (</a:t>
            </a:r>
            <a:r>
              <a:rPr lang="ko-KR" altLang="en-US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방법론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 - </a:t>
            </a:r>
            <a:r>
              <a:rPr lang="ko-KR" altLang="en-US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객체지향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pSp>
        <p:nvGrpSpPr>
          <p:cNvPr id="2" name="그룹 15"/>
          <p:cNvGrpSpPr/>
          <p:nvPr/>
        </p:nvGrpSpPr>
        <p:grpSpPr>
          <a:xfrm>
            <a:off x="2571736" y="2628903"/>
            <a:ext cx="3338513" cy="1758411"/>
            <a:chOff x="2571736" y="2628903"/>
            <a:chExt cx="3338513" cy="1758411"/>
          </a:xfrm>
        </p:grpSpPr>
        <p:pic>
          <p:nvPicPr>
            <p:cNvPr id="8" name="그림 7" descr="도형_선직사각형_화이트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174" y="2628903"/>
              <a:ext cx="3267075" cy="1228725"/>
            </a:xfrm>
            <a:prstGeom prst="rect">
              <a:avLst/>
            </a:prstGeom>
          </p:spPr>
        </p:pic>
        <p:pic>
          <p:nvPicPr>
            <p:cNvPr id="10" name="그림 9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88" y="3786190"/>
              <a:ext cx="714380" cy="601124"/>
            </a:xfrm>
            <a:prstGeom prst="rect">
              <a:avLst/>
            </a:prstGeom>
          </p:spPr>
        </p:pic>
        <p:pic>
          <p:nvPicPr>
            <p:cNvPr id="13" name="그림 12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2" y="3786190"/>
              <a:ext cx="714380" cy="601124"/>
            </a:xfrm>
            <a:prstGeom prst="rect">
              <a:avLst/>
            </a:prstGeom>
          </p:spPr>
        </p:pic>
        <p:pic>
          <p:nvPicPr>
            <p:cNvPr id="15" name="그림 14" descr="icon_메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1736" y="3324228"/>
              <a:ext cx="619125" cy="533400"/>
            </a:xfrm>
            <a:prstGeom prst="rect">
              <a:avLst/>
            </a:prstGeom>
          </p:spPr>
        </p:pic>
      </p:grpSp>
      <p:pic>
        <p:nvPicPr>
          <p:cNvPr id="11" name="그림 10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925" y="1500174"/>
            <a:ext cx="3267075" cy="1228725"/>
          </a:xfrm>
          <a:prstGeom prst="rect">
            <a:avLst/>
          </a:prstGeom>
        </p:spPr>
      </p:pic>
      <p:grpSp>
        <p:nvGrpSpPr>
          <p:cNvPr id="3" name="그룹 17"/>
          <p:cNvGrpSpPr/>
          <p:nvPr/>
        </p:nvGrpSpPr>
        <p:grpSpPr>
          <a:xfrm>
            <a:off x="6215074" y="4143380"/>
            <a:ext cx="2714644" cy="601124"/>
            <a:chOff x="5286380" y="4328074"/>
            <a:chExt cx="2714644" cy="601124"/>
          </a:xfrm>
        </p:grpSpPr>
        <p:pic>
          <p:nvPicPr>
            <p:cNvPr id="14" name="그림 13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380" y="4328074"/>
              <a:ext cx="714380" cy="601124"/>
            </a:xfrm>
            <a:prstGeom prst="rect">
              <a:avLst/>
            </a:prstGeom>
          </p:spPr>
        </p:pic>
        <p:pic>
          <p:nvPicPr>
            <p:cNvPr id="16" name="그림 15" descr="도형_면원_화이트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4328074"/>
              <a:ext cx="714380" cy="601124"/>
            </a:xfrm>
            <a:prstGeom prst="rect">
              <a:avLst/>
            </a:prstGeom>
          </p:spPr>
        </p:pic>
      </p:grpSp>
      <p:pic>
        <p:nvPicPr>
          <p:cNvPr id="17" name="그림 16" descr="icon_메모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7620" y="2000240"/>
            <a:ext cx="619125" cy="533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0034" y="4143380"/>
            <a:ext cx="635798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6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객체지향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(Object-Oriented Programming)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‘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따로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’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프로그래밍한 객체를 합쳐서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프로그래밍 하는 방법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장점 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코드의 재활용 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유지보수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부분 업그레이드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가 편하다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2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단점 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설계가 어렵고 실행속도가 느리다</a:t>
            </a:r>
            <a:r>
              <a:rPr lang="en-US" altLang="ko-KR" sz="2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2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9.39163E-7 L -0.25122 -0.1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6.38446E-7 L -0.10868 0.139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322E-6 L -0.11546 -0.074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-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3761E-6 L 0.10729 0.169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Language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(</a:t>
            </a:r>
            <a:r>
              <a:rPr lang="ko-KR" altLang="en-US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언어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8662" y="4572008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컴퓨터의 언어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기계어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(0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로 구성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사람의 언어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소스코드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(C, Java, python … 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소스코드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기계어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컴파일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(compile)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1" name="그림 10" descr="도형_선사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2071678"/>
            <a:ext cx="2643206" cy="2216353"/>
          </a:xfrm>
          <a:prstGeom prst="rect">
            <a:avLst/>
          </a:prstGeom>
        </p:spPr>
      </p:pic>
      <p:pic>
        <p:nvPicPr>
          <p:cNvPr id="14" name="그림 13" descr="도형_선사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2323264"/>
            <a:ext cx="2071702" cy="16772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29388" y="250030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0 1 0 1 0 1 0 1 0 1 0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1 0 1 0 1 0 1 0 1 0 1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0 1 0 1 0 1 0 1 0 1 0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1 0 1 0 1 0 1 0 1 0 1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 descr="도형_선직사각형_화이트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859" y="2557465"/>
            <a:ext cx="3267075" cy="12287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735" y="2700341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main(){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dirty="0" smtClean="0">
                <a:solidFill>
                  <a:schemeClr val="bg1"/>
                </a:solidFill>
              </a:rPr>
              <a:t>(“Hello World!”);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357686" y="2714620"/>
            <a:ext cx="1214446" cy="765737"/>
            <a:chOff x="3500430" y="2451659"/>
            <a:chExt cx="2574925" cy="1314450"/>
          </a:xfrm>
        </p:grpSpPr>
        <p:pic>
          <p:nvPicPr>
            <p:cNvPr id="21" name="그림 20" descr="도형_면삼각형_화이트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9738478">
              <a:off x="4513255" y="2451659"/>
              <a:ext cx="1562100" cy="1314450"/>
            </a:xfrm>
            <a:prstGeom prst="rect">
              <a:avLst/>
            </a:prstGeom>
          </p:spPr>
        </p:pic>
        <p:pic>
          <p:nvPicPr>
            <p:cNvPr id="22" name="그림 21" descr="도형_면직사각형_화이트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0430" y="2857496"/>
              <a:ext cx="1994564" cy="739364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428728" y="385762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(Source Code)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7250" y="357187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컴파일 </a:t>
            </a:r>
            <a:r>
              <a:rPr lang="en-US" altLang="ko-KR" dirty="0" smtClean="0">
                <a:solidFill>
                  <a:schemeClr val="bg1"/>
                </a:solidFill>
              </a:rPr>
              <a:t>(Compile)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3257" y="414338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기계어 </a:t>
            </a:r>
            <a:r>
              <a:rPr lang="en-US" altLang="ko-KR" dirty="0" smtClean="0">
                <a:solidFill>
                  <a:schemeClr val="bg1"/>
                </a:solidFill>
              </a:rPr>
              <a:t>(Machine code)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Language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(</a:t>
            </a:r>
            <a:r>
              <a:rPr lang="ko-KR" altLang="en-US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언어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9" name="그림 18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859" y="2343151"/>
            <a:ext cx="2552695" cy="12287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735" y="2486027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main(){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dirty="0" smtClean="0">
                <a:solidFill>
                  <a:schemeClr val="bg1"/>
                </a:solidFill>
              </a:rPr>
              <a:t>(“Hello World!”);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20002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</a:rPr>
              <a:t>언어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2445" y="2214554"/>
            <a:ext cx="3767141" cy="17145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05321" y="2357430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Public class Main(){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public static void main(String[] </a:t>
            </a:r>
            <a:r>
              <a:rPr lang="en-US" altLang="ko-KR" dirty="0" err="1" smtClean="0">
                <a:solidFill>
                  <a:schemeClr val="bg1"/>
                </a:solidFill>
              </a:rPr>
              <a:t>args</a:t>
            </a:r>
            <a:r>
              <a:rPr lang="en-US" altLang="ko-KR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dirty="0" err="1" smtClean="0">
                <a:solidFill>
                  <a:schemeClr val="bg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bg1"/>
                </a:solidFill>
              </a:rPr>
              <a:t>(“Hello World!”);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3883" y="192880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림 27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5" y="4772043"/>
            <a:ext cx="2000264" cy="9284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4348" y="4772043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print  “Hello World!”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9589" y="442913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5786" y="3571876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절차지향의 대표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프로그래밍의 정석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80309" y="3916924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객체지향의 </a:t>
            </a:r>
            <a:r>
              <a:rPr lang="ko-KR" altLang="en-US" dirty="0" smtClean="0">
                <a:solidFill>
                  <a:schemeClr val="bg1"/>
                </a:solidFill>
              </a:rPr>
              <a:t>대표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현업에서 가장 많이 쓰이는 언어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224" y="5771910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머신러닝의</a:t>
            </a:r>
            <a:r>
              <a:rPr lang="ko-KR" altLang="en-US" dirty="0" smtClean="0">
                <a:solidFill>
                  <a:schemeClr val="bg1"/>
                </a:solidFill>
              </a:rPr>
              <a:t> 대표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쉽고 간결한 언어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객체지향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368</Words>
  <Application>Microsoft Office PowerPoint</Application>
  <PresentationFormat>화면 슬라이드 쇼(4:3)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나눔손글씨 펜</vt:lpstr>
      <vt:lpstr>나눔고딕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lafamila</cp:lastModifiedBy>
  <cp:revision>17</cp:revision>
  <dcterms:created xsi:type="dcterms:W3CDTF">2011-09-01T09:12:42Z</dcterms:created>
  <dcterms:modified xsi:type="dcterms:W3CDTF">2017-03-23T05:56:52Z</dcterms:modified>
</cp:coreProperties>
</file>