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70" r:id="rId3"/>
    <p:sldId id="262" r:id="rId4"/>
    <p:sldId id="260" r:id="rId5"/>
    <p:sldId id="257" r:id="rId6"/>
    <p:sldId id="258" r:id="rId7"/>
    <p:sldId id="261" r:id="rId8"/>
    <p:sldId id="373" r:id="rId9"/>
    <p:sldId id="37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2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268177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53528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176829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7D580A-ECE6-45CE-9537-2BC656DFEAD8}"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414959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7D580A-ECE6-45CE-9537-2BC656DFEAD8}"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44020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7D580A-ECE6-45CE-9537-2BC656DFEAD8}"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334393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7D580A-ECE6-45CE-9537-2BC656DFEAD8}" type="datetimeFigureOut">
              <a:rPr lang="en-US" smtClean="0"/>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155909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7D580A-ECE6-45CE-9537-2BC656DFEAD8}"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3119725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D580A-ECE6-45CE-9537-2BC656DFEAD8}" type="datetimeFigureOut">
              <a:rPr lang="en-US" smtClean="0"/>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96526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7D580A-ECE6-45CE-9537-2BC656DFEAD8}"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269513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7D580A-ECE6-45CE-9537-2BC656DFEAD8}"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9AC38-D7AC-44D5-AD12-9215AFE7F7EE}" type="slidenum">
              <a:rPr lang="en-US" smtClean="0"/>
              <a:t>‹#›</a:t>
            </a:fld>
            <a:endParaRPr lang="en-US"/>
          </a:p>
        </p:txBody>
      </p:sp>
    </p:spTree>
    <p:extLst>
      <p:ext uri="{BB962C8B-B14F-4D97-AF65-F5344CB8AC3E}">
        <p14:creationId xmlns:p14="http://schemas.microsoft.com/office/powerpoint/2010/main" val="3513464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D580A-ECE6-45CE-9537-2BC656DFEAD8}" type="datetimeFigureOut">
              <a:rPr lang="en-US" smtClean="0"/>
              <a:t>8/14/2024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9AC38-D7AC-44D5-AD12-9215AFE7F7EE}" type="slidenum">
              <a:rPr lang="en-US" smtClean="0"/>
              <a:t>‹#›</a:t>
            </a:fld>
            <a:endParaRPr lang="en-US"/>
          </a:p>
        </p:txBody>
      </p:sp>
    </p:spTree>
    <p:extLst>
      <p:ext uri="{BB962C8B-B14F-4D97-AF65-F5344CB8AC3E}">
        <p14:creationId xmlns:p14="http://schemas.microsoft.com/office/powerpoint/2010/main" val="1394387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digikey.com/en/products/detail/itt-cannon,-llc/M83513%2F25-D01CP/4803943" TargetMode="External"/><Relationship Id="rId1" Type="http://schemas.openxmlformats.org/officeDocument/2006/relationships/slideLayout" Target="../slideLayouts/slideLayout2.xml"/><Relationship Id="rId5" Type="http://schemas.openxmlformats.org/officeDocument/2006/relationships/hyperlink" Target="https://www.amazon.com/Header-Lystaii-Pin-Connector-Electronic/dp/B06ZZN8L9S/"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lafefspietz/MEMSduino/raw/main/PCB_files/microd-header-adapter-board-rev2-gerbers.zip"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github.com/lafefspietz/MEMSduino/raw/main/PCB_files/microd-header-adapter-board-rev2.PrjPcb" TargetMode="External"/><Relationship Id="rId5" Type="http://schemas.openxmlformats.org/officeDocument/2006/relationships/hyperlink" Target="https://github.com/lafefspietz/MEMSduino/raw/main/PCB_files/microd-header-adapter-board-rev2.SchDoc" TargetMode="External"/><Relationship Id="rId4" Type="http://schemas.openxmlformats.org/officeDocument/2006/relationships/hyperlink" Target="https://github.com/lafefspietz/MEMSduino/raw/main/PCB_files/microd-header-adapter-board-rev2.PcbDo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98EA-ADC8-7F76-BE0C-479BCE01A764}"/>
              </a:ext>
            </a:extLst>
          </p:cNvPr>
          <p:cNvSpPr>
            <a:spLocks noGrp="1"/>
          </p:cNvSpPr>
          <p:nvPr>
            <p:ph type="ctrTitle"/>
          </p:nvPr>
        </p:nvSpPr>
        <p:spPr>
          <a:xfrm>
            <a:off x="685800" y="377645"/>
            <a:ext cx="7772400" cy="1677398"/>
          </a:xfrm>
        </p:spPr>
        <p:txBody>
          <a:bodyPr>
            <a:normAutofit fontScale="90000"/>
          </a:bodyPr>
          <a:lstStyle/>
          <a:p>
            <a:r>
              <a:rPr lang="en-US" dirty="0"/>
              <a:t>Micro D to Header Adapter Board Build</a:t>
            </a:r>
          </a:p>
        </p:txBody>
      </p:sp>
      <p:sp>
        <p:nvSpPr>
          <p:cNvPr id="6" name="Subtitle 2">
            <a:extLst>
              <a:ext uri="{FF2B5EF4-FFF2-40B4-BE49-F238E27FC236}">
                <a16:creationId xmlns:a16="http://schemas.microsoft.com/office/drawing/2014/main" id="{99F7182C-C92E-ECA4-E6CE-C0F2D4A0C080}"/>
              </a:ext>
            </a:extLst>
          </p:cNvPr>
          <p:cNvSpPr>
            <a:spLocks noGrp="1"/>
          </p:cNvSpPr>
          <p:nvPr>
            <p:ph type="subTitle" idx="1"/>
          </p:nvPr>
        </p:nvSpPr>
        <p:spPr>
          <a:xfrm>
            <a:off x="1024497" y="5199968"/>
            <a:ext cx="6858000" cy="1299814"/>
          </a:xfrm>
        </p:spPr>
        <p:txBody>
          <a:bodyPr>
            <a:normAutofit lnSpcReduction="10000"/>
          </a:bodyPr>
          <a:lstStyle/>
          <a:p>
            <a:r>
              <a:rPr lang="en-US" dirty="0"/>
              <a:t>Lafe Spietz</a:t>
            </a:r>
          </a:p>
          <a:p>
            <a:r>
              <a:rPr lang="en-US" dirty="0"/>
              <a:t>NIST</a:t>
            </a:r>
          </a:p>
          <a:p>
            <a:r>
              <a:rPr lang="en-US" dirty="0"/>
              <a:t>2024</a:t>
            </a:r>
          </a:p>
        </p:txBody>
      </p:sp>
      <p:sp>
        <p:nvSpPr>
          <p:cNvPr id="7" name="Rectangle: Rounded Corners 6">
            <a:extLst>
              <a:ext uri="{FF2B5EF4-FFF2-40B4-BE49-F238E27FC236}">
                <a16:creationId xmlns:a16="http://schemas.microsoft.com/office/drawing/2014/main" id="{03C794C6-5A5D-4C7B-7A32-12A74AC9C2C6}"/>
              </a:ext>
            </a:extLst>
          </p:cNvPr>
          <p:cNvSpPr/>
          <p:nvPr/>
        </p:nvSpPr>
        <p:spPr>
          <a:xfrm>
            <a:off x="2570080" y="3901768"/>
            <a:ext cx="3822751" cy="1201746"/>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pic>
        <p:nvPicPr>
          <p:cNvPr id="8" name="Picture 7" descr="Icon&#10;&#10;Description automatically generated">
            <a:extLst>
              <a:ext uri="{FF2B5EF4-FFF2-40B4-BE49-F238E27FC236}">
                <a16:creationId xmlns:a16="http://schemas.microsoft.com/office/drawing/2014/main" id="{0ED16BB9-5D70-A080-D060-C8510246D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102" y="2692399"/>
            <a:ext cx="928790" cy="977672"/>
          </a:xfrm>
          <a:prstGeom prst="rect">
            <a:avLst/>
          </a:prstGeom>
        </p:spPr>
      </p:pic>
      <p:pic>
        <p:nvPicPr>
          <p:cNvPr id="9" name="Picture 8" descr="A black and white logo&#10;&#10;Description automatically generated with low confidence">
            <a:extLst>
              <a:ext uri="{FF2B5EF4-FFF2-40B4-BE49-F238E27FC236}">
                <a16:creationId xmlns:a16="http://schemas.microsoft.com/office/drawing/2014/main" id="{573DA4A4-15ED-6B88-0EBB-83995378D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0551" y="3025587"/>
            <a:ext cx="1034048" cy="271496"/>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DE4E72A3-34BA-31A4-955D-6B335E8D69D3}"/>
              </a:ext>
            </a:extLst>
          </p:cNvPr>
          <p:cNvPicPr>
            <a:picLocks noChangeAspect="1"/>
          </p:cNvPicPr>
          <p:nvPr/>
        </p:nvPicPr>
        <p:blipFill rotWithShape="1">
          <a:blip r:embed="rId4">
            <a:extLst>
              <a:ext uri="{28A0092B-C50C-407E-A947-70E740481C1C}">
                <a14:useLocalDpi xmlns:a14="http://schemas.microsoft.com/office/drawing/2010/main" val="0"/>
              </a:ext>
            </a:extLst>
          </a:blip>
          <a:srcRect l="3902" t="14689" r="1836" b="14997"/>
          <a:stretch/>
        </p:blipFill>
        <p:spPr>
          <a:xfrm>
            <a:off x="5403131" y="2573750"/>
            <a:ext cx="1528252" cy="1077296"/>
          </a:xfrm>
          <a:prstGeom prst="rect">
            <a:avLst/>
          </a:prstGeom>
        </p:spPr>
      </p:pic>
    </p:spTree>
    <p:extLst>
      <p:ext uri="{BB962C8B-B14F-4D97-AF65-F5344CB8AC3E}">
        <p14:creationId xmlns:p14="http://schemas.microsoft.com/office/powerpoint/2010/main" val="190378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915C3A0-1839-BADE-47E8-94C846809C6E}"/>
              </a:ext>
            </a:extLst>
          </p:cNvPr>
          <p:cNvSpPr/>
          <p:nvPr/>
        </p:nvSpPr>
        <p:spPr>
          <a:xfrm>
            <a:off x="3117900" y="6086117"/>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
        <p:nvSpPr>
          <p:cNvPr id="6" name="Rectangle: Rounded Corners 5">
            <a:extLst>
              <a:ext uri="{FF2B5EF4-FFF2-40B4-BE49-F238E27FC236}">
                <a16:creationId xmlns:a16="http://schemas.microsoft.com/office/drawing/2014/main" id="{CA2625D8-00CB-1F5D-EC16-0451272B4EFC}"/>
              </a:ext>
            </a:extLst>
          </p:cNvPr>
          <p:cNvSpPr/>
          <p:nvPr/>
        </p:nvSpPr>
        <p:spPr>
          <a:xfrm>
            <a:off x="446587" y="273378"/>
            <a:ext cx="8282634" cy="5571242"/>
          </a:xfrm>
          <a:prstGeom prst="roundRect">
            <a:avLst/>
          </a:prstGeom>
          <a:solidFill>
            <a:srgbClr val="00B0F0"/>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4000" dirty="0"/>
              <a:t>Abstract</a:t>
            </a:r>
          </a:p>
          <a:p>
            <a:pPr algn="ctr"/>
            <a:r>
              <a:rPr lang="en-US" sz="3200" dirty="0"/>
              <a:t>This circuit board breaks out the MicroD found at the base of many dilution refrigerators into a set of up to 20 lines, each broken out in a pair of identical 4 pin header outputs.  Labels are specific to our switch matrix at NIST, but can be adapted to any switch with 20 or fewer lines.</a:t>
            </a:r>
            <a:endParaRPr lang="en-US" sz="1200" dirty="0"/>
          </a:p>
        </p:txBody>
      </p:sp>
    </p:spTree>
    <p:extLst>
      <p:ext uri="{BB962C8B-B14F-4D97-AF65-F5344CB8AC3E}">
        <p14:creationId xmlns:p14="http://schemas.microsoft.com/office/powerpoint/2010/main" val="29963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8429-940B-7024-066C-80424AE31A7F}"/>
              </a:ext>
            </a:extLst>
          </p:cNvPr>
          <p:cNvSpPr>
            <a:spLocks noGrp="1"/>
          </p:cNvSpPr>
          <p:nvPr>
            <p:ph type="title"/>
          </p:nvPr>
        </p:nvSpPr>
        <p:spPr/>
        <p:txBody>
          <a:bodyPr/>
          <a:lstStyle/>
          <a:p>
            <a:pPr algn="ctr"/>
            <a:r>
              <a:rPr lang="en-US" dirty="0"/>
              <a:t>Parts</a:t>
            </a:r>
          </a:p>
        </p:txBody>
      </p:sp>
      <p:sp>
        <p:nvSpPr>
          <p:cNvPr id="5" name="TextBox 4">
            <a:extLst>
              <a:ext uri="{FF2B5EF4-FFF2-40B4-BE49-F238E27FC236}">
                <a16:creationId xmlns:a16="http://schemas.microsoft.com/office/drawing/2014/main" id="{10230216-E908-3C62-A1C5-C22DF7E08DE2}"/>
              </a:ext>
            </a:extLst>
          </p:cNvPr>
          <p:cNvSpPr txBox="1"/>
          <p:nvPr/>
        </p:nvSpPr>
        <p:spPr>
          <a:xfrm>
            <a:off x="287518" y="4852150"/>
            <a:ext cx="4572000" cy="646331"/>
          </a:xfrm>
          <a:prstGeom prst="rect">
            <a:avLst/>
          </a:prstGeom>
          <a:noFill/>
        </p:spPr>
        <p:txBody>
          <a:bodyPr wrap="square">
            <a:spAutoFit/>
          </a:bodyPr>
          <a:lstStyle/>
          <a:p>
            <a:r>
              <a:rPr lang="en-US" dirty="0">
                <a:hlinkClick r:id="rId2"/>
              </a:rPr>
              <a:t>https://www.digikey.com/en/products/detail/itt-cannon,-llc/M83513%2F25-D01CP/4803943</a:t>
            </a:r>
            <a:r>
              <a:rPr lang="en-US" dirty="0"/>
              <a:t> </a:t>
            </a:r>
          </a:p>
        </p:txBody>
      </p:sp>
      <p:pic>
        <p:nvPicPr>
          <p:cNvPr id="7" name="Picture 6">
            <a:extLst>
              <a:ext uri="{FF2B5EF4-FFF2-40B4-BE49-F238E27FC236}">
                <a16:creationId xmlns:a16="http://schemas.microsoft.com/office/drawing/2014/main" id="{E7F9C683-A901-8F2A-D67F-6FB325FDBED5}"/>
              </a:ext>
            </a:extLst>
          </p:cNvPr>
          <p:cNvPicPr>
            <a:picLocks noChangeAspect="1"/>
          </p:cNvPicPr>
          <p:nvPr/>
        </p:nvPicPr>
        <p:blipFill>
          <a:blip r:embed="rId3"/>
          <a:stretch>
            <a:fillRect/>
          </a:stretch>
        </p:blipFill>
        <p:spPr>
          <a:xfrm>
            <a:off x="136109" y="1690689"/>
            <a:ext cx="4051340" cy="3152204"/>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7D227F5B-341C-AC5B-56E2-D77EADE886A1}"/>
              </a:ext>
            </a:extLst>
          </p:cNvPr>
          <p:cNvPicPr>
            <a:picLocks noChangeAspect="1"/>
          </p:cNvPicPr>
          <p:nvPr/>
        </p:nvPicPr>
        <p:blipFill rotWithShape="1">
          <a:blip r:embed="rId4">
            <a:extLst>
              <a:ext uri="{28A0092B-C50C-407E-A947-70E740481C1C}">
                <a14:useLocalDpi xmlns:a14="http://schemas.microsoft.com/office/drawing/2010/main" val="0"/>
              </a:ext>
            </a:extLst>
          </a:blip>
          <a:srcRect l="21340" t="-884" r="63471"/>
          <a:stretch/>
        </p:blipFill>
        <p:spPr>
          <a:xfrm rot="5400000">
            <a:off x="6362991" y="1487179"/>
            <a:ext cx="688355" cy="4571998"/>
          </a:xfrm>
          <a:prstGeom prst="rect">
            <a:avLst/>
          </a:prstGeom>
        </p:spPr>
      </p:pic>
      <p:sp>
        <p:nvSpPr>
          <p:cNvPr id="9" name="TextBox 8">
            <a:extLst>
              <a:ext uri="{FF2B5EF4-FFF2-40B4-BE49-F238E27FC236}">
                <a16:creationId xmlns:a16="http://schemas.microsoft.com/office/drawing/2014/main" id="{86F3D87F-DF27-D55D-A06C-B9692D6E432A}"/>
              </a:ext>
            </a:extLst>
          </p:cNvPr>
          <p:cNvSpPr txBox="1"/>
          <p:nvPr/>
        </p:nvSpPr>
        <p:spPr>
          <a:xfrm>
            <a:off x="4527954" y="4117355"/>
            <a:ext cx="4614420" cy="646331"/>
          </a:xfrm>
          <a:prstGeom prst="rect">
            <a:avLst/>
          </a:prstGeom>
          <a:noFill/>
        </p:spPr>
        <p:txBody>
          <a:bodyPr wrap="square">
            <a:spAutoFit/>
          </a:bodyPr>
          <a:lstStyle/>
          <a:p>
            <a:r>
              <a:rPr lang="en-US" dirty="0">
                <a:hlinkClick r:id="rId5"/>
              </a:rPr>
              <a:t>https://www.amazon.com/Header-Lystaii-Pin-Connector-Electronic/dp/B06ZZN8L9S/</a:t>
            </a:r>
            <a:r>
              <a:rPr lang="en-US" dirty="0"/>
              <a:t> </a:t>
            </a:r>
          </a:p>
        </p:txBody>
      </p:sp>
      <p:sp>
        <p:nvSpPr>
          <p:cNvPr id="10" name="Rectangle: Rounded Corners 9">
            <a:extLst>
              <a:ext uri="{FF2B5EF4-FFF2-40B4-BE49-F238E27FC236}">
                <a16:creationId xmlns:a16="http://schemas.microsoft.com/office/drawing/2014/main" id="{FB14523A-F27E-1663-0C38-FC973D0E4A2C}"/>
              </a:ext>
            </a:extLst>
          </p:cNvPr>
          <p:cNvSpPr/>
          <p:nvPr/>
        </p:nvSpPr>
        <p:spPr>
          <a:xfrm>
            <a:off x="5378398" y="2946023"/>
            <a:ext cx="2523212" cy="482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50" dirty="0"/>
              <a:t>0.1” headers, 40 pin strips x1</a:t>
            </a:r>
          </a:p>
        </p:txBody>
      </p:sp>
      <p:sp>
        <p:nvSpPr>
          <p:cNvPr id="11" name="Rectangle: Rounded Corners 10">
            <a:extLst>
              <a:ext uri="{FF2B5EF4-FFF2-40B4-BE49-F238E27FC236}">
                <a16:creationId xmlns:a16="http://schemas.microsoft.com/office/drawing/2014/main" id="{527FD85D-0944-978D-DFB5-D0554B916AE6}"/>
              </a:ext>
            </a:extLst>
          </p:cNvPr>
          <p:cNvSpPr/>
          <p:nvPr/>
        </p:nvSpPr>
        <p:spPr>
          <a:xfrm>
            <a:off x="956092" y="1681432"/>
            <a:ext cx="2523212" cy="4829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M83513/25-D01CP x1</a:t>
            </a:r>
            <a:endParaRPr lang="en-US" sz="1350" dirty="0"/>
          </a:p>
        </p:txBody>
      </p:sp>
      <p:sp>
        <p:nvSpPr>
          <p:cNvPr id="12" name="Rectangle: Rounded Corners 11">
            <a:extLst>
              <a:ext uri="{FF2B5EF4-FFF2-40B4-BE49-F238E27FC236}">
                <a16:creationId xmlns:a16="http://schemas.microsoft.com/office/drawing/2014/main" id="{BED430A4-5461-579D-6AE7-BADBD8813811}"/>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148030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graphical user interface&#10;&#10;Description automatically generated">
            <a:extLst>
              <a:ext uri="{FF2B5EF4-FFF2-40B4-BE49-F238E27FC236}">
                <a16:creationId xmlns:a16="http://schemas.microsoft.com/office/drawing/2014/main" id="{29E04BE2-F298-1A30-6A3B-F0850CAA27D4}"/>
              </a:ext>
            </a:extLst>
          </p:cNvPr>
          <p:cNvPicPr>
            <a:picLocks noChangeAspect="1"/>
          </p:cNvPicPr>
          <p:nvPr/>
        </p:nvPicPr>
        <p:blipFill rotWithShape="1">
          <a:blip r:embed="rId2">
            <a:extLst>
              <a:ext uri="{28A0092B-C50C-407E-A947-70E740481C1C}">
                <a14:useLocalDpi xmlns:a14="http://schemas.microsoft.com/office/drawing/2010/main" val="0"/>
              </a:ext>
            </a:extLst>
          </a:blip>
          <a:srcRect l="21987" t="23809" r="23288" b="27285"/>
          <a:stretch/>
        </p:blipFill>
        <p:spPr>
          <a:xfrm>
            <a:off x="801278" y="1734784"/>
            <a:ext cx="5137609" cy="3513220"/>
          </a:xfrm>
          <a:prstGeom prst="rect">
            <a:avLst/>
          </a:prstGeom>
        </p:spPr>
      </p:pic>
      <p:sp>
        <p:nvSpPr>
          <p:cNvPr id="5" name="Rectangle: Rounded Corners 4">
            <a:extLst>
              <a:ext uri="{FF2B5EF4-FFF2-40B4-BE49-F238E27FC236}">
                <a16:creationId xmlns:a16="http://schemas.microsoft.com/office/drawing/2014/main" id="{DAE59AB4-C1AD-D61F-DF65-6F2495EECCA5}"/>
              </a:ext>
            </a:extLst>
          </p:cNvPr>
          <p:cNvSpPr/>
          <p:nvPr/>
        </p:nvSpPr>
        <p:spPr>
          <a:xfrm>
            <a:off x="5919117" y="1756217"/>
            <a:ext cx="2423605" cy="161039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p>
          <a:p>
            <a:r>
              <a:rPr lang="en-US" dirty="0"/>
              <a:t>66 x 44 mm size</a:t>
            </a:r>
          </a:p>
          <a:p>
            <a:r>
              <a:rPr lang="en-US" dirty="0"/>
              <a:t>Black solder mask</a:t>
            </a:r>
          </a:p>
          <a:p>
            <a:r>
              <a:rPr lang="en-US" dirty="0"/>
              <a:t>White silkscreen</a:t>
            </a:r>
          </a:p>
          <a:p>
            <a:r>
              <a:rPr lang="en-US" dirty="0"/>
              <a:t>1.6mm FR4</a:t>
            </a:r>
          </a:p>
          <a:p>
            <a:pPr algn="ctr"/>
            <a:endParaRPr lang="en-US" dirty="0"/>
          </a:p>
        </p:txBody>
      </p:sp>
      <p:sp>
        <p:nvSpPr>
          <p:cNvPr id="7" name="TextBox 6">
            <a:extLst>
              <a:ext uri="{FF2B5EF4-FFF2-40B4-BE49-F238E27FC236}">
                <a16:creationId xmlns:a16="http://schemas.microsoft.com/office/drawing/2014/main" id="{6E59F2BC-95F7-39DC-AB36-D4CEBF5116B6}"/>
              </a:ext>
            </a:extLst>
          </p:cNvPr>
          <p:cNvSpPr txBox="1"/>
          <p:nvPr/>
        </p:nvSpPr>
        <p:spPr>
          <a:xfrm>
            <a:off x="410066" y="5248004"/>
            <a:ext cx="4572000" cy="923330"/>
          </a:xfrm>
          <a:prstGeom prst="rect">
            <a:avLst/>
          </a:prstGeom>
          <a:noFill/>
        </p:spPr>
        <p:txBody>
          <a:bodyPr wrap="square">
            <a:spAutoFit/>
          </a:bodyPr>
          <a:lstStyle/>
          <a:p>
            <a:r>
              <a:rPr lang="en-US" dirty="0">
                <a:hlinkClick r:id="rId3"/>
              </a:rPr>
              <a:t>https://github.com/lafefspietz/MEMSduino/raw/main/PCB_files/microd-header-adapter-board-rev2-gerbers.zip</a:t>
            </a:r>
            <a:r>
              <a:rPr lang="en-US" dirty="0"/>
              <a:t> </a:t>
            </a:r>
          </a:p>
        </p:txBody>
      </p:sp>
      <p:pic>
        <p:nvPicPr>
          <p:cNvPr id="9" name="Picture 8">
            <a:extLst>
              <a:ext uri="{FF2B5EF4-FFF2-40B4-BE49-F238E27FC236}">
                <a16:creationId xmlns:a16="http://schemas.microsoft.com/office/drawing/2014/main" id="{1F85758C-96B9-64BB-EC80-734CD54B0CA2}"/>
              </a:ext>
            </a:extLst>
          </p:cNvPr>
          <p:cNvPicPr>
            <a:picLocks noChangeAspect="1"/>
          </p:cNvPicPr>
          <p:nvPr/>
        </p:nvPicPr>
        <p:blipFill>
          <a:blip r:embed="rId4"/>
          <a:stretch>
            <a:fillRect/>
          </a:stretch>
        </p:blipFill>
        <p:spPr>
          <a:xfrm>
            <a:off x="358218" y="290641"/>
            <a:ext cx="8427563" cy="1319355"/>
          </a:xfrm>
          <a:prstGeom prst="rect">
            <a:avLst/>
          </a:prstGeom>
        </p:spPr>
      </p:pic>
      <p:sp>
        <p:nvSpPr>
          <p:cNvPr id="8" name="Rectangle: Rounded Corners 7">
            <a:extLst>
              <a:ext uri="{FF2B5EF4-FFF2-40B4-BE49-F238E27FC236}">
                <a16:creationId xmlns:a16="http://schemas.microsoft.com/office/drawing/2014/main" id="{7D5A90F6-CF85-BF06-4F75-E9FF9FC15568}"/>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243869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D58CB7B1-704B-30B9-FFB6-3D0320A1B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173" y="1297090"/>
            <a:ext cx="6075719" cy="4649061"/>
          </a:xfrm>
          <a:prstGeom prst="rect">
            <a:avLst/>
          </a:prstGeom>
        </p:spPr>
      </p:pic>
      <p:sp>
        <p:nvSpPr>
          <p:cNvPr id="3" name="Rectangle: Rounded Corners 2">
            <a:extLst>
              <a:ext uri="{FF2B5EF4-FFF2-40B4-BE49-F238E27FC236}">
                <a16:creationId xmlns:a16="http://schemas.microsoft.com/office/drawing/2014/main" id="{9ED80EFA-94C5-41B9-1233-B34AD9297267}"/>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
        <p:nvSpPr>
          <p:cNvPr id="7" name="Title 1">
            <a:extLst>
              <a:ext uri="{FF2B5EF4-FFF2-40B4-BE49-F238E27FC236}">
                <a16:creationId xmlns:a16="http://schemas.microsoft.com/office/drawing/2014/main" id="{0D40B351-F223-1C7C-1276-807460637BB0}"/>
              </a:ext>
            </a:extLst>
          </p:cNvPr>
          <p:cNvSpPr>
            <a:spLocks noGrp="1"/>
          </p:cNvSpPr>
          <p:nvPr>
            <p:ph type="title"/>
          </p:nvPr>
        </p:nvSpPr>
        <p:spPr>
          <a:xfrm>
            <a:off x="470682" y="18479"/>
            <a:ext cx="7886700" cy="1325563"/>
          </a:xfrm>
        </p:spPr>
        <p:txBody>
          <a:bodyPr/>
          <a:lstStyle/>
          <a:p>
            <a:pPr algn="ctr"/>
            <a:r>
              <a:rPr lang="en-US" dirty="0"/>
              <a:t>Header breakaways:</a:t>
            </a:r>
            <a:br>
              <a:rPr lang="en-US" dirty="0"/>
            </a:br>
            <a:r>
              <a:rPr lang="en-US" dirty="0"/>
              <a:t>4 pin x8</a:t>
            </a:r>
          </a:p>
        </p:txBody>
      </p:sp>
    </p:spTree>
    <p:extLst>
      <p:ext uri="{BB962C8B-B14F-4D97-AF65-F5344CB8AC3E}">
        <p14:creationId xmlns:p14="http://schemas.microsoft.com/office/powerpoint/2010/main" val="124707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E75E-3D35-B7AB-D454-431CB9218A44}"/>
              </a:ext>
            </a:extLst>
          </p:cNvPr>
          <p:cNvSpPr>
            <a:spLocks noGrp="1"/>
          </p:cNvSpPr>
          <p:nvPr>
            <p:ph type="title"/>
          </p:nvPr>
        </p:nvSpPr>
        <p:spPr/>
        <p:txBody>
          <a:bodyPr/>
          <a:lstStyle/>
          <a:p>
            <a:r>
              <a:rPr lang="en-US" dirty="0"/>
              <a:t>Cut off the screws with a cutting wheel:</a:t>
            </a:r>
          </a:p>
        </p:txBody>
      </p:sp>
      <p:pic>
        <p:nvPicPr>
          <p:cNvPr id="5" name="Picture 4" descr="A picture containing text, electronics&#10;&#10;Description automatically generated">
            <a:extLst>
              <a:ext uri="{FF2B5EF4-FFF2-40B4-BE49-F238E27FC236}">
                <a16:creationId xmlns:a16="http://schemas.microsoft.com/office/drawing/2014/main" id="{C78A273A-8F2F-DF91-3E97-2FCD3BE86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945" y="2298790"/>
            <a:ext cx="5142175" cy="3428117"/>
          </a:xfrm>
          <a:prstGeom prst="rect">
            <a:avLst/>
          </a:prstGeom>
        </p:spPr>
      </p:pic>
      <p:pic>
        <p:nvPicPr>
          <p:cNvPr id="7" name="Picture 6" descr="A close-up of a circuit board&#10;&#10;Description automatically generated with low confidence">
            <a:extLst>
              <a:ext uri="{FF2B5EF4-FFF2-40B4-BE49-F238E27FC236}">
                <a16:creationId xmlns:a16="http://schemas.microsoft.com/office/drawing/2014/main" id="{F1578051-C095-D491-B8A8-08AD5DD84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87" y="2620614"/>
            <a:ext cx="3202357" cy="2043887"/>
          </a:xfrm>
          <a:prstGeom prst="rect">
            <a:avLst/>
          </a:prstGeom>
        </p:spPr>
      </p:pic>
      <p:sp>
        <p:nvSpPr>
          <p:cNvPr id="4" name="Rectangle: Rounded Corners 3">
            <a:extLst>
              <a:ext uri="{FF2B5EF4-FFF2-40B4-BE49-F238E27FC236}">
                <a16:creationId xmlns:a16="http://schemas.microsoft.com/office/drawing/2014/main" id="{F9AC1377-9748-575A-3764-00059DD0E4AC}"/>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984973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774D-86FB-970C-4A26-FC6DC79F7754}"/>
              </a:ext>
            </a:extLst>
          </p:cNvPr>
          <p:cNvSpPr>
            <a:spLocks noGrp="1"/>
          </p:cNvSpPr>
          <p:nvPr>
            <p:ph type="title"/>
          </p:nvPr>
        </p:nvSpPr>
        <p:spPr/>
        <p:txBody>
          <a:bodyPr/>
          <a:lstStyle/>
          <a:p>
            <a:pPr algn="ctr"/>
            <a:r>
              <a:rPr lang="en-US" dirty="0"/>
              <a:t>Mechanical Drawing</a:t>
            </a:r>
          </a:p>
        </p:txBody>
      </p:sp>
      <p:pic>
        <p:nvPicPr>
          <p:cNvPr id="5" name="Picture 4">
            <a:extLst>
              <a:ext uri="{FF2B5EF4-FFF2-40B4-BE49-F238E27FC236}">
                <a16:creationId xmlns:a16="http://schemas.microsoft.com/office/drawing/2014/main" id="{4E4CA0C6-A1DC-D60A-0888-A9871AE3C233}"/>
              </a:ext>
            </a:extLst>
          </p:cNvPr>
          <p:cNvPicPr>
            <a:picLocks noChangeAspect="1"/>
          </p:cNvPicPr>
          <p:nvPr/>
        </p:nvPicPr>
        <p:blipFill>
          <a:blip r:embed="rId2"/>
          <a:stretch>
            <a:fillRect/>
          </a:stretch>
        </p:blipFill>
        <p:spPr>
          <a:xfrm>
            <a:off x="628651" y="1336603"/>
            <a:ext cx="6686550" cy="4768802"/>
          </a:xfrm>
          <a:prstGeom prst="rect">
            <a:avLst/>
          </a:prstGeom>
        </p:spPr>
      </p:pic>
      <p:sp>
        <p:nvSpPr>
          <p:cNvPr id="6" name="Rectangle: Rounded Corners 5">
            <a:extLst>
              <a:ext uri="{FF2B5EF4-FFF2-40B4-BE49-F238E27FC236}">
                <a16:creationId xmlns:a16="http://schemas.microsoft.com/office/drawing/2014/main" id="{DA7EB3B4-7F12-3581-3D0D-F8102B649759}"/>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183009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A020-48CA-F162-EDFA-B6222569535B}"/>
              </a:ext>
            </a:extLst>
          </p:cNvPr>
          <p:cNvSpPr>
            <a:spLocks noGrp="1"/>
          </p:cNvSpPr>
          <p:nvPr>
            <p:ph type="title"/>
          </p:nvPr>
        </p:nvSpPr>
        <p:spPr>
          <a:xfrm>
            <a:off x="628650" y="0"/>
            <a:ext cx="7886700" cy="1325563"/>
          </a:xfrm>
        </p:spPr>
        <p:txBody>
          <a:bodyPr/>
          <a:lstStyle/>
          <a:p>
            <a:pPr algn="ctr"/>
            <a:r>
              <a:rPr lang="en-US" dirty="0"/>
              <a:t>Altium Designer Files</a:t>
            </a:r>
          </a:p>
        </p:txBody>
      </p:sp>
      <p:pic>
        <p:nvPicPr>
          <p:cNvPr id="5" name="Picture 4">
            <a:extLst>
              <a:ext uri="{FF2B5EF4-FFF2-40B4-BE49-F238E27FC236}">
                <a16:creationId xmlns:a16="http://schemas.microsoft.com/office/drawing/2014/main" id="{85F7195A-5450-0C90-7483-9634E8C209FA}"/>
              </a:ext>
            </a:extLst>
          </p:cNvPr>
          <p:cNvPicPr>
            <a:picLocks noChangeAspect="1"/>
          </p:cNvPicPr>
          <p:nvPr/>
        </p:nvPicPr>
        <p:blipFill>
          <a:blip r:embed="rId2"/>
          <a:stretch>
            <a:fillRect/>
          </a:stretch>
        </p:blipFill>
        <p:spPr>
          <a:xfrm>
            <a:off x="628650" y="893877"/>
            <a:ext cx="4388167" cy="2327733"/>
          </a:xfrm>
          <a:prstGeom prst="rect">
            <a:avLst/>
          </a:prstGeom>
        </p:spPr>
      </p:pic>
      <p:pic>
        <p:nvPicPr>
          <p:cNvPr id="7" name="Picture 6">
            <a:extLst>
              <a:ext uri="{FF2B5EF4-FFF2-40B4-BE49-F238E27FC236}">
                <a16:creationId xmlns:a16="http://schemas.microsoft.com/office/drawing/2014/main" id="{BEB841CB-B3DD-8B8F-9770-C460509CD2F3}"/>
              </a:ext>
            </a:extLst>
          </p:cNvPr>
          <p:cNvPicPr>
            <a:picLocks noChangeAspect="1"/>
          </p:cNvPicPr>
          <p:nvPr/>
        </p:nvPicPr>
        <p:blipFill>
          <a:blip r:embed="rId3"/>
          <a:stretch>
            <a:fillRect/>
          </a:stretch>
        </p:blipFill>
        <p:spPr>
          <a:xfrm>
            <a:off x="5636590" y="957540"/>
            <a:ext cx="3139765" cy="4528140"/>
          </a:xfrm>
          <a:prstGeom prst="rect">
            <a:avLst/>
          </a:prstGeom>
        </p:spPr>
      </p:pic>
      <p:sp>
        <p:nvSpPr>
          <p:cNvPr id="9" name="TextBox 8">
            <a:extLst>
              <a:ext uri="{FF2B5EF4-FFF2-40B4-BE49-F238E27FC236}">
                <a16:creationId xmlns:a16="http://schemas.microsoft.com/office/drawing/2014/main" id="{68F59E6A-796E-18F4-5410-367F41158BA5}"/>
              </a:ext>
            </a:extLst>
          </p:cNvPr>
          <p:cNvSpPr txBox="1"/>
          <p:nvPr/>
        </p:nvSpPr>
        <p:spPr>
          <a:xfrm>
            <a:off x="418294" y="4855440"/>
            <a:ext cx="4572000" cy="923330"/>
          </a:xfrm>
          <a:prstGeom prst="rect">
            <a:avLst/>
          </a:prstGeom>
          <a:noFill/>
        </p:spPr>
        <p:txBody>
          <a:bodyPr wrap="square">
            <a:spAutoFit/>
          </a:bodyPr>
          <a:lstStyle/>
          <a:p>
            <a:r>
              <a:rPr lang="en-US" dirty="0">
                <a:hlinkClick r:id="rId4"/>
              </a:rPr>
              <a:t>https://github.com/lafefspietz/MEMSduino/raw/main/PCB_files/microd-header-adapter-board-rev2.PcbDoc</a:t>
            </a:r>
            <a:r>
              <a:rPr lang="en-US" dirty="0"/>
              <a:t> </a:t>
            </a:r>
          </a:p>
        </p:txBody>
      </p:sp>
      <p:sp>
        <p:nvSpPr>
          <p:cNvPr id="11" name="TextBox 10">
            <a:extLst>
              <a:ext uri="{FF2B5EF4-FFF2-40B4-BE49-F238E27FC236}">
                <a16:creationId xmlns:a16="http://schemas.microsoft.com/office/drawing/2014/main" id="{E04DC9BE-7177-9218-F66E-BD9DCB946376}"/>
              </a:ext>
            </a:extLst>
          </p:cNvPr>
          <p:cNvSpPr txBox="1"/>
          <p:nvPr/>
        </p:nvSpPr>
        <p:spPr>
          <a:xfrm>
            <a:off x="444817" y="3174726"/>
            <a:ext cx="4572000" cy="923330"/>
          </a:xfrm>
          <a:prstGeom prst="rect">
            <a:avLst/>
          </a:prstGeom>
          <a:noFill/>
        </p:spPr>
        <p:txBody>
          <a:bodyPr wrap="square">
            <a:spAutoFit/>
          </a:bodyPr>
          <a:lstStyle/>
          <a:p>
            <a:r>
              <a:rPr lang="en-US" dirty="0">
                <a:hlinkClick r:id="rId5"/>
              </a:rPr>
              <a:t>https://github.com/lafefspietz/MEMSduino/raw/main/PCB_files/microd-header-adapter-board-rev2.SchDoc</a:t>
            </a:r>
            <a:r>
              <a:rPr lang="en-US" dirty="0"/>
              <a:t> </a:t>
            </a:r>
          </a:p>
        </p:txBody>
      </p:sp>
      <p:sp>
        <p:nvSpPr>
          <p:cNvPr id="13" name="TextBox 12">
            <a:extLst>
              <a:ext uri="{FF2B5EF4-FFF2-40B4-BE49-F238E27FC236}">
                <a16:creationId xmlns:a16="http://schemas.microsoft.com/office/drawing/2014/main" id="{E5221C87-D1A1-65FD-4D33-86D8A1FF9F99}"/>
              </a:ext>
            </a:extLst>
          </p:cNvPr>
          <p:cNvSpPr txBox="1"/>
          <p:nvPr/>
        </p:nvSpPr>
        <p:spPr>
          <a:xfrm>
            <a:off x="444817" y="4038525"/>
            <a:ext cx="4572000" cy="923330"/>
          </a:xfrm>
          <a:prstGeom prst="rect">
            <a:avLst/>
          </a:prstGeom>
          <a:noFill/>
        </p:spPr>
        <p:txBody>
          <a:bodyPr wrap="square">
            <a:spAutoFit/>
          </a:bodyPr>
          <a:lstStyle/>
          <a:p>
            <a:r>
              <a:rPr lang="en-US" dirty="0">
                <a:hlinkClick r:id="rId6"/>
              </a:rPr>
              <a:t>https://github.com/lafefspietz/MEMSduino/raw/main/PCB_files/microd-header-adapter-board-rev2.PrjPcb</a:t>
            </a:r>
            <a:r>
              <a:rPr lang="en-US" dirty="0"/>
              <a:t> </a:t>
            </a:r>
          </a:p>
        </p:txBody>
      </p:sp>
      <p:sp>
        <p:nvSpPr>
          <p:cNvPr id="14" name="Rectangle: Rounded Corners 13">
            <a:extLst>
              <a:ext uri="{FF2B5EF4-FFF2-40B4-BE49-F238E27FC236}">
                <a16:creationId xmlns:a16="http://schemas.microsoft.com/office/drawing/2014/main" id="{37C3E51B-5367-B312-87AE-C3630D8F420E}"/>
              </a:ext>
            </a:extLst>
          </p:cNvPr>
          <p:cNvSpPr/>
          <p:nvPr/>
        </p:nvSpPr>
        <p:spPr>
          <a:xfrm>
            <a:off x="3078130" y="6103628"/>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Tree>
    <p:extLst>
      <p:ext uri="{BB962C8B-B14F-4D97-AF65-F5344CB8AC3E}">
        <p14:creationId xmlns:p14="http://schemas.microsoft.com/office/powerpoint/2010/main" val="101183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915C3A0-1839-BADE-47E8-94C846809C6E}"/>
              </a:ext>
            </a:extLst>
          </p:cNvPr>
          <p:cNvSpPr/>
          <p:nvPr/>
        </p:nvSpPr>
        <p:spPr>
          <a:xfrm>
            <a:off x="3117900" y="6086117"/>
            <a:ext cx="2671807" cy="613345"/>
          </a:xfrm>
          <a:prstGeom prst="roundRect">
            <a:avLst/>
          </a:prstGeom>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300" dirty="0"/>
              <a:t>MEMSDuino</a:t>
            </a:r>
            <a:endParaRPr lang="en-US" sz="1350" dirty="0"/>
          </a:p>
        </p:txBody>
      </p:sp>
      <p:sp>
        <p:nvSpPr>
          <p:cNvPr id="6" name="Rectangle: Rounded Corners 5">
            <a:extLst>
              <a:ext uri="{FF2B5EF4-FFF2-40B4-BE49-F238E27FC236}">
                <a16:creationId xmlns:a16="http://schemas.microsoft.com/office/drawing/2014/main" id="{CA2625D8-00CB-1F5D-EC16-0451272B4EFC}"/>
              </a:ext>
            </a:extLst>
          </p:cNvPr>
          <p:cNvSpPr/>
          <p:nvPr/>
        </p:nvSpPr>
        <p:spPr>
          <a:xfrm>
            <a:off x="446586" y="273377"/>
            <a:ext cx="8621999" cy="5812739"/>
          </a:xfrm>
          <a:prstGeom prst="roundRect">
            <a:avLst/>
          </a:prstGeom>
          <a:solidFill>
            <a:srgbClr val="00B0F0"/>
          </a:solidFill>
          <a:ln>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3600" dirty="0"/>
              <a:t>Conclusions:</a:t>
            </a:r>
          </a:p>
          <a:p>
            <a:pPr algn="ctr"/>
            <a:r>
              <a:rPr lang="en-US" sz="3600" dirty="0"/>
              <a:t>Note that pins 13 and 12 connect to ground.  This might not be ideal in certain circumstances. We have broken ground at room temperature and use the metal in the dilution refrigerator for the ground now. This board will almost certainly be different from what other users will want. This example drives all 4 control lines of 4 MEMS switches.</a:t>
            </a:r>
          </a:p>
        </p:txBody>
      </p:sp>
    </p:spTree>
    <p:extLst>
      <p:ext uri="{BB962C8B-B14F-4D97-AF65-F5344CB8AC3E}">
        <p14:creationId xmlns:p14="http://schemas.microsoft.com/office/powerpoint/2010/main" val="24714556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694</TotalTime>
  <Words>311</Words>
  <Application>Microsoft Office PowerPoint</Application>
  <PresentationFormat>On-screen Show (4:3)</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Micro D to Header Adapter Board Build</vt:lpstr>
      <vt:lpstr>PowerPoint Presentation</vt:lpstr>
      <vt:lpstr>Parts</vt:lpstr>
      <vt:lpstr>PowerPoint Presentation</vt:lpstr>
      <vt:lpstr>Header breakaways: 4 pin x8</vt:lpstr>
      <vt:lpstr>Cut off the screws with a cutting wheel:</vt:lpstr>
      <vt:lpstr>Mechanical Drawing</vt:lpstr>
      <vt:lpstr>Altium Designer Files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Spietz, Lafe F. (Fed)</dc:creator>
  <cp:lastModifiedBy>Spietz, Lafe F. (Fed)</cp:lastModifiedBy>
  <cp:revision>17</cp:revision>
  <dcterms:created xsi:type="dcterms:W3CDTF">2024-08-11T02:08:56Z</dcterms:created>
  <dcterms:modified xsi:type="dcterms:W3CDTF">2024-08-15T01:27:19Z</dcterms:modified>
</cp:coreProperties>
</file>