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70" r:id="rId3"/>
    <p:sldId id="262" r:id="rId4"/>
    <p:sldId id="260" r:id="rId5"/>
    <p:sldId id="375" r:id="rId6"/>
    <p:sldId id="374" r:id="rId7"/>
    <p:sldId id="376" r:id="rId8"/>
    <p:sldId id="257" r:id="rId9"/>
    <p:sldId id="261" r:id="rId10"/>
    <p:sldId id="37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268177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53528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17682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414959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D580A-ECE6-45CE-9537-2BC656DFEAD8}"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44020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D580A-ECE6-45CE-9537-2BC656DFEAD8}"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34393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D580A-ECE6-45CE-9537-2BC656DFEAD8}"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15590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D580A-ECE6-45CE-9537-2BC656DFEAD8}"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11972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D580A-ECE6-45CE-9537-2BC656DFEAD8}"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96526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7D580A-ECE6-45CE-9537-2BC656DFEAD8}"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269513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7D580A-ECE6-45CE-9537-2BC656DFEAD8}"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51346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D580A-ECE6-45CE-9537-2BC656DFEAD8}" type="datetimeFigureOut">
              <a:rPr lang="en-US" smtClean="0"/>
              <a:t>8/18/2024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9AC38-D7AC-44D5-AD12-9215AFE7F7EE}" type="slidenum">
              <a:rPr lang="en-US" smtClean="0"/>
              <a:t>‹#›</a:t>
            </a:fld>
            <a:endParaRPr lang="en-US"/>
          </a:p>
        </p:txBody>
      </p:sp>
    </p:spTree>
    <p:extLst>
      <p:ext uri="{BB962C8B-B14F-4D97-AF65-F5344CB8AC3E}">
        <p14:creationId xmlns:p14="http://schemas.microsoft.com/office/powerpoint/2010/main" val="1394387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digikey.com/en/products/detail/te-connectivity-passive-product/CPF0201B49R9E1/14007284"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digikey.com/en/products/detail/rosenberger/19S141-40ML5/7926829" TargetMode="External"/><Relationship Id="rId5" Type="http://schemas.openxmlformats.org/officeDocument/2006/relationships/hyperlink" Target="https://www.amazon.com/Header-Lystaii-Pin-Connector-Electronic/dp/B06ZZN8L9S/" TargetMode="External"/><Relationship Id="rId4" Type="http://schemas.openxmlformats.org/officeDocument/2006/relationships/image" Target="../media/image6.jpg"/><Relationship Id="rId9" Type="http://schemas.openxmlformats.org/officeDocument/2006/relationships/hyperlink" Target="https://www.mouser.com/ProductDetail/Amphenol-RF/SMP-FS2A-645?qs=u16ybLDytRZu9pNzWfGeSw%3D%3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igikey.com/en/products/detail/rosenberger/19S141-40ML5/7926829"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ouser.com/ProductDetail/Amphenol-RF/SMP-FS2A-645?qs=u16ybLDytRZu9pNzWfGeSw%3D%3D"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igikey.com/en/products/detail/te-connectivity-passive-product/CPF0201B49R9E1/14007284"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98EA-ADC8-7F76-BE0C-479BCE01A764}"/>
              </a:ext>
            </a:extLst>
          </p:cNvPr>
          <p:cNvSpPr>
            <a:spLocks noGrp="1"/>
          </p:cNvSpPr>
          <p:nvPr>
            <p:ph type="ctrTitle"/>
          </p:nvPr>
        </p:nvSpPr>
        <p:spPr>
          <a:xfrm>
            <a:off x="685800" y="377645"/>
            <a:ext cx="7772400" cy="1677398"/>
          </a:xfrm>
        </p:spPr>
        <p:txBody>
          <a:bodyPr>
            <a:normAutofit fontScale="90000"/>
          </a:bodyPr>
          <a:lstStyle/>
          <a:p>
            <a:r>
              <a:rPr lang="en-US" dirty="0"/>
              <a:t>Calibration Circuit Boards</a:t>
            </a:r>
          </a:p>
        </p:txBody>
      </p:sp>
      <p:sp>
        <p:nvSpPr>
          <p:cNvPr id="6" name="Subtitle 2">
            <a:extLst>
              <a:ext uri="{FF2B5EF4-FFF2-40B4-BE49-F238E27FC236}">
                <a16:creationId xmlns:a16="http://schemas.microsoft.com/office/drawing/2014/main" id="{99F7182C-C92E-ECA4-E6CE-C0F2D4A0C080}"/>
              </a:ext>
            </a:extLst>
          </p:cNvPr>
          <p:cNvSpPr>
            <a:spLocks noGrp="1"/>
          </p:cNvSpPr>
          <p:nvPr>
            <p:ph type="subTitle" idx="1"/>
          </p:nvPr>
        </p:nvSpPr>
        <p:spPr>
          <a:xfrm>
            <a:off x="1024497" y="5199968"/>
            <a:ext cx="6858000" cy="1299814"/>
          </a:xfrm>
        </p:spPr>
        <p:txBody>
          <a:bodyPr>
            <a:normAutofit lnSpcReduction="10000"/>
          </a:bodyPr>
          <a:lstStyle/>
          <a:p>
            <a:r>
              <a:rPr lang="en-US" dirty="0"/>
              <a:t>Lafe Spietz</a:t>
            </a:r>
          </a:p>
          <a:p>
            <a:r>
              <a:rPr lang="en-US" dirty="0"/>
              <a:t>NIST</a:t>
            </a:r>
          </a:p>
          <a:p>
            <a:r>
              <a:rPr lang="en-US" dirty="0"/>
              <a:t>2024</a:t>
            </a:r>
          </a:p>
        </p:txBody>
      </p:sp>
      <p:sp>
        <p:nvSpPr>
          <p:cNvPr id="7" name="Rectangle: Rounded Corners 6">
            <a:extLst>
              <a:ext uri="{FF2B5EF4-FFF2-40B4-BE49-F238E27FC236}">
                <a16:creationId xmlns:a16="http://schemas.microsoft.com/office/drawing/2014/main" id="{03C794C6-5A5D-4C7B-7A32-12A74AC9C2C6}"/>
              </a:ext>
            </a:extLst>
          </p:cNvPr>
          <p:cNvSpPr/>
          <p:nvPr/>
        </p:nvSpPr>
        <p:spPr>
          <a:xfrm>
            <a:off x="2570080" y="3901768"/>
            <a:ext cx="3822751" cy="1201746"/>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pic>
        <p:nvPicPr>
          <p:cNvPr id="8" name="Picture 7" descr="Icon&#10;&#10;Description automatically generated">
            <a:extLst>
              <a:ext uri="{FF2B5EF4-FFF2-40B4-BE49-F238E27FC236}">
                <a16:creationId xmlns:a16="http://schemas.microsoft.com/office/drawing/2014/main" id="{0ED16BB9-5D70-A080-D060-C8510246D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102" y="2692399"/>
            <a:ext cx="928790" cy="977672"/>
          </a:xfrm>
          <a:prstGeom prst="rect">
            <a:avLst/>
          </a:prstGeom>
        </p:spPr>
      </p:pic>
      <p:pic>
        <p:nvPicPr>
          <p:cNvPr id="9" name="Picture 8" descr="A black and white logo&#10;&#10;Description automatically generated with low confidence">
            <a:extLst>
              <a:ext uri="{FF2B5EF4-FFF2-40B4-BE49-F238E27FC236}">
                <a16:creationId xmlns:a16="http://schemas.microsoft.com/office/drawing/2014/main" id="{573DA4A4-15ED-6B88-0EBB-83995378D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551" y="3025587"/>
            <a:ext cx="1034048" cy="27149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DE4E72A3-34BA-31A4-955D-6B335E8D69D3}"/>
              </a:ext>
            </a:extLst>
          </p:cNvPr>
          <p:cNvPicPr>
            <a:picLocks noChangeAspect="1"/>
          </p:cNvPicPr>
          <p:nvPr/>
        </p:nvPicPr>
        <p:blipFill rotWithShape="1">
          <a:blip r:embed="rId4">
            <a:extLst>
              <a:ext uri="{28A0092B-C50C-407E-A947-70E740481C1C}">
                <a14:useLocalDpi xmlns:a14="http://schemas.microsoft.com/office/drawing/2010/main" val="0"/>
              </a:ext>
            </a:extLst>
          </a:blip>
          <a:srcRect l="3902" t="14689" r="1836" b="14997"/>
          <a:stretch/>
        </p:blipFill>
        <p:spPr>
          <a:xfrm>
            <a:off x="5403131" y="2573750"/>
            <a:ext cx="1528252" cy="1077296"/>
          </a:xfrm>
          <a:prstGeom prst="rect">
            <a:avLst/>
          </a:prstGeom>
        </p:spPr>
      </p:pic>
    </p:spTree>
    <p:extLst>
      <p:ext uri="{BB962C8B-B14F-4D97-AF65-F5344CB8AC3E}">
        <p14:creationId xmlns:p14="http://schemas.microsoft.com/office/powerpoint/2010/main" val="190378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15C3A0-1839-BADE-47E8-94C846809C6E}"/>
              </a:ext>
            </a:extLst>
          </p:cNvPr>
          <p:cNvSpPr/>
          <p:nvPr/>
        </p:nvSpPr>
        <p:spPr>
          <a:xfrm>
            <a:off x="3117900" y="6086117"/>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6" name="Rectangle: Rounded Corners 5">
            <a:extLst>
              <a:ext uri="{FF2B5EF4-FFF2-40B4-BE49-F238E27FC236}">
                <a16:creationId xmlns:a16="http://schemas.microsoft.com/office/drawing/2014/main" id="{CA2625D8-00CB-1F5D-EC16-0451272B4EFC}"/>
              </a:ext>
            </a:extLst>
          </p:cNvPr>
          <p:cNvSpPr/>
          <p:nvPr/>
        </p:nvSpPr>
        <p:spPr>
          <a:xfrm>
            <a:off x="446586" y="273377"/>
            <a:ext cx="8621999" cy="5812739"/>
          </a:xfrm>
          <a:prstGeom prst="roundRect">
            <a:avLst/>
          </a:prstGeom>
          <a:solidFill>
            <a:srgbClr val="00B0F0"/>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600" dirty="0"/>
              <a:t>Conclusions:</a:t>
            </a:r>
          </a:p>
          <a:p>
            <a:pPr algn="ctr"/>
            <a:r>
              <a:rPr lang="en-US" sz="3600" dirty="0"/>
              <a:t>Note that pins 13 and 12 connect to ground.  This might not be ideal in certain circumstances. We have broken ground at room temperature and use the metal in the dilution refrigerator for the ground now. This board will almost certainly be different from what other users will want. This example drives all 4 control lines of 4 MEMS switches.</a:t>
            </a:r>
          </a:p>
        </p:txBody>
      </p:sp>
    </p:spTree>
    <p:extLst>
      <p:ext uri="{BB962C8B-B14F-4D97-AF65-F5344CB8AC3E}">
        <p14:creationId xmlns:p14="http://schemas.microsoft.com/office/powerpoint/2010/main" val="247145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15C3A0-1839-BADE-47E8-94C846809C6E}"/>
              </a:ext>
            </a:extLst>
          </p:cNvPr>
          <p:cNvSpPr/>
          <p:nvPr/>
        </p:nvSpPr>
        <p:spPr>
          <a:xfrm>
            <a:off x="3117900" y="6086117"/>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6" name="Rectangle: Rounded Corners 5">
            <a:extLst>
              <a:ext uri="{FF2B5EF4-FFF2-40B4-BE49-F238E27FC236}">
                <a16:creationId xmlns:a16="http://schemas.microsoft.com/office/drawing/2014/main" id="{CA2625D8-00CB-1F5D-EC16-0451272B4EFC}"/>
              </a:ext>
            </a:extLst>
          </p:cNvPr>
          <p:cNvSpPr/>
          <p:nvPr/>
        </p:nvSpPr>
        <p:spPr>
          <a:xfrm>
            <a:off x="446587" y="273378"/>
            <a:ext cx="8282634" cy="5571242"/>
          </a:xfrm>
          <a:prstGeom prst="roundRect">
            <a:avLst/>
          </a:prstGeom>
          <a:solidFill>
            <a:srgbClr val="00B0F0"/>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4000" dirty="0"/>
              <a:t>Abstract</a:t>
            </a:r>
          </a:p>
          <a:p>
            <a:pPr algn="ctr"/>
            <a:r>
              <a:rPr lang="en-US" sz="3200" dirty="0"/>
              <a:t>These circuit boards connect between the two SP9T switch boards.</a:t>
            </a:r>
            <a:endParaRPr lang="en-US" sz="1200" dirty="0"/>
          </a:p>
        </p:txBody>
      </p:sp>
    </p:spTree>
    <p:extLst>
      <p:ext uri="{BB962C8B-B14F-4D97-AF65-F5344CB8AC3E}">
        <p14:creationId xmlns:p14="http://schemas.microsoft.com/office/powerpoint/2010/main" val="29963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95926F5-1421-31C6-5D61-4DF0EA5D8F3B}"/>
              </a:ext>
            </a:extLst>
          </p:cNvPr>
          <p:cNvPicPr>
            <a:picLocks noChangeAspect="1"/>
          </p:cNvPicPr>
          <p:nvPr/>
        </p:nvPicPr>
        <p:blipFill>
          <a:blip r:embed="rId2"/>
          <a:stretch>
            <a:fillRect/>
          </a:stretch>
        </p:blipFill>
        <p:spPr>
          <a:xfrm>
            <a:off x="207030" y="3473892"/>
            <a:ext cx="2333202" cy="2007133"/>
          </a:xfrm>
          <a:prstGeom prst="rect">
            <a:avLst/>
          </a:prstGeom>
        </p:spPr>
      </p:pic>
      <p:pic>
        <p:nvPicPr>
          <p:cNvPr id="15" name="Picture 14">
            <a:extLst>
              <a:ext uri="{FF2B5EF4-FFF2-40B4-BE49-F238E27FC236}">
                <a16:creationId xmlns:a16="http://schemas.microsoft.com/office/drawing/2014/main" id="{81083938-1AD9-D16D-A729-34CA05BACC14}"/>
              </a:ext>
            </a:extLst>
          </p:cNvPr>
          <p:cNvPicPr>
            <a:picLocks noChangeAspect="1"/>
          </p:cNvPicPr>
          <p:nvPr/>
        </p:nvPicPr>
        <p:blipFill>
          <a:blip r:embed="rId3"/>
          <a:stretch>
            <a:fillRect/>
          </a:stretch>
        </p:blipFill>
        <p:spPr>
          <a:xfrm>
            <a:off x="222196" y="365126"/>
            <a:ext cx="2593695" cy="2468431"/>
          </a:xfrm>
          <a:prstGeom prst="rect">
            <a:avLst/>
          </a:prstGeom>
        </p:spPr>
      </p:pic>
      <p:sp>
        <p:nvSpPr>
          <p:cNvPr id="2" name="Title 1">
            <a:extLst>
              <a:ext uri="{FF2B5EF4-FFF2-40B4-BE49-F238E27FC236}">
                <a16:creationId xmlns:a16="http://schemas.microsoft.com/office/drawing/2014/main" id="{846E8429-940B-7024-066C-80424AE31A7F}"/>
              </a:ext>
            </a:extLst>
          </p:cNvPr>
          <p:cNvSpPr>
            <a:spLocks noGrp="1"/>
          </p:cNvSpPr>
          <p:nvPr>
            <p:ph type="title"/>
          </p:nvPr>
        </p:nvSpPr>
        <p:spPr/>
        <p:txBody>
          <a:bodyPr/>
          <a:lstStyle/>
          <a:p>
            <a:pPr algn="ctr"/>
            <a:r>
              <a:rPr lang="en-US" dirty="0"/>
              <a:t>Parts</a:t>
            </a:r>
          </a:p>
        </p:txBody>
      </p:sp>
      <p:pic>
        <p:nvPicPr>
          <p:cNvPr id="8" name="Picture 7" descr="Table&#10;&#10;Description automatically generated with low confidence">
            <a:extLst>
              <a:ext uri="{FF2B5EF4-FFF2-40B4-BE49-F238E27FC236}">
                <a16:creationId xmlns:a16="http://schemas.microsoft.com/office/drawing/2014/main" id="{7D227F5B-341C-AC5B-56E2-D77EADE886A1}"/>
              </a:ext>
            </a:extLst>
          </p:cNvPr>
          <p:cNvPicPr>
            <a:picLocks noChangeAspect="1"/>
          </p:cNvPicPr>
          <p:nvPr/>
        </p:nvPicPr>
        <p:blipFill rotWithShape="1">
          <a:blip r:embed="rId4">
            <a:extLst>
              <a:ext uri="{28A0092B-C50C-407E-A947-70E740481C1C}">
                <a14:useLocalDpi xmlns:a14="http://schemas.microsoft.com/office/drawing/2010/main" val="0"/>
              </a:ext>
            </a:extLst>
          </a:blip>
          <a:srcRect l="21340" t="-884" r="63471"/>
          <a:stretch/>
        </p:blipFill>
        <p:spPr>
          <a:xfrm rot="5400000">
            <a:off x="6513824" y="-304627"/>
            <a:ext cx="688355" cy="4571998"/>
          </a:xfrm>
          <a:prstGeom prst="rect">
            <a:avLst/>
          </a:prstGeom>
        </p:spPr>
      </p:pic>
      <p:sp>
        <p:nvSpPr>
          <p:cNvPr id="9" name="TextBox 8">
            <a:extLst>
              <a:ext uri="{FF2B5EF4-FFF2-40B4-BE49-F238E27FC236}">
                <a16:creationId xmlns:a16="http://schemas.microsoft.com/office/drawing/2014/main" id="{86F3D87F-DF27-D55D-A06C-B9692D6E432A}"/>
              </a:ext>
            </a:extLst>
          </p:cNvPr>
          <p:cNvSpPr txBox="1"/>
          <p:nvPr/>
        </p:nvSpPr>
        <p:spPr>
          <a:xfrm>
            <a:off x="4616049" y="2191819"/>
            <a:ext cx="4614420" cy="646331"/>
          </a:xfrm>
          <a:prstGeom prst="rect">
            <a:avLst/>
          </a:prstGeom>
          <a:noFill/>
        </p:spPr>
        <p:txBody>
          <a:bodyPr wrap="square">
            <a:spAutoFit/>
          </a:bodyPr>
          <a:lstStyle/>
          <a:p>
            <a:r>
              <a:rPr lang="en-US" dirty="0">
                <a:hlinkClick r:id="rId5"/>
              </a:rPr>
              <a:t>https://www.amazon.com/Header-Lystaii-Pin-Connector-Electronic/dp/B06ZZN8L9S/</a:t>
            </a:r>
            <a:r>
              <a:rPr lang="en-US" dirty="0"/>
              <a:t> </a:t>
            </a:r>
          </a:p>
        </p:txBody>
      </p:sp>
      <p:sp>
        <p:nvSpPr>
          <p:cNvPr id="10" name="Rectangle: Rounded Corners 9">
            <a:extLst>
              <a:ext uri="{FF2B5EF4-FFF2-40B4-BE49-F238E27FC236}">
                <a16:creationId xmlns:a16="http://schemas.microsoft.com/office/drawing/2014/main" id="{FB14523A-F27E-1663-0C38-FC973D0E4A2C}"/>
              </a:ext>
            </a:extLst>
          </p:cNvPr>
          <p:cNvSpPr/>
          <p:nvPr/>
        </p:nvSpPr>
        <p:spPr>
          <a:xfrm>
            <a:off x="5845723" y="1309426"/>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0.1” headers, 40 pin strips x1</a:t>
            </a:r>
          </a:p>
        </p:txBody>
      </p:sp>
      <p:sp>
        <p:nvSpPr>
          <p:cNvPr id="12" name="Rectangle: Rounded Corners 11">
            <a:extLst>
              <a:ext uri="{FF2B5EF4-FFF2-40B4-BE49-F238E27FC236}">
                <a16:creationId xmlns:a16="http://schemas.microsoft.com/office/drawing/2014/main" id="{BED430A4-5461-579D-6AE7-BADBD8813811}"/>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6" name="TextBox 5">
            <a:extLst>
              <a:ext uri="{FF2B5EF4-FFF2-40B4-BE49-F238E27FC236}">
                <a16:creationId xmlns:a16="http://schemas.microsoft.com/office/drawing/2014/main" id="{59A27A4D-F786-2133-652A-842A1C991708}"/>
              </a:ext>
            </a:extLst>
          </p:cNvPr>
          <p:cNvSpPr txBox="1"/>
          <p:nvPr/>
        </p:nvSpPr>
        <p:spPr>
          <a:xfrm>
            <a:off x="253011" y="2673800"/>
            <a:ext cx="3876774" cy="923330"/>
          </a:xfrm>
          <a:prstGeom prst="rect">
            <a:avLst/>
          </a:prstGeom>
          <a:noFill/>
        </p:spPr>
        <p:txBody>
          <a:bodyPr wrap="square">
            <a:spAutoFit/>
          </a:bodyPr>
          <a:lstStyle/>
          <a:p>
            <a:r>
              <a:rPr lang="en-US" dirty="0">
                <a:hlinkClick r:id="rId6"/>
              </a:rPr>
              <a:t>https://www.digikey.com/en/products/detail/rosenberger/19S141-40ML5/7926829</a:t>
            </a:r>
            <a:r>
              <a:rPr lang="en-US" dirty="0"/>
              <a:t> </a:t>
            </a:r>
          </a:p>
        </p:txBody>
      </p:sp>
      <p:sp>
        <p:nvSpPr>
          <p:cNvPr id="17" name="Rectangle: Rounded Corners 16">
            <a:extLst>
              <a:ext uri="{FF2B5EF4-FFF2-40B4-BE49-F238E27FC236}">
                <a16:creationId xmlns:a16="http://schemas.microsoft.com/office/drawing/2014/main" id="{2B6B13AC-A340-5512-896D-09E9175B02AA}"/>
              </a:ext>
            </a:extLst>
          </p:cNvPr>
          <p:cNvSpPr/>
          <p:nvPr/>
        </p:nvSpPr>
        <p:spPr>
          <a:xfrm>
            <a:off x="453452" y="365126"/>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Rosenberger Smooth Bore SMP 19S141-40ML5</a:t>
            </a:r>
            <a:endParaRPr lang="en-US" sz="1350" dirty="0"/>
          </a:p>
        </p:txBody>
      </p:sp>
      <p:pic>
        <p:nvPicPr>
          <p:cNvPr id="23" name="Picture 22">
            <a:extLst>
              <a:ext uri="{FF2B5EF4-FFF2-40B4-BE49-F238E27FC236}">
                <a16:creationId xmlns:a16="http://schemas.microsoft.com/office/drawing/2014/main" id="{5D0DB678-FEC0-1624-BE6C-6824428AA7E2}"/>
              </a:ext>
            </a:extLst>
          </p:cNvPr>
          <p:cNvPicPr>
            <a:picLocks noChangeAspect="1"/>
          </p:cNvPicPr>
          <p:nvPr/>
        </p:nvPicPr>
        <p:blipFill>
          <a:blip r:embed="rId7"/>
          <a:stretch>
            <a:fillRect/>
          </a:stretch>
        </p:blipFill>
        <p:spPr>
          <a:xfrm>
            <a:off x="4807423" y="3127604"/>
            <a:ext cx="4231672" cy="2238375"/>
          </a:xfrm>
          <a:prstGeom prst="rect">
            <a:avLst/>
          </a:prstGeom>
        </p:spPr>
      </p:pic>
      <p:sp>
        <p:nvSpPr>
          <p:cNvPr id="19" name="Rectangle: Rounded Corners 18">
            <a:extLst>
              <a:ext uri="{FF2B5EF4-FFF2-40B4-BE49-F238E27FC236}">
                <a16:creationId xmlns:a16="http://schemas.microsoft.com/office/drawing/2014/main" id="{CAE16B4D-5DC8-A7C3-0340-09FF8A033CCC}"/>
              </a:ext>
            </a:extLst>
          </p:cNvPr>
          <p:cNvSpPr/>
          <p:nvPr/>
        </p:nvSpPr>
        <p:spPr>
          <a:xfrm>
            <a:off x="5458673" y="3127604"/>
            <a:ext cx="2798656" cy="646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TE Connectivity</a:t>
            </a:r>
          </a:p>
          <a:p>
            <a:pPr algn="ctr"/>
            <a:r>
              <a:rPr lang="en-US" sz="1400" dirty="0"/>
              <a:t>49.9 Ohm 0201 </a:t>
            </a:r>
            <a:r>
              <a:rPr lang="en-US" sz="1400" dirty="0" err="1"/>
              <a:t>NiCr</a:t>
            </a:r>
            <a:r>
              <a:rPr lang="en-US" sz="1400" dirty="0"/>
              <a:t> Resistor CPF0201B49R9E1</a:t>
            </a:r>
            <a:endParaRPr lang="en-US" sz="1350" dirty="0"/>
          </a:p>
        </p:txBody>
      </p:sp>
      <p:sp>
        <p:nvSpPr>
          <p:cNvPr id="25" name="TextBox 24">
            <a:extLst>
              <a:ext uri="{FF2B5EF4-FFF2-40B4-BE49-F238E27FC236}">
                <a16:creationId xmlns:a16="http://schemas.microsoft.com/office/drawing/2014/main" id="{E1EF0827-9AE1-9BC1-8AFF-2168C87D1E15}"/>
              </a:ext>
            </a:extLst>
          </p:cNvPr>
          <p:cNvSpPr txBox="1"/>
          <p:nvPr/>
        </p:nvSpPr>
        <p:spPr>
          <a:xfrm>
            <a:off x="4424675" y="5180298"/>
            <a:ext cx="4614420" cy="923330"/>
          </a:xfrm>
          <a:prstGeom prst="rect">
            <a:avLst/>
          </a:prstGeom>
          <a:noFill/>
        </p:spPr>
        <p:txBody>
          <a:bodyPr wrap="square">
            <a:spAutoFit/>
          </a:bodyPr>
          <a:lstStyle/>
          <a:p>
            <a:r>
              <a:rPr lang="en-US" dirty="0">
                <a:hlinkClick r:id="rId8"/>
              </a:rPr>
              <a:t>https://www.digikey.com/en/products/detail/te-connectivity-passive-product/CPF0201B49R9E1/14007284</a:t>
            </a:r>
            <a:r>
              <a:rPr lang="en-US" dirty="0"/>
              <a:t> </a:t>
            </a:r>
          </a:p>
        </p:txBody>
      </p:sp>
      <p:sp>
        <p:nvSpPr>
          <p:cNvPr id="26" name="TextBox 25">
            <a:extLst>
              <a:ext uri="{FF2B5EF4-FFF2-40B4-BE49-F238E27FC236}">
                <a16:creationId xmlns:a16="http://schemas.microsoft.com/office/drawing/2014/main" id="{D667E2BA-3A3B-9830-C4BA-9FF591907491}"/>
              </a:ext>
            </a:extLst>
          </p:cNvPr>
          <p:cNvSpPr txBox="1"/>
          <p:nvPr/>
        </p:nvSpPr>
        <p:spPr>
          <a:xfrm>
            <a:off x="104905" y="5353238"/>
            <a:ext cx="3043648" cy="1477328"/>
          </a:xfrm>
          <a:prstGeom prst="rect">
            <a:avLst/>
          </a:prstGeom>
          <a:noFill/>
        </p:spPr>
        <p:txBody>
          <a:bodyPr wrap="square">
            <a:spAutoFit/>
          </a:bodyPr>
          <a:lstStyle/>
          <a:p>
            <a:r>
              <a:rPr lang="en-US" dirty="0">
                <a:hlinkClick r:id="rId9"/>
              </a:rPr>
              <a:t>https://www.mouser.com/ProductDetail/Amphenol-RF/SMP-FS2A-645?qs=u16ybLDytRZu9pNzWfGeSw%3D%3D</a:t>
            </a:r>
            <a:r>
              <a:rPr lang="en-US" dirty="0"/>
              <a:t> </a:t>
            </a:r>
          </a:p>
        </p:txBody>
      </p:sp>
      <p:sp>
        <p:nvSpPr>
          <p:cNvPr id="30" name="Rectangle: Rounded Corners 29">
            <a:extLst>
              <a:ext uri="{FF2B5EF4-FFF2-40B4-BE49-F238E27FC236}">
                <a16:creationId xmlns:a16="http://schemas.microsoft.com/office/drawing/2014/main" id="{880D8BCF-B181-8157-8F0E-E7AEE0DAB5FE}"/>
              </a:ext>
            </a:extLst>
          </p:cNvPr>
          <p:cNvSpPr/>
          <p:nvPr/>
        </p:nvSpPr>
        <p:spPr>
          <a:xfrm>
            <a:off x="811797" y="3734298"/>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Amphenol SMP-FS2A-645 </a:t>
            </a:r>
          </a:p>
          <a:p>
            <a:pPr algn="ctr"/>
            <a:r>
              <a:rPr lang="en-US" sz="1350" dirty="0"/>
              <a:t>F-F SMP Bullet</a:t>
            </a:r>
          </a:p>
        </p:txBody>
      </p:sp>
    </p:spTree>
    <p:extLst>
      <p:ext uri="{BB962C8B-B14F-4D97-AF65-F5344CB8AC3E}">
        <p14:creationId xmlns:p14="http://schemas.microsoft.com/office/powerpoint/2010/main" val="148030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777C4662-42D1-89F5-D15A-FC40BB5DDBFB}"/>
              </a:ext>
            </a:extLst>
          </p:cNvPr>
          <p:cNvPicPr>
            <a:picLocks noChangeAspect="1"/>
          </p:cNvPicPr>
          <p:nvPr/>
        </p:nvPicPr>
        <p:blipFill>
          <a:blip r:embed="rId2"/>
          <a:stretch>
            <a:fillRect/>
          </a:stretch>
        </p:blipFill>
        <p:spPr>
          <a:xfrm>
            <a:off x="4572000" y="3717649"/>
            <a:ext cx="4106282" cy="2634526"/>
          </a:xfrm>
          <a:prstGeom prst="rect">
            <a:avLst/>
          </a:prstGeom>
        </p:spPr>
      </p:pic>
      <p:sp>
        <p:nvSpPr>
          <p:cNvPr id="8" name="Rectangle: Rounded Corners 7">
            <a:extLst>
              <a:ext uri="{FF2B5EF4-FFF2-40B4-BE49-F238E27FC236}">
                <a16:creationId xmlns:a16="http://schemas.microsoft.com/office/drawing/2014/main" id="{7D5A90F6-CF85-BF06-4F75-E9FF9FC15568}"/>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pic>
        <p:nvPicPr>
          <p:cNvPr id="5" name="Picture 4" descr="A screenshot of a computer&#10;&#10;Description automatically generated with low confidence">
            <a:extLst>
              <a:ext uri="{FF2B5EF4-FFF2-40B4-BE49-F238E27FC236}">
                <a16:creationId xmlns:a16="http://schemas.microsoft.com/office/drawing/2014/main" id="{74944DD4-9DD1-5780-29AD-4A2E9AC72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912" y="323468"/>
            <a:ext cx="3507488" cy="1601167"/>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06F89BDA-5972-DE4F-6B9F-21C5F212D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09" y="303226"/>
            <a:ext cx="3574193" cy="1601168"/>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24764AB7-7967-CB2F-F3A6-3C7453FD69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360" y="2139613"/>
            <a:ext cx="3664490" cy="1654930"/>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044B3BF6-5CB9-019A-C162-EC18B65BB8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610" y="4029762"/>
            <a:ext cx="3585989" cy="1662507"/>
          </a:xfrm>
          <a:prstGeom prst="rect">
            <a:avLst/>
          </a:prstGeom>
        </p:spPr>
      </p:pic>
      <p:pic>
        <p:nvPicPr>
          <p:cNvPr id="16" name="Picture 15" descr="A screenshot of a game&#10;&#10;Description automatically generated with medium confidence">
            <a:extLst>
              <a:ext uri="{FF2B5EF4-FFF2-40B4-BE49-F238E27FC236}">
                <a16:creationId xmlns:a16="http://schemas.microsoft.com/office/drawing/2014/main" id="{429497E8-EC10-46CD-4FE1-C0AB451513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6912" y="2121167"/>
            <a:ext cx="3632387" cy="1733639"/>
          </a:xfrm>
          <a:prstGeom prst="rect">
            <a:avLst/>
          </a:prstGeom>
        </p:spPr>
      </p:pic>
      <p:sp>
        <p:nvSpPr>
          <p:cNvPr id="17" name="Rectangle: Rounded Corners 16">
            <a:extLst>
              <a:ext uri="{FF2B5EF4-FFF2-40B4-BE49-F238E27FC236}">
                <a16:creationId xmlns:a16="http://schemas.microsoft.com/office/drawing/2014/main" id="{10CB245F-09DA-179B-ABE4-237CA31125D9}"/>
              </a:ext>
            </a:extLst>
          </p:cNvPr>
          <p:cNvSpPr/>
          <p:nvPr/>
        </p:nvSpPr>
        <p:spPr>
          <a:xfrm>
            <a:off x="1922517" y="1728254"/>
            <a:ext cx="800174" cy="2365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Short</a:t>
            </a:r>
          </a:p>
        </p:txBody>
      </p:sp>
      <p:sp>
        <p:nvSpPr>
          <p:cNvPr id="18" name="Rectangle: Rounded Corners 17">
            <a:extLst>
              <a:ext uri="{FF2B5EF4-FFF2-40B4-BE49-F238E27FC236}">
                <a16:creationId xmlns:a16="http://schemas.microsoft.com/office/drawing/2014/main" id="{3CD24441-D12B-A68F-23B0-946C6DF08FD9}"/>
              </a:ext>
            </a:extLst>
          </p:cNvPr>
          <p:cNvSpPr/>
          <p:nvPr/>
        </p:nvSpPr>
        <p:spPr>
          <a:xfrm>
            <a:off x="1922517" y="3522740"/>
            <a:ext cx="800174" cy="2365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Open</a:t>
            </a:r>
          </a:p>
        </p:txBody>
      </p:sp>
      <p:sp>
        <p:nvSpPr>
          <p:cNvPr id="19" name="Rectangle: Rounded Corners 18">
            <a:extLst>
              <a:ext uri="{FF2B5EF4-FFF2-40B4-BE49-F238E27FC236}">
                <a16:creationId xmlns:a16="http://schemas.microsoft.com/office/drawing/2014/main" id="{1F0ACE2F-8F4F-70C8-4BE6-5B490EAAD2DA}"/>
              </a:ext>
            </a:extLst>
          </p:cNvPr>
          <p:cNvSpPr/>
          <p:nvPr/>
        </p:nvSpPr>
        <p:spPr>
          <a:xfrm>
            <a:off x="1922517" y="5379820"/>
            <a:ext cx="800174" cy="2365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Load</a:t>
            </a:r>
          </a:p>
        </p:txBody>
      </p:sp>
      <p:sp>
        <p:nvSpPr>
          <p:cNvPr id="20" name="Rectangle: Rounded Corners 19">
            <a:extLst>
              <a:ext uri="{FF2B5EF4-FFF2-40B4-BE49-F238E27FC236}">
                <a16:creationId xmlns:a16="http://schemas.microsoft.com/office/drawing/2014/main" id="{168DEE69-DD0D-362A-F374-59C518E4C2AA}"/>
              </a:ext>
            </a:extLst>
          </p:cNvPr>
          <p:cNvSpPr/>
          <p:nvPr/>
        </p:nvSpPr>
        <p:spPr>
          <a:xfrm>
            <a:off x="6230569" y="1728254"/>
            <a:ext cx="800174" cy="2365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Through</a:t>
            </a:r>
          </a:p>
        </p:txBody>
      </p:sp>
      <p:sp>
        <p:nvSpPr>
          <p:cNvPr id="21" name="Rectangle: Rounded Corners 20">
            <a:extLst>
              <a:ext uri="{FF2B5EF4-FFF2-40B4-BE49-F238E27FC236}">
                <a16:creationId xmlns:a16="http://schemas.microsoft.com/office/drawing/2014/main" id="{FE3C8FA4-287F-7E8E-FDC7-9C06A37DBA12}"/>
              </a:ext>
            </a:extLst>
          </p:cNvPr>
          <p:cNvSpPr/>
          <p:nvPr/>
        </p:nvSpPr>
        <p:spPr>
          <a:xfrm>
            <a:off x="6123332" y="3641025"/>
            <a:ext cx="1069316" cy="2137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10 mm Chip</a:t>
            </a:r>
          </a:p>
        </p:txBody>
      </p:sp>
    </p:spTree>
    <p:extLst>
      <p:ext uri="{BB962C8B-B14F-4D97-AF65-F5344CB8AC3E}">
        <p14:creationId xmlns:p14="http://schemas.microsoft.com/office/powerpoint/2010/main" val="243869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computer chip&#10;&#10;Description automatically generated with low confidence">
            <a:extLst>
              <a:ext uri="{FF2B5EF4-FFF2-40B4-BE49-F238E27FC236}">
                <a16:creationId xmlns:a16="http://schemas.microsoft.com/office/drawing/2014/main" id="{6B23A137-B16E-E98A-5CEB-8E8E4C0D6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082" y="296414"/>
            <a:ext cx="6644326" cy="5882856"/>
          </a:xfrm>
          <a:prstGeom prst="rect">
            <a:avLst/>
          </a:prstGeom>
        </p:spPr>
      </p:pic>
      <p:sp>
        <p:nvSpPr>
          <p:cNvPr id="6" name="Rectangle: Rounded Corners 5">
            <a:extLst>
              <a:ext uri="{FF2B5EF4-FFF2-40B4-BE49-F238E27FC236}">
                <a16:creationId xmlns:a16="http://schemas.microsoft.com/office/drawing/2014/main" id="{F920E975-D8FA-FF2D-AB5D-A2370D8323BC}"/>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406002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9FC5E-F252-2F0C-A214-AF2D89283906}"/>
              </a:ext>
            </a:extLst>
          </p:cNvPr>
          <p:cNvPicPr>
            <a:picLocks noChangeAspect="1"/>
          </p:cNvPicPr>
          <p:nvPr/>
        </p:nvPicPr>
        <p:blipFill>
          <a:blip r:embed="rId2"/>
          <a:stretch>
            <a:fillRect/>
          </a:stretch>
        </p:blipFill>
        <p:spPr>
          <a:xfrm>
            <a:off x="452437" y="94072"/>
            <a:ext cx="8239125" cy="5067300"/>
          </a:xfrm>
          <a:prstGeom prst="rect">
            <a:avLst/>
          </a:prstGeom>
        </p:spPr>
      </p:pic>
      <p:sp>
        <p:nvSpPr>
          <p:cNvPr id="6" name="TextBox 5">
            <a:extLst>
              <a:ext uri="{FF2B5EF4-FFF2-40B4-BE49-F238E27FC236}">
                <a16:creationId xmlns:a16="http://schemas.microsoft.com/office/drawing/2014/main" id="{F5CDF1F0-DE84-4E60-D3F5-D4D57E998619}"/>
              </a:ext>
            </a:extLst>
          </p:cNvPr>
          <p:cNvSpPr txBox="1"/>
          <p:nvPr/>
        </p:nvSpPr>
        <p:spPr>
          <a:xfrm>
            <a:off x="837473" y="4926806"/>
            <a:ext cx="3876774" cy="923330"/>
          </a:xfrm>
          <a:prstGeom prst="rect">
            <a:avLst/>
          </a:prstGeom>
          <a:noFill/>
        </p:spPr>
        <p:txBody>
          <a:bodyPr wrap="square">
            <a:spAutoFit/>
          </a:bodyPr>
          <a:lstStyle/>
          <a:p>
            <a:r>
              <a:rPr lang="en-US" dirty="0">
                <a:hlinkClick r:id="rId3"/>
              </a:rPr>
              <a:t>https://www.digikey.com/en/products/detail/rosenberger/19S141-40ML5/7926829</a:t>
            </a:r>
            <a:r>
              <a:rPr lang="en-US" dirty="0"/>
              <a:t> </a:t>
            </a:r>
          </a:p>
        </p:txBody>
      </p:sp>
      <p:sp>
        <p:nvSpPr>
          <p:cNvPr id="7" name="Rectangle: Rounded Corners 6">
            <a:extLst>
              <a:ext uri="{FF2B5EF4-FFF2-40B4-BE49-F238E27FC236}">
                <a16:creationId xmlns:a16="http://schemas.microsoft.com/office/drawing/2014/main" id="{CFED3047-126A-BF87-2AAF-AEA7DD281376}"/>
              </a:ext>
            </a:extLst>
          </p:cNvPr>
          <p:cNvSpPr/>
          <p:nvPr/>
        </p:nvSpPr>
        <p:spPr>
          <a:xfrm>
            <a:off x="2775860" y="911880"/>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Rosenberger Smooth Bore SMP 19S141-40ML5</a:t>
            </a:r>
            <a:endParaRPr lang="en-US" sz="1350" dirty="0"/>
          </a:p>
        </p:txBody>
      </p:sp>
    </p:spTree>
    <p:extLst>
      <p:ext uri="{BB962C8B-B14F-4D97-AF65-F5344CB8AC3E}">
        <p14:creationId xmlns:p14="http://schemas.microsoft.com/office/powerpoint/2010/main" val="199617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9A2CC5-117A-7CA3-9942-423A09B40BA3}"/>
              </a:ext>
            </a:extLst>
          </p:cNvPr>
          <p:cNvPicPr>
            <a:picLocks noChangeAspect="1"/>
          </p:cNvPicPr>
          <p:nvPr/>
        </p:nvPicPr>
        <p:blipFill rotWithShape="1">
          <a:blip r:embed="rId2"/>
          <a:srcRect t="3430" b="6395"/>
          <a:stretch/>
        </p:blipFill>
        <p:spPr>
          <a:xfrm>
            <a:off x="134086" y="876693"/>
            <a:ext cx="7953375" cy="4157220"/>
          </a:xfrm>
          <a:prstGeom prst="rect">
            <a:avLst/>
          </a:prstGeom>
        </p:spPr>
      </p:pic>
      <p:sp>
        <p:nvSpPr>
          <p:cNvPr id="6" name="TextBox 5">
            <a:extLst>
              <a:ext uri="{FF2B5EF4-FFF2-40B4-BE49-F238E27FC236}">
                <a16:creationId xmlns:a16="http://schemas.microsoft.com/office/drawing/2014/main" id="{26D7623A-7600-0456-9D1D-0C45C458FC0D}"/>
              </a:ext>
            </a:extLst>
          </p:cNvPr>
          <p:cNvSpPr txBox="1"/>
          <p:nvPr/>
        </p:nvSpPr>
        <p:spPr>
          <a:xfrm>
            <a:off x="359428" y="4608520"/>
            <a:ext cx="3043648" cy="1477328"/>
          </a:xfrm>
          <a:prstGeom prst="rect">
            <a:avLst/>
          </a:prstGeom>
          <a:noFill/>
        </p:spPr>
        <p:txBody>
          <a:bodyPr wrap="square">
            <a:spAutoFit/>
          </a:bodyPr>
          <a:lstStyle/>
          <a:p>
            <a:r>
              <a:rPr lang="en-US" dirty="0">
                <a:hlinkClick r:id="rId3"/>
              </a:rPr>
              <a:t>https://www.mouser.com/ProductDetail/Amphenol-RF/SMP-FS2A-645?qs=u16ybLDytRZu9pNzWfGeSw%3D%3D</a:t>
            </a:r>
            <a:r>
              <a:rPr lang="en-US" dirty="0"/>
              <a:t> </a:t>
            </a:r>
          </a:p>
        </p:txBody>
      </p:sp>
      <p:sp>
        <p:nvSpPr>
          <p:cNvPr id="7" name="Rectangle: Rounded Corners 6">
            <a:extLst>
              <a:ext uri="{FF2B5EF4-FFF2-40B4-BE49-F238E27FC236}">
                <a16:creationId xmlns:a16="http://schemas.microsoft.com/office/drawing/2014/main" id="{AD59D76E-730D-6260-E9EC-98A5D4A97372}"/>
              </a:ext>
            </a:extLst>
          </p:cNvPr>
          <p:cNvSpPr/>
          <p:nvPr/>
        </p:nvSpPr>
        <p:spPr>
          <a:xfrm>
            <a:off x="4280861" y="3429000"/>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Amphenol SMP-FS2A-645 </a:t>
            </a:r>
          </a:p>
          <a:p>
            <a:pPr algn="ctr"/>
            <a:r>
              <a:rPr lang="en-US" sz="1350" dirty="0"/>
              <a:t>F-F SMP Bullet</a:t>
            </a:r>
          </a:p>
        </p:txBody>
      </p:sp>
    </p:spTree>
    <p:extLst>
      <p:ext uri="{BB962C8B-B14F-4D97-AF65-F5344CB8AC3E}">
        <p14:creationId xmlns:p14="http://schemas.microsoft.com/office/powerpoint/2010/main" val="108666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ED80EFA-94C5-41B9-1233-B34AD9297267}"/>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pic>
        <p:nvPicPr>
          <p:cNvPr id="4" name="Picture 3">
            <a:extLst>
              <a:ext uri="{FF2B5EF4-FFF2-40B4-BE49-F238E27FC236}">
                <a16:creationId xmlns:a16="http://schemas.microsoft.com/office/drawing/2014/main" id="{0D195C29-0CA1-40E1-DA53-558146E880C2}"/>
              </a:ext>
            </a:extLst>
          </p:cNvPr>
          <p:cNvPicPr>
            <a:picLocks noChangeAspect="1"/>
          </p:cNvPicPr>
          <p:nvPr/>
        </p:nvPicPr>
        <p:blipFill>
          <a:blip r:embed="rId2"/>
          <a:stretch>
            <a:fillRect/>
          </a:stretch>
        </p:blipFill>
        <p:spPr>
          <a:xfrm>
            <a:off x="405353" y="1055279"/>
            <a:ext cx="8059918" cy="3807886"/>
          </a:xfrm>
          <a:prstGeom prst="rect">
            <a:avLst/>
          </a:prstGeom>
        </p:spPr>
      </p:pic>
      <p:sp>
        <p:nvSpPr>
          <p:cNvPr id="5" name="Rectangle: Rounded Corners 4">
            <a:extLst>
              <a:ext uri="{FF2B5EF4-FFF2-40B4-BE49-F238E27FC236}">
                <a16:creationId xmlns:a16="http://schemas.microsoft.com/office/drawing/2014/main" id="{2D102228-1234-94A6-52AD-7E0C0A756301}"/>
              </a:ext>
            </a:extLst>
          </p:cNvPr>
          <p:cNvSpPr/>
          <p:nvPr/>
        </p:nvSpPr>
        <p:spPr>
          <a:xfrm>
            <a:off x="279474" y="1788998"/>
            <a:ext cx="2798656" cy="646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TE Connectivity</a:t>
            </a:r>
          </a:p>
          <a:p>
            <a:pPr algn="ctr"/>
            <a:r>
              <a:rPr lang="en-US" sz="1400" dirty="0"/>
              <a:t>49.9 Ohm 0201 </a:t>
            </a:r>
            <a:r>
              <a:rPr lang="en-US" sz="1400" dirty="0" err="1"/>
              <a:t>NiCr</a:t>
            </a:r>
            <a:r>
              <a:rPr lang="en-US" sz="1400" dirty="0"/>
              <a:t> Resistor CPF0201B49R9E1</a:t>
            </a:r>
            <a:endParaRPr lang="en-US" sz="1350" dirty="0"/>
          </a:p>
        </p:txBody>
      </p:sp>
      <p:sp>
        <p:nvSpPr>
          <p:cNvPr id="6" name="TextBox 5">
            <a:extLst>
              <a:ext uri="{FF2B5EF4-FFF2-40B4-BE49-F238E27FC236}">
                <a16:creationId xmlns:a16="http://schemas.microsoft.com/office/drawing/2014/main" id="{675EA3D8-B098-7B6A-A3BD-7EDCD2BA23BE}"/>
              </a:ext>
            </a:extLst>
          </p:cNvPr>
          <p:cNvSpPr txBox="1"/>
          <p:nvPr/>
        </p:nvSpPr>
        <p:spPr>
          <a:xfrm>
            <a:off x="2435619" y="4946115"/>
            <a:ext cx="4614420" cy="923330"/>
          </a:xfrm>
          <a:prstGeom prst="rect">
            <a:avLst/>
          </a:prstGeom>
          <a:noFill/>
        </p:spPr>
        <p:txBody>
          <a:bodyPr wrap="square">
            <a:spAutoFit/>
          </a:bodyPr>
          <a:lstStyle/>
          <a:p>
            <a:r>
              <a:rPr lang="en-US" dirty="0">
                <a:hlinkClick r:id="rId3"/>
              </a:rPr>
              <a:t>https://www.digikey.com/en/products/detail/te-connectivity-passive-product/CPF0201B49R9E1/14007284</a:t>
            </a:r>
            <a:r>
              <a:rPr lang="en-US" dirty="0"/>
              <a:t> </a:t>
            </a:r>
          </a:p>
        </p:txBody>
      </p:sp>
    </p:spTree>
    <p:extLst>
      <p:ext uri="{BB962C8B-B14F-4D97-AF65-F5344CB8AC3E}">
        <p14:creationId xmlns:p14="http://schemas.microsoft.com/office/powerpoint/2010/main" val="124707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774D-86FB-970C-4A26-FC6DC79F7754}"/>
              </a:ext>
            </a:extLst>
          </p:cNvPr>
          <p:cNvSpPr>
            <a:spLocks noGrp="1"/>
          </p:cNvSpPr>
          <p:nvPr>
            <p:ph type="title"/>
          </p:nvPr>
        </p:nvSpPr>
        <p:spPr/>
        <p:txBody>
          <a:bodyPr/>
          <a:lstStyle/>
          <a:p>
            <a:pPr algn="ctr"/>
            <a:r>
              <a:rPr lang="en-US" dirty="0"/>
              <a:t>Mechanical Drawing</a:t>
            </a:r>
          </a:p>
        </p:txBody>
      </p:sp>
      <p:pic>
        <p:nvPicPr>
          <p:cNvPr id="5" name="Picture 4">
            <a:extLst>
              <a:ext uri="{FF2B5EF4-FFF2-40B4-BE49-F238E27FC236}">
                <a16:creationId xmlns:a16="http://schemas.microsoft.com/office/drawing/2014/main" id="{4E4CA0C6-A1DC-D60A-0888-A9871AE3C233}"/>
              </a:ext>
            </a:extLst>
          </p:cNvPr>
          <p:cNvPicPr>
            <a:picLocks noChangeAspect="1"/>
          </p:cNvPicPr>
          <p:nvPr/>
        </p:nvPicPr>
        <p:blipFill>
          <a:blip r:embed="rId2"/>
          <a:stretch>
            <a:fillRect/>
          </a:stretch>
        </p:blipFill>
        <p:spPr>
          <a:xfrm>
            <a:off x="628651" y="1336603"/>
            <a:ext cx="6686550" cy="4768802"/>
          </a:xfrm>
          <a:prstGeom prst="rect">
            <a:avLst/>
          </a:prstGeom>
        </p:spPr>
      </p:pic>
      <p:sp>
        <p:nvSpPr>
          <p:cNvPr id="6" name="Rectangle: Rounded Corners 5">
            <a:extLst>
              <a:ext uri="{FF2B5EF4-FFF2-40B4-BE49-F238E27FC236}">
                <a16:creationId xmlns:a16="http://schemas.microsoft.com/office/drawing/2014/main" id="{DA7EB3B4-7F12-3581-3D0D-F8102B649759}"/>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1830095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825</TotalTime>
  <Words>272</Words>
  <Application>Microsoft Office PowerPoint</Application>
  <PresentationFormat>On-screen Show (4:3)</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Calibration Circuit Boards</vt:lpstr>
      <vt:lpstr>PowerPoint Presentation</vt:lpstr>
      <vt:lpstr>Parts</vt:lpstr>
      <vt:lpstr>PowerPoint Presentation</vt:lpstr>
      <vt:lpstr>PowerPoint Presentation</vt:lpstr>
      <vt:lpstr>PowerPoint Presentation</vt:lpstr>
      <vt:lpstr>PowerPoint Presentation</vt:lpstr>
      <vt:lpstr>PowerPoint Presentation</vt:lpstr>
      <vt:lpstr>Mechanical Drawing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Spietz, Lafe F. (Fed)</dc:creator>
  <cp:lastModifiedBy>Spietz, Lafe F. (Fed)</cp:lastModifiedBy>
  <cp:revision>45</cp:revision>
  <dcterms:created xsi:type="dcterms:W3CDTF">2024-08-11T02:08:56Z</dcterms:created>
  <dcterms:modified xsi:type="dcterms:W3CDTF">2024-08-18T16:44:34Z</dcterms:modified>
</cp:coreProperties>
</file>