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b0161803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b0161803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ec8e26c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ec8e26c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ec8e26c2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1ec8e26c2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ec8e26c2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1ec8e26c2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ec8e26c2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1ec8e26c2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1ec8e26c2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1ec8e26c2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f41d4ab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f41d4ab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b01618034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fb01618034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idx="1" type="subTitle"/>
          </p:nvPr>
        </p:nvSpPr>
        <p:spPr>
          <a:xfrm>
            <a:off x="3709550" y="2741950"/>
            <a:ext cx="3470700" cy="120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Ben Lafene, Sam Jansen, Spencer Snider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Advisor: Prof. John Gallagher</a:t>
            </a:r>
            <a:endParaRPr/>
          </a:p>
        </p:txBody>
      </p:sp>
      <p:sp>
        <p:nvSpPr>
          <p:cNvPr id="135" name="Google Shape;135;p13"/>
          <p:cNvSpPr txBox="1"/>
          <p:nvPr>
            <p:ph type="ctrTitle"/>
          </p:nvPr>
        </p:nvSpPr>
        <p:spPr>
          <a:xfrm>
            <a:off x="3709550" y="1613650"/>
            <a:ext cx="2998200" cy="101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Unblock’d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Goals</a:t>
            </a:r>
            <a:r>
              <a:rPr lang="en"/>
              <a:t> </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lang="en"/>
              <a:t>After conducting market research into existing habit tracking apps, we found that many of the apps on offer today are bogged down by paywalls in front of core functionality, outdated user experience, or a lack of </a:t>
            </a:r>
            <a:r>
              <a:rPr lang="en"/>
              <a:t>meaningful</a:t>
            </a:r>
            <a:r>
              <a:rPr lang="en"/>
              <a:t> motivation for users</a:t>
            </a:r>
            <a:endParaRPr/>
          </a:p>
          <a:p>
            <a:pPr indent="0" lvl="0" marL="0" rtl="0" algn="l">
              <a:spcBef>
                <a:spcPts val="1200"/>
              </a:spcBef>
              <a:spcAft>
                <a:spcPts val="0"/>
              </a:spcAft>
              <a:buNone/>
            </a:pPr>
            <a:r>
              <a:rPr lang="en"/>
              <a:t>T</a:t>
            </a:r>
            <a:r>
              <a:rPr lang="en"/>
              <a:t>o create a habit tracking app that will be easy and rewarding to build into a user's daily life:</a:t>
            </a:r>
            <a:r>
              <a:rPr lang="en"/>
              <a:t> </a:t>
            </a:r>
            <a:endParaRPr/>
          </a:p>
          <a:p>
            <a:pPr indent="-311150" lvl="0" marL="457200" rtl="0" algn="l">
              <a:spcBef>
                <a:spcPts val="1200"/>
              </a:spcBef>
              <a:spcAft>
                <a:spcPts val="0"/>
              </a:spcAft>
              <a:buSzPts val="1300"/>
              <a:buAutoNum type="arabicPeriod"/>
            </a:pPr>
            <a:r>
              <a:rPr lang="en"/>
              <a:t>First, w</a:t>
            </a:r>
            <a:r>
              <a:rPr lang="en"/>
              <a:t>e aim to create a fluid user experience which is simple, intuitive, and avoids frustration. </a:t>
            </a:r>
            <a:endParaRPr/>
          </a:p>
          <a:p>
            <a:pPr indent="-311150" lvl="0" marL="457200" rtl="0" algn="l">
              <a:spcBef>
                <a:spcPts val="0"/>
              </a:spcBef>
              <a:spcAft>
                <a:spcPts val="0"/>
              </a:spcAft>
              <a:buSzPts val="1300"/>
              <a:buAutoNum type="arabicPeriod"/>
            </a:pPr>
            <a:r>
              <a:rPr lang="en"/>
              <a:t>We </a:t>
            </a:r>
            <a:r>
              <a:rPr lang="en"/>
              <a:t>also </a:t>
            </a:r>
            <a:r>
              <a:rPr lang="en"/>
              <a:t>aim to provide social features to all users, utilizing accountability as a primary method of motivation. </a:t>
            </a:r>
            <a:endParaRPr/>
          </a:p>
          <a:p>
            <a:pPr indent="-311150" lvl="0" marL="457200" rtl="0" algn="l">
              <a:spcBef>
                <a:spcPts val="0"/>
              </a:spcBef>
              <a:spcAft>
                <a:spcPts val="0"/>
              </a:spcAft>
              <a:buSzPts val="1300"/>
              <a:buAutoNum type="arabicPeriod"/>
            </a:pPr>
            <a:r>
              <a:rPr lang="en"/>
              <a:t>Our final big feature is the implementation of a virtual pet. This pet would </a:t>
            </a:r>
            <a:r>
              <a:rPr lang="en"/>
              <a:t>encourage you to complete your tasks/goals, and provides a medium for you to interact with your friends. </a:t>
            </a:r>
            <a:endParaRPr/>
          </a:p>
          <a:p>
            <a:pPr indent="0" lvl="0" marL="0" rtl="0" algn="l">
              <a:spcBef>
                <a:spcPts val="1200"/>
              </a:spcBef>
              <a:spcAft>
                <a:spcPts val="1200"/>
              </a:spcAft>
              <a:buNone/>
            </a:pPr>
            <a:r>
              <a:rPr lang="en"/>
              <a:t>In summary, we hope to create a new habit tracking experience which will integrate seamlessly into users lives.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Intellectual Merits </a:t>
            </a:r>
            <a:endParaRPr/>
          </a:p>
        </p:txBody>
      </p:sp>
      <p:sp>
        <p:nvSpPr>
          <p:cNvPr id="147" name="Google Shape;147;p15"/>
          <p:cNvSpPr txBox="1"/>
          <p:nvPr>
            <p:ph idx="1" type="body"/>
          </p:nvPr>
        </p:nvSpPr>
        <p:spPr>
          <a:xfrm>
            <a:off x="977400" y="1451525"/>
            <a:ext cx="3505800" cy="29112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Social Features</a:t>
            </a:r>
            <a:endParaRPr/>
          </a:p>
          <a:p>
            <a:pPr indent="0" lvl="0" marL="0" rtl="0" algn="l">
              <a:spcBef>
                <a:spcPts val="1200"/>
              </a:spcBef>
              <a:spcAft>
                <a:spcPts val="0"/>
              </a:spcAft>
              <a:buNone/>
            </a:pPr>
            <a:r>
              <a:rPr lang="en"/>
              <a:t>Though some of habit tracking applications on the market today have a degree of socialization, we aim to make this a primary motivator behind user activity and we plan to offer this functionality at </a:t>
            </a:r>
            <a:r>
              <a:rPr lang="en" u="sng"/>
              <a:t>no cost</a:t>
            </a:r>
            <a:r>
              <a:rPr lang="en"/>
              <a:t> to all users.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We will do this by implementing groups for users to join which will be oriented around specific activities. Users will be able to see who in the group is achieving well and who could use extra encouragement.</a:t>
            </a:r>
            <a:endParaRPr/>
          </a:p>
        </p:txBody>
      </p:sp>
      <p:sp>
        <p:nvSpPr>
          <p:cNvPr id="148" name="Google Shape;148;p15"/>
          <p:cNvSpPr txBox="1"/>
          <p:nvPr>
            <p:ph idx="1" type="body"/>
          </p:nvPr>
        </p:nvSpPr>
        <p:spPr>
          <a:xfrm>
            <a:off x="5071600" y="1451525"/>
            <a:ext cx="3505800" cy="3207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Virtual Pet</a:t>
            </a:r>
            <a:endParaRPr/>
          </a:p>
          <a:p>
            <a:pPr indent="0" lvl="0" marL="0" rtl="0" algn="l">
              <a:spcBef>
                <a:spcPts val="1200"/>
              </a:spcBef>
              <a:spcAft>
                <a:spcPts val="0"/>
              </a:spcAft>
              <a:buNone/>
            </a:pPr>
            <a:r>
              <a:rPr lang="en"/>
              <a:t>We have observed in our lifetime the power of other virtual pet software such as Pokemon and T</a:t>
            </a:r>
            <a:r>
              <a:rPr lang="en"/>
              <a:t>amagotchi to be a daily part of someone’s life.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We aim to use the human attraction to cute things as well as the sub-cost fallacy in order to incentivize users to stay committed to their goals.</a:t>
            </a:r>
            <a:endParaRPr/>
          </a:p>
        </p:txBody>
      </p:sp>
      <p:cxnSp>
        <p:nvCxnSpPr>
          <p:cNvPr id="149" name="Google Shape;149;p15"/>
          <p:cNvCxnSpPr/>
          <p:nvPr/>
        </p:nvCxnSpPr>
        <p:spPr>
          <a:xfrm>
            <a:off x="4777400" y="1451525"/>
            <a:ext cx="0" cy="29604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Broader Impacts </a:t>
            </a:r>
            <a:endParaRPr/>
          </a:p>
        </p:txBody>
      </p:sp>
      <p:sp>
        <p:nvSpPr>
          <p:cNvPr id="155" name="Google Shape;155;p16"/>
          <p:cNvSpPr txBox="1"/>
          <p:nvPr>
            <p:ph idx="1" type="body"/>
          </p:nvPr>
        </p:nvSpPr>
        <p:spPr>
          <a:xfrm>
            <a:off x="1297500" y="1567550"/>
            <a:ext cx="7038900" cy="3132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In making an app which encourages consistency without discouraging the user, we hope to change the human outlook on living a well balanced life through maintaining good habits.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While there is motivation in our society now to maintain habits, much of this comes from negative </a:t>
            </a:r>
            <a:r>
              <a:rPr lang="en"/>
              <a:t>reinforcement</a:t>
            </a:r>
            <a:r>
              <a:rPr lang="en"/>
              <a:t>. People go to the gym or open a book not because they want to but because they are afraid of the negative implications of not doing so. We hope that by presenting maintaining positive habits in a more friendly manner, we will reframe the process of building them as something that is enjoyable and meaningful to do.</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We also hope to change the group dynamics around habits. Much of that dynamic now is focused on victory or domination, but our implementation of groups will make the experience much more cooperative and focused on positive </a:t>
            </a:r>
            <a:r>
              <a:rPr lang="en"/>
              <a:t>encouragement</a:t>
            </a:r>
            <a:r>
              <a:rPr lang="en"/>
              <a:t> from friends and family.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2953358" y="316495"/>
            <a:ext cx="3237300" cy="420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Specifications </a:t>
            </a:r>
            <a:endParaRPr/>
          </a:p>
        </p:txBody>
      </p:sp>
      <p:sp>
        <p:nvSpPr>
          <p:cNvPr id="161" name="Google Shape;161;p17"/>
          <p:cNvSpPr txBox="1"/>
          <p:nvPr>
            <p:ph idx="1" type="body"/>
          </p:nvPr>
        </p:nvSpPr>
        <p:spPr>
          <a:xfrm>
            <a:off x="1059776" y="2873248"/>
            <a:ext cx="7284300" cy="1847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Our application includes both social features which allow users to share tasks and task completion as well as a </a:t>
            </a:r>
            <a:r>
              <a:rPr lang="en"/>
              <a:t>virtual</a:t>
            </a:r>
            <a:r>
              <a:rPr lang="en"/>
              <a:t> pet feature to act as an outside source of motivation for each individual user</a:t>
            </a:r>
            <a:endParaRPr/>
          </a:p>
          <a:p>
            <a:pPr indent="0" lvl="0" marL="0" rtl="0" algn="l">
              <a:spcBef>
                <a:spcPts val="1200"/>
              </a:spcBef>
              <a:spcAft>
                <a:spcPts val="1200"/>
              </a:spcAft>
              <a:buNone/>
            </a:pPr>
            <a:r>
              <a:rPr lang="en"/>
              <a:t>The social features are </a:t>
            </a:r>
            <a:r>
              <a:rPr lang="en"/>
              <a:t>implemented</a:t>
            </a:r>
            <a:r>
              <a:rPr lang="en"/>
              <a:t> as networking features which allow users to share data and the virtual pet takes the form of a specific widget which will be present on the main screen where users view their tasks. The idea is that these two different streams of information provide the user with the feeling that the completion of their tasks matters to someone or something other than themselves. </a:t>
            </a:r>
            <a:endParaRPr/>
          </a:p>
        </p:txBody>
      </p:sp>
      <p:pic>
        <p:nvPicPr>
          <p:cNvPr id="162" name="Google Shape;162;p17"/>
          <p:cNvPicPr preferRelativeResize="0"/>
          <p:nvPr/>
        </p:nvPicPr>
        <p:blipFill>
          <a:blip r:embed="rId3">
            <a:alphaModFix/>
          </a:blip>
          <a:stretch>
            <a:fillRect/>
          </a:stretch>
        </p:blipFill>
        <p:spPr>
          <a:xfrm>
            <a:off x="1059775" y="847375"/>
            <a:ext cx="3327774" cy="1847650"/>
          </a:xfrm>
          <a:prstGeom prst="rect">
            <a:avLst/>
          </a:prstGeom>
          <a:noFill/>
          <a:ln>
            <a:noFill/>
          </a:ln>
        </p:spPr>
      </p:pic>
      <p:pic>
        <p:nvPicPr>
          <p:cNvPr id="163" name="Google Shape;163;p17"/>
          <p:cNvPicPr preferRelativeResize="0"/>
          <p:nvPr/>
        </p:nvPicPr>
        <p:blipFill>
          <a:blip r:embed="rId4">
            <a:alphaModFix/>
          </a:blip>
          <a:stretch>
            <a:fillRect/>
          </a:stretch>
        </p:blipFill>
        <p:spPr>
          <a:xfrm>
            <a:off x="5053075" y="817613"/>
            <a:ext cx="3290975" cy="1907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Technologies </a:t>
            </a:r>
            <a:endParaRPr/>
          </a:p>
        </p:txBody>
      </p:sp>
      <p:sp>
        <p:nvSpPr>
          <p:cNvPr id="169" name="Google Shape;169;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utilized a suite of different technologies in order to </a:t>
            </a:r>
            <a:r>
              <a:rPr lang="en"/>
              <a:t>achieve</a:t>
            </a:r>
            <a:r>
              <a:rPr lang="en"/>
              <a:t> our goals.</a:t>
            </a:r>
            <a:endParaRPr/>
          </a:p>
          <a:p>
            <a:pPr indent="0" lvl="0" marL="0" rtl="0" algn="l">
              <a:spcBef>
                <a:spcPts val="1200"/>
              </a:spcBef>
              <a:spcAft>
                <a:spcPts val="0"/>
              </a:spcAft>
              <a:buNone/>
            </a:pPr>
            <a:r>
              <a:rPr lang="en"/>
              <a:t>Our programming was completed in a </a:t>
            </a:r>
            <a:r>
              <a:rPr lang="en"/>
              <a:t>framework</a:t>
            </a:r>
            <a:r>
              <a:rPr lang="en"/>
              <a:t> called Flutter. Flutter leverages the dart programming language, and its main selling point is the ability to develop an Android and iOS application simultaneously. Flutter builds mobile applications as a series of widgets which are capable of immense amounts of layering, communication, and reactivity. </a:t>
            </a:r>
            <a:endParaRPr/>
          </a:p>
          <a:p>
            <a:pPr indent="0" lvl="0" marL="0" rtl="0" algn="l">
              <a:spcBef>
                <a:spcPts val="1200"/>
              </a:spcBef>
              <a:spcAft>
                <a:spcPts val="0"/>
              </a:spcAft>
              <a:buNone/>
            </a:pPr>
            <a:r>
              <a:rPr lang="en"/>
              <a:t>In order to ensure that we were </a:t>
            </a:r>
            <a:r>
              <a:rPr lang="en"/>
              <a:t>truly</a:t>
            </a:r>
            <a:r>
              <a:rPr lang="en"/>
              <a:t> creating a multiplatform application, we used two different development environments (windows and mac) as well as their corresponding mobile emulators (Android and iOS) in order to both develop and test our application.</a:t>
            </a:r>
            <a:endParaRPr/>
          </a:p>
          <a:p>
            <a:pPr indent="0" lvl="0" marL="0" rtl="0" algn="l">
              <a:spcBef>
                <a:spcPts val="1200"/>
              </a:spcBef>
              <a:spcAft>
                <a:spcPts val="1200"/>
              </a:spcAft>
              <a:buNone/>
            </a:pPr>
            <a:r>
              <a:rPr lang="en"/>
              <a:t>For storage, we relied on Firebase Firestore’s NoSQL database in order to store everything from user data and logins to pet cosmetics.</a:t>
            </a:r>
            <a:endParaRPr/>
          </a:p>
        </p:txBody>
      </p:sp>
      <p:pic>
        <p:nvPicPr>
          <p:cNvPr id="170" name="Google Shape;170;p18"/>
          <p:cNvPicPr preferRelativeResize="0"/>
          <p:nvPr/>
        </p:nvPicPr>
        <p:blipFill>
          <a:blip r:embed="rId3">
            <a:alphaModFix/>
          </a:blip>
          <a:stretch>
            <a:fillRect/>
          </a:stretch>
        </p:blipFill>
        <p:spPr>
          <a:xfrm>
            <a:off x="3726297" y="113475"/>
            <a:ext cx="1217582" cy="1386051"/>
          </a:xfrm>
          <a:prstGeom prst="rect">
            <a:avLst/>
          </a:prstGeom>
          <a:noFill/>
          <a:ln>
            <a:noFill/>
          </a:ln>
        </p:spPr>
      </p:pic>
      <p:pic>
        <p:nvPicPr>
          <p:cNvPr id="171" name="Google Shape;171;p18"/>
          <p:cNvPicPr preferRelativeResize="0"/>
          <p:nvPr/>
        </p:nvPicPr>
        <p:blipFill>
          <a:blip r:embed="rId4">
            <a:alphaModFix/>
          </a:blip>
          <a:stretch>
            <a:fillRect/>
          </a:stretch>
        </p:blipFill>
        <p:spPr>
          <a:xfrm>
            <a:off x="7515925" y="113475"/>
            <a:ext cx="1386049" cy="1386049"/>
          </a:xfrm>
          <a:prstGeom prst="rect">
            <a:avLst/>
          </a:prstGeom>
          <a:noFill/>
          <a:ln>
            <a:noFill/>
          </a:ln>
        </p:spPr>
      </p:pic>
      <p:pic>
        <p:nvPicPr>
          <p:cNvPr id="172" name="Google Shape;172;p18"/>
          <p:cNvPicPr preferRelativeResize="0"/>
          <p:nvPr/>
        </p:nvPicPr>
        <p:blipFill>
          <a:blip r:embed="rId5">
            <a:alphaModFix/>
          </a:blip>
          <a:stretch>
            <a:fillRect/>
          </a:stretch>
        </p:blipFill>
        <p:spPr>
          <a:xfrm>
            <a:off x="5110974" y="113475"/>
            <a:ext cx="976199" cy="1386050"/>
          </a:xfrm>
          <a:prstGeom prst="rect">
            <a:avLst/>
          </a:prstGeom>
          <a:noFill/>
          <a:ln>
            <a:noFill/>
          </a:ln>
        </p:spPr>
      </p:pic>
      <p:pic>
        <p:nvPicPr>
          <p:cNvPr id="173" name="Google Shape;173;p18"/>
          <p:cNvPicPr preferRelativeResize="0"/>
          <p:nvPr/>
        </p:nvPicPr>
        <p:blipFill>
          <a:blip r:embed="rId6">
            <a:alphaModFix/>
          </a:blip>
          <a:stretch>
            <a:fillRect/>
          </a:stretch>
        </p:blipFill>
        <p:spPr>
          <a:xfrm>
            <a:off x="6087175" y="92125"/>
            <a:ext cx="1428750" cy="1428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Milestones</a:t>
            </a:r>
            <a:endParaRPr/>
          </a:p>
        </p:txBody>
      </p:sp>
      <p:sp>
        <p:nvSpPr>
          <p:cNvPr id="179" name="Google Shape;179;p19"/>
          <p:cNvSpPr txBox="1"/>
          <p:nvPr>
            <p:ph idx="1" type="body"/>
          </p:nvPr>
        </p:nvSpPr>
        <p:spPr>
          <a:xfrm>
            <a:off x="1067975" y="1209500"/>
            <a:ext cx="7221000" cy="321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January</a:t>
            </a:r>
            <a:r>
              <a:rPr lang="en"/>
              <a:t> 10 - Began development of application, met to share knowledge gained on flutter </a:t>
            </a:r>
            <a:r>
              <a:rPr lang="en"/>
              <a:t>framework</a:t>
            </a:r>
            <a:endParaRPr/>
          </a:p>
          <a:p>
            <a:pPr indent="0" lvl="0" marL="0" rtl="0" algn="l">
              <a:spcBef>
                <a:spcPts val="1200"/>
              </a:spcBef>
              <a:spcAft>
                <a:spcPts val="0"/>
              </a:spcAft>
              <a:buNone/>
            </a:pPr>
            <a:r>
              <a:rPr lang="en"/>
              <a:t>January 24 - Created initial placeholders for task and pet creation, home page</a:t>
            </a:r>
            <a:endParaRPr/>
          </a:p>
          <a:p>
            <a:pPr indent="0" lvl="0" marL="0" rtl="0" algn="l">
              <a:spcBef>
                <a:spcPts val="1200"/>
              </a:spcBef>
              <a:spcAft>
                <a:spcPts val="0"/>
              </a:spcAft>
              <a:buNone/>
            </a:pPr>
            <a:r>
              <a:rPr lang="en"/>
              <a:t>February 14 - Second iteration of task creation form completed, pet carousel completed </a:t>
            </a:r>
            <a:endParaRPr/>
          </a:p>
          <a:p>
            <a:pPr indent="0" lvl="0" marL="0" rtl="0" algn="l">
              <a:spcBef>
                <a:spcPts val="1200"/>
              </a:spcBef>
              <a:spcAft>
                <a:spcPts val="0"/>
              </a:spcAft>
              <a:buNone/>
            </a:pPr>
            <a:r>
              <a:rPr lang="en"/>
              <a:t>February 28 - Firebase database set up, pet naming and customization placeholders implemented, home page first iteration completed </a:t>
            </a:r>
            <a:endParaRPr/>
          </a:p>
          <a:p>
            <a:pPr indent="0" lvl="0" marL="0" rtl="0" algn="l">
              <a:spcBef>
                <a:spcPts val="1200"/>
              </a:spcBef>
              <a:spcAft>
                <a:spcPts val="0"/>
              </a:spcAft>
              <a:buNone/>
            </a:pPr>
            <a:r>
              <a:rPr lang="en"/>
              <a:t>March 14 - Task creation form finalized, pet creation screen finalized, firebase </a:t>
            </a:r>
            <a:r>
              <a:rPr lang="en"/>
              <a:t>database</a:t>
            </a:r>
            <a:r>
              <a:rPr lang="en"/>
              <a:t> updated with actual user data, login completed </a:t>
            </a:r>
            <a:endParaRPr/>
          </a:p>
          <a:p>
            <a:pPr indent="0" lvl="0" marL="0" rtl="0" algn="l">
              <a:spcBef>
                <a:spcPts val="1200"/>
              </a:spcBef>
              <a:spcAft>
                <a:spcPts val="1200"/>
              </a:spcAft>
              <a:buNone/>
            </a:pPr>
            <a:r>
              <a:rPr lang="en"/>
              <a:t>March 21 - Pet customization screen finalized, tasks marked as completed on homescreen, pet implemented on home screen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a:t>
            </a:r>
            <a:endParaRPr/>
          </a:p>
        </p:txBody>
      </p:sp>
      <p:sp>
        <p:nvSpPr>
          <p:cNvPr id="185" name="Google Shape;185;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Working in and learning the flutter </a:t>
            </a:r>
            <a:r>
              <a:rPr lang="en"/>
              <a:t>framework</a:t>
            </a:r>
            <a:r>
              <a:rPr lang="en"/>
              <a:t>, this was difficult because it uses a nested widget structure for all of its code. Introduced many challenges with making screens reactive and updating shared classes </a:t>
            </a:r>
            <a:endParaRPr/>
          </a:p>
          <a:p>
            <a:pPr indent="-311150" lvl="0" marL="457200" rtl="0" algn="l">
              <a:lnSpc>
                <a:spcPct val="150000"/>
              </a:lnSpc>
              <a:spcBef>
                <a:spcPts val="0"/>
              </a:spcBef>
              <a:spcAft>
                <a:spcPts val="0"/>
              </a:spcAft>
              <a:buSzPts val="1300"/>
              <a:buChar char="●"/>
            </a:pPr>
            <a:r>
              <a:rPr lang="en"/>
              <a:t>Finding a database technology which worked for us. Spencer spent some time investigating MongoDB only to learn that it was not going to work for our project. Had to jump ship over to Firebase </a:t>
            </a:r>
            <a:endParaRPr/>
          </a:p>
          <a:p>
            <a:pPr indent="-311150" lvl="0" marL="457200" rtl="0" algn="l">
              <a:lnSpc>
                <a:spcPct val="150000"/>
              </a:lnSpc>
              <a:spcBef>
                <a:spcPts val="0"/>
              </a:spcBef>
              <a:spcAft>
                <a:spcPts val="0"/>
              </a:spcAft>
              <a:buSzPts val="1300"/>
              <a:buChar char="●"/>
            </a:pPr>
            <a:r>
              <a:rPr lang="en"/>
              <a:t>Finding art assets and placeholders for the pet creation functionality </a:t>
            </a:r>
            <a:endParaRPr/>
          </a:p>
          <a:p>
            <a:pPr indent="-311150" lvl="0" marL="457200" rtl="0" algn="l">
              <a:lnSpc>
                <a:spcPct val="150000"/>
              </a:lnSpc>
              <a:spcBef>
                <a:spcPts val="0"/>
              </a:spcBef>
              <a:spcAft>
                <a:spcPts val="0"/>
              </a:spcAft>
              <a:buSzPts val="1300"/>
              <a:buChar char="●"/>
            </a:pPr>
            <a:r>
              <a:rPr lang="en"/>
              <a:t>Flutter update during development which wreaked some havoc on our source control</a:t>
            </a:r>
            <a:endParaRPr/>
          </a:p>
          <a:p>
            <a:pPr indent="-311150" lvl="0" marL="457200" rtl="0" algn="l">
              <a:lnSpc>
                <a:spcPct val="150000"/>
              </a:lnSpc>
              <a:spcBef>
                <a:spcPts val="0"/>
              </a:spcBef>
              <a:spcAft>
                <a:spcPts val="0"/>
              </a:spcAft>
              <a:buSzPts val="1300"/>
              <a:buChar char="●"/>
            </a:pPr>
            <a:r>
              <a:rPr lang="en"/>
              <a:t>iOS emulator took some time to get up and running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400"/>
              <a:t>Results</a:t>
            </a:r>
            <a:endParaRPr sz="3400"/>
          </a:p>
        </p:txBody>
      </p:sp>
      <p:sp>
        <p:nvSpPr>
          <p:cNvPr id="191" name="Google Shape;191;p21"/>
          <p:cNvSpPr txBox="1"/>
          <p:nvPr>
            <p:ph idx="1" type="body"/>
          </p:nvPr>
        </p:nvSpPr>
        <p:spPr>
          <a:xfrm>
            <a:off x="1297500" y="1201975"/>
            <a:ext cx="7038900" cy="3179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Accomplishments so far:</a:t>
            </a:r>
            <a:endParaRPr/>
          </a:p>
          <a:p>
            <a:pPr indent="0" lvl="0" marL="0" rtl="0" algn="l">
              <a:lnSpc>
                <a:spcPct val="115000"/>
              </a:lnSpc>
              <a:spcBef>
                <a:spcPts val="1200"/>
              </a:spcBef>
              <a:spcAft>
                <a:spcPts val="0"/>
              </a:spcAft>
              <a:buNone/>
            </a:pPr>
            <a:r>
              <a:t/>
            </a:r>
            <a:endParaRPr/>
          </a:p>
          <a:p>
            <a:pPr indent="-311150" lvl="0" marL="457200" rtl="0" algn="l">
              <a:lnSpc>
                <a:spcPct val="115000"/>
              </a:lnSpc>
              <a:spcBef>
                <a:spcPts val="1200"/>
              </a:spcBef>
              <a:spcAft>
                <a:spcPts val="0"/>
              </a:spcAft>
              <a:buSzPts val="1300"/>
              <a:buChar char="●"/>
            </a:pPr>
            <a:r>
              <a:rPr lang="en"/>
              <a:t>Implementation of all core functionality</a:t>
            </a:r>
            <a:endParaRPr/>
          </a:p>
          <a:p>
            <a:pPr indent="-311150" lvl="1" marL="914400" rtl="0" algn="l">
              <a:lnSpc>
                <a:spcPct val="115000"/>
              </a:lnSpc>
              <a:spcBef>
                <a:spcPts val="0"/>
              </a:spcBef>
              <a:spcAft>
                <a:spcPts val="0"/>
              </a:spcAft>
              <a:buSzPts val="1300"/>
              <a:buChar char="○"/>
            </a:pPr>
            <a:r>
              <a:rPr lang="en" sz="1300"/>
              <a:t>Registering as a user</a:t>
            </a:r>
            <a:endParaRPr sz="1300"/>
          </a:p>
          <a:p>
            <a:pPr indent="-311150" lvl="1" marL="914400" rtl="0" algn="l">
              <a:lnSpc>
                <a:spcPct val="115000"/>
              </a:lnSpc>
              <a:spcBef>
                <a:spcPts val="0"/>
              </a:spcBef>
              <a:spcAft>
                <a:spcPts val="0"/>
              </a:spcAft>
              <a:buSzPts val="1300"/>
              <a:buChar char="○"/>
            </a:pPr>
            <a:r>
              <a:rPr lang="en" sz="1300"/>
              <a:t>Logging in</a:t>
            </a:r>
            <a:endParaRPr sz="1300"/>
          </a:p>
          <a:p>
            <a:pPr indent="-311150" lvl="1" marL="914400" rtl="0" algn="l">
              <a:lnSpc>
                <a:spcPct val="115000"/>
              </a:lnSpc>
              <a:spcBef>
                <a:spcPts val="0"/>
              </a:spcBef>
              <a:spcAft>
                <a:spcPts val="0"/>
              </a:spcAft>
              <a:buSzPts val="1300"/>
              <a:buChar char="○"/>
            </a:pPr>
            <a:r>
              <a:rPr lang="en" sz="1300"/>
              <a:t>Creating a task</a:t>
            </a:r>
            <a:endParaRPr sz="1300"/>
          </a:p>
          <a:p>
            <a:pPr indent="-311150" lvl="1" marL="914400" rtl="0" algn="l">
              <a:lnSpc>
                <a:spcPct val="115000"/>
              </a:lnSpc>
              <a:spcBef>
                <a:spcPts val="0"/>
              </a:spcBef>
              <a:spcAft>
                <a:spcPts val="0"/>
              </a:spcAft>
              <a:buSzPts val="1300"/>
              <a:buChar char="○"/>
            </a:pPr>
            <a:r>
              <a:rPr lang="en" sz="1300"/>
              <a:t>Viewing that task on the home page</a:t>
            </a:r>
            <a:endParaRPr sz="1300"/>
          </a:p>
          <a:p>
            <a:pPr indent="-311150" lvl="1" marL="914400" rtl="0" algn="l">
              <a:lnSpc>
                <a:spcPct val="115000"/>
              </a:lnSpc>
              <a:spcBef>
                <a:spcPts val="0"/>
              </a:spcBef>
              <a:spcAft>
                <a:spcPts val="0"/>
              </a:spcAft>
              <a:buSzPts val="1300"/>
              <a:buChar char="○"/>
            </a:pPr>
            <a:r>
              <a:rPr lang="en" sz="1300"/>
              <a:t>Marking the task as complete</a:t>
            </a:r>
            <a:endParaRPr sz="1300"/>
          </a:p>
          <a:p>
            <a:pPr indent="-311150" lvl="0" marL="457200" rtl="0" algn="l">
              <a:lnSpc>
                <a:spcPct val="115000"/>
              </a:lnSpc>
              <a:spcBef>
                <a:spcPts val="0"/>
              </a:spcBef>
              <a:spcAft>
                <a:spcPts val="0"/>
              </a:spcAft>
              <a:buSzPts val="1300"/>
              <a:buChar char="●"/>
            </a:pPr>
            <a:r>
              <a:rPr lang="en"/>
              <a:t>Pet customization screen prototyped</a:t>
            </a:r>
            <a:endParaRPr/>
          </a:p>
          <a:p>
            <a:pPr indent="-311150" lvl="0" marL="457200" rtl="0" algn="l">
              <a:lnSpc>
                <a:spcPct val="115000"/>
              </a:lnSpc>
              <a:spcBef>
                <a:spcPts val="0"/>
              </a:spcBef>
              <a:spcAft>
                <a:spcPts val="0"/>
              </a:spcAft>
              <a:buSzPts val="1300"/>
              <a:buChar char="●"/>
            </a:pPr>
            <a:r>
              <a:rPr lang="en"/>
              <a:t>Notification infrastructure </a:t>
            </a:r>
            <a:endParaRPr/>
          </a:p>
          <a:p>
            <a:pPr indent="-311150" lvl="0" marL="457200" rtl="0" algn="l">
              <a:lnSpc>
                <a:spcPct val="115000"/>
              </a:lnSpc>
              <a:spcBef>
                <a:spcPts val="0"/>
              </a:spcBef>
              <a:spcAft>
                <a:spcPts val="0"/>
              </a:spcAft>
              <a:buSzPts val="1300"/>
              <a:buChar char="●"/>
            </a:pPr>
            <a:r>
              <a:rPr lang="en"/>
              <a:t>Database setup, pushing users and pets to db</a:t>
            </a:r>
            <a:endParaRPr/>
          </a:p>
          <a:p>
            <a:pPr indent="0" lvl="0" marL="457200" rtl="0" algn="l">
              <a:lnSpc>
                <a:spcPct val="115000"/>
              </a:lnSpc>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