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65" r:id="rId4"/>
    <p:sldId id="258" r:id="rId5"/>
    <p:sldId id="284" r:id="rId6"/>
    <p:sldId id="275" r:id="rId7"/>
    <p:sldId id="266" r:id="rId8"/>
    <p:sldId id="262" r:id="rId9"/>
    <p:sldId id="263" r:id="rId10"/>
    <p:sldId id="264" r:id="rId11"/>
    <p:sldId id="268" r:id="rId12"/>
    <p:sldId id="271" r:id="rId13"/>
    <p:sldId id="272" r:id="rId14"/>
    <p:sldId id="287" r:id="rId15"/>
    <p:sldId id="288" r:id="rId16"/>
    <p:sldId id="269" r:id="rId17"/>
    <p:sldId id="267" r:id="rId18"/>
    <p:sldId id="270" r:id="rId19"/>
    <p:sldId id="277" r:id="rId20"/>
    <p:sldId id="276" r:id="rId21"/>
    <p:sldId id="279" r:id="rId22"/>
    <p:sldId id="280" r:id="rId23"/>
    <p:sldId id="281" r:id="rId24"/>
    <p:sldId id="282" r:id="rId25"/>
    <p:sldId id="283" r:id="rId26"/>
    <p:sldId id="285" r:id="rId27"/>
    <p:sldId id="286" r:id="rId28"/>
    <p:sldId id="28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2" d="100"/>
          <a:sy n="72" d="100"/>
        </p:scale>
        <p:origin x="9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5/30/2020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5/30/2020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en.wikipedia.org/wiki/World_Wide_Web_Consortiu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 to </a:t>
            </a:r>
            <a:r>
              <a:rPr lang="en-US" dirty="0" err="1"/>
              <a:t>ist</a:t>
            </a:r>
            <a:r>
              <a:rPr lang="en-US" dirty="0"/>
              <a:t> 263</a:t>
            </a:r>
          </a:p>
        </p:txBody>
      </p:sp>
      <p:sp>
        <p:nvSpPr>
          <p:cNvPr id="3" name="Subtitle 2"/>
          <p:cNvSpPr>
            <a:spLocks noGrp="1"/>
          </p:cNvSpPr>
          <p:nvPr>
            <p:ph type="subTitle" idx="1"/>
          </p:nvPr>
        </p:nvSpPr>
        <p:spPr/>
        <p:txBody>
          <a:bodyPr/>
          <a:lstStyle/>
          <a:p>
            <a:r>
              <a:rPr lang="en-US" dirty="0"/>
              <a:t>Intro to Front End </a:t>
            </a:r>
            <a:r>
              <a:rPr lang="en-US"/>
              <a:t>Web Development</a:t>
            </a:r>
            <a:endParaRPr lang="en-US" dirty="0"/>
          </a:p>
        </p:txBody>
      </p:sp>
    </p:spTree>
    <p:extLst>
      <p:ext uri="{BB962C8B-B14F-4D97-AF65-F5344CB8AC3E}">
        <p14:creationId xmlns:p14="http://schemas.microsoft.com/office/powerpoint/2010/main" val="318792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Attendance and Participation</a:t>
            </a:r>
          </a:p>
        </p:txBody>
      </p:sp>
      <p:sp>
        <p:nvSpPr>
          <p:cNvPr id="3" name="Content Placeholder 2"/>
          <p:cNvSpPr>
            <a:spLocks noGrp="1"/>
          </p:cNvSpPr>
          <p:nvPr>
            <p:ph idx="1"/>
          </p:nvPr>
        </p:nvSpPr>
        <p:spPr/>
        <p:txBody>
          <a:bodyPr/>
          <a:lstStyle/>
          <a:p>
            <a:r>
              <a:rPr lang="en-US" dirty="0"/>
              <a:t>Attendance will be taken promptly at the beginning of class.  </a:t>
            </a:r>
            <a:br>
              <a:rPr lang="en-US" dirty="0"/>
            </a:br>
            <a:r>
              <a:rPr lang="en-US" dirty="0"/>
              <a:t>If you are not in class at this time you are absent.</a:t>
            </a:r>
            <a:br>
              <a:rPr lang="en-US" dirty="0"/>
            </a:br>
            <a:r>
              <a:rPr lang="en-US" dirty="0"/>
              <a:t>Absences are recorded in blackboard.</a:t>
            </a:r>
            <a:br>
              <a:rPr lang="en-US" dirty="0"/>
            </a:br>
            <a:endParaRPr lang="en-US" dirty="0"/>
          </a:p>
          <a:p>
            <a:r>
              <a:rPr lang="en-US" dirty="0"/>
              <a:t>Participation will be part of your grade.  This includes:</a:t>
            </a:r>
          </a:p>
          <a:p>
            <a:pPr lvl="1"/>
            <a:r>
              <a:rPr lang="en-US" dirty="0"/>
              <a:t>Activities we will be doing in class</a:t>
            </a:r>
          </a:p>
          <a:p>
            <a:pPr lvl="1"/>
            <a:r>
              <a:rPr lang="en-US" dirty="0"/>
              <a:t>Volunteering to answer questions in class</a:t>
            </a:r>
          </a:p>
          <a:p>
            <a:pPr lvl="1"/>
            <a:r>
              <a:rPr lang="en-US" dirty="0"/>
              <a:t>Working diligently on in class activities</a:t>
            </a:r>
          </a:p>
          <a:p>
            <a:pPr lvl="1"/>
            <a:r>
              <a:rPr lang="en-US" dirty="0"/>
              <a:t>Helping classmates </a:t>
            </a:r>
          </a:p>
          <a:p>
            <a:pPr lvl="1"/>
            <a:r>
              <a:rPr lang="en-US" dirty="0"/>
              <a:t>Your attendance in class.</a:t>
            </a:r>
          </a:p>
        </p:txBody>
      </p:sp>
    </p:spTree>
    <p:extLst>
      <p:ext uri="{BB962C8B-B14F-4D97-AF65-F5344CB8AC3E}">
        <p14:creationId xmlns:p14="http://schemas.microsoft.com/office/powerpoint/2010/main" val="40466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Blackboard and Class Website</a:t>
            </a:r>
          </a:p>
        </p:txBody>
      </p:sp>
      <p:sp>
        <p:nvSpPr>
          <p:cNvPr id="3" name="Content Placeholder 2"/>
          <p:cNvSpPr>
            <a:spLocks noGrp="1"/>
          </p:cNvSpPr>
          <p:nvPr>
            <p:ph idx="1"/>
          </p:nvPr>
        </p:nvSpPr>
        <p:spPr/>
        <p:txBody>
          <a:bodyPr/>
          <a:lstStyle/>
          <a:p>
            <a:r>
              <a:rPr lang="en-US" dirty="0"/>
              <a:t>Class Website</a:t>
            </a:r>
          </a:p>
          <a:p>
            <a:pPr lvl="1"/>
            <a:r>
              <a:rPr lang="en-US" dirty="0"/>
              <a:t>Weekly Schedule</a:t>
            </a:r>
          </a:p>
          <a:p>
            <a:pPr lvl="1"/>
            <a:r>
              <a:rPr lang="en-US" dirty="0"/>
              <a:t>Class Notes</a:t>
            </a:r>
          </a:p>
          <a:p>
            <a:pPr lvl="1"/>
            <a:r>
              <a:rPr lang="en-US" dirty="0"/>
              <a:t>Labs and Projects</a:t>
            </a:r>
            <a:br>
              <a:rPr lang="en-US" dirty="0"/>
            </a:br>
            <a:endParaRPr lang="en-US" dirty="0"/>
          </a:p>
          <a:p>
            <a:r>
              <a:rPr lang="en-US" dirty="0"/>
              <a:t>Blackboard</a:t>
            </a:r>
          </a:p>
          <a:p>
            <a:pPr lvl="1"/>
            <a:r>
              <a:rPr lang="en-US" dirty="0"/>
              <a:t>Grades</a:t>
            </a:r>
            <a:br>
              <a:rPr lang="en-US" dirty="0"/>
            </a:br>
            <a:endParaRPr lang="en-US" dirty="0"/>
          </a:p>
        </p:txBody>
      </p:sp>
    </p:spTree>
    <p:extLst>
      <p:ext uri="{BB962C8B-B14F-4D97-AF65-F5344CB8AC3E}">
        <p14:creationId xmlns:p14="http://schemas.microsoft.com/office/powerpoint/2010/main" val="249155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Policies</a:t>
            </a:r>
          </a:p>
        </p:txBody>
      </p:sp>
      <p:sp>
        <p:nvSpPr>
          <p:cNvPr id="3" name="Content Placeholder 2"/>
          <p:cNvSpPr>
            <a:spLocks noGrp="1"/>
          </p:cNvSpPr>
          <p:nvPr>
            <p:ph idx="1"/>
          </p:nvPr>
        </p:nvSpPr>
        <p:spPr/>
        <p:txBody>
          <a:bodyPr/>
          <a:lstStyle/>
          <a:p>
            <a:r>
              <a:rPr lang="en-US" dirty="0"/>
              <a:t>No late work accepted.</a:t>
            </a:r>
            <a:br>
              <a:rPr lang="en-US" dirty="0"/>
            </a:br>
            <a:endParaRPr lang="en-US" dirty="0"/>
          </a:p>
          <a:p>
            <a:r>
              <a:rPr lang="en-US" dirty="0"/>
              <a:t>No makeup exams or exams at alternate times.</a:t>
            </a:r>
            <a:br>
              <a:rPr lang="en-US" dirty="0"/>
            </a:br>
            <a:endParaRPr lang="en-US" dirty="0"/>
          </a:p>
          <a:p>
            <a:r>
              <a:rPr lang="en-US" dirty="0"/>
              <a:t>No mobile phone use in class unless it’s needed for lesson.</a:t>
            </a:r>
            <a:br>
              <a:rPr lang="en-US" dirty="0"/>
            </a:br>
            <a:endParaRPr lang="en-US" dirty="0"/>
          </a:p>
          <a:p>
            <a:r>
              <a:rPr lang="en-US" dirty="0"/>
              <a:t>All due dates are posted in the syllabus today.  </a:t>
            </a:r>
            <a:br>
              <a:rPr lang="en-US" dirty="0"/>
            </a:br>
            <a:r>
              <a:rPr lang="en-US" dirty="0"/>
              <a:t>Plan accordingly.</a:t>
            </a:r>
          </a:p>
        </p:txBody>
      </p:sp>
    </p:spTree>
    <p:extLst>
      <p:ext uri="{BB962C8B-B14F-4D97-AF65-F5344CB8AC3E}">
        <p14:creationId xmlns:p14="http://schemas.microsoft.com/office/powerpoint/2010/main" val="382979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Labs</a:t>
            </a:r>
          </a:p>
        </p:txBody>
      </p:sp>
      <p:sp>
        <p:nvSpPr>
          <p:cNvPr id="3" name="Content Placeholder 2"/>
          <p:cNvSpPr>
            <a:spLocks noGrp="1"/>
          </p:cNvSpPr>
          <p:nvPr>
            <p:ph idx="1"/>
          </p:nvPr>
        </p:nvSpPr>
        <p:spPr/>
        <p:txBody>
          <a:bodyPr>
            <a:normAutofit/>
          </a:bodyPr>
          <a:lstStyle/>
          <a:p>
            <a:r>
              <a:rPr lang="en-US" sz="4400" dirty="0"/>
              <a:t>Due Sunday at 11:59pm </a:t>
            </a:r>
            <a:br>
              <a:rPr lang="en-US" sz="4400" dirty="0"/>
            </a:br>
            <a:r>
              <a:rPr lang="en-US" sz="4400" dirty="0"/>
              <a:t>submitted to blackboard.syr.edu</a:t>
            </a:r>
          </a:p>
        </p:txBody>
      </p:sp>
    </p:spTree>
    <p:extLst>
      <p:ext uri="{BB962C8B-B14F-4D97-AF65-F5344CB8AC3E}">
        <p14:creationId xmlns:p14="http://schemas.microsoft.com/office/powerpoint/2010/main" val="365539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Flow</a:t>
            </a:r>
          </a:p>
        </p:txBody>
      </p:sp>
      <p:sp>
        <p:nvSpPr>
          <p:cNvPr id="3" name="Content Placeholder 2"/>
          <p:cNvSpPr>
            <a:spLocks noGrp="1"/>
          </p:cNvSpPr>
          <p:nvPr>
            <p:ph idx="1"/>
          </p:nvPr>
        </p:nvSpPr>
        <p:spPr/>
        <p:txBody>
          <a:bodyPr>
            <a:normAutofit/>
          </a:bodyPr>
          <a:lstStyle/>
          <a:p>
            <a:r>
              <a:rPr lang="en-US" sz="4400" dirty="0"/>
              <a:t>Monday: Discussions and Notes</a:t>
            </a:r>
            <a:br>
              <a:rPr lang="en-US" sz="4400" dirty="0"/>
            </a:br>
            <a:endParaRPr lang="en-US" sz="4400" dirty="0"/>
          </a:p>
          <a:p>
            <a:r>
              <a:rPr lang="en-US" sz="4400" dirty="0"/>
              <a:t>Wednesday: Labs</a:t>
            </a:r>
          </a:p>
        </p:txBody>
      </p:sp>
    </p:spTree>
    <p:extLst>
      <p:ext uri="{BB962C8B-B14F-4D97-AF65-F5344CB8AC3E}">
        <p14:creationId xmlns:p14="http://schemas.microsoft.com/office/powerpoint/2010/main" val="56272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Schedule</a:t>
            </a:r>
          </a:p>
        </p:txBody>
      </p:sp>
      <p:sp>
        <p:nvSpPr>
          <p:cNvPr id="3" name="Content Placeholder 2"/>
          <p:cNvSpPr>
            <a:spLocks noGrp="1"/>
          </p:cNvSpPr>
          <p:nvPr>
            <p:ph idx="1"/>
          </p:nvPr>
        </p:nvSpPr>
        <p:spPr/>
        <p:txBody>
          <a:bodyPr>
            <a:normAutofit/>
          </a:bodyPr>
          <a:lstStyle/>
          <a:p>
            <a:pPr marL="45720" indent="0">
              <a:buNone/>
            </a:pPr>
            <a:r>
              <a:rPr lang="en-US" sz="4400" dirty="0"/>
              <a:t>Please check the syllabus and mark the important dates on your calendar.</a:t>
            </a:r>
          </a:p>
        </p:txBody>
      </p:sp>
    </p:spTree>
    <p:extLst>
      <p:ext uri="{BB962C8B-B14F-4D97-AF65-F5344CB8AC3E}">
        <p14:creationId xmlns:p14="http://schemas.microsoft.com/office/powerpoint/2010/main" val="61289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64773661"/>
              </p:ext>
            </p:extLst>
          </p:nvPr>
        </p:nvGraphicFramePr>
        <p:xfrm>
          <a:off x="1143000" y="2057400"/>
          <a:ext cx="9082549" cy="3438220"/>
        </p:xfrm>
        <a:graphic>
          <a:graphicData uri="http://schemas.openxmlformats.org/drawingml/2006/table">
            <a:tbl>
              <a:tblPr firstRow="1" bandRow="1">
                <a:tableStyleId>{5C22544A-7EE6-4342-B048-85BDC9FD1C3A}</a:tableStyleId>
              </a:tblPr>
              <a:tblGrid>
                <a:gridCol w="2575437">
                  <a:extLst>
                    <a:ext uri="{9D8B030D-6E8A-4147-A177-3AD203B41FA5}">
                      <a16:colId xmlns:a16="http://schemas.microsoft.com/office/drawing/2014/main" val="20000"/>
                    </a:ext>
                  </a:extLst>
                </a:gridCol>
                <a:gridCol w="1443498">
                  <a:extLst>
                    <a:ext uri="{9D8B030D-6E8A-4147-A177-3AD203B41FA5}">
                      <a16:colId xmlns:a16="http://schemas.microsoft.com/office/drawing/2014/main" val="20001"/>
                    </a:ext>
                  </a:extLst>
                </a:gridCol>
                <a:gridCol w="1582994">
                  <a:extLst>
                    <a:ext uri="{9D8B030D-6E8A-4147-A177-3AD203B41FA5}">
                      <a16:colId xmlns:a16="http://schemas.microsoft.com/office/drawing/2014/main" val="20002"/>
                    </a:ext>
                  </a:extLst>
                </a:gridCol>
                <a:gridCol w="1740310">
                  <a:extLst>
                    <a:ext uri="{9D8B030D-6E8A-4147-A177-3AD203B41FA5}">
                      <a16:colId xmlns:a16="http://schemas.microsoft.com/office/drawing/2014/main" val="20003"/>
                    </a:ext>
                  </a:extLst>
                </a:gridCol>
                <a:gridCol w="1740310">
                  <a:extLst>
                    <a:ext uri="{9D8B030D-6E8A-4147-A177-3AD203B41FA5}">
                      <a16:colId xmlns:a16="http://schemas.microsoft.com/office/drawing/2014/main" val="20004"/>
                    </a:ext>
                  </a:extLst>
                </a:gridCol>
              </a:tblGrid>
              <a:tr h="687644">
                <a:tc>
                  <a:txBody>
                    <a:bodyPr/>
                    <a:lstStyle/>
                    <a:p>
                      <a:r>
                        <a:rPr lang="en-US" dirty="0"/>
                        <a:t>Assessment</a:t>
                      </a:r>
                    </a:p>
                  </a:txBody>
                  <a:tcPr/>
                </a:tc>
                <a:tc>
                  <a:txBody>
                    <a:bodyPr/>
                    <a:lstStyle/>
                    <a:p>
                      <a:r>
                        <a:rPr lang="en-US" dirty="0"/>
                        <a:t>Quantity</a:t>
                      </a:r>
                    </a:p>
                  </a:txBody>
                  <a:tcPr/>
                </a:tc>
                <a:tc>
                  <a:txBody>
                    <a:bodyPr/>
                    <a:lstStyle/>
                    <a:p>
                      <a:r>
                        <a:rPr lang="en-US" dirty="0"/>
                        <a:t>Points Each</a:t>
                      </a:r>
                    </a:p>
                  </a:txBody>
                  <a:tcPr/>
                </a:tc>
                <a:tc>
                  <a:txBody>
                    <a:bodyPr/>
                    <a:lstStyle/>
                    <a:p>
                      <a:r>
                        <a:rPr lang="en-US" dirty="0"/>
                        <a:t>Total Points</a:t>
                      </a:r>
                    </a:p>
                  </a:txBody>
                  <a:tcPr/>
                </a:tc>
                <a:tc>
                  <a:txBody>
                    <a:bodyPr/>
                    <a:lstStyle/>
                    <a:p>
                      <a:r>
                        <a:rPr lang="en-US" dirty="0"/>
                        <a:t>Part of Grade</a:t>
                      </a:r>
                    </a:p>
                  </a:txBody>
                  <a:tcPr/>
                </a:tc>
                <a:extLst>
                  <a:ext uri="{0D108BD9-81ED-4DB2-BD59-A6C34878D82A}">
                    <a16:rowId xmlns:a16="http://schemas.microsoft.com/office/drawing/2014/main" val="10000"/>
                  </a:ext>
                </a:extLst>
              </a:tr>
              <a:tr h="687644">
                <a:tc>
                  <a:txBody>
                    <a:bodyPr/>
                    <a:lstStyle/>
                    <a:p>
                      <a:r>
                        <a:rPr lang="en-US" dirty="0"/>
                        <a:t>Labs</a:t>
                      </a:r>
                    </a:p>
                  </a:txBody>
                  <a:tcPr/>
                </a:tc>
                <a:tc>
                  <a:txBody>
                    <a:bodyPr/>
                    <a:lstStyle/>
                    <a:p>
                      <a:r>
                        <a:rPr lang="en-US" dirty="0"/>
                        <a:t>12</a:t>
                      </a:r>
                    </a:p>
                  </a:txBody>
                  <a:tcPr/>
                </a:tc>
                <a:tc>
                  <a:txBody>
                    <a:bodyPr/>
                    <a:lstStyle/>
                    <a:p>
                      <a:r>
                        <a:rPr lang="en-US" dirty="0"/>
                        <a:t>10</a:t>
                      </a:r>
                    </a:p>
                  </a:txBody>
                  <a:tcPr/>
                </a:tc>
                <a:tc>
                  <a:txBody>
                    <a:bodyPr/>
                    <a:lstStyle/>
                    <a:p>
                      <a:r>
                        <a:rPr lang="en-US" dirty="0"/>
                        <a:t>120</a:t>
                      </a:r>
                    </a:p>
                  </a:txBody>
                  <a:tcPr/>
                </a:tc>
                <a:tc>
                  <a:txBody>
                    <a:bodyPr/>
                    <a:lstStyle/>
                    <a:p>
                      <a:r>
                        <a:rPr lang="en-US" dirty="0"/>
                        <a:t>20%</a:t>
                      </a:r>
                    </a:p>
                  </a:txBody>
                  <a:tcPr/>
                </a:tc>
                <a:extLst>
                  <a:ext uri="{0D108BD9-81ED-4DB2-BD59-A6C34878D82A}">
                    <a16:rowId xmlns:a16="http://schemas.microsoft.com/office/drawing/2014/main" val="10001"/>
                  </a:ext>
                </a:extLst>
              </a:tr>
              <a:tr h="687644">
                <a:tc>
                  <a:txBody>
                    <a:bodyPr/>
                    <a:lstStyle/>
                    <a:p>
                      <a:r>
                        <a:rPr lang="en-US" dirty="0"/>
                        <a:t>Exams</a:t>
                      </a:r>
                    </a:p>
                  </a:txBody>
                  <a:tcPr/>
                </a:tc>
                <a:tc>
                  <a:txBody>
                    <a:bodyPr/>
                    <a:lstStyle/>
                    <a:p>
                      <a:r>
                        <a:rPr lang="en-US" dirty="0"/>
                        <a:t>3</a:t>
                      </a:r>
                    </a:p>
                  </a:txBody>
                  <a:tcPr/>
                </a:tc>
                <a:tc>
                  <a:txBody>
                    <a:bodyPr/>
                    <a:lstStyle/>
                    <a:p>
                      <a:r>
                        <a:rPr lang="en-US" dirty="0"/>
                        <a:t>100</a:t>
                      </a:r>
                    </a:p>
                  </a:txBody>
                  <a:tcPr/>
                </a:tc>
                <a:tc>
                  <a:txBody>
                    <a:bodyPr/>
                    <a:lstStyle/>
                    <a:p>
                      <a:r>
                        <a:rPr lang="en-US" dirty="0"/>
                        <a:t>300</a:t>
                      </a:r>
                    </a:p>
                  </a:txBody>
                  <a:tcPr/>
                </a:tc>
                <a:tc>
                  <a:txBody>
                    <a:bodyPr/>
                    <a:lstStyle/>
                    <a:p>
                      <a:r>
                        <a:rPr lang="en-US" dirty="0"/>
                        <a:t>50%</a:t>
                      </a:r>
                    </a:p>
                  </a:txBody>
                  <a:tcPr/>
                </a:tc>
                <a:extLst>
                  <a:ext uri="{0D108BD9-81ED-4DB2-BD59-A6C34878D82A}">
                    <a16:rowId xmlns:a16="http://schemas.microsoft.com/office/drawing/2014/main" val="10002"/>
                  </a:ext>
                </a:extLst>
              </a:tr>
              <a:tr h="687644">
                <a:tc>
                  <a:txBody>
                    <a:bodyPr/>
                    <a:lstStyle/>
                    <a:p>
                      <a:r>
                        <a:rPr lang="en-US" baseline="0"/>
                        <a:t>Project</a:t>
                      </a:r>
                      <a:endParaRPr lang="en-US" dirty="0"/>
                    </a:p>
                  </a:txBody>
                  <a:tcPr/>
                </a:tc>
                <a:tc>
                  <a:txBody>
                    <a:bodyPr/>
                    <a:lstStyle/>
                    <a:p>
                      <a:r>
                        <a:rPr lang="en-US" dirty="0"/>
                        <a:t>1</a:t>
                      </a:r>
                    </a:p>
                  </a:txBody>
                  <a:tcPr/>
                </a:tc>
                <a:tc>
                  <a:txBody>
                    <a:bodyPr/>
                    <a:lstStyle/>
                    <a:p>
                      <a:r>
                        <a:rPr lang="en-US" dirty="0"/>
                        <a:t>120</a:t>
                      </a:r>
                    </a:p>
                  </a:txBody>
                  <a:tcPr/>
                </a:tc>
                <a:tc>
                  <a:txBody>
                    <a:bodyPr/>
                    <a:lstStyle/>
                    <a:p>
                      <a:r>
                        <a:rPr lang="en-US" dirty="0"/>
                        <a:t>120</a:t>
                      </a:r>
                    </a:p>
                  </a:txBody>
                  <a:tcPr/>
                </a:tc>
                <a:tc>
                  <a:txBody>
                    <a:bodyPr/>
                    <a:lstStyle/>
                    <a:p>
                      <a:r>
                        <a:rPr lang="en-US" dirty="0"/>
                        <a:t>20%</a:t>
                      </a:r>
                    </a:p>
                  </a:txBody>
                  <a:tcPr/>
                </a:tc>
                <a:extLst>
                  <a:ext uri="{0D108BD9-81ED-4DB2-BD59-A6C34878D82A}">
                    <a16:rowId xmlns:a16="http://schemas.microsoft.com/office/drawing/2014/main" val="10003"/>
                  </a:ext>
                </a:extLst>
              </a:tr>
              <a:tr h="687644">
                <a:tc>
                  <a:txBody>
                    <a:bodyPr/>
                    <a:lstStyle/>
                    <a:p>
                      <a:r>
                        <a:rPr lang="en-US" dirty="0"/>
                        <a:t>Participation/Attendance</a:t>
                      </a:r>
                    </a:p>
                  </a:txBody>
                  <a:tcPr/>
                </a:tc>
                <a:tc>
                  <a:txBody>
                    <a:bodyPr/>
                    <a:lstStyle/>
                    <a:p>
                      <a:r>
                        <a:rPr lang="en-US" dirty="0"/>
                        <a:t>12</a:t>
                      </a:r>
                    </a:p>
                  </a:txBody>
                  <a:tcPr/>
                </a:tc>
                <a:tc>
                  <a:txBody>
                    <a:bodyPr/>
                    <a:lstStyle/>
                    <a:p>
                      <a:r>
                        <a:rPr lang="en-US" dirty="0"/>
                        <a:t>5</a:t>
                      </a:r>
                    </a:p>
                  </a:txBody>
                  <a:tcPr/>
                </a:tc>
                <a:tc>
                  <a:txBody>
                    <a:bodyPr/>
                    <a:lstStyle/>
                    <a:p>
                      <a:r>
                        <a:rPr lang="en-US" dirty="0"/>
                        <a:t>60</a:t>
                      </a:r>
                    </a:p>
                  </a:txBody>
                  <a:tcPr/>
                </a:tc>
                <a:tc>
                  <a:txBody>
                    <a:bodyPr/>
                    <a:lstStyle/>
                    <a:p>
                      <a:r>
                        <a:rPr lang="en-US" dirty="0"/>
                        <a:t>10%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91421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4" y="235974"/>
            <a:ext cx="11710220" cy="6381136"/>
          </a:xfrm>
          <a:prstGeom prst="rect">
            <a:avLst/>
          </a:prstGeom>
        </p:spPr>
      </p:pic>
      <p:sp>
        <p:nvSpPr>
          <p:cNvPr id="2" name="Title 1"/>
          <p:cNvSpPr>
            <a:spLocks noGrp="1"/>
          </p:cNvSpPr>
          <p:nvPr>
            <p:ph type="title"/>
          </p:nvPr>
        </p:nvSpPr>
        <p:spPr>
          <a:xfrm>
            <a:off x="2692047" y="2187492"/>
            <a:ext cx="6798074" cy="2074210"/>
          </a:xfrm>
          <a:noFill/>
        </p:spPr>
        <p:txBody>
          <a:bodyPr/>
          <a:lstStyle/>
          <a:p>
            <a:r>
              <a:rPr lang="en-US" b="1" dirty="0">
                <a:ln w="22225">
                  <a:solidFill>
                    <a:schemeClr val="tx1"/>
                  </a:solidFill>
                </a:ln>
              </a:rPr>
              <a:t>History of the Internet</a:t>
            </a:r>
          </a:p>
        </p:txBody>
      </p:sp>
    </p:spTree>
    <p:extLst>
      <p:ext uri="{BB962C8B-B14F-4D97-AF65-F5344CB8AC3E}">
        <p14:creationId xmlns:p14="http://schemas.microsoft.com/office/powerpoint/2010/main" val="1446179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45720" indent="0" algn="ctr">
              <a:buNone/>
            </a:pPr>
            <a:r>
              <a:rPr lang="en-US" sz="4800" dirty="0"/>
              <a:t>From you laptop or </a:t>
            </a:r>
          </a:p>
          <a:p>
            <a:pPr marL="45720" indent="0" algn="ctr">
              <a:buNone/>
            </a:pPr>
            <a:r>
              <a:rPr lang="en-US" sz="4800" dirty="0"/>
              <a:t>mobile phone go to:</a:t>
            </a:r>
          </a:p>
          <a:p>
            <a:pPr marL="45720" indent="0" algn="ctr">
              <a:buNone/>
            </a:pPr>
            <a:r>
              <a:rPr lang="en-US" sz="4800" b="1" dirty="0"/>
              <a:t>http://kahoot.it</a:t>
            </a:r>
          </a:p>
        </p:txBody>
      </p:sp>
    </p:spTree>
    <p:extLst>
      <p:ext uri="{BB962C8B-B14F-4D97-AF65-F5344CB8AC3E}">
        <p14:creationId xmlns:p14="http://schemas.microsoft.com/office/powerpoint/2010/main" val="3807514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1097280"/>
            <a:ext cx="5149645" cy="1737360"/>
          </a:xfrm>
        </p:spPr>
        <p:txBody>
          <a:bodyPr/>
          <a:lstStyle/>
          <a:p>
            <a:r>
              <a:rPr lang="en-US" dirty="0"/>
              <a:t>When was the idea of the internet conceived?</a:t>
            </a:r>
          </a:p>
        </p:txBody>
      </p:sp>
      <p:sp>
        <p:nvSpPr>
          <p:cNvPr id="4" name="Text Placeholder 3"/>
          <p:cNvSpPr>
            <a:spLocks noGrp="1"/>
          </p:cNvSpPr>
          <p:nvPr>
            <p:ph type="body" sz="half" idx="2"/>
          </p:nvPr>
        </p:nvSpPr>
        <p:spPr>
          <a:xfrm>
            <a:off x="1143000" y="2834640"/>
            <a:ext cx="5149644" cy="2880360"/>
          </a:xfrm>
        </p:spPr>
        <p:txBody>
          <a:bodyPr>
            <a:normAutofit lnSpcReduction="10000"/>
          </a:bodyPr>
          <a:lstStyle/>
          <a:p>
            <a:pPr algn="ctr"/>
            <a:br>
              <a:rPr lang="en-US" dirty="0"/>
            </a:br>
            <a:r>
              <a:rPr lang="en-US" sz="2000" b="1" dirty="0"/>
              <a:t>1962 </a:t>
            </a:r>
            <a:r>
              <a:rPr lang="en-US" sz="2000" b="1" dirty="0" err="1"/>
              <a:t>Licklider</a:t>
            </a:r>
            <a:r>
              <a:rPr lang="en-US" sz="2000" b="1" dirty="0"/>
              <a:t> of MIT</a:t>
            </a:r>
          </a:p>
          <a:p>
            <a:endParaRPr lang="en-US" dirty="0"/>
          </a:p>
          <a:p>
            <a:r>
              <a:rPr lang="en-US" dirty="0"/>
              <a:t>The first recorded description of the social interactions that could be enabled through networking was a </a:t>
            </a:r>
            <a:r>
              <a:rPr lang="en-US" u="sng" dirty="0"/>
              <a:t>series of memos</a:t>
            </a:r>
            <a:r>
              <a:rPr lang="en-US" dirty="0"/>
              <a:t> written by J.C.R. </a:t>
            </a:r>
            <a:r>
              <a:rPr lang="en-US" dirty="0" err="1"/>
              <a:t>Licklider</a:t>
            </a:r>
            <a:r>
              <a:rPr lang="en-US" dirty="0"/>
              <a:t> of MIT in </a:t>
            </a:r>
            <a:r>
              <a:rPr lang="en-US" b="1" dirty="0"/>
              <a:t>August 1962 </a:t>
            </a:r>
            <a:r>
              <a:rPr lang="en-US" dirty="0"/>
              <a:t>discussing his "Galactic Network" concept. He envisioned a globally interconnected set of computers through which everyone could quickly access data and programs from any site.</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581" y="1097280"/>
            <a:ext cx="3881592" cy="4616457"/>
          </a:xfrm>
          <a:prstGeom prst="rect">
            <a:avLst/>
          </a:prstGeom>
        </p:spPr>
      </p:pic>
    </p:spTree>
    <p:extLst>
      <p:ext uri="{BB962C8B-B14F-4D97-AF65-F5344CB8AC3E}">
        <p14:creationId xmlns:p14="http://schemas.microsoft.com/office/powerpoint/2010/main" val="79708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a:xfrm>
            <a:off x="1709928" y="4154519"/>
            <a:ext cx="8769096" cy="1813661"/>
          </a:xfrm>
        </p:spPr>
        <p:txBody>
          <a:bodyPr>
            <a:normAutofit lnSpcReduction="10000"/>
          </a:bodyPr>
          <a:lstStyle/>
          <a:p>
            <a:r>
              <a:rPr lang="en-US" dirty="0"/>
              <a:t>About the Instructor?</a:t>
            </a:r>
          </a:p>
          <a:p>
            <a:r>
              <a:rPr lang="en-US" dirty="0"/>
              <a:t>Key Syllabus Info</a:t>
            </a:r>
          </a:p>
          <a:p>
            <a:r>
              <a:rPr lang="en-US" dirty="0"/>
              <a:t>History of the Internet</a:t>
            </a:r>
          </a:p>
          <a:p>
            <a:r>
              <a:rPr lang="en-US" dirty="0"/>
              <a:t>Introduce Yourself</a:t>
            </a:r>
          </a:p>
        </p:txBody>
      </p:sp>
    </p:spTree>
    <p:extLst>
      <p:ext uri="{BB962C8B-B14F-4D97-AF65-F5344CB8AC3E}">
        <p14:creationId xmlns:p14="http://schemas.microsoft.com/office/powerpoint/2010/main" val="96680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459" y="1097280"/>
            <a:ext cx="4250461" cy="1242797"/>
          </a:xfrm>
        </p:spPr>
        <p:txBody>
          <a:bodyPr/>
          <a:lstStyle/>
          <a:p>
            <a:r>
              <a:rPr lang="en-US" dirty="0"/>
              <a:t>The internet was conceived:</a:t>
            </a: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7650" r="7650"/>
          <a:stretch>
            <a:fillRect/>
          </a:stretch>
        </p:blipFill>
        <p:spPr/>
      </p:pic>
      <p:sp>
        <p:nvSpPr>
          <p:cNvPr id="4" name="Text Placeholder 3"/>
          <p:cNvSpPr>
            <a:spLocks noGrp="1"/>
          </p:cNvSpPr>
          <p:nvPr>
            <p:ph type="body" sz="half" idx="2"/>
          </p:nvPr>
        </p:nvSpPr>
        <p:spPr>
          <a:xfrm>
            <a:off x="824459" y="2340078"/>
            <a:ext cx="4250461" cy="3530370"/>
          </a:xfrm>
        </p:spPr>
        <p:txBody>
          <a:bodyPr>
            <a:noAutofit/>
          </a:bodyPr>
          <a:lstStyle/>
          <a:p>
            <a:pPr algn="ctr"/>
            <a:r>
              <a:rPr lang="en-US" sz="2000" b="1" dirty="0"/>
              <a:t>For Gov’t Researchers to Share Info</a:t>
            </a:r>
          </a:p>
          <a:p>
            <a:r>
              <a:rPr lang="en-US" sz="1600" dirty="0"/>
              <a:t>The Soviet Union's launch of the Sputnik satellite spurred the U.S. Defense Department to consider ways information could still be disseminated even after a nuclear attack.</a:t>
            </a:r>
          </a:p>
          <a:p>
            <a:endParaRPr lang="en-US" sz="1600" dirty="0"/>
          </a:p>
          <a:p>
            <a:r>
              <a:rPr lang="en-US" sz="1600" dirty="0"/>
              <a:t>Computers in the '60s were large and immobile and in order to make use of information stored in any one computer, one had to either travel to the site of the computer or have magnetic computer tapes sent through the conventional postal system.</a:t>
            </a:r>
          </a:p>
        </p:txBody>
      </p:sp>
      <p:sp>
        <p:nvSpPr>
          <p:cNvPr id="7" name="TextBox 6"/>
          <p:cNvSpPr txBox="1"/>
          <p:nvPr/>
        </p:nvSpPr>
        <p:spPr>
          <a:xfrm>
            <a:off x="5413248" y="6037006"/>
            <a:ext cx="6099048" cy="461665"/>
          </a:xfrm>
          <a:prstGeom prst="rect">
            <a:avLst/>
          </a:prstGeom>
          <a:noFill/>
        </p:spPr>
        <p:txBody>
          <a:bodyPr wrap="square" rtlCol="0">
            <a:spAutoFit/>
          </a:bodyPr>
          <a:lstStyle/>
          <a:p>
            <a:r>
              <a:rPr lang="en-US" sz="1200" dirty="0"/>
              <a:t>UNIVAC I :1000 calculations per second</a:t>
            </a:r>
          </a:p>
          <a:p>
            <a:r>
              <a:rPr lang="en-US" sz="1200" dirty="0"/>
              <a:t>Modern computer: 33,860 trillion calculations per second</a:t>
            </a:r>
          </a:p>
        </p:txBody>
      </p:sp>
    </p:spTree>
    <p:extLst>
      <p:ext uri="{BB962C8B-B14F-4D97-AF65-F5344CB8AC3E}">
        <p14:creationId xmlns:p14="http://schemas.microsoft.com/office/powerpoint/2010/main" val="1149740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was the first message sent on the </a:t>
            </a:r>
            <a:r>
              <a:rPr lang="en-US" sz="3600" dirty="0" err="1"/>
              <a:t>ARPAnet</a:t>
            </a:r>
            <a:r>
              <a:rPr lang="en-US" sz="3600" dirty="0"/>
              <a:t>?</a:t>
            </a:r>
          </a:p>
        </p:txBody>
      </p:sp>
      <p:sp>
        <p:nvSpPr>
          <p:cNvPr id="3" name="Content Placeholder 2"/>
          <p:cNvSpPr>
            <a:spLocks noGrp="1"/>
          </p:cNvSpPr>
          <p:nvPr>
            <p:ph idx="1"/>
          </p:nvPr>
        </p:nvSpPr>
        <p:spPr>
          <a:xfrm>
            <a:off x="1143001" y="2057399"/>
            <a:ext cx="5946058" cy="4225413"/>
          </a:xfrm>
        </p:spPr>
        <p:txBody>
          <a:bodyPr>
            <a:normAutofit fontScale="92500" lnSpcReduction="10000"/>
          </a:bodyPr>
          <a:lstStyle/>
          <a:p>
            <a:r>
              <a:rPr lang="en-US" dirty="0"/>
              <a:t>In 1969, </a:t>
            </a:r>
            <a:r>
              <a:rPr lang="en-US" dirty="0" err="1"/>
              <a:t>ARPAnet</a:t>
            </a:r>
            <a:r>
              <a:rPr lang="en-US" dirty="0"/>
              <a:t> delivered its first message: a “node-to-node” communication from one computer to another. (The first computer was located in a research lab at UCLA and the second was at Stanford; each one was the size of a small house.) The message—“LOGIN”—was short and simple, but it crashed the fledgling ARPA network anyway: The Stanford computer only received the note’s first two letters.</a:t>
            </a:r>
            <a:br>
              <a:rPr lang="en-US" dirty="0"/>
            </a:br>
            <a:endParaRPr lang="en-US" dirty="0"/>
          </a:p>
          <a:p>
            <a:r>
              <a:rPr lang="en-US" dirty="0"/>
              <a:t>There were 4 computers on the network in 1969.</a:t>
            </a:r>
            <a:br>
              <a:rPr lang="en-US" dirty="0"/>
            </a:br>
            <a:endParaRPr lang="en-US" dirty="0"/>
          </a:p>
          <a:p>
            <a:r>
              <a:rPr lang="en-US" dirty="0"/>
              <a:t>By early 1970’s several networks like </a:t>
            </a:r>
            <a:r>
              <a:rPr lang="en-US" dirty="0" err="1"/>
              <a:t>ARPAnet</a:t>
            </a:r>
            <a:r>
              <a:rPr lang="en-US" dirty="0"/>
              <a:t> had been developed.  </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 r="44399"/>
          <a:stretch/>
        </p:blipFill>
        <p:spPr>
          <a:xfrm>
            <a:off x="7089059" y="1479882"/>
            <a:ext cx="4480560" cy="4962144"/>
          </a:xfrm>
          <a:prstGeom prst="rect">
            <a:avLst/>
          </a:prstGeom>
        </p:spPr>
      </p:pic>
    </p:spTree>
    <p:extLst>
      <p:ext uri="{BB962C8B-B14F-4D97-AF65-F5344CB8AC3E}">
        <p14:creationId xmlns:p14="http://schemas.microsoft.com/office/powerpoint/2010/main" val="290895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technology that united all computers on early networks: TCP/IP</a:t>
            </a:r>
          </a:p>
        </p:txBody>
      </p:sp>
      <p:sp>
        <p:nvSpPr>
          <p:cNvPr id="3" name="Content Placeholder 2"/>
          <p:cNvSpPr>
            <a:spLocks noGrp="1"/>
          </p:cNvSpPr>
          <p:nvPr>
            <p:ph idx="1"/>
          </p:nvPr>
        </p:nvSpPr>
        <p:spPr>
          <a:xfrm>
            <a:off x="1143000" y="2057400"/>
            <a:ext cx="5837903" cy="4038600"/>
          </a:xfrm>
        </p:spPr>
        <p:txBody>
          <a:bodyPr/>
          <a:lstStyle/>
          <a:p>
            <a:r>
              <a:rPr lang="en-US" dirty="0"/>
              <a:t>With so many different network methods, something was needed to unify them. </a:t>
            </a:r>
            <a:br>
              <a:rPr lang="en-US" dirty="0"/>
            </a:br>
            <a:endParaRPr lang="en-US" dirty="0"/>
          </a:p>
          <a:p>
            <a:r>
              <a:rPr lang="en-US" dirty="0"/>
              <a:t>By the end of the 1970s, a computer scientist named Vinton Cerf had begun to solve this problem by developing a way for all of the computers on all of the world’s mini-networks to communicate with one another. He called his invention “Transmission Control Protocol,” or TCP. (Later, he added an additional protocol, known as “Internet Protocol.” The acronym we use to refer to these today is TCP/IP.)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143" y="2057400"/>
            <a:ext cx="4420865" cy="2976716"/>
          </a:xfrm>
          <a:prstGeom prst="rect">
            <a:avLst/>
          </a:prstGeom>
        </p:spPr>
      </p:pic>
      <p:sp>
        <p:nvSpPr>
          <p:cNvPr id="5" name="TextBox 4"/>
          <p:cNvSpPr txBox="1"/>
          <p:nvPr/>
        </p:nvSpPr>
        <p:spPr>
          <a:xfrm>
            <a:off x="7160143" y="5456903"/>
            <a:ext cx="4420865" cy="307777"/>
          </a:xfrm>
          <a:prstGeom prst="rect">
            <a:avLst/>
          </a:prstGeom>
          <a:noFill/>
        </p:spPr>
        <p:txBody>
          <a:bodyPr wrap="square" rtlCol="0">
            <a:spAutoFit/>
          </a:bodyPr>
          <a:lstStyle/>
          <a:p>
            <a:pPr algn="ctr"/>
            <a:r>
              <a:rPr lang="en-US" sz="1400" i="1" dirty="0"/>
              <a:t>Diagram of the first internetworked connection</a:t>
            </a:r>
          </a:p>
        </p:txBody>
      </p:sp>
    </p:spTree>
    <p:extLst>
      <p:ext uri="{BB962C8B-B14F-4D97-AF65-F5344CB8AC3E}">
        <p14:creationId xmlns:p14="http://schemas.microsoft.com/office/powerpoint/2010/main" val="1276807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used the internet in the 1980’s</a:t>
            </a:r>
          </a:p>
        </p:txBody>
      </p:sp>
      <p:sp>
        <p:nvSpPr>
          <p:cNvPr id="3" name="Content Placeholder 2"/>
          <p:cNvSpPr>
            <a:spLocks noGrp="1"/>
          </p:cNvSpPr>
          <p:nvPr>
            <p:ph idx="1"/>
          </p:nvPr>
        </p:nvSpPr>
        <p:spPr/>
        <p:txBody>
          <a:bodyPr/>
          <a:lstStyle/>
          <a:p>
            <a:r>
              <a:rPr lang="en-US" dirty="0"/>
              <a:t>Throughout the 1980s, researchers and scientists used it to send files and data from one computer to another.</a:t>
            </a:r>
          </a:p>
        </p:txBody>
      </p:sp>
    </p:spTree>
    <p:extLst>
      <p:ext uri="{BB962C8B-B14F-4D97-AF65-F5344CB8AC3E}">
        <p14:creationId xmlns:p14="http://schemas.microsoft.com/office/powerpoint/2010/main" val="4211839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of these was NOT a way to surf the internet in the 1980's?</a:t>
            </a:r>
          </a:p>
        </p:txBody>
      </p:sp>
      <p:sp>
        <p:nvSpPr>
          <p:cNvPr id="3" name="Content Placeholder 2"/>
          <p:cNvSpPr>
            <a:spLocks noGrp="1"/>
          </p:cNvSpPr>
          <p:nvPr>
            <p:ph idx="1"/>
          </p:nvPr>
        </p:nvSpPr>
        <p:spPr>
          <a:xfrm>
            <a:off x="1143000" y="2057400"/>
            <a:ext cx="5122889" cy="4038600"/>
          </a:xfrm>
        </p:spPr>
        <p:txBody>
          <a:bodyPr>
            <a:normAutofit fontScale="85000" lnSpcReduction="20000"/>
          </a:bodyPr>
          <a:lstStyle/>
          <a:p>
            <a:pPr marL="45720" indent="0" algn="ctr">
              <a:buNone/>
            </a:pPr>
            <a:r>
              <a:rPr lang="en-US" sz="2400" b="1" dirty="0"/>
              <a:t>World Wide Web</a:t>
            </a:r>
          </a:p>
          <a:p>
            <a:r>
              <a:rPr lang="en-US" dirty="0"/>
              <a:t>In 1991 Tim Berners-Lee (working at CERN) introduced the World Wide Web.</a:t>
            </a:r>
          </a:p>
          <a:p>
            <a:pPr lvl="1">
              <a:buFont typeface="Courier New" panose="02070309020205020404" pitchFamily="49" charset="0"/>
              <a:buChar char="o"/>
            </a:pPr>
            <a:r>
              <a:rPr lang="en-US" dirty="0"/>
              <a:t>helped solve the difficulties scientists were having sharing information.</a:t>
            </a:r>
          </a:p>
          <a:p>
            <a:pPr lvl="1">
              <a:buFont typeface="Wingdings" panose="05000000000000000000" pitchFamily="2" charset="2"/>
              <a:buChar char="§"/>
            </a:pPr>
            <a:r>
              <a:rPr lang="en-US" dirty="0"/>
              <a:t>created HTML </a:t>
            </a:r>
          </a:p>
          <a:p>
            <a:pPr lvl="1">
              <a:buFont typeface="Wingdings" panose="05000000000000000000" pitchFamily="2" charset="2"/>
              <a:buChar char="§"/>
            </a:pPr>
            <a:r>
              <a:rPr lang="en-US" dirty="0"/>
              <a:t>created URLs</a:t>
            </a:r>
          </a:p>
          <a:p>
            <a:pPr lvl="1">
              <a:buFont typeface="Wingdings" panose="05000000000000000000" pitchFamily="2" charset="2"/>
              <a:buChar char="§"/>
            </a:pPr>
            <a:r>
              <a:rPr lang="en-US" dirty="0"/>
              <a:t>developed HTTP the protocol</a:t>
            </a:r>
          </a:p>
          <a:p>
            <a:pPr lvl="1">
              <a:buFont typeface="Courier New" panose="02070309020205020404" pitchFamily="49" charset="0"/>
              <a:buChar char="o"/>
            </a:pPr>
            <a:r>
              <a:rPr lang="en-US" dirty="0"/>
              <a:t>director of the </a:t>
            </a:r>
            <a:r>
              <a:rPr lang="en-US" dirty="0">
                <a:hlinkClick r:id="rId2" tooltip="World Wide Web Consortium"/>
              </a:rPr>
              <a:t>World Wide Web Consortium</a:t>
            </a:r>
            <a:r>
              <a:rPr lang="en-US" dirty="0"/>
              <a:t> (W3C), which oversees the continued development of the Web.</a:t>
            </a:r>
            <a:br>
              <a:rPr lang="en-US" dirty="0"/>
            </a:br>
            <a:endParaRPr lang="en-US" dirty="0"/>
          </a:p>
          <a:p>
            <a:pPr marL="274320" lvl="1" indent="0">
              <a:buNone/>
            </a:pPr>
            <a:r>
              <a:rPr lang="en-US" dirty="0"/>
              <a:t>In a list of 80 cultural moments that shaped the world, chosen by a panel of 25 eminent scientists, academics, writers and world leaders, the invention of the World Wide Web was ranked number one.</a:t>
            </a:r>
          </a:p>
        </p:txBody>
      </p:sp>
      <p:pic>
        <p:nvPicPr>
          <p:cNvPr id="5" name="Picture 4" descr="A picture containing man, person, cellphone, phone&#10;&#10;Description automatically generated">
            <a:extLst>
              <a:ext uri="{FF2B5EF4-FFF2-40B4-BE49-F238E27FC236}">
                <a16:creationId xmlns:a16="http://schemas.microsoft.com/office/drawing/2014/main" id="{DE002FF0-F97E-4083-B614-6C1F8A778DA4}"/>
              </a:ext>
            </a:extLst>
          </p:cNvPr>
          <p:cNvPicPr>
            <a:picLocks noChangeAspect="1"/>
          </p:cNvPicPr>
          <p:nvPr/>
        </p:nvPicPr>
        <p:blipFill>
          <a:blip r:embed="rId3"/>
          <a:stretch>
            <a:fillRect/>
          </a:stretch>
        </p:blipFill>
        <p:spPr>
          <a:xfrm>
            <a:off x="6563529" y="2057400"/>
            <a:ext cx="5072039" cy="3375212"/>
          </a:xfrm>
          <a:prstGeom prst="rect">
            <a:avLst/>
          </a:prstGeom>
        </p:spPr>
      </p:pic>
    </p:spTree>
    <p:extLst>
      <p:ext uri="{BB962C8B-B14F-4D97-AF65-F5344CB8AC3E}">
        <p14:creationId xmlns:p14="http://schemas.microsoft.com/office/powerpoint/2010/main" val="1518490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web browser was called:</a:t>
            </a:r>
          </a:p>
        </p:txBody>
      </p:sp>
      <p:sp>
        <p:nvSpPr>
          <p:cNvPr id="3" name="Content Placeholder 2"/>
          <p:cNvSpPr>
            <a:spLocks noGrp="1"/>
          </p:cNvSpPr>
          <p:nvPr>
            <p:ph idx="1"/>
          </p:nvPr>
        </p:nvSpPr>
        <p:spPr/>
        <p:txBody>
          <a:bodyPr/>
          <a:lstStyle/>
          <a:p>
            <a:pPr marL="45720" indent="0">
              <a:buNone/>
            </a:pPr>
            <a:r>
              <a:rPr lang="en-US" b="1" dirty="0"/>
              <a:t>Mosaic </a:t>
            </a:r>
          </a:p>
          <a:p>
            <a:r>
              <a:rPr lang="en-US" dirty="0"/>
              <a:t>allowed users to see words and pictures on the same page for the first time</a:t>
            </a:r>
          </a:p>
          <a:p>
            <a:r>
              <a:rPr lang="en-US" dirty="0"/>
              <a:t>to navigate using scrollbars and clickable links</a:t>
            </a:r>
          </a:p>
          <a:p>
            <a:pPr marL="45720" indent="0">
              <a:buNone/>
            </a:pPr>
            <a:r>
              <a:rPr lang="en-US" b="1" dirty="0"/>
              <a:t>1993</a:t>
            </a:r>
          </a:p>
          <a:p>
            <a:r>
              <a:rPr lang="en-US" dirty="0"/>
              <a:t>That same year, Congress decided that the Web could be used for commercial purposes. </a:t>
            </a:r>
          </a:p>
          <a:p>
            <a:r>
              <a:rPr lang="en-US" dirty="0"/>
              <a:t>Companies hurried to set up websites of their own, and e-commerce entrepreneurs began to use the Internet to sell goods directly to customers.</a:t>
            </a:r>
          </a:p>
        </p:txBody>
      </p:sp>
    </p:spTree>
    <p:extLst>
      <p:ext uri="{BB962C8B-B14F-4D97-AF65-F5344CB8AC3E}">
        <p14:creationId xmlns:p14="http://schemas.microsoft.com/office/powerpoint/2010/main" val="126358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a:t>
            </a:r>
            <a:br>
              <a:rPr lang="en-US" dirty="0"/>
            </a:br>
            <a:r>
              <a:rPr lang="en-US" dirty="0"/>
              <a:t>Yourself</a:t>
            </a:r>
          </a:p>
        </p:txBody>
      </p:sp>
      <p:sp>
        <p:nvSpPr>
          <p:cNvPr id="3" name="Text Placeholder 2"/>
          <p:cNvSpPr>
            <a:spLocks noGrp="1"/>
          </p:cNvSpPr>
          <p:nvPr>
            <p:ph type="body" idx="1"/>
          </p:nvPr>
        </p:nvSpPr>
        <p:spPr/>
        <p:txBody>
          <a:bodyPr>
            <a:normAutofit/>
          </a:bodyPr>
          <a:lstStyle/>
          <a:p>
            <a:pPr algn="l"/>
            <a:endParaRPr lang="en-US" dirty="0"/>
          </a:p>
        </p:txBody>
      </p:sp>
    </p:spTree>
    <p:extLst>
      <p:ext uri="{BB962C8B-B14F-4D97-AF65-F5344CB8AC3E}">
        <p14:creationId xmlns:p14="http://schemas.microsoft.com/office/powerpoint/2010/main" val="2932875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4" name="Content Placeholder 3">
            <a:extLst>
              <a:ext uri="{FF2B5EF4-FFF2-40B4-BE49-F238E27FC236}">
                <a16:creationId xmlns:a16="http://schemas.microsoft.com/office/drawing/2014/main" id="{E21ECE2A-24D9-40BB-BC9D-0744AA343D55}"/>
              </a:ext>
            </a:extLst>
          </p:cNvPr>
          <p:cNvSpPr>
            <a:spLocks noGrp="1"/>
          </p:cNvSpPr>
          <p:nvPr>
            <p:ph idx="1"/>
          </p:nvPr>
        </p:nvSpPr>
        <p:spPr/>
        <p:txBody>
          <a:bodyPr/>
          <a:lstStyle/>
          <a:p>
            <a:r>
              <a:rPr lang="en-US" sz="3600" dirty="0"/>
              <a:t>Hi, my name is _______? </a:t>
            </a:r>
            <a:r>
              <a:rPr lang="en-US" sz="2400" dirty="0"/>
              <a:t>(Let me know what I should call you)</a:t>
            </a:r>
          </a:p>
          <a:p>
            <a:r>
              <a:rPr lang="en-US" sz="3600" dirty="0"/>
              <a:t>I’m from _____________? </a:t>
            </a:r>
          </a:p>
          <a:p>
            <a:r>
              <a:rPr lang="en-US" sz="3600" dirty="0"/>
              <a:t>I’m currently a _______? </a:t>
            </a:r>
            <a:r>
              <a:rPr lang="en-US" sz="2400" dirty="0"/>
              <a:t>(Year in school)</a:t>
            </a:r>
          </a:p>
          <a:p>
            <a:r>
              <a:rPr lang="en-US" sz="3600" dirty="0"/>
              <a:t>My major is __________?</a:t>
            </a:r>
          </a:p>
          <a:p>
            <a:r>
              <a:rPr lang="en-US" sz="3600" dirty="0"/>
              <a:t>Best part of your summer?</a:t>
            </a:r>
          </a:p>
          <a:p>
            <a:endParaRPr lang="en-US" dirty="0"/>
          </a:p>
        </p:txBody>
      </p:sp>
    </p:spTree>
    <p:extLst>
      <p:ext uri="{BB962C8B-B14F-4D97-AF65-F5344CB8AC3E}">
        <p14:creationId xmlns:p14="http://schemas.microsoft.com/office/powerpoint/2010/main" val="878450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Content Placeholder 3">
            <a:extLst>
              <a:ext uri="{FF2B5EF4-FFF2-40B4-BE49-F238E27FC236}">
                <a16:creationId xmlns:a16="http://schemas.microsoft.com/office/drawing/2014/main" id="{E21ECE2A-24D9-40BB-BC9D-0744AA343D55}"/>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93700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Instructor</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176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p:txBody>
          <a:bodyPr/>
          <a:lstStyle/>
          <a:p>
            <a:r>
              <a:rPr lang="en-US" dirty="0"/>
              <a:t>Professor </a:t>
            </a:r>
            <a:r>
              <a:rPr lang="en-US" dirty="0" err="1"/>
              <a:t>Ferger</a:t>
            </a:r>
            <a:endParaRPr lang="en-US" dirty="0"/>
          </a:p>
          <a:p>
            <a:r>
              <a:rPr lang="en-US" dirty="0"/>
              <a:t>Web Application Developer</a:t>
            </a:r>
          </a:p>
          <a:p>
            <a:r>
              <a:rPr lang="en-US" dirty="0"/>
              <a:t>I’ve been programming the front and backend of the web since 1999.</a:t>
            </a:r>
          </a:p>
        </p:txBody>
      </p:sp>
    </p:spTree>
    <p:extLst>
      <p:ext uri="{BB962C8B-B14F-4D97-AF65-F5344CB8AC3E}">
        <p14:creationId xmlns:p14="http://schemas.microsoft.com/office/powerpoint/2010/main" val="215121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50701" y="370246"/>
            <a:ext cx="4711143" cy="6099379"/>
          </a:xfrm>
          <a:prstGeom prst="rect">
            <a:avLst/>
          </a:prstGeom>
        </p:spPr>
      </p:pic>
      <p:pic>
        <p:nvPicPr>
          <p:cNvPr id="3" name="Picture 2" descr="A screenshot of a social media post&#10;&#10;Description automatically generated">
            <a:extLst>
              <a:ext uri="{FF2B5EF4-FFF2-40B4-BE49-F238E27FC236}">
                <a16:creationId xmlns:a16="http://schemas.microsoft.com/office/drawing/2014/main" id="{A1540790-9336-4941-B4C7-09DBEFDE4434}"/>
              </a:ext>
            </a:extLst>
          </p:cNvPr>
          <p:cNvPicPr>
            <a:picLocks noChangeAspect="1"/>
          </p:cNvPicPr>
          <p:nvPr/>
        </p:nvPicPr>
        <p:blipFill>
          <a:blip r:embed="rId3"/>
          <a:stretch>
            <a:fillRect/>
          </a:stretch>
        </p:blipFill>
        <p:spPr>
          <a:xfrm>
            <a:off x="7065347" y="370246"/>
            <a:ext cx="4080144" cy="6099379"/>
          </a:xfrm>
          <a:prstGeom prst="rect">
            <a:avLst/>
          </a:prstGeom>
          <a:ln>
            <a:solidFill>
              <a:schemeClr val="accent1"/>
            </a:solidFill>
          </a:ln>
        </p:spPr>
      </p:pic>
    </p:spTree>
    <p:extLst>
      <p:ext uri="{BB962C8B-B14F-4D97-AF65-F5344CB8AC3E}">
        <p14:creationId xmlns:p14="http://schemas.microsoft.com/office/powerpoint/2010/main" val="3757407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2005782"/>
            <a:ext cx="3931920" cy="681375"/>
          </a:xfrm>
        </p:spPr>
        <p:txBody>
          <a:bodyPr/>
          <a:lstStyle/>
          <a:p>
            <a:r>
              <a:rPr lang="en-US" dirty="0"/>
              <a:t>Where am I?</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525" y="1673752"/>
            <a:ext cx="5213350" cy="3510497"/>
          </a:xfrm>
        </p:spPr>
      </p:pic>
      <p:sp>
        <p:nvSpPr>
          <p:cNvPr id="4" name="Text Placeholder 3"/>
          <p:cNvSpPr>
            <a:spLocks noGrp="1"/>
          </p:cNvSpPr>
          <p:nvPr>
            <p:ph type="body" sz="half" idx="2"/>
          </p:nvPr>
        </p:nvSpPr>
        <p:spPr/>
        <p:txBody>
          <a:bodyPr>
            <a:normAutofit/>
          </a:bodyPr>
          <a:lstStyle/>
          <a:p>
            <a:r>
              <a:rPr lang="en-US" sz="2800" dirty="0"/>
              <a:t>Huntington Hall 030 / </a:t>
            </a:r>
            <a:br>
              <a:rPr lang="en-US" sz="2800" dirty="0"/>
            </a:br>
            <a:r>
              <a:rPr lang="en-US" sz="2800" dirty="0"/>
              <a:t>School of Education</a:t>
            </a:r>
            <a:br>
              <a:rPr lang="en-US" sz="2800" dirty="0"/>
            </a:br>
            <a:br>
              <a:rPr lang="en-US" sz="2800" dirty="0"/>
            </a:br>
            <a:r>
              <a:rPr lang="en-US" sz="2800" dirty="0"/>
              <a:t>Office Hours: </a:t>
            </a:r>
            <a:br>
              <a:rPr lang="en-US" sz="2800" dirty="0"/>
            </a:br>
            <a:r>
              <a:rPr lang="en-US" sz="2800" dirty="0"/>
              <a:t>10-11am Wednesdays</a:t>
            </a:r>
          </a:p>
          <a:p>
            <a:endParaRPr lang="en-US" sz="2800" dirty="0"/>
          </a:p>
        </p:txBody>
      </p:sp>
    </p:spTree>
    <p:extLst>
      <p:ext uri="{BB962C8B-B14F-4D97-AF65-F5344CB8AC3E}">
        <p14:creationId xmlns:p14="http://schemas.microsoft.com/office/powerpoint/2010/main" val="2149050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Syllabus Info</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1814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you learn in this class?</a:t>
            </a:r>
          </a:p>
        </p:txBody>
      </p:sp>
      <p:sp>
        <p:nvSpPr>
          <p:cNvPr id="3" name="Content Placeholder 2"/>
          <p:cNvSpPr>
            <a:spLocks noGrp="1"/>
          </p:cNvSpPr>
          <p:nvPr>
            <p:ph idx="1"/>
          </p:nvPr>
        </p:nvSpPr>
        <p:spPr/>
        <p:txBody>
          <a:bodyPr>
            <a:normAutofit/>
          </a:bodyPr>
          <a:lstStyle/>
          <a:p>
            <a:pPr>
              <a:spcBef>
                <a:spcPts val="4200"/>
              </a:spcBef>
            </a:pPr>
            <a:r>
              <a:rPr lang="en-US" dirty="0"/>
              <a:t>HTML, CSS and JavaScript</a:t>
            </a:r>
          </a:p>
          <a:p>
            <a:pPr>
              <a:spcBef>
                <a:spcPts val="4200"/>
              </a:spcBef>
            </a:pPr>
            <a:r>
              <a:rPr lang="en-US" dirty="0"/>
              <a:t>Web development language and concepts</a:t>
            </a:r>
          </a:p>
          <a:p>
            <a:pPr>
              <a:spcBef>
                <a:spcPts val="4200"/>
              </a:spcBef>
            </a:pPr>
            <a:r>
              <a:rPr lang="en-US" dirty="0"/>
              <a:t>How to craft &amp; design a functional website</a:t>
            </a:r>
          </a:p>
        </p:txBody>
      </p:sp>
    </p:spTree>
    <p:extLst>
      <p:ext uri="{BB962C8B-B14F-4D97-AF65-F5344CB8AC3E}">
        <p14:creationId xmlns:p14="http://schemas.microsoft.com/office/powerpoint/2010/main" val="139369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Requirements</a:t>
            </a:r>
            <a:endParaRPr lang="en-US" dirty="0"/>
          </a:p>
        </p:txBody>
      </p:sp>
      <p:sp>
        <p:nvSpPr>
          <p:cNvPr id="3" name="Content Placeholder 2"/>
          <p:cNvSpPr>
            <a:spLocks noGrp="1"/>
          </p:cNvSpPr>
          <p:nvPr>
            <p:ph idx="1"/>
          </p:nvPr>
        </p:nvSpPr>
        <p:spPr>
          <a:xfrm>
            <a:off x="1143001" y="2057400"/>
            <a:ext cx="5365375" cy="4038600"/>
          </a:xfrm>
        </p:spPr>
        <p:txBody>
          <a:bodyPr/>
          <a:lstStyle/>
          <a:p>
            <a:r>
              <a:rPr lang="en-US" dirty="0"/>
              <a:t>Bring your laptop to class every day.</a:t>
            </a:r>
            <a:br>
              <a:rPr lang="en-US" dirty="0"/>
            </a:br>
            <a:endParaRPr lang="en-US" dirty="0"/>
          </a:p>
          <a:p>
            <a:r>
              <a:rPr lang="en-US" dirty="0"/>
              <a:t>Textbook: Learning Web Design: A Beginner's Guide to HTML, CSS, JavaScript, and Web Graphics</a:t>
            </a:r>
          </a:p>
        </p:txBody>
      </p:sp>
      <p:pic>
        <p:nvPicPr>
          <p:cNvPr id="5" name="Picture 4" descr="A picture containing palm&#10;&#10;Description automatically generated">
            <a:extLst>
              <a:ext uri="{FF2B5EF4-FFF2-40B4-BE49-F238E27FC236}">
                <a16:creationId xmlns:a16="http://schemas.microsoft.com/office/drawing/2014/main" id="{97AF2AAD-1BFC-47AE-A3C9-ED688D336066}"/>
              </a:ext>
            </a:extLst>
          </p:cNvPr>
          <p:cNvPicPr>
            <a:picLocks noChangeAspect="1"/>
          </p:cNvPicPr>
          <p:nvPr/>
        </p:nvPicPr>
        <p:blipFill>
          <a:blip r:embed="rId2"/>
          <a:stretch>
            <a:fillRect/>
          </a:stretch>
        </p:blipFill>
        <p:spPr>
          <a:xfrm>
            <a:off x="6977903" y="523875"/>
            <a:ext cx="4762500" cy="5800725"/>
          </a:xfrm>
          <a:prstGeom prst="rect">
            <a:avLst/>
          </a:prstGeom>
        </p:spPr>
      </p:pic>
    </p:spTree>
    <p:extLst>
      <p:ext uri="{BB962C8B-B14F-4D97-AF65-F5344CB8AC3E}">
        <p14:creationId xmlns:p14="http://schemas.microsoft.com/office/powerpoint/2010/main" val="134729646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
  <TotalTime>639</TotalTime>
  <Words>642</Words>
  <Application>Microsoft Office PowerPoint</Application>
  <PresentationFormat>Widescreen</PresentationFormat>
  <Paragraphs>124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Corbel</vt:lpstr>
      <vt:lpstr>Courier New</vt:lpstr>
      <vt:lpstr>Wingdings</vt:lpstr>
      <vt:lpstr>Basis</vt:lpstr>
      <vt:lpstr>Welcome to ist 263</vt:lpstr>
      <vt:lpstr>Agenda</vt:lpstr>
      <vt:lpstr>About the Instructor</vt:lpstr>
      <vt:lpstr>Who am I?</vt:lpstr>
      <vt:lpstr>PowerPoint Presentation</vt:lpstr>
      <vt:lpstr>Where am I?</vt:lpstr>
      <vt:lpstr>Key Syllabus Info</vt:lpstr>
      <vt:lpstr>What will you learn in this class?</vt:lpstr>
      <vt:lpstr>Class Requirements</vt:lpstr>
      <vt:lpstr>Attendance and Participation</vt:lpstr>
      <vt:lpstr>Blackboard and Class Website</vt:lpstr>
      <vt:lpstr>General Policies</vt:lpstr>
      <vt:lpstr>Weekly Labs</vt:lpstr>
      <vt:lpstr>Class Flow</vt:lpstr>
      <vt:lpstr>Class Schedule</vt:lpstr>
      <vt:lpstr>Grades</vt:lpstr>
      <vt:lpstr>History of the Internet</vt:lpstr>
      <vt:lpstr>PowerPoint Presentation</vt:lpstr>
      <vt:lpstr>When was the idea of the internet conceived?</vt:lpstr>
      <vt:lpstr>The internet was conceived:</vt:lpstr>
      <vt:lpstr>What was the first message sent on the ARPAnet?</vt:lpstr>
      <vt:lpstr>Modern technology that united all computers on early networks: TCP/IP</vt:lpstr>
      <vt:lpstr>Who used the internet in the 1980’s</vt:lpstr>
      <vt:lpstr>Which of these was NOT a way to surf the internet in the 1980's?</vt:lpstr>
      <vt:lpstr>The first web browser was called:</vt:lpstr>
      <vt:lpstr>Introduce  Yourself</vt:lpstr>
      <vt:lpstr>Who are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ist 263</dc:title>
  <dc:creator>lferger@twcny.rr.com</dc:creator>
  <cp:lastModifiedBy>L F</cp:lastModifiedBy>
  <cp:revision>66</cp:revision>
  <dcterms:created xsi:type="dcterms:W3CDTF">2016-11-21T04:03:28Z</dcterms:created>
  <dcterms:modified xsi:type="dcterms:W3CDTF">2020-05-30T06:19:39Z</dcterms:modified>
</cp:coreProperties>
</file>