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32A02-34AB-4363-BB71-9EA8747C8D02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5931F59-E1A7-4B61-A01C-8077D3765DF9}">
      <dgm:prSet/>
      <dgm:spPr/>
      <dgm:t>
        <a:bodyPr/>
        <a:lstStyle/>
        <a:p>
          <a:r>
            <a:rPr lang="en-US"/>
            <a:t>All HTML elements can have attributes</a:t>
          </a:r>
        </a:p>
      </dgm:t>
    </dgm:pt>
    <dgm:pt modelId="{D8FE2D50-63D2-490E-8310-2237E6760192}" type="parTrans" cxnId="{ECCAC539-8428-418B-BAF9-0D77C8AA6661}">
      <dgm:prSet/>
      <dgm:spPr/>
      <dgm:t>
        <a:bodyPr/>
        <a:lstStyle/>
        <a:p>
          <a:endParaRPr lang="en-US"/>
        </a:p>
      </dgm:t>
    </dgm:pt>
    <dgm:pt modelId="{01856427-AA39-48E4-80EE-25AEFE0213B1}" type="sibTrans" cxnId="{ECCAC539-8428-418B-BAF9-0D77C8AA6661}">
      <dgm:prSet/>
      <dgm:spPr/>
      <dgm:t>
        <a:bodyPr/>
        <a:lstStyle/>
        <a:p>
          <a:endParaRPr lang="en-US"/>
        </a:p>
      </dgm:t>
    </dgm:pt>
    <dgm:pt modelId="{16E9C54A-3DF5-415A-8C7C-A5F9621F1C55}">
      <dgm:prSet/>
      <dgm:spPr/>
      <dgm:t>
        <a:bodyPr/>
        <a:lstStyle/>
        <a:p>
          <a:r>
            <a:rPr lang="en-US"/>
            <a:t>Attributes provide additional information about elements</a:t>
          </a:r>
        </a:p>
      </dgm:t>
    </dgm:pt>
    <dgm:pt modelId="{9D9AE9AA-B984-491C-8FCC-9652F2FEABBE}" type="parTrans" cxnId="{6623BD95-0DF4-467C-937F-872A79C06B3F}">
      <dgm:prSet/>
      <dgm:spPr/>
      <dgm:t>
        <a:bodyPr/>
        <a:lstStyle/>
        <a:p>
          <a:endParaRPr lang="en-US"/>
        </a:p>
      </dgm:t>
    </dgm:pt>
    <dgm:pt modelId="{8354E39D-AAB8-4AA2-BA36-9BED92F7CD8E}" type="sibTrans" cxnId="{6623BD95-0DF4-467C-937F-872A79C06B3F}">
      <dgm:prSet/>
      <dgm:spPr/>
      <dgm:t>
        <a:bodyPr/>
        <a:lstStyle/>
        <a:p>
          <a:endParaRPr lang="en-US"/>
        </a:p>
      </dgm:t>
    </dgm:pt>
    <dgm:pt modelId="{63E8CE43-19ED-4533-814B-FD75E5DE3E81}">
      <dgm:prSet/>
      <dgm:spPr/>
      <dgm:t>
        <a:bodyPr/>
        <a:lstStyle/>
        <a:p>
          <a:r>
            <a:rPr lang="en-US"/>
            <a:t>Attributes are always specified in the start tag</a:t>
          </a:r>
        </a:p>
      </dgm:t>
    </dgm:pt>
    <dgm:pt modelId="{94F4172F-42E3-4C0B-88F1-F7755AFDE816}" type="parTrans" cxnId="{FBF35F86-2F58-4F02-9CCF-EA58BB48310E}">
      <dgm:prSet/>
      <dgm:spPr/>
      <dgm:t>
        <a:bodyPr/>
        <a:lstStyle/>
        <a:p>
          <a:endParaRPr lang="en-US"/>
        </a:p>
      </dgm:t>
    </dgm:pt>
    <dgm:pt modelId="{5936EEC9-83E5-48D1-B9EB-BD4B7B515B9A}" type="sibTrans" cxnId="{FBF35F86-2F58-4F02-9CCF-EA58BB48310E}">
      <dgm:prSet/>
      <dgm:spPr/>
      <dgm:t>
        <a:bodyPr/>
        <a:lstStyle/>
        <a:p>
          <a:endParaRPr lang="en-US"/>
        </a:p>
      </dgm:t>
    </dgm:pt>
    <dgm:pt modelId="{9ADF1E0D-2A6C-4B45-9A04-C822E9C0C66A}">
      <dgm:prSet/>
      <dgm:spPr/>
      <dgm:t>
        <a:bodyPr/>
        <a:lstStyle/>
        <a:p>
          <a:r>
            <a:rPr lang="en-US"/>
            <a:t>Attributes usually come in name/value pairs like: name="value"</a:t>
          </a:r>
        </a:p>
      </dgm:t>
    </dgm:pt>
    <dgm:pt modelId="{3D6A4936-D4F8-4F6C-B9EB-3EF2867BFD98}" type="parTrans" cxnId="{5859AB23-D391-4F79-984E-523D77717FFF}">
      <dgm:prSet/>
      <dgm:spPr/>
      <dgm:t>
        <a:bodyPr/>
        <a:lstStyle/>
        <a:p>
          <a:endParaRPr lang="en-US"/>
        </a:p>
      </dgm:t>
    </dgm:pt>
    <dgm:pt modelId="{11985786-25CC-49F6-8659-5301E7D930BC}" type="sibTrans" cxnId="{5859AB23-D391-4F79-984E-523D77717FFF}">
      <dgm:prSet/>
      <dgm:spPr/>
      <dgm:t>
        <a:bodyPr/>
        <a:lstStyle/>
        <a:p>
          <a:endParaRPr lang="en-US"/>
        </a:p>
      </dgm:t>
    </dgm:pt>
    <dgm:pt modelId="{2304D615-D50A-464A-B0F6-198472E69B73}" type="pres">
      <dgm:prSet presAssocID="{18332A02-34AB-4363-BB71-9EA8747C8D02}" presName="matrix" presStyleCnt="0">
        <dgm:presLayoutVars>
          <dgm:chMax val="1"/>
          <dgm:dir/>
          <dgm:resizeHandles val="exact"/>
        </dgm:presLayoutVars>
      </dgm:prSet>
      <dgm:spPr/>
    </dgm:pt>
    <dgm:pt modelId="{AC75D8BC-8C38-4843-A980-2B92FAD8041F}" type="pres">
      <dgm:prSet presAssocID="{18332A02-34AB-4363-BB71-9EA8747C8D02}" presName="diamond" presStyleLbl="bgShp" presStyleIdx="0" presStyleCnt="1"/>
      <dgm:spPr/>
    </dgm:pt>
    <dgm:pt modelId="{7EFA1F7C-F13E-43A3-A864-542134866A62}" type="pres">
      <dgm:prSet presAssocID="{18332A02-34AB-4363-BB71-9EA8747C8D0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863263-B992-4A10-93E3-88DC01113411}" type="pres">
      <dgm:prSet presAssocID="{18332A02-34AB-4363-BB71-9EA8747C8D0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5CDA145-0B7F-482F-8054-5917337D3521}" type="pres">
      <dgm:prSet presAssocID="{18332A02-34AB-4363-BB71-9EA8747C8D0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AA5EEE1-ADC0-49EF-AE95-0A08EC2751BF}" type="pres">
      <dgm:prSet presAssocID="{18332A02-34AB-4363-BB71-9EA8747C8D0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C615C04-9F6C-4A19-92BB-8F9A7A5B4418}" type="presOf" srcId="{9ADF1E0D-2A6C-4B45-9A04-C822E9C0C66A}" destId="{4AA5EEE1-ADC0-49EF-AE95-0A08EC2751BF}" srcOrd="0" destOrd="0" presId="urn:microsoft.com/office/officeart/2005/8/layout/matrix3"/>
    <dgm:cxn modelId="{5ABBC711-F22F-4320-A690-5C2A5FDA774A}" type="presOf" srcId="{A5931F59-E1A7-4B61-A01C-8077D3765DF9}" destId="{7EFA1F7C-F13E-43A3-A864-542134866A62}" srcOrd="0" destOrd="0" presId="urn:microsoft.com/office/officeart/2005/8/layout/matrix3"/>
    <dgm:cxn modelId="{32A9E419-FD1D-4FD9-8CC7-D546C05B0FB5}" type="presOf" srcId="{63E8CE43-19ED-4533-814B-FD75E5DE3E81}" destId="{A5CDA145-0B7F-482F-8054-5917337D3521}" srcOrd="0" destOrd="0" presId="urn:microsoft.com/office/officeart/2005/8/layout/matrix3"/>
    <dgm:cxn modelId="{5859AB23-D391-4F79-984E-523D77717FFF}" srcId="{18332A02-34AB-4363-BB71-9EA8747C8D02}" destId="{9ADF1E0D-2A6C-4B45-9A04-C822E9C0C66A}" srcOrd="3" destOrd="0" parTransId="{3D6A4936-D4F8-4F6C-B9EB-3EF2867BFD98}" sibTransId="{11985786-25CC-49F6-8659-5301E7D930BC}"/>
    <dgm:cxn modelId="{ECCAC539-8428-418B-BAF9-0D77C8AA6661}" srcId="{18332A02-34AB-4363-BB71-9EA8747C8D02}" destId="{A5931F59-E1A7-4B61-A01C-8077D3765DF9}" srcOrd="0" destOrd="0" parTransId="{D8FE2D50-63D2-490E-8310-2237E6760192}" sibTransId="{01856427-AA39-48E4-80EE-25AEFE0213B1}"/>
    <dgm:cxn modelId="{FBF35F86-2F58-4F02-9CCF-EA58BB48310E}" srcId="{18332A02-34AB-4363-BB71-9EA8747C8D02}" destId="{63E8CE43-19ED-4533-814B-FD75E5DE3E81}" srcOrd="2" destOrd="0" parTransId="{94F4172F-42E3-4C0B-88F1-F7755AFDE816}" sibTransId="{5936EEC9-83E5-48D1-B9EB-BD4B7B515B9A}"/>
    <dgm:cxn modelId="{6623BD95-0DF4-467C-937F-872A79C06B3F}" srcId="{18332A02-34AB-4363-BB71-9EA8747C8D02}" destId="{16E9C54A-3DF5-415A-8C7C-A5F9621F1C55}" srcOrd="1" destOrd="0" parTransId="{9D9AE9AA-B984-491C-8FCC-9652F2FEABBE}" sibTransId="{8354E39D-AAB8-4AA2-BA36-9BED92F7CD8E}"/>
    <dgm:cxn modelId="{E7470DDF-EBA0-493C-B2DD-936BCAA62260}" type="presOf" srcId="{18332A02-34AB-4363-BB71-9EA8747C8D02}" destId="{2304D615-D50A-464A-B0F6-198472E69B73}" srcOrd="0" destOrd="0" presId="urn:microsoft.com/office/officeart/2005/8/layout/matrix3"/>
    <dgm:cxn modelId="{6FEEA1E1-8C61-4B26-AD15-AF31F69570D0}" type="presOf" srcId="{16E9C54A-3DF5-415A-8C7C-A5F9621F1C55}" destId="{27863263-B992-4A10-93E3-88DC01113411}" srcOrd="0" destOrd="0" presId="urn:microsoft.com/office/officeart/2005/8/layout/matrix3"/>
    <dgm:cxn modelId="{B02E0247-2033-455A-97D5-E97A6C15D61C}" type="presParOf" srcId="{2304D615-D50A-464A-B0F6-198472E69B73}" destId="{AC75D8BC-8C38-4843-A980-2B92FAD8041F}" srcOrd="0" destOrd="0" presId="urn:microsoft.com/office/officeart/2005/8/layout/matrix3"/>
    <dgm:cxn modelId="{FB1C2F7B-46AD-49D6-8FB0-B65B059D95B1}" type="presParOf" srcId="{2304D615-D50A-464A-B0F6-198472E69B73}" destId="{7EFA1F7C-F13E-43A3-A864-542134866A62}" srcOrd="1" destOrd="0" presId="urn:microsoft.com/office/officeart/2005/8/layout/matrix3"/>
    <dgm:cxn modelId="{04C25680-525D-4166-ABB0-1E91A339ACB9}" type="presParOf" srcId="{2304D615-D50A-464A-B0F6-198472E69B73}" destId="{27863263-B992-4A10-93E3-88DC01113411}" srcOrd="2" destOrd="0" presId="urn:microsoft.com/office/officeart/2005/8/layout/matrix3"/>
    <dgm:cxn modelId="{A314E3F7-73A7-42D4-8B89-091AEC0506A1}" type="presParOf" srcId="{2304D615-D50A-464A-B0F6-198472E69B73}" destId="{A5CDA145-0B7F-482F-8054-5917337D3521}" srcOrd="3" destOrd="0" presId="urn:microsoft.com/office/officeart/2005/8/layout/matrix3"/>
    <dgm:cxn modelId="{8034B789-F5E3-4EB6-BF68-47B7726BE406}" type="presParOf" srcId="{2304D615-D50A-464A-B0F6-198472E69B73}" destId="{4AA5EEE1-ADC0-49EF-AE95-0A08EC2751B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5D8BC-8C38-4843-A980-2B92FAD8041F}">
      <dsp:nvSpPr>
        <dsp:cNvPr id="0" name=""/>
        <dsp:cNvSpPr/>
      </dsp:nvSpPr>
      <dsp:spPr>
        <a:xfrm>
          <a:off x="461169" y="0"/>
          <a:ext cx="5132386" cy="513238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A1F7C-F13E-43A3-A864-542134866A62}">
      <dsp:nvSpPr>
        <dsp:cNvPr id="0" name=""/>
        <dsp:cNvSpPr/>
      </dsp:nvSpPr>
      <dsp:spPr>
        <a:xfrm>
          <a:off x="948745" y="487576"/>
          <a:ext cx="2001630" cy="20016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 HTML elements can have attributes</a:t>
          </a:r>
        </a:p>
      </dsp:txBody>
      <dsp:txXfrm>
        <a:off x="1046457" y="585288"/>
        <a:ext cx="1806206" cy="1806206"/>
      </dsp:txXfrm>
    </dsp:sp>
    <dsp:sp modelId="{27863263-B992-4A10-93E3-88DC01113411}">
      <dsp:nvSpPr>
        <dsp:cNvPr id="0" name=""/>
        <dsp:cNvSpPr/>
      </dsp:nvSpPr>
      <dsp:spPr>
        <a:xfrm>
          <a:off x="3104348" y="487576"/>
          <a:ext cx="2001630" cy="20016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Attributes provide additional information about elements</a:t>
          </a:r>
        </a:p>
      </dsp:txBody>
      <dsp:txXfrm>
        <a:off x="3202060" y="585288"/>
        <a:ext cx="1806206" cy="1806206"/>
      </dsp:txXfrm>
    </dsp:sp>
    <dsp:sp modelId="{A5CDA145-0B7F-482F-8054-5917337D3521}">
      <dsp:nvSpPr>
        <dsp:cNvPr id="0" name=""/>
        <dsp:cNvSpPr/>
      </dsp:nvSpPr>
      <dsp:spPr>
        <a:xfrm>
          <a:off x="948745" y="2643179"/>
          <a:ext cx="2001630" cy="20016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Attributes are always specified in the start tag</a:t>
          </a:r>
        </a:p>
      </dsp:txBody>
      <dsp:txXfrm>
        <a:off x="1046457" y="2740891"/>
        <a:ext cx="1806206" cy="1806206"/>
      </dsp:txXfrm>
    </dsp:sp>
    <dsp:sp modelId="{4AA5EEE1-ADC0-49EF-AE95-0A08EC2751BF}">
      <dsp:nvSpPr>
        <dsp:cNvPr id="0" name=""/>
        <dsp:cNvSpPr/>
      </dsp:nvSpPr>
      <dsp:spPr>
        <a:xfrm>
          <a:off x="3104348" y="2643179"/>
          <a:ext cx="2001630" cy="20016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Attributes usually come in name/value pairs like: name="value"</a:t>
          </a:r>
        </a:p>
      </dsp:txBody>
      <dsp:txXfrm>
        <a:off x="3202060" y="2740891"/>
        <a:ext cx="1806206" cy="180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esqK59rhG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lishably.com/cooking-equipment/Fair-Use-And-Recipe-Copyright-Tips-And-Options" TargetMode="External"/><Relationship Id="rId2" Type="http://schemas.openxmlformats.org/officeDocument/2006/relationships/hyperlink" Target="https://www.socialmediaexaminer.com/copyright-fair-use-and-how-it-works-for-online-imag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pulse/can-i-embed-videos-from-other-sites-devin-miller/" TargetMode="External"/><Relationship Id="rId5" Type="http://schemas.openxmlformats.org/officeDocument/2006/relationships/hyperlink" Target="https://www.copytrack.com/does-facebook-own-my-pictures/" TargetMode="External"/><Relationship Id="rId4" Type="http://schemas.openxmlformats.org/officeDocument/2006/relationships/hyperlink" Target="https://www.nolo.com/legal-encyclopedia/fair-use-what-transformativ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Links, Images and Video</a:t>
            </a:r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31E1-EF35-4E02-88EE-CB5FBFE5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Relative Link Paths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E99C0B1-83CD-4FB6-8971-E91F9A567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293485"/>
              </p:ext>
            </p:extLst>
          </p:nvPr>
        </p:nvGraphicFramePr>
        <p:xfrm>
          <a:off x="1143000" y="2057400"/>
          <a:ext cx="8656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080">
                  <a:extLst>
                    <a:ext uri="{9D8B030D-6E8A-4147-A177-3AD203B41FA5}">
                      <a16:colId xmlns:a16="http://schemas.microsoft.com/office/drawing/2014/main" val="4066180739"/>
                    </a:ext>
                  </a:extLst>
                </a:gridCol>
                <a:gridCol w="5349240">
                  <a:extLst>
                    <a:ext uri="{9D8B030D-6E8A-4147-A177-3AD203B41FA5}">
                      <a16:colId xmlns:a16="http://schemas.microsoft.com/office/drawing/2014/main" val="2653946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2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Within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="about.htm"&gt;About Us&lt;/a&gt;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6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Directory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="../about.htm"&gt;About Us&lt;/a&gt;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7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Two Directories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="../../about.htm"&gt; About Us&lt;/a&gt;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1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Directory Below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="about/about.htm"&gt;About Us&lt;/a&gt;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5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two directories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="about/about/about.htm"&gt;About Us&lt;/a&gt;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3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68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79A8D9-0109-4F2E-AC19-8BDEC215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B47E4F-D235-40BA-BADB-A5071C13D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3A70-8272-44F5-96EA-623FC0CB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427DB-5F8D-441C-B61B-6BCA0325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image formats: PNG, JPEG, or GIF</a:t>
            </a:r>
          </a:p>
          <a:p>
            <a:r>
              <a:rPr lang="en-US" dirty="0"/>
              <a:t>Element – </a:t>
            </a:r>
            <a:r>
              <a:rPr lang="en-US" dirty="0" err="1"/>
              <a:t>img</a:t>
            </a:r>
            <a:r>
              <a:rPr lang="en-US" dirty="0"/>
              <a:t> is a void element</a:t>
            </a:r>
          </a:p>
          <a:p>
            <a:r>
              <a:rPr lang="en-US" dirty="0" err="1"/>
              <a:t>src</a:t>
            </a:r>
            <a:r>
              <a:rPr lang="en-US" dirty="0"/>
              <a:t> attribute specifies image location</a:t>
            </a:r>
          </a:p>
          <a:p>
            <a:r>
              <a:rPr lang="en-US" dirty="0"/>
              <a:t>alt attribute describes image as text</a:t>
            </a:r>
          </a:p>
          <a:p>
            <a:endParaRPr lang="en-US" dirty="0"/>
          </a:p>
          <a:p>
            <a:pPr marL="45720" indent="0" algn="ctr">
              <a:buNone/>
            </a:pPr>
            <a:r>
              <a:rPr lang="en-US" sz="3600" dirty="0"/>
              <a:t>&lt;</a:t>
            </a:r>
            <a:r>
              <a:rPr lang="en-US" sz="3600" dirty="0" err="1"/>
              <a:t>img</a:t>
            </a:r>
            <a:r>
              <a:rPr lang="en-US" sz="3600" dirty="0"/>
              <a:t> </a:t>
            </a:r>
            <a:r>
              <a:rPr lang="en-US" sz="3600" dirty="0" err="1"/>
              <a:t>src</a:t>
            </a:r>
            <a:r>
              <a:rPr lang="en-US" sz="3600" dirty="0"/>
              <a:t>="images/photo.jpg" alt="my photo"&gt;</a:t>
            </a:r>
          </a:p>
        </p:txBody>
      </p:sp>
    </p:spTree>
    <p:extLst>
      <p:ext uri="{BB962C8B-B14F-4D97-AF65-F5344CB8AC3E}">
        <p14:creationId xmlns:p14="http://schemas.microsoft.com/office/powerpoint/2010/main" val="400505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79A8D9-0109-4F2E-AC19-8BDEC215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B47E4F-D235-40BA-BADB-A5071C13D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081E-A7F0-4A79-BB2F-7AEFB2E1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with the &lt;iframe&gt;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7EE24-8A4C-483F-AD83-081916CC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inline frame is used to embed another document within the current HTML document</a:t>
            </a:r>
          </a:p>
          <a:p>
            <a:r>
              <a:rPr lang="en-US" dirty="0"/>
              <a:t>Title attribute describes the content of the iframe and should always be used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" indent="0">
              <a:buNone/>
            </a:pPr>
            <a:r>
              <a:rPr lang="en-US" sz="3200" dirty="0"/>
              <a:t>&lt;iframe </a:t>
            </a:r>
            <a:r>
              <a:rPr lang="en-US" sz="3200" dirty="0" err="1"/>
              <a:t>src</a:t>
            </a:r>
            <a:r>
              <a:rPr lang="en-US" sz="3200" dirty="0"/>
              <a:t>="https://www.w3schools.com" title="W3Schools Free Online Web Tutorials"&gt;&lt;/iframe&gt; 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6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3A70-8272-44F5-96EA-623FC0CB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YouTube Videos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427DB-5F8D-441C-B61B-6BCA0325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your video.  I'll use this: </a:t>
            </a:r>
            <a:r>
              <a:rPr lang="en-US" dirty="0">
                <a:hlinkClick r:id="rId2"/>
              </a:rPr>
              <a:t>https://youtu.be/eesqK59rhGA</a:t>
            </a:r>
            <a:r>
              <a:rPr lang="en-US" dirty="0"/>
              <a:t>.</a:t>
            </a:r>
          </a:p>
          <a:p>
            <a:r>
              <a:rPr lang="en-US" dirty="0"/>
              <a:t>Click "Share" and choose "Embed"</a:t>
            </a:r>
          </a:p>
          <a:p>
            <a:r>
              <a:rPr lang="en-US" dirty="0"/>
              <a:t>Some HTML code will pop up.  Copy it and paste it into your web page between the &lt;body&gt; tags.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&lt;iframe width="560" height="315" </a:t>
            </a:r>
            <a:r>
              <a:rPr lang="en-US" dirty="0" err="1"/>
              <a:t>src</a:t>
            </a:r>
            <a:r>
              <a:rPr lang="en-US" dirty="0"/>
              <a:t>="https://www.youtube.com/embed/eesqK59rhGA" frameborder="0" allow="accelerometer; </a:t>
            </a:r>
            <a:r>
              <a:rPr lang="en-US" dirty="0" err="1"/>
              <a:t>autoplay</a:t>
            </a:r>
            <a:r>
              <a:rPr lang="en-US" dirty="0"/>
              <a:t>; encrypted-media; gyroscope; picture-in-picture" </a:t>
            </a:r>
            <a:r>
              <a:rPr lang="en-US" dirty="0" err="1"/>
              <a:t>allowfullscreen</a:t>
            </a:r>
            <a:r>
              <a:rPr lang="en-US" dirty="0"/>
              <a:t>&gt;&lt;/iframe&gt;</a:t>
            </a:r>
          </a:p>
        </p:txBody>
      </p:sp>
    </p:spTree>
    <p:extLst>
      <p:ext uri="{BB962C8B-B14F-4D97-AF65-F5344CB8AC3E}">
        <p14:creationId xmlns:p14="http://schemas.microsoft.com/office/powerpoint/2010/main" val="51534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3A70-8272-44F5-96EA-623FC0CB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Podcasts (Using Spotify)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427DB-5F8D-441C-B61B-6BCA0325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Spotify desktop app</a:t>
            </a:r>
          </a:p>
          <a:p>
            <a:r>
              <a:rPr lang="en-US" dirty="0"/>
              <a:t>Click on the “…” next to the “Follow” (or on the individual episodes)</a:t>
            </a:r>
          </a:p>
          <a:p>
            <a:r>
              <a:rPr lang="en-US" dirty="0"/>
              <a:t>Click “copy embed code”</a:t>
            </a:r>
          </a:p>
          <a:p>
            <a:r>
              <a:rPr lang="en-US" dirty="0"/>
              <a:t>Paste the code into your website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&lt;iframe </a:t>
            </a:r>
            <a:r>
              <a:rPr lang="en-US" dirty="0" err="1"/>
              <a:t>src</a:t>
            </a:r>
            <a:r>
              <a:rPr lang="en-US" dirty="0"/>
              <a:t>="https://open.spotify.com/embed-podcast/episode/1OApzhja1uh479AuPcZ1KY" width="100%" height="232" frameborder="0" </a:t>
            </a:r>
            <a:r>
              <a:rPr lang="en-US" dirty="0" err="1"/>
              <a:t>allowtransparency</a:t>
            </a:r>
            <a:r>
              <a:rPr lang="en-US" dirty="0"/>
              <a:t>="true" allow="encrypted-media"&gt;&lt;/iframe&gt;</a:t>
            </a:r>
          </a:p>
        </p:txBody>
      </p:sp>
    </p:spTree>
    <p:extLst>
      <p:ext uri="{BB962C8B-B14F-4D97-AF65-F5344CB8AC3E}">
        <p14:creationId xmlns:p14="http://schemas.microsoft.com/office/powerpoint/2010/main" val="210629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19"/>
            <a:ext cx="8769096" cy="18136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Copyright and Intellectual Property</a:t>
            </a:r>
          </a:p>
          <a:p>
            <a:r>
              <a:rPr lang="en-US" dirty="0"/>
              <a:t>HTML Attributes</a:t>
            </a:r>
          </a:p>
          <a:p>
            <a:r>
              <a:rPr lang="en-US" dirty="0"/>
              <a:t>Links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9668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and Intellectual Property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FC783-38E2-4F18-A832-E5046541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Copyright Info</a:t>
            </a:r>
            <a:br>
              <a:rPr lang="en-US" dirty="0"/>
            </a:br>
            <a:r>
              <a:rPr lang="en-US" dirty="0">
                <a:hlinkClick r:id="rId2"/>
              </a:rPr>
              <a:t>https://www.socialmediaexaminer.com/copyright-fair-use-and-how-it-works-for-online-images/</a:t>
            </a:r>
            <a:endParaRPr lang="en-US" dirty="0"/>
          </a:p>
          <a:p>
            <a:r>
              <a:rPr lang="en-US" dirty="0"/>
              <a:t>Recipes</a:t>
            </a:r>
            <a:br>
              <a:rPr lang="en-US" dirty="0"/>
            </a:br>
            <a:r>
              <a:rPr lang="en-US" dirty="0">
                <a:hlinkClick r:id="rId3"/>
              </a:rPr>
              <a:t>https://delishably.com/cooking-equipment/Fair-Use-And-Recipe-Copyright-Tips-And-Options</a:t>
            </a:r>
            <a:r>
              <a:rPr lang="en-US" dirty="0"/>
              <a:t> </a:t>
            </a:r>
          </a:p>
          <a:p>
            <a:r>
              <a:rPr lang="en-US" dirty="0"/>
              <a:t>Transformative </a:t>
            </a:r>
            <a:br>
              <a:rPr lang="en-US" dirty="0"/>
            </a:br>
            <a:r>
              <a:rPr lang="en-US" dirty="0">
                <a:hlinkClick r:id="rId4"/>
              </a:rPr>
              <a:t>https://www.nolo.com/legal-encyclopedia/fair-use-what-transformative.html</a:t>
            </a:r>
            <a:r>
              <a:rPr lang="en-US" dirty="0"/>
              <a:t> </a:t>
            </a:r>
          </a:p>
          <a:p>
            <a:r>
              <a:rPr lang="en-US" dirty="0"/>
              <a:t>Social Media</a:t>
            </a:r>
            <a:br>
              <a:rPr lang="en-US" dirty="0"/>
            </a:br>
            <a:r>
              <a:rPr lang="en-US" dirty="0">
                <a:hlinkClick r:id="rId5"/>
              </a:rPr>
              <a:t>https://www.copytrack.com/does-facebook-own-my-pictures/</a:t>
            </a:r>
            <a:r>
              <a:rPr lang="en-US" dirty="0"/>
              <a:t> </a:t>
            </a:r>
          </a:p>
          <a:p>
            <a:r>
              <a:rPr lang="en-US" dirty="0"/>
              <a:t>Embedding Videos</a:t>
            </a:r>
            <a:br>
              <a:rPr lang="en-US" dirty="0"/>
            </a:br>
            <a:r>
              <a:rPr lang="en-US" dirty="0">
                <a:hlinkClick r:id="rId6"/>
              </a:rPr>
              <a:t>https://www.linkedin.com/pulse/can-i-embed-videos-from-other-sites-devin-miller/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684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/>
              <a:t>Copyright and Intellectual Property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FC783-38E2-4F18-A832-E5046541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 need to file a claim with the government to get copyright protection?</a:t>
            </a:r>
          </a:p>
          <a:p>
            <a:r>
              <a:rPr lang="en-US" dirty="0"/>
              <a:t>What is fair use?</a:t>
            </a:r>
          </a:p>
          <a:p>
            <a:r>
              <a:rPr lang="en-US" dirty="0"/>
              <a:t>If I create a thumbnail of an image and then link to the original is this okay?</a:t>
            </a:r>
          </a:p>
          <a:p>
            <a:r>
              <a:rPr lang="en-US" dirty="0"/>
              <a:t>What happens to your copyright when you post an image of </a:t>
            </a:r>
            <a:r>
              <a:rPr lang="en-US" dirty="0" err="1"/>
              <a:t>orginal</a:t>
            </a:r>
            <a:r>
              <a:rPr lang="en-US" dirty="0"/>
              <a:t> art on a social media website?</a:t>
            </a:r>
          </a:p>
          <a:p>
            <a:r>
              <a:rPr lang="en-US" dirty="0"/>
              <a:t>When you buy a stock image can you do anything you want with it?</a:t>
            </a:r>
          </a:p>
          <a:p>
            <a:r>
              <a:rPr lang="en-US" dirty="0"/>
              <a:t>Websites like Smitten Kitchen have made money publishing other folks recipes.  What are the legal issues around this?  Is it ethical?</a:t>
            </a:r>
          </a:p>
          <a:p>
            <a:r>
              <a:rPr lang="en-US" dirty="0"/>
              <a:t>What do you think is ethical when it comes to using other people’s creations?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1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9" y="873457"/>
            <a:ext cx="3273042" cy="522254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Copyright and Intell. Property 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FC783-38E2-4F18-A832-E5046541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81" y="873457"/>
            <a:ext cx="6020790" cy="5222543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chemeClr val="tx1"/>
                </a:solidFill>
              </a:rPr>
              <a:t>Your client looked at a competitors website and would like to copy their layout.  Basically put their images and text in the same arrangement as on the competitors website.  Is this legal?  Is it ethical?</a:t>
            </a:r>
          </a:p>
          <a:p>
            <a:r>
              <a:rPr lang="en-US" sz="1900">
                <a:solidFill>
                  <a:schemeClr val="tx1"/>
                </a:solidFill>
              </a:rPr>
              <a:t>Your salon client provide images of people cutting hair and doing manicures but they don’t look like photos that were taken in the business.  In a conversation with them you find out they are cropped versions of images for a Google images search.  Is it legal?  Is it ethical?</a:t>
            </a:r>
          </a:p>
          <a:p>
            <a:r>
              <a:rPr lang="en-US" sz="1900">
                <a:solidFill>
                  <a:schemeClr val="tx1"/>
                </a:solidFill>
              </a:rPr>
              <a:t>You’ve bought stock photography for a website you are creating for a medical company.  The website advertised their new incontinence drug.  Is it legal to use the stock photography for this?  Is it ethical?</a:t>
            </a:r>
          </a:p>
          <a:p>
            <a:r>
              <a:rPr lang="en-US" sz="1900">
                <a:solidFill>
                  <a:schemeClr val="tx1"/>
                </a:solidFill>
              </a:rPr>
              <a:t>You do a photoshoot with a model who later decides she doesn’t want her photo associated with the OBGYN doctor’s website.</a:t>
            </a:r>
          </a:p>
          <a:p>
            <a:endParaRPr lang="en-US" sz="1900">
              <a:solidFill>
                <a:schemeClr val="tx1"/>
              </a:solidFill>
            </a:endParaRPr>
          </a:p>
          <a:p>
            <a:endParaRPr lang="en-US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3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  <a:br>
              <a:rPr lang="en-US" dirty="0"/>
            </a:br>
            <a:r>
              <a:rPr lang="en-US" dirty="0"/>
              <a:t> and Links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19"/>
            <a:ext cx="8769096" cy="18136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1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HTML Attributes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B963367-68F2-4877-B41A-32CD761C8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311165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04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87FAB807-B8ED-43D4-9A14-06FE3095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600" b="1" cap="all" dirty="0">
                <a:solidFill>
                  <a:srgbClr val="FFFFFF"/>
                </a:solidFill>
              </a:rPr>
              <a:t>HTML Attributes and Links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049D696-CDEF-413E-A1EA-958EA12D4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208" y="249602"/>
            <a:ext cx="10100842" cy="39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3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31E1-EF35-4E02-88EE-CB5FBFE5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Paths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E99C0B1-83CD-4FB6-8971-E91F9A567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249499"/>
              </p:ext>
            </p:extLst>
          </p:nvPr>
        </p:nvGraphicFramePr>
        <p:xfrm>
          <a:off x="1143000" y="2057400"/>
          <a:ext cx="987266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0">
                  <a:extLst>
                    <a:ext uri="{9D8B030D-6E8A-4147-A177-3AD203B41FA5}">
                      <a16:colId xmlns:a16="http://schemas.microsoft.com/office/drawing/2014/main" val="4066180739"/>
                    </a:ext>
                  </a:extLst>
                </a:gridCol>
                <a:gridCol w="3139440">
                  <a:extLst>
                    <a:ext uri="{9D8B030D-6E8A-4147-A177-3AD203B41FA5}">
                      <a16:colId xmlns:a16="http://schemas.microsoft.com/office/drawing/2014/main" val="1022137868"/>
                    </a:ext>
                  </a:extLst>
                </a:gridCol>
                <a:gridCol w="4645341">
                  <a:extLst>
                    <a:ext uri="{9D8B030D-6E8A-4147-A177-3AD203B41FA5}">
                      <a16:colId xmlns:a16="http://schemas.microsoft.com/office/drawing/2014/main" val="2653946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2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 including 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="http://www.google.com"&gt;Google&lt;/a&gt;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6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Relative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 to page based on the current page's relative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="about.htm"&gt;Page in Same Folder&lt;/a&gt;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7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Site Root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 specifies root site directory - specify path from 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="/about.htm&gt;About Us&lt;/a&gt;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9543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096F87-A545-4CEB-A48D-7A90B94E015E}"/>
              </a:ext>
            </a:extLst>
          </p:cNvPr>
          <p:cNvSpPr txBox="1"/>
          <p:nvPr/>
        </p:nvSpPr>
        <p:spPr>
          <a:xfrm>
            <a:off x="3099910" y="5364480"/>
            <a:ext cx="5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Paths to files and paths to images work the same way.</a:t>
            </a:r>
          </a:p>
        </p:txBody>
      </p:sp>
    </p:spTree>
    <p:extLst>
      <p:ext uri="{BB962C8B-B14F-4D97-AF65-F5344CB8AC3E}">
        <p14:creationId xmlns:p14="http://schemas.microsoft.com/office/powerpoint/2010/main" val="384636219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698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Corbel</vt:lpstr>
      <vt:lpstr>Basis</vt:lpstr>
      <vt:lpstr>IST 263</vt:lpstr>
      <vt:lpstr>Agenda</vt:lpstr>
      <vt:lpstr>Copyright and Intellectual Property</vt:lpstr>
      <vt:lpstr>Copyright and Intellectual Property</vt:lpstr>
      <vt:lpstr>Copyright and Intell. Property Scenarios</vt:lpstr>
      <vt:lpstr>HTML Attributes  and Links</vt:lpstr>
      <vt:lpstr>HTML Attributes</vt:lpstr>
      <vt:lpstr>HTML Attributes and Links</vt:lpstr>
      <vt:lpstr>Link Paths</vt:lpstr>
      <vt:lpstr>More on Relative Link Paths</vt:lpstr>
      <vt:lpstr>Images</vt:lpstr>
      <vt:lpstr>Images</vt:lpstr>
      <vt:lpstr>Embedding</vt:lpstr>
      <vt:lpstr>Embedding with the &lt;iframe&gt; Tag</vt:lpstr>
      <vt:lpstr>Embedding YouTube Videos</vt:lpstr>
      <vt:lpstr>Embedding Podcasts (Using Spotify)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L F</cp:lastModifiedBy>
  <cp:revision>11</cp:revision>
  <dcterms:created xsi:type="dcterms:W3CDTF">2020-06-09T22:24:38Z</dcterms:created>
  <dcterms:modified xsi:type="dcterms:W3CDTF">2020-06-11T20:06:30Z</dcterms:modified>
</cp:coreProperties>
</file>