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5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5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4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6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arxiv.org/repository/view/471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Landslide Classification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59F3D2-4C45-19F0-B44D-A6D5AFDCA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29A25-C63C-EA4B-8328-5E9E6AF6C610}"/>
              </a:ext>
            </a:extLst>
          </p:cNvPr>
          <p:cNvSpPr txBox="1"/>
          <p:nvPr/>
        </p:nvSpPr>
        <p:spPr>
          <a:xfrm>
            <a:off x="503825" y="502023"/>
            <a:ext cx="3485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Additional Features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10765BE-EBDF-378D-B129-1AD00727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75" y="229347"/>
            <a:ext cx="3835400" cy="3035300"/>
          </a:xfrm>
          <a:prstGeom prst="rect">
            <a:avLst/>
          </a:prstGeom>
        </p:spPr>
      </p:pic>
      <p:sp>
        <p:nvSpPr>
          <p:cNvPr id="9" name="Google Shape;221;p14">
            <a:extLst>
              <a:ext uri="{FF2B5EF4-FFF2-40B4-BE49-F238E27FC236}">
                <a16:creationId xmlns:a16="http://schemas.microsoft.com/office/drawing/2014/main" id="{03FD0017-F3B8-198F-0604-814A61878DD8}"/>
              </a:ext>
            </a:extLst>
          </p:cNvPr>
          <p:cNvSpPr txBox="1">
            <a:spLocks/>
          </p:cNvSpPr>
          <p:nvPr/>
        </p:nvSpPr>
        <p:spPr>
          <a:xfrm>
            <a:off x="503825" y="1276722"/>
            <a:ext cx="3566151" cy="303530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342900"/>
            <a:r>
              <a:rPr lang="en" sz="2100" dirty="0"/>
              <a:t>Gaussian Kernel Weight</a:t>
            </a:r>
          </a:p>
          <a:p>
            <a:pPr marL="342900"/>
            <a:r>
              <a:rPr lang="en" sz="2100" dirty="0"/>
              <a:t>Polynomial Effects:</a:t>
            </a:r>
          </a:p>
          <a:p>
            <a:pPr marL="800100" lvl="1"/>
            <a:r>
              <a:rPr lang="en" sz="2100" dirty="0"/>
              <a:t>Clay vs Sand Quantile</a:t>
            </a:r>
          </a:p>
          <a:p>
            <a:pPr marL="800100" lvl="1"/>
            <a:r>
              <a:rPr lang="en" sz="2100" dirty="0"/>
              <a:t>Slope and Curves </a:t>
            </a:r>
          </a:p>
          <a:p>
            <a:pPr marL="800100" lvl="1"/>
            <a:r>
              <a:rPr lang="en" sz="2100" dirty="0"/>
              <a:t>Area and Sand Content</a:t>
            </a:r>
          </a:p>
          <a:p>
            <a:pPr marL="800100" lvl="1"/>
            <a:r>
              <a:rPr lang="en" sz="2100" dirty="0"/>
              <a:t>Area and Clay Content</a:t>
            </a:r>
          </a:p>
          <a:p>
            <a:pPr marL="800100" lvl="1"/>
            <a:r>
              <a:rPr lang="en" sz="2100" dirty="0"/>
              <a:t>Slope and Soil Content</a:t>
            </a:r>
          </a:p>
          <a:p>
            <a:pPr marL="34290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253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Landslides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Models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8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Models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" sz="2100" dirty="0"/>
              <a:t>Logistic Regression</a:t>
            </a:r>
          </a:p>
          <a:p>
            <a:pPr marL="342900"/>
            <a:r>
              <a:rPr lang="en" sz="2100" dirty="0"/>
              <a:t>Random Forest</a:t>
            </a:r>
          </a:p>
          <a:p>
            <a:pPr marL="342900"/>
            <a:r>
              <a:rPr lang="en-NZ" sz="2100" dirty="0"/>
              <a:t>Extreme Gradient Boost</a:t>
            </a:r>
            <a:endParaRPr lang="en" sz="2100" dirty="0"/>
          </a:p>
          <a:p>
            <a:pPr marL="342900"/>
            <a:endParaRPr lang="en" sz="2100" dirty="0"/>
          </a:p>
          <a:p>
            <a:pPr marL="342900"/>
            <a:endParaRPr lang="en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A picture containing tree, outdoor, mountain, nature&#10;&#10;Description automatically generated">
            <a:extLst>
              <a:ext uri="{FF2B5EF4-FFF2-40B4-BE49-F238E27FC236}">
                <a16:creationId xmlns:a16="http://schemas.microsoft.com/office/drawing/2014/main" id="{5962B840-B9E1-7AB1-08F6-4E19BE31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75" y="252363"/>
            <a:ext cx="4106803" cy="2565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0E07F-EA46-DC4F-25E3-AD1FC833B829}"/>
              </a:ext>
            </a:extLst>
          </p:cNvPr>
          <p:cNvSpPr txBox="1"/>
          <p:nvPr/>
        </p:nvSpPr>
        <p:spPr>
          <a:xfrm>
            <a:off x="4478975" y="2818137"/>
            <a:ext cx="3778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NZ" b="0" i="0" dirty="0">
                <a:solidFill>
                  <a:schemeClr val="bg1"/>
                </a:solidFill>
                <a:effectLst/>
                <a:latin typeface="Sohne"/>
              </a:rPr>
              <a:t>Landslip in Muriwai caused by Cyclone Gabrielle. </a:t>
            </a:r>
          </a:p>
          <a:p>
            <a:pPr algn="l" fontAlgn="base"/>
            <a:r>
              <a:rPr lang="en-NZ" b="0" i="0" dirty="0">
                <a:solidFill>
                  <a:schemeClr val="bg1"/>
                </a:solidFill>
                <a:effectLst/>
                <a:latin typeface="Sohne"/>
              </a:rPr>
              <a:t>Photo: RNZ / Finn Blackwell</a:t>
            </a:r>
          </a:p>
          <a:p>
            <a:br>
              <a:rPr lang="en-NZ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2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Landslides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Model Evaluation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250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A9D4D-66FF-4DAE-E7DE-3112D0C18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3BC68A-49A9-D663-06AF-E336E5A9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" y="2834416"/>
            <a:ext cx="6861776" cy="2236635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28855D3C-6511-9703-48DB-A22527CFE265}"/>
              </a:ext>
            </a:extLst>
          </p:cNvPr>
          <p:cNvSpPr txBox="1">
            <a:spLocks/>
          </p:cNvSpPr>
          <p:nvPr/>
        </p:nvSpPr>
        <p:spPr>
          <a:xfrm>
            <a:off x="74312" y="0"/>
            <a:ext cx="3516626" cy="60886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NZ" sz="3500" dirty="0"/>
              <a:t>Model Evaluation</a:t>
            </a:r>
          </a:p>
        </p:txBody>
      </p:sp>
      <p:sp>
        <p:nvSpPr>
          <p:cNvPr id="7" name="Google Shape;221;p14">
            <a:extLst>
              <a:ext uri="{FF2B5EF4-FFF2-40B4-BE49-F238E27FC236}">
                <a16:creationId xmlns:a16="http://schemas.microsoft.com/office/drawing/2014/main" id="{2CE83573-F3DC-8191-DAC9-A4E66BDD565E}"/>
              </a:ext>
            </a:extLst>
          </p:cNvPr>
          <p:cNvSpPr txBox="1">
            <a:spLocks/>
          </p:cNvSpPr>
          <p:nvPr/>
        </p:nvSpPr>
        <p:spPr>
          <a:xfrm>
            <a:off x="74311" y="679560"/>
            <a:ext cx="4408041" cy="2109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342900"/>
            <a:r>
              <a:rPr lang="en" sz="1700" dirty="0"/>
              <a:t>Logistic Regression performs poorly compared to other models</a:t>
            </a:r>
          </a:p>
          <a:p>
            <a:pPr marL="342900"/>
            <a:r>
              <a:rPr lang="en" sz="1700" dirty="0"/>
              <a:t>Limited improvement in feature engineered models</a:t>
            </a:r>
          </a:p>
          <a:p>
            <a:pPr marL="342900"/>
            <a:r>
              <a:rPr lang="en-US" sz="1700" dirty="0"/>
              <a:t>Most likely due to an effect outside the scope of study.</a:t>
            </a:r>
            <a:endParaRPr lang="en" sz="1700" dirty="0"/>
          </a:p>
          <a:p>
            <a:pPr marL="342900"/>
            <a:endParaRPr lang="en" sz="1700" dirty="0"/>
          </a:p>
          <a:p>
            <a:pPr marL="342900"/>
            <a:endParaRPr lang="en" sz="17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BCA6B07-42CF-DB05-095E-A9B3D3B1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5" y="304433"/>
            <a:ext cx="3953995" cy="15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9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A3AE6-A02B-EF7F-5223-6CF29AA89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Google Shape;221;p14">
            <a:extLst>
              <a:ext uri="{FF2B5EF4-FFF2-40B4-BE49-F238E27FC236}">
                <a16:creationId xmlns:a16="http://schemas.microsoft.com/office/drawing/2014/main" id="{3D0A4818-2D08-340A-33C6-4B5379BA84C4}"/>
              </a:ext>
            </a:extLst>
          </p:cNvPr>
          <p:cNvSpPr txBox="1">
            <a:spLocks/>
          </p:cNvSpPr>
          <p:nvPr/>
        </p:nvSpPr>
        <p:spPr>
          <a:xfrm>
            <a:off x="362678" y="1559860"/>
            <a:ext cx="7558577" cy="343124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algn="l">
              <a:buFont typeface="Wingdings" pitchFamily="2" charset="2"/>
              <a:buChar char="Ø"/>
            </a:pPr>
            <a:r>
              <a:rPr lang="en-NZ" sz="1600" b="0" i="0" dirty="0">
                <a:solidFill>
                  <a:schemeClr val="tx1"/>
                </a:solidFill>
                <a:effectLst/>
                <a:latin typeface="Söhne"/>
              </a:rPr>
              <a:t>Predicting landslides is a challenging problem due to the complex interaction of various factors such as geology, slope angle, precipitation, and human activity.</a:t>
            </a:r>
          </a:p>
          <a:p>
            <a:pPr algn="l">
              <a:buFont typeface="Wingdings" pitchFamily="2" charset="2"/>
              <a:buChar char="Ø"/>
            </a:pPr>
            <a:endParaRPr lang="en-NZ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NZ" sz="1600" b="0" i="0" dirty="0">
                <a:solidFill>
                  <a:schemeClr val="tx1"/>
                </a:solidFill>
                <a:effectLst/>
                <a:latin typeface="Söhne"/>
              </a:rPr>
              <a:t>Our results show that the weighted random forest model outperforms other models such as logistic regression and XG Boost in terms of accuracy, F1 score, and AUC ROC.</a:t>
            </a:r>
          </a:p>
          <a:p>
            <a:pPr algn="l">
              <a:buFont typeface="Wingdings" pitchFamily="2" charset="2"/>
              <a:buChar char="Ø"/>
            </a:pPr>
            <a:endParaRPr lang="en-NZ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NZ" sz="1600" b="0" i="0" dirty="0">
                <a:solidFill>
                  <a:schemeClr val="tx1"/>
                </a:solidFill>
                <a:effectLst/>
                <a:latin typeface="Söhne"/>
              </a:rPr>
              <a:t>Due to model simplicity the baseline Random Forest is Recommended for use.</a:t>
            </a:r>
          </a:p>
          <a:p>
            <a:pPr algn="l">
              <a:buFont typeface="Wingdings" pitchFamily="2" charset="2"/>
              <a:buChar char="Ø"/>
            </a:pPr>
            <a:endParaRPr lang="en-NZ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NZ" sz="1600" b="0" i="0" dirty="0">
                <a:solidFill>
                  <a:schemeClr val="tx1"/>
                </a:solidFill>
                <a:effectLst/>
                <a:latin typeface="Söhne"/>
              </a:rPr>
              <a:t>The feature importance analysis suggests that slope area, slope mean, slope deviation, and elevation are the most important features in predicting landslides.</a:t>
            </a:r>
          </a:p>
          <a:p>
            <a:pPr algn="l">
              <a:buFont typeface="Wingdings" pitchFamily="2" charset="2"/>
              <a:buChar char="Ø"/>
            </a:pPr>
            <a:endParaRPr lang="en-NZ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NZ" sz="1600" b="0" i="0" dirty="0">
                <a:solidFill>
                  <a:schemeClr val="tx1"/>
                </a:solidFill>
                <a:effectLst/>
                <a:latin typeface="Söhne"/>
              </a:rPr>
              <a:t>In conclusion, there is more work to be done in classifying landslide. Other approaches and features may yield more significant results.</a:t>
            </a:r>
          </a:p>
          <a:p>
            <a:pPr marL="114300" indent="0" algn="l">
              <a:buNone/>
            </a:pPr>
            <a:endParaRPr lang="en-NZ" sz="1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Google Shape;228;p15">
            <a:extLst>
              <a:ext uri="{FF2B5EF4-FFF2-40B4-BE49-F238E27FC236}">
                <a16:creationId xmlns:a16="http://schemas.microsoft.com/office/drawing/2014/main" id="{DBB6136A-934D-33A2-DB9D-41076955C196}"/>
              </a:ext>
            </a:extLst>
          </p:cNvPr>
          <p:cNvSpPr txBox="1">
            <a:spLocks/>
          </p:cNvSpPr>
          <p:nvPr/>
        </p:nvSpPr>
        <p:spPr>
          <a:xfrm>
            <a:off x="362678" y="152400"/>
            <a:ext cx="6634200" cy="8068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NZ" sz="45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287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Use Cases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" sz="2100" dirty="0"/>
              <a:t>Hazard Assessment</a:t>
            </a:r>
          </a:p>
          <a:p>
            <a:pPr marL="342900"/>
            <a:r>
              <a:rPr lang="en" sz="2100" dirty="0"/>
              <a:t>Emergency Response</a:t>
            </a:r>
          </a:p>
          <a:p>
            <a:pPr marL="342900"/>
            <a:r>
              <a:rPr lang="en" sz="2100" dirty="0"/>
              <a:t>Environmental Monitoring</a:t>
            </a:r>
          </a:p>
          <a:p>
            <a:pPr marL="342900"/>
            <a:r>
              <a:rPr lang="en" sz="2100" dirty="0"/>
              <a:t>Infrastructure Management</a:t>
            </a:r>
          </a:p>
          <a:p>
            <a:pPr marL="342900"/>
            <a:endParaRPr lang="en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6A4F2F41-3F92-9430-9518-0B53444D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7" y="340241"/>
            <a:ext cx="3441805" cy="4331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19660" y="643593"/>
            <a:ext cx="2646973" cy="6330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343964" y="1466006"/>
            <a:ext cx="3364150" cy="3455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NZ" sz="1800" dirty="0"/>
              <a:t>This dataset is a subset of a much larger dataset from </a:t>
            </a:r>
            <a:r>
              <a:rPr lang="en-NZ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eartharxiv.org</a:t>
            </a:r>
            <a:endParaRPr lang="en-NZ" sz="1800" dirty="0"/>
          </a:p>
          <a:p>
            <a:pPr algn="l"/>
            <a:r>
              <a:rPr lang="en-NZ" sz="1800" dirty="0"/>
              <a:t>Proposed a benchmark dataset in Italy</a:t>
            </a:r>
          </a:p>
          <a:p>
            <a:pPr algn="l"/>
            <a:r>
              <a:rPr lang="en-NZ" sz="1800" dirty="0"/>
              <a:t>Contains:</a:t>
            </a:r>
          </a:p>
          <a:p>
            <a:pPr lvl="1"/>
            <a:r>
              <a:rPr lang="en-NZ" sz="1600" dirty="0"/>
              <a:t>Size of the slope</a:t>
            </a:r>
          </a:p>
          <a:p>
            <a:pPr lvl="1"/>
            <a:r>
              <a:rPr lang="en-NZ" sz="1600" dirty="0"/>
              <a:t>Different slope profiles</a:t>
            </a:r>
          </a:p>
          <a:p>
            <a:pPr lvl="1"/>
            <a:r>
              <a:rPr lang="en-NZ" sz="1600" dirty="0"/>
              <a:t>Mean and standard deviations of soil / rock content</a:t>
            </a:r>
          </a:p>
          <a:p>
            <a:pPr lvl="1"/>
            <a:r>
              <a:rPr lang="en-NZ" sz="1600" dirty="0"/>
              <a:t>Presence of a landslide</a:t>
            </a:r>
          </a:p>
          <a:p>
            <a:pPr lvl="1"/>
            <a:endParaRPr lang="en-NZ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1F97CB4-9742-305A-0278-116094FE1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152" y="1"/>
            <a:ext cx="511884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Landslides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26575" y="197360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Presence of Landslide</a:t>
            </a:r>
            <a:endParaRPr sz="4500"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4326575" y="1919482"/>
            <a:ext cx="3979200" cy="11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What are the determining factors?</a:t>
            </a:r>
            <a:endParaRPr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close-up of a flower&#10;&#10;Description automatically generated with medium confidence">
            <a:extLst>
              <a:ext uri="{FF2B5EF4-FFF2-40B4-BE49-F238E27FC236}">
                <a16:creationId xmlns:a16="http://schemas.microsoft.com/office/drawing/2014/main" id="{C5E94638-EA09-F1F1-1844-5C9618C0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6" y="2471623"/>
            <a:ext cx="3143654" cy="267187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F110485-7FAF-1015-A91C-198B0B57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6" y="0"/>
            <a:ext cx="3143654" cy="2402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D55D0-D486-B43F-42B3-14E7AEC80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ABA0AEB6-3299-D135-5481-C2815D66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936079"/>
            <a:ext cx="7772400" cy="2852371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0420929C-72F0-6872-0D45-CE92D8D6B410}"/>
              </a:ext>
            </a:extLst>
          </p:cNvPr>
          <p:cNvSpPr txBox="1">
            <a:spLocks/>
          </p:cNvSpPr>
          <p:nvPr/>
        </p:nvSpPr>
        <p:spPr>
          <a:xfrm>
            <a:off x="1925400" y="466165"/>
            <a:ext cx="5293200" cy="970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NZ" sz="6000" dirty="0"/>
              <a:t>Spatial 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81533-1B31-C3B2-7542-6E5D39EB423B}"/>
              </a:ext>
            </a:extLst>
          </p:cNvPr>
          <p:cNvSpPr txBox="1"/>
          <p:nvPr/>
        </p:nvSpPr>
        <p:spPr>
          <a:xfrm>
            <a:off x="3025588" y="1436665"/>
            <a:ext cx="30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Moran’s I: 26%</a:t>
            </a:r>
          </a:p>
        </p:txBody>
      </p:sp>
    </p:spTree>
    <p:extLst>
      <p:ext uri="{BB962C8B-B14F-4D97-AF65-F5344CB8AC3E}">
        <p14:creationId xmlns:p14="http://schemas.microsoft.com/office/powerpoint/2010/main" val="218716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59D43-CAE9-55F9-DF53-8682A476A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228;p15">
            <a:extLst>
              <a:ext uri="{FF2B5EF4-FFF2-40B4-BE49-F238E27FC236}">
                <a16:creationId xmlns:a16="http://schemas.microsoft.com/office/drawing/2014/main" id="{57BEA85A-4FD0-66BA-DBA4-DFAB44C604E9}"/>
              </a:ext>
            </a:extLst>
          </p:cNvPr>
          <p:cNvSpPr txBox="1">
            <a:spLocks/>
          </p:cNvSpPr>
          <p:nvPr/>
        </p:nvSpPr>
        <p:spPr>
          <a:xfrm>
            <a:off x="1886314" y="0"/>
            <a:ext cx="2219157" cy="6796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NZ" sz="4500" dirty="0">
                <a:solidFill>
                  <a:schemeClr val="tx1"/>
                </a:solidFill>
              </a:rPr>
              <a:t>SLOPE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37B62F6-7DC7-A5CC-C5E6-E181E0AB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5" y="805560"/>
            <a:ext cx="5686736" cy="4185540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EFCDCC-FF19-54E5-7F61-BCFAC363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16" y="3964"/>
            <a:ext cx="2091483" cy="51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EA8434-C9C2-4BF8-8315-475CC7FE7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CE35E6B-A8BD-5460-D513-5A26C7D6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5" y="1841127"/>
            <a:ext cx="463550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4F4BC-42ED-1617-BF50-FC6B1DEAE748}"/>
              </a:ext>
            </a:extLst>
          </p:cNvPr>
          <p:cNvSpPr txBox="1"/>
          <p:nvPr/>
        </p:nvSpPr>
        <p:spPr>
          <a:xfrm>
            <a:off x="398153" y="1410240"/>
            <a:ext cx="4144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Ground Content vs Landslides</a:t>
            </a:r>
          </a:p>
        </p:txBody>
      </p:sp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2C12B176-3FE2-1CE8-1A5D-BEF5E7A626FD}"/>
              </a:ext>
            </a:extLst>
          </p:cNvPr>
          <p:cNvSpPr txBox="1">
            <a:spLocks/>
          </p:cNvSpPr>
          <p:nvPr/>
        </p:nvSpPr>
        <p:spPr>
          <a:xfrm>
            <a:off x="2254250" y="224297"/>
            <a:ext cx="4635500" cy="970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NZ" sz="6000" dirty="0"/>
              <a:t>Soil 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76C96-90FE-2174-3CE2-889A4A1870AC}"/>
              </a:ext>
            </a:extLst>
          </p:cNvPr>
          <p:cNvSpPr txBox="1"/>
          <p:nvPr/>
        </p:nvSpPr>
        <p:spPr>
          <a:xfrm>
            <a:off x="4921624" y="2388896"/>
            <a:ext cx="397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solidFill>
                  <a:schemeClr val="tx1"/>
                </a:solidFill>
              </a:rPr>
              <a:t>T-Test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solidFill>
                  <a:schemeClr val="tx1"/>
                </a:solidFill>
              </a:rPr>
              <a:t>Clay Content P-value: 4.28e-38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solidFill>
                  <a:schemeClr val="tx1"/>
                </a:solidFill>
              </a:rPr>
              <a:t>Silt Content P-value:  0.09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>
                <a:solidFill>
                  <a:schemeClr val="tx1"/>
                </a:solidFill>
              </a:rPr>
              <a:t>Sand Content P-value 8.61e-20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Landslides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9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325</Words>
  <Application>Microsoft Macintosh PowerPoint</Application>
  <PresentationFormat>On-screen Show (16:9)</PresentationFormat>
  <Paragraphs>76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Inria Sans</vt:lpstr>
      <vt:lpstr>Saira Semi Condensed</vt:lpstr>
      <vt:lpstr>Sohne</vt:lpstr>
      <vt:lpstr>Söhne</vt:lpstr>
      <vt:lpstr>Titillium Web</vt:lpstr>
      <vt:lpstr>Wingdings</vt:lpstr>
      <vt:lpstr>Gurney template</vt:lpstr>
      <vt:lpstr>Landslide Classification</vt:lpstr>
      <vt:lpstr>Use Cases</vt:lpstr>
      <vt:lpstr>About the Data</vt:lpstr>
      <vt:lpstr>Modeling Landslides</vt:lpstr>
      <vt:lpstr>Presence of Landslide</vt:lpstr>
      <vt:lpstr>PowerPoint Presentation</vt:lpstr>
      <vt:lpstr>PowerPoint Presentation</vt:lpstr>
      <vt:lpstr>PowerPoint Presentation</vt:lpstr>
      <vt:lpstr>Modeling Landslides</vt:lpstr>
      <vt:lpstr>PowerPoint Presentation</vt:lpstr>
      <vt:lpstr>Modeling Landslides</vt:lpstr>
      <vt:lpstr>Models</vt:lpstr>
      <vt:lpstr>Modeling Landslides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Classification</dc:title>
  <cp:lastModifiedBy>Ryan Lafferty</cp:lastModifiedBy>
  <cp:revision>2</cp:revision>
  <dcterms:modified xsi:type="dcterms:W3CDTF">2023-05-01T00:14:54Z</dcterms:modified>
</cp:coreProperties>
</file>