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tcoinchart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Bitcoin Price Prediction: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of machine learning techniques to time series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85"/>
          </a:xfrm>
        </p:spPr>
        <p:txBody>
          <a:bodyPr>
            <a:normAutofit/>
          </a:bodyPr>
          <a:lstStyle/>
          <a:p>
            <a:r>
              <a:rPr lang="en-US" dirty="0" smtClean="0"/>
              <a:t>Nice fit?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39" y="1357803"/>
            <a:ext cx="9990946" cy="4995473"/>
          </a:xfrm>
        </p:spPr>
      </p:pic>
    </p:spTree>
    <p:extLst>
      <p:ext uri="{BB962C8B-B14F-4D97-AF65-F5344CB8AC3E}">
        <p14:creationId xmlns:p14="http://schemas.microsoft.com/office/powerpoint/2010/main" val="198943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9919"/>
          </a:xfrm>
        </p:spPr>
        <p:txBody>
          <a:bodyPr/>
          <a:lstStyle/>
          <a:p>
            <a:r>
              <a:rPr lang="en-US" dirty="0" smtClean="0"/>
              <a:t>Not so much!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18437"/>
            <a:ext cx="9204066" cy="4816549"/>
          </a:xfrm>
        </p:spPr>
      </p:pic>
    </p:spTree>
    <p:extLst>
      <p:ext uri="{BB962C8B-B14F-4D97-AF65-F5344CB8AC3E}">
        <p14:creationId xmlns:p14="http://schemas.microsoft.com/office/powerpoint/2010/main" val="180743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5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on the differenced Data:</a:t>
            </a:r>
            <a:br>
              <a:rPr lang="en-US" dirty="0" smtClean="0"/>
            </a:br>
            <a:r>
              <a:rPr lang="en-US" dirty="0" smtClean="0"/>
              <a:t>residuals: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43844"/>
            <a:ext cx="8494712" cy="4247356"/>
          </a:xfrm>
        </p:spPr>
      </p:pic>
    </p:spTree>
    <p:extLst>
      <p:ext uri="{BB962C8B-B14F-4D97-AF65-F5344CB8AC3E}">
        <p14:creationId xmlns:p14="http://schemas.microsoft.com/office/powerpoint/2010/main" val="152938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9098"/>
            <a:ext cx="9905998" cy="5209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 R2: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72" y="1010093"/>
            <a:ext cx="9750239" cy="5263116"/>
          </a:xfrm>
        </p:spPr>
      </p:pic>
    </p:spTree>
    <p:extLst>
      <p:ext uri="{BB962C8B-B14F-4D97-AF65-F5344CB8AC3E}">
        <p14:creationId xmlns:p14="http://schemas.microsoft.com/office/powerpoint/2010/main" val="77862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Roundup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suitable for time series data</a:t>
            </a:r>
          </a:p>
          <a:p>
            <a:r>
              <a:rPr lang="en-US" dirty="0" smtClean="0"/>
              <a:t>Data should be transformed to fit OLS assumptions</a:t>
            </a:r>
          </a:p>
          <a:p>
            <a:r>
              <a:rPr lang="en-US" dirty="0" smtClean="0"/>
              <a:t>A transformation of the last regression into a classification problem showed worse than chance results</a:t>
            </a:r>
          </a:p>
          <a:p>
            <a:r>
              <a:rPr lang="en-US" dirty="0" smtClean="0"/>
              <a:t>Random forest regression </a:t>
            </a:r>
            <a:r>
              <a:rPr lang="en-US" dirty="0" err="1" smtClean="0"/>
              <a:t>overfit</a:t>
            </a:r>
            <a:r>
              <a:rPr lang="en-US" dirty="0" smtClean="0"/>
              <a:t> massively on the training set.</a:t>
            </a:r>
          </a:p>
          <a:p>
            <a:r>
              <a:rPr lang="en-US" dirty="0" smtClean="0"/>
              <a:t>Results were slightly better with log transformed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9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was assigned target of 1, 0, -1 for an up, unchanged, or down movement. </a:t>
            </a:r>
          </a:p>
          <a:p>
            <a:r>
              <a:rPr lang="en-US" dirty="0" smtClean="0"/>
              <a:t>That is, given a past series of prices, can we predict whether the next will be higher, lower, or the same? </a:t>
            </a:r>
          </a:p>
          <a:p>
            <a:r>
              <a:rPr lang="en-US" dirty="0" smtClean="0"/>
              <a:t>Used a variety of methods. </a:t>
            </a:r>
          </a:p>
          <a:p>
            <a:r>
              <a:rPr lang="en-US" dirty="0" smtClean="0"/>
              <a:t>Used both the raw and differenced data, standardized and not. </a:t>
            </a:r>
          </a:p>
          <a:p>
            <a:r>
              <a:rPr lang="en-US" dirty="0" smtClean="0"/>
              <a:t>Much more successful with the differenced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results by far came from Random Forests, with a 70% accuracy rate</a:t>
            </a:r>
          </a:p>
          <a:p>
            <a:r>
              <a:rPr lang="en-US" dirty="0" smtClean="0"/>
              <a:t>This is a little misleading because precision and recall were much higher on the 0’s (unchanged periods)</a:t>
            </a:r>
          </a:p>
          <a:p>
            <a:r>
              <a:rPr lang="en-US" dirty="0" smtClean="0"/>
              <a:t>Weighting the classes should remedy this problem.  </a:t>
            </a:r>
          </a:p>
          <a:p>
            <a:r>
              <a:rPr lang="en-US" dirty="0" smtClean="0"/>
              <a:t>RF is scale invariant – don’t need to standardize data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But the training data is still much less volatile than the test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9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Gradient Boosting (Tree based method)</a:t>
            </a:r>
          </a:p>
          <a:p>
            <a:r>
              <a:rPr lang="en-US" dirty="0" smtClean="0"/>
              <a:t>Performed well on standardized data, but less accurate than RF</a:t>
            </a:r>
          </a:p>
          <a:p>
            <a:r>
              <a:rPr lang="en-US" dirty="0" smtClean="0"/>
              <a:t>Much, much faster however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simple NN using </a:t>
            </a:r>
            <a:r>
              <a:rPr lang="en-US" dirty="0" err="1" smtClean="0"/>
              <a:t>Keras</a:t>
            </a:r>
            <a:r>
              <a:rPr lang="en-US" dirty="0" smtClean="0"/>
              <a:t> with </a:t>
            </a:r>
            <a:r>
              <a:rPr lang="en-US" dirty="0" err="1" smtClean="0"/>
              <a:t>Theano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Performance was terrible – much more research needed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8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Resampled the data at the second, 10 second, minute, and day intervals.</a:t>
            </a:r>
          </a:p>
          <a:p>
            <a:r>
              <a:rPr lang="en-US" dirty="0" smtClean="0"/>
              <a:t>Used a variety of lags, from 10 to 240</a:t>
            </a:r>
          </a:p>
          <a:p>
            <a:r>
              <a:rPr lang="en-US" dirty="0" smtClean="0"/>
              <a:t>Smaller time frame and more lags generally performed better for all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5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bitcoin?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Unregulated cryptocurrency that is traded on a number of different exchanges</a:t>
            </a:r>
          </a:p>
          <a:p>
            <a:r>
              <a:rPr lang="en-US" dirty="0" smtClean="0"/>
              <a:t>Useful for anonymous transactions, payment for illegal goods and services</a:t>
            </a:r>
          </a:p>
          <a:p>
            <a:r>
              <a:rPr lang="en-US" dirty="0" smtClean="0"/>
              <a:t>Tool for speculation due to ease of trading  </a:t>
            </a:r>
          </a:p>
          <a:p>
            <a:r>
              <a:rPr lang="en-US" dirty="0" smtClean="0"/>
              <a:t>You can ‘mine’ bitcoin by solving complex math problems</a:t>
            </a:r>
          </a:p>
          <a:p>
            <a:r>
              <a:rPr lang="en-US" dirty="0" smtClean="0"/>
              <a:t>Buy bitcoins</a:t>
            </a:r>
            <a:r>
              <a:rPr lang="en-US" dirty="0"/>
              <a:t> </a:t>
            </a:r>
            <a:r>
              <a:rPr lang="en-US" dirty="0" smtClean="0"/>
              <a:t>=&gt; sell dollars</a:t>
            </a:r>
          </a:p>
          <a:p>
            <a:r>
              <a:rPr lang="en-US" dirty="0" smtClean="0"/>
              <a:t>Sell bitcoins =&gt; buy 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Questions than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resampling the data cause a loss of information? </a:t>
            </a:r>
          </a:p>
          <a:p>
            <a:r>
              <a:rPr lang="en-US" dirty="0" smtClean="0"/>
              <a:t>Would it be better to use the smallest time frame possible, and predict the future by dropping lags, as opposed to predicting the next lag? </a:t>
            </a:r>
          </a:p>
          <a:p>
            <a:r>
              <a:rPr lang="en-US" dirty="0" smtClean="0"/>
              <a:t>How to deal with low train volatility but high test volatility?</a:t>
            </a:r>
          </a:p>
          <a:p>
            <a:pPr lvl="1"/>
            <a:r>
              <a:rPr lang="en-US" dirty="0" smtClean="0"/>
              <a:t>Fitting a standardizer to the train and using on the test will not work as well. </a:t>
            </a:r>
          </a:p>
          <a:p>
            <a:r>
              <a:rPr lang="en-US" dirty="0" smtClean="0"/>
              <a:t>Much more domain knowledge needed</a:t>
            </a:r>
          </a:p>
          <a:p>
            <a:r>
              <a:rPr lang="en-US" dirty="0" smtClean="0"/>
              <a:t>Traditional econometric models vs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9979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can predict the price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that mean?</a:t>
            </a:r>
          </a:p>
          <a:p>
            <a:r>
              <a:rPr lang="en-US" dirty="0" smtClean="0"/>
              <a:t>Can’t assume you will be able to trade at that price</a:t>
            </a:r>
          </a:p>
          <a:p>
            <a:r>
              <a:rPr lang="en-US" dirty="0" smtClean="0"/>
              <a:t>Or that your whole order will be filled at that price</a:t>
            </a:r>
          </a:p>
          <a:p>
            <a:r>
              <a:rPr lang="en-US" dirty="0" smtClean="0"/>
              <a:t>Transaction costs and market structure</a:t>
            </a:r>
          </a:p>
          <a:p>
            <a:r>
              <a:rPr lang="en-US" dirty="0" smtClean="0"/>
              <a:t>An accurate prediction of direction is much more useful</a:t>
            </a:r>
          </a:p>
          <a:p>
            <a:r>
              <a:rPr lang="en-US" dirty="0" smtClean="0"/>
              <a:t>How to transform a predictive model into an actual trading strategy?</a:t>
            </a:r>
          </a:p>
        </p:txBody>
      </p:sp>
    </p:spTree>
    <p:extLst>
      <p:ext uri="{BB962C8B-B14F-4D97-AF65-F5344CB8AC3E}">
        <p14:creationId xmlns:p14="http://schemas.microsoft.com/office/powerpoint/2010/main" val="47104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in more variables</a:t>
            </a:r>
          </a:p>
          <a:p>
            <a:pPr lvl="1"/>
            <a:r>
              <a:rPr lang="en-US" dirty="0" smtClean="0"/>
              <a:t>Amount Traded</a:t>
            </a:r>
          </a:p>
          <a:p>
            <a:pPr lvl="1"/>
            <a:r>
              <a:rPr lang="en-US" dirty="0" smtClean="0"/>
              <a:t>Price on other exchanges, especially in China</a:t>
            </a:r>
          </a:p>
          <a:p>
            <a:pPr lvl="1"/>
            <a:r>
              <a:rPr lang="en-US" dirty="0" smtClean="0"/>
              <a:t>Other financial instruments</a:t>
            </a:r>
          </a:p>
          <a:p>
            <a:pPr lvl="1"/>
            <a:r>
              <a:rPr lang="en-US" dirty="0" smtClean="0"/>
              <a:t>Interaction terms</a:t>
            </a:r>
          </a:p>
          <a:p>
            <a:r>
              <a:rPr lang="en-US" dirty="0"/>
              <a:t>M</a:t>
            </a:r>
            <a:r>
              <a:rPr lang="en-US" dirty="0" smtClean="0"/>
              <a:t>ore rigorous workflow</a:t>
            </a:r>
          </a:p>
          <a:p>
            <a:r>
              <a:rPr lang="en-US" dirty="0" smtClean="0"/>
              <a:t>Integrate into exchange sandbox and test strategies. </a:t>
            </a:r>
          </a:p>
          <a:p>
            <a:pPr lvl="1"/>
            <a:r>
              <a:rPr lang="en-US" dirty="0" smtClean="0"/>
              <a:t>Wrote a toy program, lost about 14 cents in an hour</a:t>
            </a:r>
          </a:p>
        </p:txBody>
      </p:sp>
    </p:spTree>
    <p:extLst>
      <p:ext uri="{BB962C8B-B14F-4D97-AF65-F5344CB8AC3E}">
        <p14:creationId xmlns:p14="http://schemas.microsoft.com/office/powerpoint/2010/main" val="70934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predict price movements in bitcoin using just the historical price</a:t>
            </a:r>
          </a:p>
          <a:p>
            <a:r>
              <a:rPr lang="en-US" dirty="0" smtClean="0"/>
              <a:t>And you will have results that are better than chance.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372"/>
            <a:ext cx="9905999" cy="4036829"/>
          </a:xfrm>
        </p:spPr>
        <p:txBody>
          <a:bodyPr>
            <a:normAutofit/>
          </a:bodyPr>
          <a:lstStyle/>
          <a:p>
            <a:r>
              <a:rPr lang="en-US" dirty="0" smtClean="0"/>
              <a:t>Price in dollars a trade was settled at on the </a:t>
            </a:r>
            <a:r>
              <a:rPr lang="en-US" dirty="0" err="1" smtClean="0"/>
              <a:t>Coinbase</a:t>
            </a:r>
            <a:r>
              <a:rPr lang="en-US" dirty="0" smtClean="0"/>
              <a:t> Exchange</a:t>
            </a:r>
          </a:p>
          <a:p>
            <a:r>
              <a:rPr lang="en-US" dirty="0" smtClean="0"/>
              <a:t>Resolution is a tick by tick basis from 2014 until present</a:t>
            </a:r>
          </a:p>
          <a:p>
            <a:r>
              <a:rPr lang="en-US" dirty="0" smtClean="0"/>
              <a:t>The data was obtained from a 3</a:t>
            </a:r>
            <a:r>
              <a:rPr lang="en-US" baseline="30000" dirty="0" smtClean="0"/>
              <a:t>rd</a:t>
            </a:r>
            <a:r>
              <a:rPr lang="en-US" dirty="0" smtClean="0"/>
              <a:t> party aggregator, </a:t>
            </a:r>
            <a:r>
              <a:rPr lang="en-US" dirty="0" smtClean="0">
                <a:hlinkClick r:id="rId2"/>
              </a:rPr>
              <a:t>www.bitcoincharts.com</a:t>
            </a:r>
            <a:endParaRPr lang="en-US" dirty="0" smtClean="0"/>
          </a:p>
          <a:p>
            <a:r>
              <a:rPr lang="en-US" dirty="0" smtClean="0"/>
              <a:t>This data reflects the instantaneous exchange rate of X dollars/ 1 bitcoin </a:t>
            </a:r>
          </a:p>
          <a:p>
            <a:r>
              <a:rPr lang="en-US" dirty="0" smtClean="0"/>
              <a:t>The data from 2016 until the present was used to speed computation</a:t>
            </a:r>
          </a:p>
          <a:p>
            <a:r>
              <a:rPr lang="en-US" dirty="0" smtClean="0"/>
              <a:t>The data was originally resampled at ten seconds, and I used the past 360 lags. </a:t>
            </a:r>
          </a:p>
        </p:txBody>
      </p:sp>
    </p:spTree>
    <p:extLst>
      <p:ext uri="{BB962C8B-B14F-4D97-AF65-F5344CB8AC3E}">
        <p14:creationId xmlns:p14="http://schemas.microsoft.com/office/powerpoint/2010/main" val="7899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9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Data: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37684"/>
            <a:ext cx="10009744" cy="359380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57734"/>
              </p:ext>
            </p:extLst>
          </p:nvPr>
        </p:nvGraphicFramePr>
        <p:xfrm>
          <a:off x="1141413" y="5077833"/>
          <a:ext cx="2316716" cy="152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716"/>
              </a:tblGrid>
              <a:tr h="1524985">
                <a:tc>
                  <a:txBody>
                    <a:bodyPr/>
                    <a:lstStyle/>
                    <a:p>
                      <a:r>
                        <a:rPr lang="en-US" dirty="0" smtClean="0"/>
                        <a:t>count 1.386361e+06 </a:t>
                      </a:r>
                    </a:p>
                    <a:p>
                      <a:r>
                        <a:rPr lang="en-US" dirty="0" smtClean="0"/>
                        <a:t>mean 5.263377e+02 </a:t>
                      </a:r>
                    </a:p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1.101046e+02 </a:t>
                      </a:r>
                    </a:p>
                    <a:p>
                      <a:r>
                        <a:rPr lang="en-US" dirty="0" smtClean="0"/>
                        <a:t>min 3.811000e+02 </a:t>
                      </a:r>
                    </a:p>
                    <a:p>
                      <a:r>
                        <a:rPr lang="en-US" dirty="0" smtClean="0"/>
                        <a:t> max 7.849206e+02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260"/>
            <a:ext cx="9905998" cy="744280"/>
          </a:xfrm>
        </p:spPr>
        <p:txBody>
          <a:bodyPr/>
          <a:lstStyle/>
          <a:p>
            <a:r>
              <a:rPr lang="en-US" dirty="0" smtClean="0"/>
              <a:t>AUTOCORRELATION: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87" y="1541721"/>
            <a:ext cx="9208451" cy="4249478"/>
          </a:xfrm>
        </p:spPr>
      </p:pic>
    </p:spTree>
    <p:extLst>
      <p:ext uri="{BB962C8B-B14F-4D97-AF65-F5344CB8AC3E}">
        <p14:creationId xmlns:p14="http://schemas.microsoft.com/office/powerpoint/2010/main" val="95059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9098"/>
            <a:ext cx="9905998" cy="542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Differenced data: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86" y="1031358"/>
            <a:ext cx="9208451" cy="3541712"/>
          </a:xfrm>
        </p:spPr>
      </p:pic>
      <p:sp>
        <p:nvSpPr>
          <p:cNvPr id="11" name="TextBox 10"/>
          <p:cNvSpPr txBox="1"/>
          <p:nvPr/>
        </p:nvSpPr>
        <p:spPr>
          <a:xfrm>
            <a:off x="2647507" y="5762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58521"/>
              </p:ext>
            </p:extLst>
          </p:nvPr>
        </p:nvGraphicFramePr>
        <p:xfrm>
          <a:off x="1636666" y="4828251"/>
          <a:ext cx="23911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144"/>
              </a:tblGrid>
              <a:tr h="1434326">
                <a:tc>
                  <a:txBody>
                    <a:bodyPr/>
                    <a:lstStyle/>
                    <a:p>
                      <a:r>
                        <a:rPr lang="en-US" dirty="0" smtClean="0"/>
                        <a:t>count 1.386360e+06 </a:t>
                      </a:r>
                    </a:p>
                    <a:p>
                      <a:r>
                        <a:rPr lang="en-US" dirty="0" smtClean="0"/>
                        <a:t>mean 1.122869e-04 </a:t>
                      </a:r>
                    </a:p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2.235617e-01 </a:t>
                      </a:r>
                    </a:p>
                    <a:p>
                      <a:r>
                        <a:rPr lang="en-US" dirty="0" smtClean="0"/>
                        <a:t>min -2.282308e+01 </a:t>
                      </a:r>
                    </a:p>
                    <a:p>
                      <a:r>
                        <a:rPr lang="en-US" dirty="0" smtClean="0"/>
                        <a:t>max 2.693486e+01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9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2329"/>
          </a:xfrm>
        </p:spPr>
        <p:txBody>
          <a:bodyPr>
            <a:normAutofit fontScale="90000"/>
          </a:bodyPr>
          <a:lstStyle/>
          <a:p>
            <a:r>
              <a:rPr lang="en-US" smtClean="0"/>
              <a:t>AUTOCORRELATION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87" y="1190847"/>
            <a:ext cx="9208451" cy="4600353"/>
          </a:xfrm>
        </p:spPr>
      </p:pic>
    </p:spTree>
    <p:extLst>
      <p:ext uri="{BB962C8B-B14F-4D97-AF65-F5344CB8AC3E}">
        <p14:creationId xmlns:p14="http://schemas.microsoft.com/office/powerpoint/2010/main" val="6272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Began with simple linear regression on lagged data, even though time series data violates some OLS assumptions. </a:t>
            </a:r>
          </a:p>
          <a:p>
            <a:r>
              <a:rPr lang="en-US" dirty="0" smtClean="0"/>
              <a:t>Test R2: </a:t>
            </a:r>
            <a:r>
              <a:rPr lang="nb-NO" dirty="0" smtClean="0"/>
              <a:t>0.999</a:t>
            </a:r>
          </a:p>
          <a:p>
            <a:r>
              <a:rPr lang="nb-NO" dirty="0" smtClean="0"/>
              <a:t>Test MSE: </a:t>
            </a:r>
            <a:r>
              <a:rPr lang="fi-FI" dirty="0" smtClean="0"/>
              <a:t>0.102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RMSE: </a:t>
            </a:r>
            <a:r>
              <a:rPr lang="nb-NO" dirty="0" smtClean="0"/>
              <a:t>0.319</a:t>
            </a:r>
          </a:p>
          <a:p>
            <a:r>
              <a:rPr lang="nb-NO" dirty="0" smtClean="0"/>
              <a:t>This RMSE is </a:t>
            </a:r>
            <a:r>
              <a:rPr lang="nb-NO" dirty="0" err="1" smtClean="0"/>
              <a:t>outside</a:t>
            </a:r>
            <a:r>
              <a:rPr lang="nb-NO" dirty="0" smtClean="0"/>
              <a:t> 1 standard </a:t>
            </a:r>
            <a:r>
              <a:rPr lang="nb-NO" dirty="0" err="1" smtClean="0"/>
              <a:t>deviation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price</a:t>
            </a:r>
            <a:r>
              <a:rPr lang="nb-NO" dirty="0" smtClean="0"/>
              <a:t> </a:t>
            </a:r>
            <a:r>
              <a:rPr lang="nb-NO" dirty="0" err="1" smtClean="0"/>
              <a:t>changes</a:t>
            </a:r>
            <a:r>
              <a:rPr lang="nb-NO" dirty="0" smtClean="0"/>
              <a:t> from </a:t>
            </a:r>
            <a:r>
              <a:rPr lang="nb-NO" dirty="0" err="1" smtClean="0"/>
              <a:t>period</a:t>
            </a:r>
            <a:r>
              <a:rPr lang="nb-NO" dirty="0" smtClean="0"/>
              <a:t> to </a:t>
            </a:r>
            <a:r>
              <a:rPr lang="nb-NO" dirty="0" err="1" smtClean="0"/>
              <a:t>period</a:t>
            </a:r>
            <a:r>
              <a:rPr lang="nb-NO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68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1426"/>
          </a:xfrm>
        </p:spPr>
        <p:txBody>
          <a:bodyPr>
            <a:normAutofit/>
          </a:bodyPr>
          <a:lstStyle/>
          <a:p>
            <a:r>
              <a:rPr lang="en-US" dirty="0" smtClean="0"/>
              <a:t>Residual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5395"/>
            <a:ext cx="9902456" cy="4784652"/>
          </a:xfrm>
        </p:spPr>
      </p:pic>
    </p:spTree>
    <p:extLst>
      <p:ext uri="{BB962C8B-B14F-4D97-AF65-F5344CB8AC3E}">
        <p14:creationId xmlns:p14="http://schemas.microsoft.com/office/powerpoint/2010/main" val="157538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172</TotalTime>
  <Words>736</Words>
  <Application>Microsoft Macintosh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Trebuchet MS</vt:lpstr>
      <vt:lpstr>Tw Cen MT</vt:lpstr>
      <vt:lpstr>Arial</vt:lpstr>
      <vt:lpstr>Circuit</vt:lpstr>
      <vt:lpstr>Bitcoin Price Prediction:</vt:lpstr>
      <vt:lpstr>What is bitcoin?</vt:lpstr>
      <vt:lpstr>The dATA: </vt:lpstr>
      <vt:lpstr>Raw Data:</vt:lpstr>
      <vt:lpstr>AUTOCORRELATION:</vt:lpstr>
      <vt:lpstr>Differenced data: </vt:lpstr>
      <vt:lpstr>AUTOCORRELATION</vt:lpstr>
      <vt:lpstr>Modeling Approach</vt:lpstr>
      <vt:lpstr>Residual plot</vt:lpstr>
      <vt:lpstr>Nice fit?</vt:lpstr>
      <vt:lpstr>Not so much!</vt:lpstr>
      <vt:lpstr>Linear regression on the differenced Data: residuals:</vt:lpstr>
      <vt:lpstr>Low R2: </vt:lpstr>
      <vt:lpstr>Linear Regression Roundup</vt:lpstr>
      <vt:lpstr>Classification Methods</vt:lpstr>
      <vt:lpstr>Random Forests</vt:lpstr>
      <vt:lpstr>XGBOOST</vt:lpstr>
      <vt:lpstr>Neural Network</vt:lpstr>
      <vt:lpstr>Time Frames</vt:lpstr>
      <vt:lpstr>More Questions than answers</vt:lpstr>
      <vt:lpstr>So you can predict the price…</vt:lpstr>
      <vt:lpstr>Future work</vt:lpstr>
      <vt:lpstr>Conclusion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Prediction:</dc:title>
  <dc:creator>Peter Laffey</dc:creator>
  <cp:lastModifiedBy>Peter Laffey</cp:lastModifiedBy>
  <cp:revision>15</cp:revision>
  <dcterms:created xsi:type="dcterms:W3CDTF">2016-09-06T18:22:20Z</dcterms:created>
  <dcterms:modified xsi:type="dcterms:W3CDTF">2016-09-06T21:14:29Z</dcterms:modified>
</cp:coreProperties>
</file>