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80" r:id="rId2"/>
    <p:sldId id="341" r:id="rId3"/>
    <p:sldId id="343" r:id="rId4"/>
    <p:sldId id="344" r:id="rId5"/>
    <p:sldId id="342" r:id="rId6"/>
    <p:sldId id="318" r:id="rId7"/>
    <p:sldId id="319" r:id="rId8"/>
    <p:sldId id="335" r:id="rId9"/>
    <p:sldId id="321" r:id="rId10"/>
    <p:sldId id="331" r:id="rId11"/>
    <p:sldId id="322" r:id="rId12"/>
    <p:sldId id="340" r:id="rId13"/>
    <p:sldId id="323" r:id="rId14"/>
    <p:sldId id="332" r:id="rId15"/>
    <p:sldId id="329" r:id="rId16"/>
    <p:sldId id="333" r:id="rId17"/>
    <p:sldId id="334" r:id="rId18"/>
    <p:sldId id="324" r:id="rId19"/>
    <p:sldId id="326" r:id="rId20"/>
    <p:sldId id="325" r:id="rId21"/>
    <p:sldId id="328" r:id="rId22"/>
    <p:sldId id="337" r:id="rId23"/>
    <p:sldId id="338" r:id="rId24"/>
    <p:sldId id="327" r:id="rId25"/>
    <p:sldId id="339" r:id="rId26"/>
    <p:sldId id="330" r:id="rId27"/>
    <p:sldId id="290" r:id="rId28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85D8A"/>
    <a:srgbClr val="A84F46"/>
    <a:srgbClr val="AE0438"/>
    <a:srgbClr val="031553"/>
    <a:srgbClr val="555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85176" autoAdjust="0"/>
  </p:normalViewPr>
  <p:slideViewPr>
    <p:cSldViewPr>
      <p:cViewPr varScale="1">
        <p:scale>
          <a:sx n="97" d="100"/>
          <a:sy n="97" d="100"/>
        </p:scale>
        <p:origin x="14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D53C-70C9-4A78-A2F8-CA1B66EE6473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05D31-1E9C-43D9-BB7A-FF6C2EA47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7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97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8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1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6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91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77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36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21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42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68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19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7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38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46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3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0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7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4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74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1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7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5D31-1E9C-43D9-BB7A-FF6C2EA472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9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027752"/>
            <a:ext cx="10363200" cy="1969200"/>
          </a:xfrm>
        </p:spPr>
        <p:txBody>
          <a:bodyPr>
            <a:normAutofit/>
          </a:bodyPr>
          <a:lstStyle>
            <a:lvl1pPr>
              <a:defRPr sz="2800" b="1" baseline="0"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789040"/>
            <a:ext cx="8534400" cy="222840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모서리가 둥근 직사각형 6"/>
          <p:cNvSpPr/>
          <p:nvPr userDrawn="1"/>
        </p:nvSpPr>
        <p:spPr bwMode="auto">
          <a:xfrm>
            <a:off x="851823" y="3082552"/>
            <a:ext cx="10503108" cy="36000"/>
          </a:xfrm>
          <a:prstGeom prst="roundRect">
            <a:avLst/>
          </a:prstGeom>
          <a:solidFill>
            <a:srgbClr val="03155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8" name="모서리가 둥근 직사각형 7"/>
          <p:cNvSpPr/>
          <p:nvPr userDrawn="1"/>
        </p:nvSpPr>
        <p:spPr bwMode="auto">
          <a:xfrm>
            <a:off x="851823" y="901484"/>
            <a:ext cx="10503108" cy="36000"/>
          </a:xfrm>
          <a:prstGeom prst="roundRect">
            <a:avLst/>
          </a:prstGeom>
          <a:solidFill>
            <a:srgbClr val="03155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6" descr="파일:unist_ui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8" t="33110" r="2081" b="33110"/>
          <a:stretch/>
        </p:blipFill>
        <p:spPr bwMode="auto">
          <a:xfrm>
            <a:off x="10560496" y="6409952"/>
            <a:ext cx="1170865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451360" y="6407502"/>
            <a:ext cx="2572301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b="1" dirty="0">
                <a:solidFill>
                  <a:srgbClr val="031553"/>
                </a:solidFill>
              </a:rPr>
              <a:t>Service &amp; Knowledge Lab</a:t>
            </a:r>
            <a:endParaRPr lang="ko-KR" altLang="en-US" sz="1100" b="1" dirty="0">
              <a:solidFill>
                <a:srgbClr val="0315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0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569" y="177617"/>
            <a:ext cx="11239579" cy="633600"/>
          </a:xfrm>
        </p:spPr>
        <p:txBody>
          <a:bodyPr>
            <a:normAutofit/>
          </a:bodyPr>
          <a:lstStyle>
            <a:lvl1pPr>
              <a:defRPr sz="2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569" y="1052737"/>
            <a:ext cx="11239579" cy="5184576"/>
          </a:xfrm>
        </p:spPr>
        <p:txBody>
          <a:bodyPr>
            <a:normAutofit/>
          </a:bodyPr>
          <a:lstStyle>
            <a:lvl1pPr marL="358775" indent="-358775"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2"/>
              </a:buBlip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 indent="-374650"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76325" indent="-320675">
              <a:spcBef>
                <a:spcPts val="1000"/>
              </a:spcBef>
              <a:buFontTx/>
              <a:buBlip>
                <a:blip r:embed="rId3"/>
              </a:buBlip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35100" indent="-315913">
              <a:spcBef>
                <a:spcPts val="1000"/>
              </a:spcBef>
              <a:defRPr sz="11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451357" y="883225"/>
            <a:ext cx="11280000" cy="18000"/>
          </a:xfrm>
          <a:prstGeom prst="rect">
            <a:avLst/>
          </a:prstGeom>
          <a:solidFill>
            <a:srgbClr val="03155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921271" y="6510536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16128B11-0E06-4D5A-805C-B6E4FE50EEE8}" type="slidenum">
              <a:rPr lang="ko-KR" altLang="en-US" sz="900" baseline="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ko-KR" altLang="en-US" sz="9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1360" y="6407502"/>
            <a:ext cx="2572301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b="1" dirty="0">
                <a:solidFill>
                  <a:srgbClr val="031553"/>
                </a:solidFill>
              </a:rPr>
              <a:t>Service &amp; Knowledge Lab</a:t>
            </a:r>
            <a:endParaRPr lang="ko-KR" altLang="en-US" sz="1100" b="1" dirty="0">
              <a:solidFill>
                <a:srgbClr val="031553"/>
              </a:solidFill>
            </a:endParaRPr>
          </a:p>
        </p:txBody>
      </p:sp>
      <p:pic>
        <p:nvPicPr>
          <p:cNvPr id="9" name="Picture 6" descr="파일:unist_ui.png">
            <a:extLst>
              <a:ext uri="{FF2B5EF4-FFF2-40B4-BE49-F238E27FC236}">
                <a16:creationId xmlns:a16="http://schemas.microsoft.com/office/drawing/2014/main" id="{B61F524C-5573-4BED-AB9E-16A5C08EE8A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8" t="33110" r="2081" b="33110"/>
          <a:stretch/>
        </p:blipFill>
        <p:spPr bwMode="auto">
          <a:xfrm>
            <a:off x="10560496" y="6409952"/>
            <a:ext cx="1170865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9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3417023"/>
            <a:ext cx="10363200" cy="804069"/>
          </a:xfrm>
        </p:spPr>
        <p:txBody>
          <a:bodyPr anchor="t">
            <a:normAutofit/>
          </a:bodyPr>
          <a:lstStyle>
            <a:lvl1pPr algn="l">
              <a:defRPr sz="2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1916837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119924" y="3429000"/>
            <a:ext cx="11892197" cy="14400"/>
          </a:xfrm>
          <a:prstGeom prst="rect">
            <a:avLst/>
          </a:prstGeom>
          <a:solidFill>
            <a:srgbClr val="03155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7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6160" y="116632"/>
            <a:ext cx="115344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2640" y="833744"/>
            <a:ext cx="11544000" cy="569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41856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0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58775" indent="-358775" algn="l" defTabSz="914400" rtl="0" eaLnBrk="1" latinLnBrk="1" hangingPunct="1">
        <a:lnSpc>
          <a:spcPct val="200000"/>
        </a:lnSpc>
        <a:spcBef>
          <a:spcPts val="1000"/>
        </a:spcBef>
        <a:buClr>
          <a:schemeClr val="tx2"/>
        </a:buClr>
        <a:buFontTx/>
        <a:buBlip>
          <a:blip r:embed="rId5"/>
        </a:buBlip>
        <a:defRPr lang="ko-KR" altLang="en-US" sz="16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17550" indent="-374650" algn="l" defTabSz="914400" rtl="0" eaLnBrk="1" latinLnBrk="1" hangingPunct="1">
        <a:lnSpc>
          <a:spcPct val="200000"/>
        </a:lnSpc>
        <a:spcBef>
          <a:spcPts val="1000"/>
        </a:spcBef>
        <a:buClr>
          <a:srgbClr val="A40052"/>
        </a:buClr>
        <a:buSzPct val="70000"/>
        <a:buFont typeface="Wingdings" pitchFamily="2" charset="2"/>
        <a:buChar char="l"/>
        <a:defRPr lang="ko-KR" altLang="en-US" sz="16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6325" indent="-320675" algn="l" defTabSz="914400" rtl="0" eaLnBrk="1" latinLnBrk="1" hangingPunct="1">
        <a:lnSpc>
          <a:spcPct val="200000"/>
        </a:lnSpc>
        <a:spcBef>
          <a:spcPts val="1000"/>
        </a:spcBef>
        <a:buFontTx/>
        <a:buBlip>
          <a:blip r:embed="rId6"/>
        </a:buBlip>
        <a:defRPr lang="ko-KR" altLang="en-US" sz="16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35100" indent="-315913" algn="l" defTabSz="914400" rtl="0" eaLnBrk="1" latinLnBrk="1" hangingPunct="1">
        <a:lnSpc>
          <a:spcPct val="200000"/>
        </a:lnSpc>
        <a:spcBef>
          <a:spcPts val="1000"/>
        </a:spcBef>
        <a:buFont typeface="Arial" pitchFamily="34" charset="0"/>
        <a:buChar char="–"/>
        <a:tabLst>
          <a:tab pos="1435100" algn="l"/>
        </a:tabLst>
        <a:defRPr lang="ko-KR" altLang="en-US" sz="16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11" Type="http://schemas.openxmlformats.org/officeDocument/2006/relationships/image" Target="../media/image23.png"/><Relationship Id="rId5" Type="http://schemas.openxmlformats.org/officeDocument/2006/relationships/image" Target="../media/image1.gif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fgh/ta_recommendation_system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rprise.readthedocs.io/en/stab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tflix-inc/netflix-prize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8876" y="1027752"/>
            <a:ext cx="11014248" cy="196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Matrix factorization for recommender systems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3717032"/>
            <a:ext cx="6400800" cy="230040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김지원</a:t>
            </a:r>
            <a:endParaRPr lang="en-US" altLang="ko-KR" sz="1800" dirty="0"/>
          </a:p>
          <a:p>
            <a:r>
              <a:rPr lang="en-US" altLang="ko-KR" sz="1800" dirty="0"/>
              <a:t>2023. 09. 15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982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movie title dataset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CFF731-9628-7C7C-1000-604D159C7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195387"/>
            <a:ext cx="8915400" cy="44672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9D829A9-CC6C-2AD6-FAE8-575816964743}"/>
              </a:ext>
            </a:extLst>
          </p:cNvPr>
          <p:cNvSpPr/>
          <p:nvPr/>
        </p:nvSpPr>
        <p:spPr>
          <a:xfrm>
            <a:off x="9692740" y="313724"/>
            <a:ext cx="2018408" cy="369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코드 실행 </a:t>
            </a:r>
            <a:r>
              <a:rPr lang="en-US" altLang="ko-KR" sz="1400" b="1" dirty="0">
                <a:latin typeface="+mn-ea"/>
                <a:cs typeface="Arial" panose="020B060402020202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335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User-item matrix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E8130C1A-45AA-4A7E-9C16-230EDE18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69" y="5013176"/>
            <a:ext cx="11239579" cy="1512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빠른 실습 진행을 위해 </a:t>
            </a:r>
            <a:r>
              <a:rPr lang="en-US" altLang="ko-KR" sz="1400" dirty="0"/>
              <a:t>500</a:t>
            </a:r>
            <a:r>
              <a:rPr lang="ko-KR" altLang="en-US" sz="1400" dirty="0"/>
              <a:t> 명의 사용자 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사용자들의 모든 평점 기록</a:t>
            </a:r>
            <a:r>
              <a:rPr lang="en-US" altLang="ko-KR" sz="1400" dirty="0"/>
              <a:t>)</a:t>
            </a:r>
            <a:r>
              <a:rPr lang="ko-KR" altLang="en-US" sz="1400" dirty="0"/>
              <a:t>을 랜덤하게 선택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500</a:t>
            </a:r>
            <a:r>
              <a:rPr lang="ko-KR" altLang="en-US" sz="1400" dirty="0"/>
              <a:t> 명의 사용자의 </a:t>
            </a:r>
            <a:r>
              <a:rPr lang="en-US" altLang="ko-KR" sz="1400" dirty="0"/>
              <a:t>2191 </a:t>
            </a:r>
            <a:r>
              <a:rPr lang="ko-KR" altLang="en-US" sz="1400" dirty="0"/>
              <a:t>개의 영화에 대한 총 평점 기록 </a:t>
            </a:r>
            <a:r>
              <a:rPr lang="en-US" altLang="ko-KR" sz="1400" dirty="0"/>
              <a:t>26124</a:t>
            </a:r>
            <a:r>
              <a:rPr lang="ko-KR" altLang="en-US" sz="1400" dirty="0"/>
              <a:t>개 선택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오직 </a:t>
            </a:r>
            <a:r>
              <a:rPr lang="en-US" altLang="ko-KR" sz="1400" dirty="0"/>
              <a:t>2.38% </a:t>
            </a:r>
            <a:r>
              <a:rPr lang="ko-KR" altLang="en-US" sz="1400" dirty="0"/>
              <a:t>의 평점 기록만 관측 </a:t>
            </a:r>
            <a:r>
              <a:rPr lang="en-US" altLang="ko-KR" sz="1400" dirty="0"/>
              <a:t>(</a:t>
            </a:r>
            <a:r>
              <a:rPr lang="ko-KR" altLang="en-US" sz="1400" dirty="0"/>
              <a:t>유저</a:t>
            </a:r>
            <a:r>
              <a:rPr lang="en-US" altLang="ko-KR" sz="1400" dirty="0"/>
              <a:t> – </a:t>
            </a:r>
            <a:r>
              <a:rPr lang="ko-KR" altLang="en-US" sz="1400" dirty="0"/>
              <a:t>아이템 평점 행렬은 매우 희소함을 확인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B3154FE-140A-4C47-9AFA-6B7FB9BFC21B}"/>
              </a:ext>
            </a:extLst>
          </p:cNvPr>
          <p:cNvSpPr txBox="1">
            <a:spLocks/>
          </p:cNvSpPr>
          <p:nvPr/>
        </p:nvSpPr>
        <p:spPr>
          <a:xfrm>
            <a:off x="9649713" y="5496260"/>
            <a:ext cx="2016224" cy="5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3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4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User-item rating matrix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56F7532-5765-4C79-BCF3-CD663AE6F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735" y="3180043"/>
            <a:ext cx="3030181" cy="24482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56E8FF-5C73-2231-2874-64A1971C0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33" y="1054289"/>
            <a:ext cx="6378227" cy="86246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0A95320-7FDA-5B95-A5F0-6996B6E5219B}"/>
              </a:ext>
            </a:extLst>
          </p:cNvPr>
          <p:cNvSpPr/>
          <p:nvPr/>
        </p:nvSpPr>
        <p:spPr>
          <a:xfrm>
            <a:off x="471569" y="313724"/>
            <a:ext cx="2018408" cy="369026"/>
          </a:xfrm>
          <a:prstGeom prst="roundRect">
            <a:avLst/>
          </a:prstGeom>
          <a:solidFill>
            <a:srgbClr val="031754"/>
          </a:solidFill>
          <a:ln>
            <a:solidFill>
              <a:srgbClr val="031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행렬 구축하기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95815B-0FF8-66C1-1BFD-09680C8B9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07" y="1922321"/>
            <a:ext cx="7677069" cy="301884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6023B9-8966-422D-88F2-D18F38001A28}"/>
              </a:ext>
            </a:extLst>
          </p:cNvPr>
          <p:cNvCxnSpPr>
            <a:cxnSpLocks/>
          </p:cNvCxnSpPr>
          <p:nvPr/>
        </p:nvCxnSpPr>
        <p:spPr>
          <a:xfrm>
            <a:off x="5447928" y="4005064"/>
            <a:ext cx="35283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1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1D6A3C-2FC1-BFB7-C535-553A5E09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07" y="1922321"/>
            <a:ext cx="7677069" cy="3018847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User-item matrix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B3154FE-140A-4C47-9AFA-6B7FB9BFC21B}"/>
              </a:ext>
            </a:extLst>
          </p:cNvPr>
          <p:cNvSpPr txBox="1">
            <a:spLocks/>
          </p:cNvSpPr>
          <p:nvPr/>
        </p:nvSpPr>
        <p:spPr>
          <a:xfrm>
            <a:off x="9649713" y="5496260"/>
            <a:ext cx="2016224" cy="5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4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5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User-item rating matrix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56F7532-5765-4C79-BCF3-CD663AE6F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735" y="3180043"/>
            <a:ext cx="3030181" cy="24482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56E8FF-5C73-2231-2874-64A1971C0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33" y="1054289"/>
            <a:ext cx="6378227" cy="86246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6023B9-8966-422D-88F2-D18F38001A28}"/>
              </a:ext>
            </a:extLst>
          </p:cNvPr>
          <p:cNvCxnSpPr>
            <a:cxnSpLocks/>
          </p:cNvCxnSpPr>
          <p:nvPr/>
        </p:nvCxnSpPr>
        <p:spPr>
          <a:xfrm>
            <a:off x="5447928" y="3789040"/>
            <a:ext cx="35283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C9DABA9-3855-3CC1-2E23-C038F37D6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9033" y="4031536"/>
            <a:ext cx="2792507" cy="22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factorization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8130C1A-45AA-4A7E-9C16-230EDE180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569" y="1052737"/>
                <a:ext cx="11239579" cy="23042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Matrix Factorization for recommender systems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𝑙𝑎𝑡𝑒𝑛𝑡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𝑙𝑎𝑡𝑒𝑛𝑡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altLang="ko-KR" sz="1000" dirty="0"/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8130C1A-45AA-4A7E-9C16-230EDE180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569" y="1052737"/>
                <a:ext cx="11239579" cy="23042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commender Systems with Python — Part III: Collaborative Filtering (Singular  Value Decomposition) | by Nikita Sharma | Heartbeat">
            <a:extLst>
              <a:ext uri="{FF2B5EF4-FFF2-40B4-BE49-F238E27FC236}">
                <a16:creationId xmlns:a16="http://schemas.microsoft.com/office/drawing/2014/main" id="{3E735E99-E0CA-4FA4-89FE-0C763F90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09" y="1436921"/>
            <a:ext cx="469901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C941B757-CFEA-4846-922D-8CA325B3AF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569" y="3697906"/>
                <a:ext cx="11239579" cy="28274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8775" indent="-358775" algn="l" defTabSz="914400" rtl="0" eaLnBrk="1" latinLnBrk="1" hangingPunct="1">
                  <a:lnSpc>
                    <a:spcPct val="200000"/>
                  </a:lnSpc>
                  <a:spcBef>
                    <a:spcPts val="1000"/>
                  </a:spcBef>
                  <a:buClr>
                    <a:srgbClr val="3C23D3"/>
                  </a:buClr>
                  <a:buSzPct val="100000"/>
                  <a:buFontTx/>
                  <a:buBlip>
                    <a:blip r:embed="rId5"/>
                  </a:buBlip>
                  <a:defRPr lang="ko-KR" altLang="en-US"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17550" indent="-374650" algn="l" defTabSz="914400" rtl="0" eaLnBrk="1" latinLnBrk="1" hangingPunct="1">
                  <a:lnSpc>
                    <a:spcPct val="200000"/>
                  </a:lnSpc>
                  <a:spcBef>
                    <a:spcPts val="1000"/>
                  </a:spcBef>
                  <a:buClr>
                    <a:srgbClr val="A40052"/>
                  </a:buClr>
                  <a:buSzPct val="70000"/>
                  <a:buFont typeface="Wingdings" pitchFamily="2" charset="2"/>
                  <a:buChar char="l"/>
                  <a:defRPr lang="ko-KR" altLang="en-US"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-320675" algn="l" defTabSz="914400" rtl="0" eaLnBrk="1" latinLnBrk="1" hangingPunct="1">
                  <a:lnSpc>
                    <a:spcPct val="200000"/>
                  </a:lnSpc>
                  <a:spcBef>
                    <a:spcPts val="1000"/>
                  </a:spcBef>
                  <a:buFontTx/>
                  <a:buBlip>
                    <a:blip r:embed="rId6"/>
                  </a:buBlip>
                  <a:defRPr lang="ko-KR" altLang="en-US"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435100" indent="-315913" algn="l" defTabSz="914400" rtl="0" eaLnBrk="1" latinLnBrk="1" hangingPunct="1">
                  <a:lnSpc>
                    <a:spcPct val="200000"/>
                  </a:lnSpc>
                  <a:spcBef>
                    <a:spcPts val="1000"/>
                  </a:spcBef>
                  <a:buFont typeface="Arial" pitchFamily="34" charset="0"/>
                  <a:buChar char="–"/>
                  <a:tabLst>
                    <a:tab pos="1435100" algn="l"/>
                  </a:tabLst>
                  <a:defRPr lang="ko-KR" altLang="en-US" sz="11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평점 행렬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n_users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200" dirty="0" err="1"/>
                  <a:t>n_items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을 사용자 잠재 행렬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n_users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200" dirty="0" err="1"/>
                  <a:t>n_latent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와 아이템 잠재 행렬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(n_items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200" dirty="0"/>
                  <a:t>n_latent) </a:t>
                </a:r>
                <a:r>
                  <a:rPr lang="ko-KR" altLang="en-US" sz="1200" dirty="0"/>
                  <a:t>로 분해</a:t>
                </a:r>
                <a:endParaRPr lang="en-US" altLang="ko-KR" sz="12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예를 들어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아이템 잠재 행렬은 영화의 장르를 나타낼 수 있음</a:t>
                </a:r>
                <a:endParaRPr lang="en-US" altLang="ko-KR" sz="12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행렬 분해 과정은 사용자와 아이템을 밀집한 실수 벡터 </a:t>
                </a:r>
                <a:r>
                  <a:rPr lang="en-US" altLang="ko-KR" sz="1200" dirty="0"/>
                  <a:t>(dense vector space)</a:t>
                </a:r>
                <a:r>
                  <a:rPr lang="ko-KR" altLang="en-US" sz="1200" dirty="0"/>
                  <a:t>로 표현하여 사용자 간의 관계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아이템 간의 관계를 명확히 표현할 수 있음</a:t>
                </a:r>
                <a:endParaRPr lang="en-US" altLang="ko-KR" sz="12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사용자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아이템 편향을 도입할 수 있음</a:t>
                </a:r>
                <a:endParaRPr lang="en-US" altLang="ko-KR" sz="1200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/>
                  <a:t>User bias : </a:t>
                </a:r>
                <a:r>
                  <a:rPr lang="ko-KR" altLang="en-US" dirty="0"/>
                  <a:t>이 사용자가 평균적으로 영화에 몇 점을 부여하는가</a:t>
                </a:r>
                <a:r>
                  <a:rPr lang="en-US" altLang="ko-KR" dirty="0"/>
                  <a:t>?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Item bias : </a:t>
                </a:r>
                <a:r>
                  <a:rPr lang="ko-KR" altLang="en-US" dirty="0"/>
                  <a:t>이 영화는 평균적으로 몇 점을 </a:t>
                </a:r>
                <a:r>
                  <a:rPr lang="ko-KR" altLang="en-US" dirty="0" err="1"/>
                  <a:t>부여받는가</a:t>
                </a:r>
                <a:r>
                  <a:rPr lang="en-US" altLang="ko-KR" dirty="0"/>
                  <a:t>?</a:t>
                </a: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1400" dirty="0"/>
              </a:p>
              <a:p>
                <a:pPr>
                  <a:lnSpc>
                    <a:spcPct val="150000"/>
                  </a:lnSpc>
                </a:pPr>
                <a:endParaRPr lang="en-US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00" dirty="0"/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C941B757-CFEA-4846-922D-8CA325B3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69" y="3697906"/>
                <a:ext cx="11239579" cy="2827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0BF9137E-270C-45B8-AB1B-B7F0BB2E4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064" y="1413665"/>
            <a:ext cx="270734" cy="2799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3AAB61-E3CF-4D6A-9516-5676FEAC37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4739" y="1412776"/>
            <a:ext cx="247765" cy="280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DB167F-A8E7-4EFE-9125-C27F31F49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4502" y="1412776"/>
            <a:ext cx="271593" cy="280800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D06E9F59-384A-954E-9435-2B52C3312CD7}"/>
              </a:ext>
            </a:extLst>
          </p:cNvPr>
          <p:cNvSpPr txBox="1">
            <a:spLocks/>
          </p:cNvSpPr>
          <p:nvPr/>
        </p:nvSpPr>
        <p:spPr>
          <a:xfrm>
            <a:off x="8936133" y="1071863"/>
            <a:ext cx="2331886" cy="61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5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6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k: the number of latent factors</a:t>
            </a: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36BD082F-A4F9-47F5-BB6C-EA88DC17F54A}"/>
              </a:ext>
            </a:extLst>
          </p:cNvPr>
          <p:cNvSpPr txBox="1">
            <a:spLocks/>
          </p:cNvSpPr>
          <p:nvPr/>
        </p:nvSpPr>
        <p:spPr>
          <a:xfrm>
            <a:off x="8162186" y="2994697"/>
            <a:ext cx="2016224" cy="5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5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6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User latent matrix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30DAC283-17A0-4978-900A-86B8E0EF2638}"/>
              </a:ext>
            </a:extLst>
          </p:cNvPr>
          <p:cNvSpPr txBox="1">
            <a:spLocks/>
          </p:cNvSpPr>
          <p:nvPr/>
        </p:nvSpPr>
        <p:spPr>
          <a:xfrm>
            <a:off x="9500509" y="2752616"/>
            <a:ext cx="2016224" cy="5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5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6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Item latent matrix</a:t>
            </a:r>
          </a:p>
        </p:txBody>
      </p:sp>
    </p:spTree>
    <p:extLst>
      <p:ext uri="{BB962C8B-B14F-4D97-AF65-F5344CB8AC3E}">
        <p14:creationId xmlns:p14="http://schemas.microsoft.com/office/powerpoint/2010/main" val="287038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factorization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8130C1A-45AA-4A7E-9C16-230EDE180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569" y="1052737"/>
                <a:ext cx="11239579" cy="23042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Matrix Factorization for recommender systems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𝑙𝑎𝑡𝑒𝑛𝑡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𝑙𝑎𝑡𝑒𝑛𝑡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altLang="ko-KR" sz="1000" dirty="0"/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8130C1A-45AA-4A7E-9C16-230EDE180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569" y="1052737"/>
                <a:ext cx="11239579" cy="23042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commender Systems with Python — Part III: Collaborative Filtering (Singular  Value Decomposition) | by Nikita Sharma | Heartbeat">
            <a:extLst>
              <a:ext uri="{FF2B5EF4-FFF2-40B4-BE49-F238E27FC236}">
                <a16:creationId xmlns:a16="http://schemas.microsoft.com/office/drawing/2014/main" id="{3E735E99-E0CA-4FA4-89FE-0C763F90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09" y="1436921"/>
            <a:ext cx="469901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941B757-CFEA-4846-922D-8CA325B3AF7D}"/>
              </a:ext>
            </a:extLst>
          </p:cNvPr>
          <p:cNvSpPr txBox="1">
            <a:spLocks/>
          </p:cNvSpPr>
          <p:nvPr/>
        </p:nvSpPr>
        <p:spPr>
          <a:xfrm>
            <a:off x="471569" y="3356992"/>
            <a:ext cx="5624431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5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6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SVD (Singular Value Decomposition)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행렬에 </a:t>
            </a:r>
            <a:r>
              <a:rPr lang="ko-KR" altLang="en-US" sz="1200" dirty="0" err="1"/>
              <a:t>결측치가</a:t>
            </a:r>
            <a:r>
              <a:rPr lang="ko-KR" altLang="en-US" sz="1200" dirty="0"/>
              <a:t> 없을 때 </a:t>
            </a:r>
            <a:r>
              <a:rPr lang="en-US" altLang="ko-KR" sz="1200" dirty="0"/>
              <a:t>(</a:t>
            </a:r>
            <a:r>
              <a:rPr lang="ko-KR" altLang="en-US" sz="1200" dirty="0"/>
              <a:t>모든 평점이 관측되었을 때</a:t>
            </a:r>
            <a:r>
              <a:rPr lang="en-US" altLang="ko-KR" sz="1200" dirty="0"/>
              <a:t>) </a:t>
            </a:r>
            <a:r>
              <a:rPr lang="ko-KR" altLang="en-US" sz="1200" dirty="0"/>
              <a:t>사용 가능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행렬에 </a:t>
            </a:r>
            <a:r>
              <a:rPr lang="ko-KR" altLang="en-US" sz="1200" dirty="0" err="1"/>
              <a:t>결측치가</a:t>
            </a:r>
            <a:r>
              <a:rPr lang="ko-KR" altLang="en-US" sz="1200" dirty="0"/>
              <a:t> 있을 때는 </a:t>
            </a:r>
            <a:r>
              <a:rPr lang="en-US" altLang="ko-KR" sz="1200" dirty="0"/>
              <a:t>funk</a:t>
            </a:r>
            <a:r>
              <a:rPr lang="ko-KR" altLang="en-US" sz="1200" dirty="0"/>
              <a:t> </a:t>
            </a:r>
            <a:r>
              <a:rPr lang="en-US" altLang="ko-KR" sz="1200" dirty="0"/>
              <a:t>SVD</a:t>
            </a:r>
            <a:r>
              <a:rPr lang="ko-KR" altLang="en-US" sz="1200" dirty="0"/>
              <a:t> 알고리즘 사용 </a:t>
            </a:r>
            <a:r>
              <a:rPr lang="en-US" altLang="ko-KR" sz="1200" dirty="0"/>
              <a:t>(</a:t>
            </a:r>
            <a:r>
              <a:rPr lang="ko-KR" altLang="en-US" sz="1200" dirty="0"/>
              <a:t>실습 코드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00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4358599-A127-456C-BECE-B2780E92EB0E}"/>
              </a:ext>
            </a:extLst>
          </p:cNvPr>
          <p:cNvSpPr txBox="1">
            <a:spLocks/>
          </p:cNvSpPr>
          <p:nvPr/>
        </p:nvSpPr>
        <p:spPr>
          <a:xfrm>
            <a:off x="6096000" y="3356991"/>
            <a:ext cx="5624431" cy="332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5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6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NMF (Nonnegative Matrix Factorization)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7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평점 행렬은 모두 양수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양수인 값을 갖는 사용자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잠재행렬 산출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사용자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잠재표현 해석에 용이함 </a:t>
            </a:r>
            <a:endParaRPr lang="en-US" sz="1200" dirty="0"/>
          </a:p>
        </p:txBody>
      </p:sp>
      <p:pic>
        <p:nvPicPr>
          <p:cNvPr id="1030" name="Picture 6" descr="Singular Value Decomposition in Recommender Systems | DataMiningApps">
            <a:extLst>
              <a:ext uri="{FF2B5EF4-FFF2-40B4-BE49-F238E27FC236}">
                <a16:creationId xmlns:a16="http://schemas.microsoft.com/office/drawing/2014/main" id="{0B4C5BD1-9915-4B8D-B157-59817DEA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3789040"/>
            <a:ext cx="4704152" cy="14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F9137E-270C-45B8-AB1B-B7F0BB2E4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064" y="1413665"/>
            <a:ext cx="270734" cy="2799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3AAB61-E3CF-4D6A-9516-5676FEAC37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4739" y="1412776"/>
            <a:ext cx="247765" cy="280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DB167F-A8E7-4EFE-9125-C27F31F49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4502" y="1412776"/>
            <a:ext cx="271593" cy="280800"/>
          </a:xfrm>
          <a:prstGeom prst="rect">
            <a:avLst/>
          </a:prstGeom>
        </p:spPr>
      </p:pic>
      <p:pic>
        <p:nvPicPr>
          <p:cNvPr id="1032" name="Picture 8" descr="Simple Matrix Factorization example on the Movielens dataset using Pyspark  | by Soumya Ghosh | Medium">
            <a:extLst>
              <a:ext uri="{FF2B5EF4-FFF2-40B4-BE49-F238E27FC236}">
                <a16:creationId xmlns:a16="http://schemas.microsoft.com/office/drawing/2014/main" id="{3CA5F83C-AABB-46AA-80A8-5BAF4C759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0"/>
          <a:stretch/>
        </p:blipFill>
        <p:spPr bwMode="auto">
          <a:xfrm>
            <a:off x="6877472" y="3738556"/>
            <a:ext cx="4350316" cy="144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8F0404-E717-4ABF-B289-A3000E3C7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8168" y="5157330"/>
            <a:ext cx="270734" cy="2799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03699AA-5C1F-43BB-95F8-0D78BA60A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1751" y="5164424"/>
            <a:ext cx="271593" cy="280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B63BA83-2285-4B2B-B912-F97C06F14A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7980" y="4613237"/>
            <a:ext cx="247765" cy="280800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D06E9F59-384A-954E-9435-2B52C3312CD7}"/>
              </a:ext>
            </a:extLst>
          </p:cNvPr>
          <p:cNvSpPr txBox="1">
            <a:spLocks/>
          </p:cNvSpPr>
          <p:nvPr/>
        </p:nvSpPr>
        <p:spPr>
          <a:xfrm>
            <a:off x="8936133" y="1071863"/>
            <a:ext cx="2331886" cy="61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5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6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k: the number of latent factors</a:t>
            </a: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36BD082F-A4F9-47F5-BB6C-EA88DC17F54A}"/>
              </a:ext>
            </a:extLst>
          </p:cNvPr>
          <p:cNvSpPr txBox="1">
            <a:spLocks/>
          </p:cNvSpPr>
          <p:nvPr/>
        </p:nvSpPr>
        <p:spPr>
          <a:xfrm>
            <a:off x="8162186" y="2994697"/>
            <a:ext cx="2016224" cy="5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5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6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User latent matrix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30DAC283-17A0-4978-900A-86B8E0EF2638}"/>
              </a:ext>
            </a:extLst>
          </p:cNvPr>
          <p:cNvSpPr txBox="1">
            <a:spLocks/>
          </p:cNvSpPr>
          <p:nvPr/>
        </p:nvSpPr>
        <p:spPr>
          <a:xfrm>
            <a:off x="9500509" y="2752616"/>
            <a:ext cx="2016224" cy="5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5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6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Item latent matrix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16E075-AF5E-F40D-6E35-BA2EE3C0F45E}"/>
              </a:ext>
            </a:extLst>
          </p:cNvPr>
          <p:cNvSpPr/>
          <p:nvPr/>
        </p:nvSpPr>
        <p:spPr>
          <a:xfrm>
            <a:off x="2855640" y="3789040"/>
            <a:ext cx="1296144" cy="1492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AE0878-ADED-50F3-5802-E09D755BDF7B}"/>
              </a:ext>
            </a:extLst>
          </p:cNvPr>
          <p:cNvSpPr/>
          <p:nvPr/>
        </p:nvSpPr>
        <p:spPr>
          <a:xfrm>
            <a:off x="4367808" y="3789041"/>
            <a:ext cx="119603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CA12B-FCFE-70F6-065C-60F5BAEAD180}"/>
              </a:ext>
            </a:extLst>
          </p:cNvPr>
          <p:cNvSpPr txBox="1"/>
          <p:nvPr/>
        </p:nvSpPr>
        <p:spPr>
          <a:xfrm>
            <a:off x="2819636" y="5322113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사용자 </a:t>
            </a:r>
            <a:r>
              <a:rPr lang="ko-KR" altLang="en-US" sz="1000" b="1"/>
              <a:t>잠재 행렬</a:t>
            </a:r>
            <a:endParaRPr lang="ko-KR" altLang="en-US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C7ED0-3468-0411-6AB2-D1D17452ADCE}"/>
              </a:ext>
            </a:extLst>
          </p:cNvPr>
          <p:cNvSpPr txBox="1"/>
          <p:nvPr/>
        </p:nvSpPr>
        <p:spPr>
          <a:xfrm>
            <a:off x="4299355" y="4367016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아이템 잠재 행렬</a:t>
            </a:r>
          </a:p>
        </p:txBody>
      </p:sp>
    </p:spTree>
    <p:extLst>
      <p:ext uri="{BB962C8B-B14F-4D97-AF65-F5344CB8AC3E}">
        <p14:creationId xmlns:p14="http://schemas.microsoft.com/office/powerpoint/2010/main" val="233788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6DA8F2-C485-9AFF-3BDF-BC8129CB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8" y="1016248"/>
            <a:ext cx="6007525" cy="5256585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54358599-A127-456C-BECE-B2780E92E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8088" y="1052735"/>
                <a:ext cx="4832343" cy="52565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8775" indent="-358775" algn="l" defTabSz="914400" rtl="0" eaLnBrk="1" latinLnBrk="1" hangingPunct="1">
                  <a:lnSpc>
                    <a:spcPct val="200000"/>
                  </a:lnSpc>
                  <a:spcBef>
                    <a:spcPts val="1000"/>
                  </a:spcBef>
                  <a:buClr>
                    <a:srgbClr val="3C23D3"/>
                  </a:buClr>
                  <a:buSzPct val="100000"/>
                  <a:buFontTx/>
                  <a:buBlip>
                    <a:blip r:embed="rId4"/>
                  </a:buBlip>
                  <a:defRPr lang="ko-KR" altLang="en-US"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17550" indent="-374650" algn="l" defTabSz="914400" rtl="0" eaLnBrk="1" latinLnBrk="1" hangingPunct="1">
                  <a:lnSpc>
                    <a:spcPct val="200000"/>
                  </a:lnSpc>
                  <a:spcBef>
                    <a:spcPts val="1000"/>
                  </a:spcBef>
                  <a:buClr>
                    <a:srgbClr val="A40052"/>
                  </a:buClr>
                  <a:buSzPct val="70000"/>
                  <a:buFont typeface="Wingdings" pitchFamily="2" charset="2"/>
                  <a:buChar char="l"/>
                  <a:defRPr lang="ko-KR" altLang="en-US"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-320675" algn="l" defTabSz="914400" rtl="0" eaLnBrk="1" latinLnBrk="1" hangingPunct="1">
                  <a:lnSpc>
                    <a:spcPct val="200000"/>
                  </a:lnSpc>
                  <a:spcBef>
                    <a:spcPts val="1000"/>
                  </a:spcBef>
                  <a:buFontTx/>
                  <a:buBlip>
                    <a:blip r:embed="rId5"/>
                  </a:buBlip>
                  <a:defRPr lang="ko-KR" altLang="en-US"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435100" indent="-315913" algn="l" defTabSz="914400" rtl="0" eaLnBrk="1" latinLnBrk="1" hangingPunct="1">
                  <a:lnSpc>
                    <a:spcPct val="200000"/>
                  </a:lnSpc>
                  <a:spcBef>
                    <a:spcPts val="1000"/>
                  </a:spcBef>
                  <a:buFont typeface="Arial" pitchFamily="34" charset="0"/>
                  <a:buChar char="–"/>
                  <a:tabLst>
                    <a:tab pos="1435100" algn="l"/>
                  </a:tabLst>
                  <a:defRPr lang="ko-KR" altLang="en-US" sz="11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/>
                  <a:t>Evaluation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metrics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200" dirty="0"/>
                  <a:t>RMSE (Root Mean Squared Error): 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75565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𝑒𝑠𝑡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ko-KR" altLang="en-US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0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1200" dirty="0"/>
                  <a:t>MAE (Mean Average Error): 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lnSpc>
                    <a:spcPct val="150000"/>
                  </a:lnSpc>
                  <a:buNone/>
                </a:pPr>
                <a:r>
                  <a:rPr lang="en-US" sz="1200" b="0" dirty="0"/>
                  <a:t>	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sz="1200" dirty="0"/>
                  <a:t>|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5-fold cross-validation results are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200" b="1" dirty="0"/>
                  <a:t>SVD: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𝑹𝑴𝑺𝑬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𝟎𝟑𝟕𝟕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𝑴𝑨𝑬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𝟎𝟖</m:t>
                    </m:r>
                  </m:oMath>
                </a14:m>
                <a:endParaRPr lang="en-US" sz="12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sz="1200" dirty="0"/>
                  <a:t>NMF: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=1.6034,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1.2389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54358599-A127-456C-BECE-B2780E92E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1052735"/>
                <a:ext cx="4832343" cy="525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C08E9CB-AF81-4377-AC7E-2F18D7F58D96}"/>
              </a:ext>
            </a:extLst>
          </p:cNvPr>
          <p:cNvSpPr txBox="1">
            <a:spLocks/>
          </p:cNvSpPr>
          <p:nvPr/>
        </p:nvSpPr>
        <p:spPr>
          <a:xfrm>
            <a:off x="4572114" y="2272367"/>
            <a:ext cx="2016224" cy="5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4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5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Setting parameters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6EB849-8F77-4CDE-9D34-2AAAFD93B2AF}"/>
              </a:ext>
            </a:extLst>
          </p:cNvPr>
          <p:cNvCxnSpPr>
            <a:cxnSpLocks/>
          </p:cNvCxnSpPr>
          <p:nvPr/>
        </p:nvCxnSpPr>
        <p:spPr>
          <a:xfrm>
            <a:off x="2711624" y="2562652"/>
            <a:ext cx="1719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75B7B97-2689-4216-A111-E142B4409C85}"/>
              </a:ext>
            </a:extLst>
          </p:cNvPr>
          <p:cNvSpPr txBox="1">
            <a:spLocks/>
          </p:cNvSpPr>
          <p:nvPr/>
        </p:nvSpPr>
        <p:spPr>
          <a:xfrm>
            <a:off x="4549642" y="3733517"/>
            <a:ext cx="2016224" cy="5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4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5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Cross-validation of SVD</a:t>
            </a: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4EC2E6B-CD01-45C0-AC6D-E7A527E68284}"/>
              </a:ext>
            </a:extLst>
          </p:cNvPr>
          <p:cNvSpPr txBox="1">
            <a:spLocks/>
          </p:cNvSpPr>
          <p:nvPr/>
        </p:nvSpPr>
        <p:spPr>
          <a:xfrm>
            <a:off x="4572114" y="5373216"/>
            <a:ext cx="2016224" cy="5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  <a:buFontTx/>
              <a:buBlip>
                <a:blip r:embed="rId4"/>
              </a:buBlip>
              <a:defRPr lang="ko-KR" altLang="en-US"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7550" indent="-3746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Clr>
                <a:srgbClr val="A40052"/>
              </a:buClr>
              <a:buSzPct val="70000"/>
              <a:buFont typeface="Wingdings" pitchFamily="2" charset="2"/>
              <a:buChar char="l"/>
              <a:defRPr lang="ko-KR" altLang="en-US"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6325" indent="-320675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5"/>
              </a:buBlip>
              <a:defRPr lang="ko-KR" altLang="en-US"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35100" indent="-315913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itchFamily="34" charset="0"/>
              <a:buChar char="–"/>
              <a:tabLst>
                <a:tab pos="1435100" algn="l"/>
              </a:tabLst>
              <a:defRPr lang="ko-KR" altLang="en-US" sz="11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Cross-validation of NMF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92A862-B571-6637-1F3E-CD54D92E85EA}"/>
              </a:ext>
            </a:extLst>
          </p:cNvPr>
          <p:cNvSpPr/>
          <p:nvPr/>
        </p:nvSpPr>
        <p:spPr>
          <a:xfrm>
            <a:off x="471569" y="313724"/>
            <a:ext cx="2018408" cy="369026"/>
          </a:xfrm>
          <a:prstGeom prst="roundRect">
            <a:avLst/>
          </a:prstGeom>
          <a:solidFill>
            <a:srgbClr val="031754"/>
          </a:solidFill>
          <a:ln>
            <a:solidFill>
              <a:srgbClr val="031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+mn-ea"/>
                <a:cs typeface="Arial" panose="020B0604020202020204" pitchFamily="34" charset="0"/>
              </a:rPr>
              <a:t>3. </a:t>
            </a:r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모델 학습하기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2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로 최적의 모델 파라미터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509AF-02F6-393E-5725-5EE2BAA41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68" y="1795234"/>
            <a:ext cx="816406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4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 알고리즘이 모르는 평점을 추정하는 과정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B25B-F27C-4526-BC58-37A470BF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69" y="980728"/>
            <a:ext cx="11239579" cy="5544616"/>
          </a:xfrm>
        </p:spPr>
        <p:txBody>
          <a:bodyPr>
            <a:norm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lvl="1"/>
            <a:r>
              <a:rPr lang="en-US" altLang="ko-KR" sz="1200" dirty="0" err="1"/>
              <a:t>user_dict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item_dict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인코딩된</a:t>
            </a:r>
            <a:r>
              <a:rPr lang="ko-KR" altLang="en-US" sz="1200" dirty="0"/>
              <a:t> 사용자</a:t>
            </a:r>
            <a:r>
              <a:rPr lang="en-US" altLang="ko-KR" sz="1200" dirty="0"/>
              <a:t>/</a:t>
            </a:r>
            <a:r>
              <a:rPr lang="ko-KR" altLang="en-US" sz="1200" dirty="0"/>
              <a:t>영화 </a:t>
            </a:r>
            <a:r>
              <a:rPr lang="en-US" altLang="ko-KR" sz="1200" dirty="0"/>
              <a:t>ID </a:t>
            </a:r>
            <a:r>
              <a:rPr lang="ko-KR" altLang="en-US" sz="1200" dirty="0"/>
              <a:t>와 데이터셋 내에서 실제 사용자</a:t>
            </a:r>
            <a:r>
              <a:rPr lang="en-US" altLang="ko-KR" sz="1200" dirty="0"/>
              <a:t>/</a:t>
            </a:r>
            <a:r>
              <a:rPr lang="ko-KR" altLang="en-US" sz="1200" dirty="0"/>
              <a:t>영화 </a:t>
            </a:r>
            <a:r>
              <a:rPr lang="en-US" altLang="ko-KR" sz="1200" dirty="0"/>
              <a:t>ID </a:t>
            </a:r>
            <a:r>
              <a:rPr lang="ko-KR" altLang="en-US" sz="1200" dirty="0" err="1"/>
              <a:t>딕셔너리</a:t>
            </a:r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C1975-D1E4-45E4-C773-C3E63DD03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32" y="1124744"/>
            <a:ext cx="6922052" cy="4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3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 알고리즘이 모르는 평점을 추정하는 과정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B25B-F27C-4526-BC58-37A470BF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69" y="980728"/>
            <a:ext cx="11239579" cy="554461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한 사용자</a:t>
            </a:r>
            <a:r>
              <a:rPr lang="en-US" altLang="ko-KR" sz="1400" dirty="0"/>
              <a:t>, </a:t>
            </a:r>
            <a:r>
              <a:rPr lang="ko-KR" altLang="en-US" sz="1400" dirty="0"/>
              <a:t>아이템을 무작위로 선정 </a:t>
            </a:r>
            <a:r>
              <a:rPr lang="en-US" altLang="ko-KR" sz="1400" dirty="0"/>
              <a:t>(</a:t>
            </a:r>
            <a:r>
              <a:rPr lang="ko-KR" altLang="en-US" sz="1400" dirty="0"/>
              <a:t>실습에서는 </a:t>
            </a:r>
            <a:r>
              <a:rPr lang="en-US" altLang="ko-KR" sz="1400" dirty="0"/>
              <a:t>0</a:t>
            </a:r>
            <a:r>
              <a:rPr lang="ko-KR" altLang="en-US" sz="1400" dirty="0"/>
              <a:t>번 사용자</a:t>
            </a:r>
            <a:r>
              <a:rPr lang="en-US" altLang="ko-KR" sz="1400" dirty="0"/>
              <a:t>, 0</a:t>
            </a:r>
            <a:r>
              <a:rPr lang="ko-KR" altLang="en-US" sz="1400" dirty="0"/>
              <a:t>번 영화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	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1C299-7D1E-A78B-D86D-9E82C411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36" y="1581226"/>
            <a:ext cx="7344588" cy="48707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401AF3-5407-4C4A-91F9-E705297265D8}"/>
              </a:ext>
            </a:extLst>
          </p:cNvPr>
          <p:cNvSpPr txBox="1"/>
          <p:nvPr/>
        </p:nvSpPr>
        <p:spPr>
          <a:xfrm>
            <a:off x="7536160" y="1079243"/>
            <a:ext cx="3696072" cy="10154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user latent factor, qi: item latent factor</a:t>
            </a: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rgbClr val="3C23D3"/>
              </a:buClr>
              <a:buSzPct val="100000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user bias, bi: item bias</a:t>
            </a:r>
          </a:p>
        </p:txBody>
      </p:sp>
    </p:spTree>
    <p:extLst>
      <p:ext uri="{BB962C8B-B14F-4D97-AF65-F5344CB8AC3E}">
        <p14:creationId xmlns:p14="http://schemas.microsoft.com/office/powerpoint/2010/main" val="314562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 알고리즘이 모르는 평점을 추정하는 과정 확인하기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6EB25B-F27C-4526-BC58-37A470BFA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569" y="1052736"/>
                <a:ext cx="11239579" cy="52565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400" dirty="0"/>
                  <a:t>Prediction by </a:t>
                </a:r>
                <a:r>
                  <a:rPr lang="en-US" altLang="ko-KR" sz="1400" dirty="0" err="1"/>
                  <a:t>SVD.predict</a:t>
                </a:r>
                <a:r>
                  <a:rPr lang="en-US" altLang="ko-KR" sz="1400" dirty="0"/>
                  <a:t> method in Surprise</a:t>
                </a:r>
              </a:p>
              <a:p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Manual calculation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6EB25B-F27C-4526-BC58-37A470BFA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569" y="1052736"/>
                <a:ext cx="11239579" cy="52565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4C7B2DBC-4EDE-35A8-AE23-FBEC7B076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176" y="1628800"/>
            <a:ext cx="8060364" cy="16035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A05E6-7008-E0B4-E46E-F083915A5F06}"/>
              </a:ext>
            </a:extLst>
          </p:cNvPr>
          <p:cNvSpPr/>
          <p:nvPr/>
        </p:nvSpPr>
        <p:spPr>
          <a:xfrm>
            <a:off x="5735960" y="2246694"/>
            <a:ext cx="1656184" cy="23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6D17DE-3587-89F0-2002-A81C04F0D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176" y="4796928"/>
            <a:ext cx="4513086" cy="8642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472D44-DE9A-435A-8F88-93AA7622BB5B}"/>
              </a:ext>
            </a:extLst>
          </p:cNvPr>
          <p:cNvSpPr/>
          <p:nvPr/>
        </p:nvSpPr>
        <p:spPr>
          <a:xfrm>
            <a:off x="2639616" y="542782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2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D1498-D488-9139-70BB-6C1D1CBE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51E16-6033-DC7F-556B-69BF6831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불러오기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행렬 구축하기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모델 훈련하기</a:t>
            </a:r>
            <a:endParaRPr lang="en-US" altLang="ko-KR" dirty="0"/>
          </a:p>
          <a:p>
            <a:r>
              <a:rPr lang="en-US" altLang="ko-KR" dirty="0"/>
              <a:t>4. top-k </a:t>
            </a:r>
            <a:r>
              <a:rPr lang="ko-KR" altLang="en-US" dirty="0"/>
              <a:t>추천 알고리즘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 및 질의응답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2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Top-n recommendation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B25B-F27C-4526-BC58-37A470BF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69" y="980728"/>
            <a:ext cx="11239579" cy="453650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284691-E3DF-D743-C2FA-A338D054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381125"/>
            <a:ext cx="8058150" cy="409575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1B24D7D-D1D1-E912-770E-8A678B3B2B90}"/>
              </a:ext>
            </a:extLst>
          </p:cNvPr>
          <p:cNvSpPr/>
          <p:nvPr/>
        </p:nvSpPr>
        <p:spPr>
          <a:xfrm>
            <a:off x="471568" y="313724"/>
            <a:ext cx="2384071" cy="369026"/>
          </a:xfrm>
          <a:prstGeom prst="roundRect">
            <a:avLst/>
          </a:prstGeom>
          <a:solidFill>
            <a:srgbClr val="031754"/>
          </a:solidFill>
          <a:ln>
            <a:solidFill>
              <a:srgbClr val="031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+mn-ea"/>
                <a:cs typeface="Arial" panose="020B0604020202020204" pitchFamily="34" charset="0"/>
              </a:rPr>
              <a:t>4. top-k </a:t>
            </a:r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추천 알고리즘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6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Top-n recommendation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B25B-F27C-4526-BC58-37A470BF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69" y="980728"/>
            <a:ext cx="11239579" cy="4536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Top-n recommendation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Recommend n items that a user is expected to like (items with n highest predicted ratings) to the user who has ever rated.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54551-357F-4677-BBF4-40FC127F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48" y="2033939"/>
            <a:ext cx="6634020" cy="412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5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유사한 선호를 갖는 영화 목록 추천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B25B-F27C-4526-BC58-37A470BF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69" y="980728"/>
            <a:ext cx="11239579" cy="4536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입력한 영화와 유사한 잠재 표현을 갖는 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사용자의 선호 패턴이 비슷한</a:t>
            </a:r>
            <a:r>
              <a:rPr lang="en-US" altLang="ko-KR" sz="1400" dirty="0"/>
              <a:t>) N</a:t>
            </a:r>
            <a:r>
              <a:rPr lang="ko-KR" altLang="en-US" sz="1400" dirty="0"/>
              <a:t>개의 영화 목록 출력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영화의 잠재 벡터 간 유사도 값이 가장 높은 </a:t>
            </a:r>
            <a:r>
              <a:rPr lang="en-US" altLang="ko-KR" sz="1200" dirty="0"/>
              <a:t>N</a:t>
            </a:r>
            <a:r>
              <a:rPr lang="ko-KR" altLang="en-US" sz="1200" dirty="0"/>
              <a:t>개의 영화 목록 추천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AC6530-D67F-4499-8112-BDBCA084A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49"/>
          <a:stretch/>
        </p:blipFill>
        <p:spPr>
          <a:xfrm>
            <a:off x="1554854" y="1988840"/>
            <a:ext cx="9073008" cy="4199778"/>
          </a:xfrm>
          <a:prstGeom prst="rect">
            <a:avLst/>
          </a:prstGeom>
        </p:spPr>
      </p:pic>
      <p:pic>
        <p:nvPicPr>
          <p:cNvPr id="2050" name="Picture 2" descr="Cosine similarity: How does it measure the similarity, Maths behind and  usage in Python | by Varun | Towards Data Science">
            <a:extLst>
              <a:ext uri="{FF2B5EF4-FFF2-40B4-BE49-F238E27FC236}">
                <a16:creationId xmlns:a16="http://schemas.microsoft.com/office/drawing/2014/main" id="{37AA7409-EA9B-79F7-E985-E188A34F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55" y="1772816"/>
            <a:ext cx="2671640" cy="9524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5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유사한 선호를 갖는 영화 목록 추천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B25B-F27C-4526-BC58-37A470BF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69" y="980728"/>
            <a:ext cx="11239579" cy="4536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입력한 영화와 유사한 잠재 표현을 갖는 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사용자의 선호 패턴이 비슷한</a:t>
            </a:r>
            <a:r>
              <a:rPr lang="en-US" altLang="ko-KR" sz="1400" dirty="0"/>
              <a:t>) N</a:t>
            </a:r>
            <a:r>
              <a:rPr lang="ko-KR" altLang="en-US" sz="1400" dirty="0"/>
              <a:t>개의 영화 목록 출력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BC1F85-C012-A7CB-4F7B-BBC157AA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18" y="1844254"/>
            <a:ext cx="4762500" cy="403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FB04CB-D4FC-5505-10CC-A99F6509E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772816"/>
            <a:ext cx="46101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5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t-SNE </a:t>
            </a:r>
            <a:r>
              <a:rPr lang="ko-KR" altLang="en-US" dirty="0"/>
              <a:t>시각화 방법론을 활용하여 영화 잠재 벡터 시각화하기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F4BD4-5A16-08AE-1993-95724CDA6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24" y="1124744"/>
            <a:ext cx="5320068" cy="48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1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Visualizing the movie Factors Using t-SNE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DFFD8B-3A90-2CC6-3EFC-B324BF1D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20" y="1052736"/>
            <a:ext cx="8938276" cy="54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1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F04C45-930C-46AD-AC15-AD3F8A8D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factorization for implicit feedbacks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B25B-F27C-4526-BC58-37A470BF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69" y="980728"/>
            <a:ext cx="11239579" cy="5472608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행렬 분해 알고리즘의 한계</a:t>
            </a:r>
            <a:endParaRPr lang="en-US" altLang="ko-KR" sz="1400" dirty="0"/>
          </a:p>
          <a:p>
            <a:pPr lvl="1"/>
            <a:r>
              <a:rPr lang="en-US" altLang="ko-KR" sz="1200" b="1" dirty="0"/>
              <a:t>Sparsity</a:t>
            </a:r>
            <a:r>
              <a:rPr lang="en-US" altLang="ko-KR" sz="1200" dirty="0"/>
              <a:t> : </a:t>
            </a:r>
            <a:r>
              <a:rPr lang="ko-KR" altLang="en-US" sz="1200" dirty="0"/>
              <a:t>관측되지 못한 평점에 비해 관측된 평점 수가 매우 적음</a:t>
            </a:r>
            <a:endParaRPr lang="en-US" altLang="ko-KR" sz="1200" dirty="0"/>
          </a:p>
          <a:p>
            <a:pPr lvl="1"/>
            <a:r>
              <a:rPr lang="en-US" altLang="ko-KR" sz="1200" b="1" dirty="0"/>
              <a:t>Cold-start problem</a:t>
            </a:r>
            <a:r>
              <a:rPr lang="en-US" altLang="ko-KR" sz="1200" dirty="0"/>
              <a:t>: </a:t>
            </a:r>
            <a:r>
              <a:rPr lang="ko-KR" altLang="en-US" sz="1200" dirty="0"/>
              <a:t>새로운 유저에게 아이템을 추천하거나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유저에게 새로운 아이템을 추천하기 어려움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암시적인 피드백을 위한 행렬 분해</a:t>
            </a:r>
            <a:endParaRPr lang="en-US" altLang="ko-KR" sz="1400" b="1" dirty="0"/>
          </a:p>
          <a:p>
            <a:pPr lvl="1"/>
            <a:r>
              <a:rPr lang="ko-KR" altLang="en-US" sz="1200" dirty="0"/>
              <a:t>유저는 온라인에서 명시적인 선호</a:t>
            </a:r>
            <a:r>
              <a:rPr lang="en-US" altLang="ko-KR" sz="1200" dirty="0"/>
              <a:t>(e.g., </a:t>
            </a:r>
            <a:r>
              <a:rPr lang="ko-KR" altLang="en-US" sz="1200" dirty="0"/>
              <a:t>평점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)</a:t>
            </a:r>
            <a:r>
              <a:rPr lang="ko-KR" altLang="en-US" sz="1200" dirty="0"/>
              <a:t>를 잘 드러내지 않음</a:t>
            </a:r>
            <a:r>
              <a:rPr lang="en-US" altLang="ko-KR" sz="1200" dirty="0"/>
              <a:t>. </a:t>
            </a:r>
            <a:r>
              <a:rPr lang="ko-KR" altLang="en-US" sz="1200" dirty="0"/>
              <a:t>모델은 암시적인 피드백</a:t>
            </a:r>
            <a:r>
              <a:rPr lang="en-US" altLang="ko-KR" sz="1200" dirty="0"/>
              <a:t>(e.g., </a:t>
            </a:r>
            <a:r>
              <a:rPr lang="ko-KR" altLang="en-US" sz="1200" dirty="0"/>
              <a:t>시청기록</a:t>
            </a:r>
            <a:r>
              <a:rPr lang="en-US" altLang="ko-KR" sz="1200" dirty="0"/>
              <a:t>, </a:t>
            </a:r>
            <a:r>
              <a:rPr lang="ko-KR" altLang="en-US" sz="1200" dirty="0"/>
              <a:t>위시리스트 등</a:t>
            </a:r>
            <a:r>
              <a:rPr lang="en-US" altLang="ko-KR" sz="1200" dirty="0"/>
              <a:t>)</a:t>
            </a:r>
            <a:r>
              <a:rPr lang="ko-KR" altLang="en-US" sz="1200" dirty="0"/>
              <a:t>에서 선호도를 추론할 수 있어야 함</a:t>
            </a:r>
            <a:endParaRPr lang="en-US" altLang="ko-KR" sz="1200" dirty="0"/>
          </a:p>
          <a:p>
            <a:pPr lvl="1"/>
            <a:r>
              <a:rPr lang="ko-KR" altLang="en-US" sz="1200" dirty="0"/>
              <a:t>딥러닝 기반 추천 시스템은 유저나 아이템의 메타 정보를 사용하여 암시적인 피드백으로부터 유저의 선호도를 잘 추론함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681E155-9016-E56A-90AE-049AE5A48347}"/>
              </a:ext>
            </a:extLst>
          </p:cNvPr>
          <p:cNvSpPr/>
          <p:nvPr/>
        </p:nvSpPr>
        <p:spPr>
          <a:xfrm>
            <a:off x="471569" y="313724"/>
            <a:ext cx="1519976" cy="369026"/>
          </a:xfrm>
          <a:prstGeom prst="roundRect">
            <a:avLst/>
          </a:prstGeom>
          <a:solidFill>
            <a:srgbClr val="031754"/>
          </a:solidFill>
          <a:ln>
            <a:solidFill>
              <a:srgbClr val="031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latin typeface="+mn-ea"/>
                <a:cs typeface="Arial" panose="020B0604020202020204" pitchFamily="34" charset="0"/>
              </a:rPr>
              <a:t>5. </a:t>
            </a:r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결론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87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400" b="0" dirty="0"/>
              <a:t>감사합니다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C433C-B58D-B196-F264-6E96EF3E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301BC-2F9C-13E2-0F87-D3DC16BA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구글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https://colab.research.google.com/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GitHub </a:t>
            </a:r>
            <a:r>
              <a:rPr lang="ko-KR" altLang="en-US" dirty="0"/>
              <a:t>박스를 누르고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URL</a:t>
            </a:r>
            <a:r>
              <a:rPr lang="ko-KR" altLang="en-US" dirty="0"/>
              <a:t>을 아래와 같이 입력해주세요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파일</a:t>
            </a:r>
            <a:r>
              <a:rPr lang="en-US" altLang="ko-KR" dirty="0"/>
              <a:t>-</a:t>
            </a:r>
            <a:r>
              <a:rPr lang="ko-KR" altLang="en-US" dirty="0"/>
              <a:t>노트열기</a:t>
            </a:r>
            <a:r>
              <a:rPr lang="en-US" altLang="ko-KR" dirty="0"/>
              <a:t>-GitHub-</a:t>
            </a:r>
            <a:r>
              <a:rPr lang="ko-KR" altLang="en-US" dirty="0"/>
              <a:t>아래주소창 입력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https://github.com/lafgh/ta_recommendation_system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A9D6-29ED-EC22-E7FA-843CE2E9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C07E7-8866-6368-CA6C-51A13A82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F0B1C-55AF-6FCA-A32C-E4BE3832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32" y="1308886"/>
            <a:ext cx="7472851" cy="46722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FB0B99-B6C7-B6A6-5C4B-12D4DC9A0AB8}"/>
              </a:ext>
            </a:extLst>
          </p:cNvPr>
          <p:cNvSpPr/>
          <p:nvPr/>
        </p:nvSpPr>
        <p:spPr>
          <a:xfrm>
            <a:off x="4223792" y="4077072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2A49E-EFA6-9400-93BB-C5313F867BDD}"/>
              </a:ext>
            </a:extLst>
          </p:cNvPr>
          <p:cNvSpPr/>
          <p:nvPr/>
        </p:nvSpPr>
        <p:spPr>
          <a:xfrm>
            <a:off x="7392144" y="1916832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2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50A0-DFE4-FDF1-7FC1-38908625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53520-50C2-E43C-989F-6B3B2F26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470BE6-8AF3-DFA7-8AC2-4D920183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11" y="1052737"/>
            <a:ext cx="8073291" cy="5209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5E3689-924F-09C5-E6F2-AA07AA77C91F}"/>
              </a:ext>
            </a:extLst>
          </p:cNvPr>
          <p:cNvSpPr/>
          <p:nvPr/>
        </p:nvSpPr>
        <p:spPr>
          <a:xfrm>
            <a:off x="2054710" y="1052737"/>
            <a:ext cx="8082579" cy="158417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150731-E98E-2930-5251-E2017F0F9701}"/>
              </a:ext>
            </a:extLst>
          </p:cNvPr>
          <p:cNvSpPr/>
          <p:nvPr/>
        </p:nvSpPr>
        <p:spPr>
          <a:xfrm>
            <a:off x="2054710" y="4221088"/>
            <a:ext cx="8082579" cy="204120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packages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F0F71ED-D214-48FC-B7A6-3EE521BE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056" y="1412776"/>
            <a:ext cx="5183100" cy="1512168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For more information, refer to </a:t>
            </a:r>
            <a:r>
              <a:rPr lang="en-US" altLang="ko-KR" sz="1400" dirty="0">
                <a:hlinkClick r:id="rId3"/>
              </a:rPr>
              <a:t>https://surprise.readthedocs.io/en/stable/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230496-79BC-94B7-2595-BB2E2B33E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41" y="1124744"/>
            <a:ext cx="5703512" cy="523556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D623FE-644D-0BCA-4569-3259940D1F83}"/>
              </a:ext>
            </a:extLst>
          </p:cNvPr>
          <p:cNvSpPr/>
          <p:nvPr/>
        </p:nvSpPr>
        <p:spPr>
          <a:xfrm>
            <a:off x="471569" y="313724"/>
            <a:ext cx="2018408" cy="369026"/>
          </a:xfrm>
          <a:prstGeom prst="roundRect">
            <a:avLst/>
          </a:prstGeom>
          <a:solidFill>
            <a:srgbClr val="031754"/>
          </a:solidFill>
          <a:ln>
            <a:solidFill>
              <a:srgbClr val="031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패키지 설치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2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Netflix prize data (movie recommendation)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945A8F-0D42-4454-A33B-ECB4C2C6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192" y="1052737"/>
            <a:ext cx="3886956" cy="5184576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For more information on Netflix prize data, refer to </a:t>
            </a:r>
            <a:r>
              <a:rPr lang="en-US" altLang="ko-KR" sz="1400" dirty="0">
                <a:hlinkClick r:id="rId3"/>
              </a:rPr>
              <a:t>https://www.kaggle.com/netflix-inc/netflix-prize-data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1026" name="Picture 2" descr="넷플릭스의 이미지 UX.">
            <a:extLst>
              <a:ext uri="{FF2B5EF4-FFF2-40B4-BE49-F238E27FC236}">
                <a16:creationId xmlns:a16="http://schemas.microsoft.com/office/drawing/2014/main" id="{9CA65920-7FB3-AF49-BB59-FCBC33850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5"/>
          <a:stretch/>
        </p:blipFill>
        <p:spPr bwMode="auto">
          <a:xfrm>
            <a:off x="7747802" y="3573016"/>
            <a:ext cx="4039736" cy="304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0EE0ED-32EF-4EAB-9979-F43A40E40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52" y="1238250"/>
            <a:ext cx="7181850" cy="43815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9D18AFA-7351-2827-4ACE-C2EF69E8C806}"/>
              </a:ext>
            </a:extLst>
          </p:cNvPr>
          <p:cNvSpPr/>
          <p:nvPr/>
        </p:nvSpPr>
        <p:spPr>
          <a:xfrm>
            <a:off x="471569" y="313724"/>
            <a:ext cx="2018408" cy="369026"/>
          </a:xfrm>
          <a:prstGeom prst="roundRect">
            <a:avLst/>
          </a:prstGeom>
          <a:solidFill>
            <a:srgbClr val="031754"/>
          </a:solidFill>
          <a:ln>
            <a:solidFill>
              <a:srgbClr val="031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데이터 불러오기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A2BFC4-E584-67FF-10B4-457DFDE0CDAC}"/>
              </a:ext>
            </a:extLst>
          </p:cNvPr>
          <p:cNvSpPr/>
          <p:nvPr/>
        </p:nvSpPr>
        <p:spPr>
          <a:xfrm>
            <a:off x="9692740" y="313724"/>
            <a:ext cx="2018408" cy="369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코드 실행 </a:t>
            </a:r>
            <a:r>
              <a:rPr lang="en-US" altLang="ko-KR" sz="1400" b="1" dirty="0">
                <a:latin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2555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Netflix prize data (movie recommendation)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837F41E-BA49-9228-4BA3-3479BDAE4E01}"/>
              </a:ext>
            </a:extLst>
          </p:cNvPr>
          <p:cNvSpPr/>
          <p:nvPr/>
        </p:nvSpPr>
        <p:spPr>
          <a:xfrm>
            <a:off x="7352848" y="3590858"/>
            <a:ext cx="803778" cy="436310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DF6FF1-1CDF-24C0-478B-A785F8B8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9" y="1164838"/>
            <a:ext cx="6498114" cy="4852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DFEDC4-4AD6-DE0D-F825-1AC83C6A6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792" y="1196752"/>
            <a:ext cx="3171356" cy="48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4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1C2B592-F34D-F62A-82D3-3BAA98C0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9" y="1196753"/>
            <a:ext cx="6846835" cy="46599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Netflix prize data (movie recommendation)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945A8F-0D42-4454-A33B-ECB4C2C6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176" y="1052737"/>
            <a:ext cx="4030972" cy="5184576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In the dataset, 4,499 movies (items), 470,758 customers (users), and 24,053,764 ratings (interactions) are given.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08423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10100</TotalTime>
  <Words>954</Words>
  <Application>Microsoft Office PowerPoint</Application>
  <PresentationFormat>와이드스크린</PresentationFormat>
  <Paragraphs>173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Cambria Math</vt:lpstr>
      <vt:lpstr>Wingdings</vt:lpstr>
      <vt:lpstr>1_Office 테마</vt:lpstr>
      <vt:lpstr>Matrix factorization for recommender systems</vt:lpstr>
      <vt:lpstr>목차</vt:lpstr>
      <vt:lpstr>Colab</vt:lpstr>
      <vt:lpstr>PowerPoint 프레젠테이션</vt:lpstr>
      <vt:lpstr>공지사항</vt:lpstr>
      <vt:lpstr>Install packages</vt:lpstr>
      <vt:lpstr>Netflix prize data (movie recommendation)</vt:lpstr>
      <vt:lpstr>Netflix prize data (movie recommendation)</vt:lpstr>
      <vt:lpstr>Netflix prize data (movie recommendation)</vt:lpstr>
      <vt:lpstr>Load movie title dataset</vt:lpstr>
      <vt:lpstr>User-item matrix</vt:lpstr>
      <vt:lpstr>User-item matrix</vt:lpstr>
      <vt:lpstr>Matrix factorization</vt:lpstr>
      <vt:lpstr>Matrix factorization</vt:lpstr>
      <vt:lpstr>Model evaluation</vt:lpstr>
      <vt:lpstr>Grid search로 최적의 모델 파라미터 찾기</vt:lpstr>
      <vt:lpstr>행렬 분해 알고리즘이 모르는 평점을 추정하는 과정 확인하기</vt:lpstr>
      <vt:lpstr>행렬 분해 알고리즘이 모르는 평점을 추정하는 과정 확인하기</vt:lpstr>
      <vt:lpstr>행렬 분해 알고리즘이 모르는 평점을 추정하는 과정 확인하기</vt:lpstr>
      <vt:lpstr>Top-n recommendation</vt:lpstr>
      <vt:lpstr>Top-n recommendation</vt:lpstr>
      <vt:lpstr>유사한 선호를 갖는 영화 목록 추천</vt:lpstr>
      <vt:lpstr>유사한 선호를 갖는 영화 목록 추천</vt:lpstr>
      <vt:lpstr>t-SNE 시각화 방법론을 활용하여 영화 잠재 벡터 시각화하기</vt:lpstr>
      <vt:lpstr>Visualizing the movie Factors Using t-SNE</vt:lpstr>
      <vt:lpstr>Matrix factorization for implicit feedbacks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natural human</dc:creator>
  <cp:lastModifiedBy>(대학원생) 김지원 (인공지능대학원)</cp:lastModifiedBy>
  <cp:revision>633</cp:revision>
  <cp:lastPrinted>2021-07-05T01:48:06Z</cp:lastPrinted>
  <dcterms:created xsi:type="dcterms:W3CDTF">2013-11-04T07:44:37Z</dcterms:created>
  <dcterms:modified xsi:type="dcterms:W3CDTF">2023-09-14T06:41:53Z</dcterms:modified>
</cp:coreProperties>
</file>