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372" r:id="rId3"/>
    <p:sldId id="510" r:id="rId4"/>
    <p:sldId id="514" r:id="rId5"/>
    <p:sldId id="512" r:id="rId6"/>
    <p:sldId id="518" r:id="rId7"/>
    <p:sldId id="536" r:id="rId8"/>
    <p:sldId id="511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35" r:id="rId17"/>
    <p:sldId id="528" r:id="rId18"/>
    <p:sldId id="527" r:id="rId19"/>
    <p:sldId id="532" r:id="rId20"/>
    <p:sldId id="531" r:id="rId21"/>
    <p:sldId id="530" r:id="rId22"/>
    <p:sldId id="533" r:id="rId23"/>
    <p:sldId id="534" r:id="rId24"/>
    <p:sldId id="538" r:id="rId25"/>
    <p:sldId id="539" r:id="rId26"/>
    <p:sldId id="540" r:id="rId27"/>
    <p:sldId id="541" r:id="rId28"/>
    <p:sldId id="542" r:id="rId29"/>
    <p:sldId id="544" r:id="rId30"/>
    <p:sldId id="543" r:id="rId31"/>
    <p:sldId id="545" r:id="rId32"/>
    <p:sldId id="546" r:id="rId33"/>
    <p:sldId id="547" r:id="rId34"/>
    <p:sldId id="548" r:id="rId35"/>
    <p:sldId id="549" r:id="rId36"/>
    <p:sldId id="550" r:id="rId37"/>
    <p:sldId id="551" r:id="rId38"/>
    <p:sldId id="552" r:id="rId39"/>
    <p:sldId id="554" r:id="rId40"/>
    <p:sldId id="555" r:id="rId41"/>
    <p:sldId id="553" r:id="rId42"/>
    <p:sldId id="55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5E8DC4B0-AFD9-4FE4-9FD4-1A7D290EFE45}">
          <p14:sldIdLst>
            <p14:sldId id="256"/>
            <p14:sldId id="372"/>
          </p14:sldIdLst>
        </p14:section>
        <p14:section name="Différence - 1 groupe" id="{558681F7-E184-44C7-A083-CC43225A1EA2}">
          <p14:sldIdLst>
            <p14:sldId id="510"/>
            <p14:sldId id="514"/>
            <p14:sldId id="512"/>
            <p14:sldId id="518"/>
            <p14:sldId id="536"/>
            <p14:sldId id="511"/>
            <p14:sldId id="519"/>
            <p14:sldId id="520"/>
            <p14:sldId id="521"/>
            <p14:sldId id="522"/>
            <p14:sldId id="523"/>
            <p14:sldId id="524"/>
            <p14:sldId id="525"/>
            <p14:sldId id="535"/>
            <p14:sldId id="528"/>
            <p14:sldId id="527"/>
            <p14:sldId id="532"/>
            <p14:sldId id="531"/>
            <p14:sldId id="530"/>
            <p14:sldId id="533"/>
            <p14:sldId id="534"/>
            <p14:sldId id="538"/>
            <p14:sldId id="539"/>
            <p14:sldId id="540"/>
            <p14:sldId id="541"/>
            <p14:sldId id="542"/>
            <p14:sldId id="544"/>
            <p14:sldId id="543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4"/>
            <p14:sldId id="555"/>
            <p14:sldId id="553"/>
            <p14:sldId id="5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MI LAFITTE" initials="RL" lastIdx="1" clrIdx="0">
    <p:extLst>
      <p:ext uri="{19B8F6BF-5375-455C-9EA6-DF929625EA0E}">
        <p15:presenceInfo xmlns:p15="http://schemas.microsoft.com/office/powerpoint/2012/main" userId="REMI LAFITTE" providerId="None"/>
      </p:ext>
    </p:extLst>
  </p:cmAuthor>
  <p:cmAuthor id="2" name="Lafitte, Remi" initials="LR" lastIdx="3" clrIdx="1">
    <p:extLst>
      <p:ext uri="{19B8F6BF-5375-455C-9EA6-DF929625EA0E}">
        <p15:presenceInfo xmlns:p15="http://schemas.microsoft.com/office/powerpoint/2012/main" userId="S-1-5-21-1557681891-856716841-40651431-169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FF"/>
    <a:srgbClr val="008E40"/>
    <a:srgbClr val="FFC000"/>
    <a:srgbClr val="FF0000"/>
    <a:srgbClr val="BFBFBF"/>
    <a:srgbClr val="89FFBE"/>
    <a:srgbClr val="005DA2"/>
    <a:srgbClr val="46DCEC"/>
    <a:srgbClr val="1CD5E8"/>
    <a:srgbClr val="BCC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272B-CEBB-4001-847C-26DA8D73DF2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0E745-1F90-4857-9DF1-0EA83A1C94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6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40858-59EF-41E7-9FD6-3FA0BE2A8C4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77E1-024E-4E11-9BD4-026E67729B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355600" y="0"/>
            <a:ext cx="9702800" cy="990600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45" y="138620"/>
            <a:ext cx="603855" cy="468375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228600" y="6523832"/>
            <a:ext cx="9702800" cy="473868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9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55600" y="-279400"/>
            <a:ext cx="9702800" cy="1270000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45" y="138620"/>
            <a:ext cx="603855" cy="46837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228600" y="6523832"/>
            <a:ext cx="9702800" cy="473868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355600" y="-279400"/>
            <a:ext cx="9702800" cy="1270000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45" y="138620"/>
            <a:ext cx="603855" cy="468375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228600" y="6523832"/>
            <a:ext cx="9702800" cy="473868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0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355600" y="-279400"/>
            <a:ext cx="9702800" cy="1270000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45" y="138620"/>
            <a:ext cx="603855" cy="46837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-228600" y="6523832"/>
            <a:ext cx="9702800" cy="473868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5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-pubs-static.s3.amazonaws.com/594650_88973f23f57c4d60b346abe0bc38801b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1" Type="http://schemas.openxmlformats.org/officeDocument/2006/relationships/image" Target="../media/image36.sv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2418861" y="929504"/>
            <a:ext cx="4306278" cy="1071562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Statistiques avec </a:t>
            </a:r>
            <a:endParaRPr lang="en-US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1143000" y="3932237"/>
            <a:ext cx="6858000" cy="1655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M2 Sciences du Langage</a:t>
            </a:r>
          </a:p>
          <a:p>
            <a:pPr marL="0" indent="0" algn="ctr">
              <a:buNone/>
            </a:pPr>
            <a:r>
              <a:rPr lang="fr-FR" sz="2400" dirty="0"/>
              <a:t>Remi.lafitte@univ-grenoble-alpes.fr</a:t>
            </a:r>
          </a:p>
          <a:p>
            <a:pPr marL="0" indent="0" algn="ctr">
              <a:buNone/>
            </a:pPr>
            <a:r>
              <a:rPr lang="fr-FR" sz="2400" dirty="0"/>
              <a:t>2023-2024</a:t>
            </a:r>
            <a:endParaRPr lang="en-US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28" y="2823180"/>
            <a:ext cx="1431042" cy="110905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08" y="1465285"/>
            <a:ext cx="2672984" cy="267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8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10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Conditions d'application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(1) Outlier ? RAS</a:t>
            </a:r>
            <a:endParaRPr lang="en-US" sz="1200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- échantillon unique</a:t>
            </a:r>
            <a:endParaRPr lang="en-US" sz="3600" dirty="0"/>
          </a:p>
        </p:txBody>
      </p:sp>
      <p:pic>
        <p:nvPicPr>
          <p:cNvPr id="8" name="Picture"/>
          <p:cNvPicPr/>
          <p:nvPr/>
        </p:nvPicPr>
        <p:blipFill rotWithShape="1">
          <a:blip r:embed="rId2"/>
          <a:srcRect t="18107" b="12659"/>
          <a:stretch/>
        </p:blipFill>
        <p:spPr bwMode="auto">
          <a:xfrm>
            <a:off x="1964158" y="3451187"/>
            <a:ext cx="4577715" cy="253538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676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11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Conditions d'application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(2) Normalité de la distribution ? mitigée…</a:t>
            </a:r>
            <a:endParaRPr lang="en-US" sz="1200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- échantillon unique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62563" y="2559981"/>
            <a:ext cx="661181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6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histogramme</a:t>
            </a:r>
            <a:r>
              <a:rPr 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 </a:t>
            </a:r>
            <a:r>
              <a:rPr lang="en-US" sz="16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densité</a:t>
            </a:r>
            <a:r>
              <a:rPr 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sur la variable </a:t>
            </a:r>
            <a:r>
              <a:rPr lang="en-US" sz="16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centrée-réduite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hist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scale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iq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600" dirty="0" err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</a:t>
            </a:r>
            <a:r>
              <a:rPr lang="en-US" sz="16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T);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curve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dnorm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(x),</a:t>
            </a:r>
            <a:r>
              <a:rPr lang="en-US" sz="16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T)</a:t>
            </a:r>
          </a:p>
        </p:txBody>
      </p:sp>
      <p:pic>
        <p:nvPicPr>
          <p:cNvPr id="9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5566" y="3460084"/>
            <a:ext cx="3526910" cy="28214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496687" y="3969955"/>
            <a:ext cx="3513203" cy="17286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test de Shapiro Wilk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shapiro.test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iq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Shapiro-Wilk normality test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DF$iq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 = 0.86657, p-value = 0.01023</a:t>
            </a:r>
          </a:p>
        </p:txBody>
      </p:sp>
    </p:spTree>
    <p:extLst>
      <p:ext uri="{BB962C8B-B14F-4D97-AF65-F5344CB8AC3E}">
        <p14:creationId xmlns:p14="http://schemas.microsoft.com/office/powerpoint/2010/main" val="106947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12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Conditions d'application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(2) Normalité de la distribution ? mitigée…</a:t>
            </a:r>
            <a:br>
              <a:rPr lang="fr-FR" sz="2000" dirty="0">
                <a:solidFill>
                  <a:prstClr val="black"/>
                </a:solidFill>
              </a:rPr>
            </a:br>
            <a:endParaRPr lang="fr-FR" sz="20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Si distribution normale, on applique le test sur la </a:t>
            </a:r>
            <a:r>
              <a:rPr lang="fr-FR" b="1" dirty="0">
                <a:solidFill>
                  <a:prstClr val="black"/>
                </a:solidFill>
              </a:rPr>
              <a:t>moyenne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Si distribution anormale, on applique le test sur la </a:t>
            </a:r>
            <a:r>
              <a:rPr lang="fr-FR" b="1" dirty="0">
                <a:solidFill>
                  <a:prstClr val="black"/>
                </a:solidFill>
              </a:rPr>
              <a:t>médiane</a:t>
            </a:r>
            <a:endParaRPr lang="en-US" sz="1100" b="1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- échantillon unique</a:t>
            </a:r>
            <a:endParaRPr lang="en-US" sz="3600" dirty="0"/>
          </a:p>
        </p:txBody>
      </p:sp>
      <p:pic>
        <p:nvPicPr>
          <p:cNvPr id="9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5566" y="3460084"/>
            <a:ext cx="3526910" cy="28214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646144" y="1777699"/>
            <a:ext cx="1623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3232FF"/>
                </a:solidFill>
              </a:rPr>
              <a:t>test t</a:t>
            </a:r>
            <a:endParaRPr lang="en-US" sz="2000" dirty="0">
              <a:solidFill>
                <a:srgbClr val="3232FF"/>
              </a:solidFill>
            </a:endParaRPr>
          </a:p>
        </p:txBody>
      </p:sp>
      <p:cxnSp>
        <p:nvCxnSpPr>
          <p:cNvPr id="10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6165975" y="2013075"/>
            <a:ext cx="515489" cy="44484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00553" y="3286751"/>
            <a:ext cx="2277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test de Wilcoxon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5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6127486" y="3113739"/>
            <a:ext cx="446878" cy="29925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3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13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Statistiques inférentielles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- échantillon unique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96945" y="1995037"/>
            <a:ext cx="6676197" cy="3175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b="1" dirty="0" err="1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iq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 =</a:t>
            </a: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One Sample t-test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DF$iq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6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 = 2.1697</a:t>
            </a:r>
            <a:r>
              <a:rPr lang="en-US" sz="1600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6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19</a:t>
            </a:r>
            <a:r>
              <a:rPr lang="en-US" sz="1600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= 0.04292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mean is not equal to 100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95 percent confidence interval: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100.2086 111.5914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mean of x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105.9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3316240" y="3100647"/>
            <a:ext cx="308109" cy="260375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81023" y="278950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3232FF"/>
                </a:solidFill>
              </a:rPr>
              <a:t>n - 1</a:t>
            </a:r>
            <a:endParaRPr lang="en-US" dirty="0">
              <a:solidFill>
                <a:srgbClr val="3232FF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2346423" y="4829695"/>
            <a:ext cx="521468" cy="138454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67891" y="4601543"/>
            <a:ext cx="177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3232FF"/>
                </a:solidFill>
              </a:rPr>
              <a:t>MOY</a:t>
            </a:r>
            <a:r>
              <a:rPr lang="fr-FR" b="1" dirty="0">
                <a:solidFill>
                  <a:srgbClr val="3232FF"/>
                </a:solidFill>
              </a:rPr>
              <a:t> échantillon</a:t>
            </a:r>
            <a:endParaRPr lang="en-US" dirty="0">
              <a:solidFill>
                <a:srgbClr val="3232FF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3583954" y="1734662"/>
            <a:ext cx="308109" cy="260375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48737" y="1423519"/>
            <a:ext cx="1752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3232FF"/>
                </a:solidFill>
              </a:rPr>
              <a:t>MOY</a:t>
            </a:r>
            <a:r>
              <a:rPr lang="fr-FR" b="1" dirty="0">
                <a:solidFill>
                  <a:srgbClr val="3232FF"/>
                </a:solidFill>
              </a:rPr>
              <a:t> population</a:t>
            </a:r>
            <a:endParaRPr lang="en-US" dirty="0">
              <a:solidFill>
                <a:srgbClr val="32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6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6655" y="2135662"/>
            <a:ext cx="7182494" cy="1974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wilcox.test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iq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 =</a:t>
            </a: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Wilcoxon signed rank test with continuity correction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DF$iq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V = 155, p-value = 0.06423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location is not equal to 100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14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Statistiques inférentielles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- échantillon unique</a:t>
            </a:r>
            <a:endParaRPr lang="en-US" sz="3600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3916463" y="1875287"/>
            <a:ext cx="308109" cy="260375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81246" y="1564144"/>
            <a:ext cx="1742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3232FF"/>
                </a:solidFill>
              </a:rPr>
              <a:t>MED population</a:t>
            </a:r>
            <a:endParaRPr lang="en-US" dirty="0">
              <a:solidFill>
                <a:srgbClr val="32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3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15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Statistiques inférentielles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- échantillon unique</a:t>
            </a:r>
            <a:endParaRPr lang="en-US" sz="36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096519" y="2907001"/>
            <a:ext cx="2545384" cy="276999"/>
          </a:xfrm>
          <a:prstGeom prst="round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22" y="2446921"/>
            <a:ext cx="430067" cy="4337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96519" y="2907475"/>
            <a:ext cx="15559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/>
              <a:t>QI </a:t>
            </a:r>
            <a:r>
              <a:rPr lang="fr-FR" sz="1200" b="1" dirty="0" err="1"/>
              <a:t>MOY</a:t>
            </a:r>
            <a:r>
              <a:rPr lang="fr-FR" sz="1200" b="1" dirty="0"/>
              <a:t> POPULATION</a:t>
            </a:r>
            <a:endParaRPr lang="en-US" sz="1200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1E0B347-DEA0-4C8C-AD8D-8573057CA9AC}"/>
              </a:ext>
            </a:extLst>
          </p:cNvPr>
          <p:cNvGrpSpPr/>
          <p:nvPr/>
        </p:nvGrpSpPr>
        <p:grpSpPr>
          <a:xfrm>
            <a:off x="2225309" y="3872751"/>
            <a:ext cx="492927" cy="543173"/>
            <a:chOff x="3360659" y="3681877"/>
            <a:chExt cx="1051124" cy="1075209"/>
          </a:xfrm>
        </p:grpSpPr>
        <p:pic>
          <p:nvPicPr>
            <p:cNvPr id="17" name="Graphique 8">
              <a:extLst>
                <a:ext uri="{FF2B5EF4-FFF2-40B4-BE49-F238E27FC236}">
                  <a16:creationId xmlns:a16="http://schemas.microsoft.com/office/drawing/2014/main" id="{EB9AF54B-1221-428D-AB95-18FCA87C3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3487845" y="3704822"/>
              <a:ext cx="225113" cy="532694"/>
            </a:xfrm>
            <a:prstGeom prst="rect">
              <a:avLst/>
            </a:prstGeom>
          </p:spPr>
        </p:pic>
        <p:pic>
          <p:nvPicPr>
            <p:cNvPr id="18" name="Graphique 96">
              <a:extLst>
                <a:ext uri="{FF2B5EF4-FFF2-40B4-BE49-F238E27FC236}">
                  <a16:creationId xmlns:a16="http://schemas.microsoft.com/office/drawing/2014/main" id="{C16B4161-6AA0-4009-BCA1-52EF945B5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3640245" y="3857222"/>
              <a:ext cx="225113" cy="532694"/>
            </a:xfrm>
            <a:prstGeom prst="rect">
              <a:avLst/>
            </a:prstGeom>
          </p:spPr>
        </p:pic>
        <p:pic>
          <p:nvPicPr>
            <p:cNvPr id="19" name="Graphique 97">
              <a:extLst>
                <a:ext uri="{FF2B5EF4-FFF2-40B4-BE49-F238E27FC236}">
                  <a16:creationId xmlns:a16="http://schemas.microsoft.com/office/drawing/2014/main" id="{FE50D8F1-C886-45B0-88DD-96E25F54D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3860346" y="3681877"/>
              <a:ext cx="225113" cy="532694"/>
            </a:xfrm>
            <a:prstGeom prst="rect">
              <a:avLst/>
            </a:prstGeom>
          </p:spPr>
        </p:pic>
        <p:pic>
          <p:nvPicPr>
            <p:cNvPr id="21" name="Graphique 98">
              <a:extLst>
                <a:ext uri="{FF2B5EF4-FFF2-40B4-BE49-F238E27FC236}">
                  <a16:creationId xmlns:a16="http://schemas.microsoft.com/office/drawing/2014/main" id="{59B06318-6C66-4114-AB90-6B1D22AA7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3814169" y="3964607"/>
              <a:ext cx="225113" cy="532694"/>
            </a:xfrm>
            <a:prstGeom prst="rect">
              <a:avLst/>
            </a:prstGeom>
          </p:spPr>
        </p:pic>
        <p:pic>
          <p:nvPicPr>
            <p:cNvPr id="22" name="Graphique 99">
              <a:extLst>
                <a:ext uri="{FF2B5EF4-FFF2-40B4-BE49-F238E27FC236}">
                  <a16:creationId xmlns:a16="http://schemas.microsoft.com/office/drawing/2014/main" id="{692E224B-C3EC-4AB7-BAFF-453B262BC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3966569" y="4117007"/>
              <a:ext cx="225113" cy="532694"/>
            </a:xfrm>
            <a:prstGeom prst="rect">
              <a:avLst/>
            </a:prstGeom>
          </p:spPr>
        </p:pic>
        <p:pic>
          <p:nvPicPr>
            <p:cNvPr id="23" name="Graphique 100">
              <a:extLst>
                <a:ext uri="{FF2B5EF4-FFF2-40B4-BE49-F238E27FC236}">
                  <a16:creationId xmlns:a16="http://schemas.microsoft.com/office/drawing/2014/main" id="{ED909E52-7EF0-455F-82BA-770E66409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4186670" y="3941662"/>
              <a:ext cx="225113" cy="532694"/>
            </a:xfrm>
            <a:prstGeom prst="rect">
              <a:avLst/>
            </a:prstGeom>
          </p:spPr>
        </p:pic>
        <p:pic>
          <p:nvPicPr>
            <p:cNvPr id="24" name="Graphique 101">
              <a:extLst>
                <a:ext uri="{FF2B5EF4-FFF2-40B4-BE49-F238E27FC236}">
                  <a16:creationId xmlns:a16="http://schemas.microsoft.com/office/drawing/2014/main" id="{19F84CF3-26AD-4673-BDED-DD30A7A9D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3360659" y="4071992"/>
              <a:ext cx="225113" cy="532694"/>
            </a:xfrm>
            <a:prstGeom prst="rect">
              <a:avLst/>
            </a:prstGeom>
          </p:spPr>
        </p:pic>
        <p:pic>
          <p:nvPicPr>
            <p:cNvPr id="25" name="Graphique 102">
              <a:extLst>
                <a:ext uri="{FF2B5EF4-FFF2-40B4-BE49-F238E27FC236}">
                  <a16:creationId xmlns:a16="http://schemas.microsoft.com/office/drawing/2014/main" id="{93C8B420-D4F3-4B39-88D8-29A3408DB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3513059" y="4224392"/>
              <a:ext cx="225113" cy="532694"/>
            </a:xfrm>
            <a:prstGeom prst="rect">
              <a:avLst/>
            </a:prstGeom>
          </p:spPr>
        </p:pic>
        <p:pic>
          <p:nvPicPr>
            <p:cNvPr id="26" name="Graphique 103">
              <a:extLst>
                <a:ext uri="{FF2B5EF4-FFF2-40B4-BE49-F238E27FC236}">
                  <a16:creationId xmlns:a16="http://schemas.microsoft.com/office/drawing/2014/main" id="{2C6D0422-DF51-419C-8A3E-F96A5306C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3733160" y="4049047"/>
              <a:ext cx="225113" cy="532694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1864030" y="4462910"/>
            <a:ext cx="1433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/>
              <a:t>QI </a:t>
            </a:r>
            <a:r>
              <a:rPr lang="fr-FR" sz="1200" b="1" dirty="0" err="1"/>
              <a:t>MOY</a:t>
            </a:r>
            <a:r>
              <a:rPr lang="fr-FR" sz="1200" b="1" dirty="0"/>
              <a:t> échantillon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2689719" y="2882062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/>
              <a:t>100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492970" y="28410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=</a:t>
            </a:r>
            <a:endParaRPr lang="en-US" dirty="0"/>
          </a:p>
        </p:txBody>
      </p:sp>
      <p:cxnSp>
        <p:nvCxnSpPr>
          <p:cNvPr id="30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stCxn id="23" idx="1"/>
            <a:endCxn id="28" idx="2"/>
          </p:cNvCxnSpPr>
          <p:nvPr/>
        </p:nvCxnSpPr>
        <p:spPr>
          <a:xfrm flipV="1">
            <a:off x="2718236" y="3189839"/>
            <a:ext cx="200873" cy="94870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51240" y="3465829"/>
            <a:ext cx="11386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compatible avec </a:t>
            </a:r>
            <a:r>
              <a:rPr lang="fr-FR" sz="1200" b="1" dirty="0">
                <a:solidFill>
                  <a:srgbClr val="3232FF"/>
                </a:solidFill>
              </a:rPr>
              <a:t>H</a:t>
            </a:r>
            <a:r>
              <a:rPr lang="fr-FR" sz="1200" b="1" baseline="-25000" dirty="0">
                <a:solidFill>
                  <a:srgbClr val="3232FF"/>
                </a:solidFill>
              </a:rPr>
              <a:t>0</a:t>
            </a:r>
            <a:r>
              <a:rPr lang="fr-FR" sz="1200" dirty="0"/>
              <a:t>? </a:t>
            </a:r>
            <a:r>
              <a:rPr lang="fr-FR" sz="1400" b="1" dirty="0"/>
              <a:t>NON</a:t>
            </a:r>
            <a:endParaRPr lang="en-US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643455" y="2841020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3232FF"/>
                </a:solidFill>
              </a:rPr>
              <a:t>H</a:t>
            </a:r>
            <a:r>
              <a:rPr lang="fr-FR" b="1" baseline="-25000" dirty="0">
                <a:solidFill>
                  <a:srgbClr val="3232FF"/>
                </a:solidFill>
              </a:rPr>
              <a:t>0</a:t>
            </a:r>
            <a:endParaRPr lang="en-US" dirty="0">
              <a:solidFill>
                <a:srgbClr val="3232FF"/>
              </a:solidFill>
            </a:endParaRPr>
          </a:p>
        </p:txBody>
      </p:sp>
      <p:cxnSp>
        <p:nvCxnSpPr>
          <p:cNvPr id="33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stCxn id="13" idx="2"/>
            <a:endCxn id="24" idx="3"/>
          </p:cNvCxnSpPr>
          <p:nvPr/>
        </p:nvCxnSpPr>
        <p:spPr>
          <a:xfrm rot="16200000" flipH="1">
            <a:off x="1539945" y="3519018"/>
            <a:ext cx="1019908" cy="35082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43551" y="2540039"/>
            <a:ext cx="903196" cy="38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400" dirty="0">
                <a:solidFill>
                  <a:prstClr val="black"/>
                </a:solidFill>
              </a:rPr>
              <a:t>constante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974308" y="2907001"/>
            <a:ext cx="2545384" cy="276999"/>
          </a:xfrm>
          <a:prstGeom prst="round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11" y="2446921"/>
            <a:ext cx="430067" cy="433728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974308" y="2907475"/>
            <a:ext cx="1549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/>
              <a:t>QI MED POPULATION</a:t>
            </a:r>
            <a:endParaRPr lang="en-US" sz="1200" dirty="0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31E0B347-DEA0-4C8C-AD8D-8573057CA9AC}"/>
              </a:ext>
            </a:extLst>
          </p:cNvPr>
          <p:cNvGrpSpPr/>
          <p:nvPr/>
        </p:nvGrpSpPr>
        <p:grpSpPr>
          <a:xfrm>
            <a:off x="6103098" y="3872751"/>
            <a:ext cx="492927" cy="543173"/>
            <a:chOff x="3360659" y="3681877"/>
            <a:chExt cx="1051124" cy="1075209"/>
          </a:xfrm>
        </p:grpSpPr>
        <p:pic>
          <p:nvPicPr>
            <p:cNvPr id="39" name="Graphique 8">
              <a:extLst>
                <a:ext uri="{FF2B5EF4-FFF2-40B4-BE49-F238E27FC236}">
                  <a16:creationId xmlns:a16="http://schemas.microsoft.com/office/drawing/2014/main" id="{EB9AF54B-1221-428D-AB95-18FCA87C3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3487845" y="3704822"/>
              <a:ext cx="225113" cy="532694"/>
            </a:xfrm>
            <a:prstGeom prst="rect">
              <a:avLst/>
            </a:prstGeom>
          </p:spPr>
        </p:pic>
        <p:pic>
          <p:nvPicPr>
            <p:cNvPr id="40" name="Graphique 96">
              <a:extLst>
                <a:ext uri="{FF2B5EF4-FFF2-40B4-BE49-F238E27FC236}">
                  <a16:creationId xmlns:a16="http://schemas.microsoft.com/office/drawing/2014/main" id="{C16B4161-6AA0-4009-BCA1-52EF945B5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3640245" y="3857222"/>
              <a:ext cx="225113" cy="532694"/>
            </a:xfrm>
            <a:prstGeom prst="rect">
              <a:avLst/>
            </a:prstGeom>
          </p:spPr>
        </p:pic>
        <p:pic>
          <p:nvPicPr>
            <p:cNvPr id="41" name="Graphique 97">
              <a:extLst>
                <a:ext uri="{FF2B5EF4-FFF2-40B4-BE49-F238E27FC236}">
                  <a16:creationId xmlns:a16="http://schemas.microsoft.com/office/drawing/2014/main" id="{FE50D8F1-C886-45B0-88DD-96E25F54D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3860346" y="3681877"/>
              <a:ext cx="225113" cy="532694"/>
            </a:xfrm>
            <a:prstGeom prst="rect">
              <a:avLst/>
            </a:prstGeom>
          </p:spPr>
        </p:pic>
        <p:pic>
          <p:nvPicPr>
            <p:cNvPr id="42" name="Graphique 98">
              <a:extLst>
                <a:ext uri="{FF2B5EF4-FFF2-40B4-BE49-F238E27FC236}">
                  <a16:creationId xmlns:a16="http://schemas.microsoft.com/office/drawing/2014/main" id="{59B06318-6C66-4114-AB90-6B1D22AA7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3814169" y="3964607"/>
              <a:ext cx="225113" cy="532694"/>
            </a:xfrm>
            <a:prstGeom prst="rect">
              <a:avLst/>
            </a:prstGeom>
          </p:spPr>
        </p:pic>
        <p:pic>
          <p:nvPicPr>
            <p:cNvPr id="43" name="Graphique 99">
              <a:extLst>
                <a:ext uri="{FF2B5EF4-FFF2-40B4-BE49-F238E27FC236}">
                  <a16:creationId xmlns:a16="http://schemas.microsoft.com/office/drawing/2014/main" id="{692E224B-C3EC-4AB7-BAFF-453B262BC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3966569" y="4117007"/>
              <a:ext cx="225113" cy="532694"/>
            </a:xfrm>
            <a:prstGeom prst="rect">
              <a:avLst/>
            </a:prstGeom>
          </p:spPr>
        </p:pic>
        <p:pic>
          <p:nvPicPr>
            <p:cNvPr id="44" name="Graphique 100">
              <a:extLst>
                <a:ext uri="{FF2B5EF4-FFF2-40B4-BE49-F238E27FC236}">
                  <a16:creationId xmlns:a16="http://schemas.microsoft.com/office/drawing/2014/main" id="{ED909E52-7EF0-455F-82BA-770E66409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4186670" y="3941662"/>
              <a:ext cx="225113" cy="532694"/>
            </a:xfrm>
            <a:prstGeom prst="rect">
              <a:avLst/>
            </a:prstGeom>
          </p:spPr>
        </p:pic>
        <p:pic>
          <p:nvPicPr>
            <p:cNvPr id="45" name="Graphique 101">
              <a:extLst>
                <a:ext uri="{FF2B5EF4-FFF2-40B4-BE49-F238E27FC236}">
                  <a16:creationId xmlns:a16="http://schemas.microsoft.com/office/drawing/2014/main" id="{19F84CF3-26AD-4673-BDED-DD30A7A9D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3360659" y="4071992"/>
              <a:ext cx="225113" cy="532694"/>
            </a:xfrm>
            <a:prstGeom prst="rect">
              <a:avLst/>
            </a:prstGeom>
          </p:spPr>
        </p:pic>
        <p:pic>
          <p:nvPicPr>
            <p:cNvPr id="46" name="Graphique 102">
              <a:extLst>
                <a:ext uri="{FF2B5EF4-FFF2-40B4-BE49-F238E27FC236}">
                  <a16:creationId xmlns:a16="http://schemas.microsoft.com/office/drawing/2014/main" id="{93C8B420-D4F3-4B39-88D8-29A3408DB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3513059" y="4224392"/>
              <a:ext cx="225113" cy="532694"/>
            </a:xfrm>
            <a:prstGeom prst="rect">
              <a:avLst/>
            </a:prstGeom>
          </p:spPr>
        </p:pic>
        <p:pic>
          <p:nvPicPr>
            <p:cNvPr id="47" name="Graphique 103">
              <a:extLst>
                <a:ext uri="{FF2B5EF4-FFF2-40B4-BE49-F238E27FC236}">
                  <a16:creationId xmlns:a16="http://schemas.microsoft.com/office/drawing/2014/main" id="{2C6D0422-DF51-419C-8A3E-F96A5306C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3733160" y="4049047"/>
              <a:ext cx="225113" cy="532694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5741819" y="4462910"/>
            <a:ext cx="14271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/>
              <a:t>QI MED échantillon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6567508" y="2882062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/>
              <a:t>100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6370759" y="28410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=</a:t>
            </a:r>
            <a:endParaRPr lang="en-US" dirty="0"/>
          </a:p>
        </p:txBody>
      </p:sp>
      <p:cxnSp>
        <p:nvCxnSpPr>
          <p:cNvPr id="51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stCxn id="44" idx="1"/>
            <a:endCxn id="49" idx="2"/>
          </p:cNvCxnSpPr>
          <p:nvPr/>
        </p:nvCxnSpPr>
        <p:spPr>
          <a:xfrm flipV="1">
            <a:off x="6596025" y="3189839"/>
            <a:ext cx="200873" cy="94870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829029" y="3465829"/>
            <a:ext cx="103915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compatible avec </a:t>
            </a:r>
            <a:r>
              <a:rPr lang="fr-FR" sz="1200" b="1" dirty="0">
                <a:solidFill>
                  <a:srgbClr val="3232FF"/>
                </a:solidFill>
              </a:rPr>
              <a:t>H</a:t>
            </a:r>
            <a:r>
              <a:rPr lang="fr-FR" sz="1200" b="1" baseline="-25000" dirty="0">
                <a:solidFill>
                  <a:srgbClr val="3232FF"/>
                </a:solidFill>
              </a:rPr>
              <a:t>0</a:t>
            </a:r>
            <a:r>
              <a:rPr lang="fr-FR" sz="1200" dirty="0"/>
              <a:t>? </a:t>
            </a:r>
            <a:r>
              <a:rPr lang="fr-FR" sz="1400" b="1" dirty="0"/>
              <a:t>OUI</a:t>
            </a:r>
            <a:endParaRPr lang="en-US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4521244" y="2841020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3232FF"/>
                </a:solidFill>
              </a:rPr>
              <a:t>H</a:t>
            </a:r>
            <a:r>
              <a:rPr lang="fr-FR" b="1" baseline="-25000" dirty="0">
                <a:solidFill>
                  <a:srgbClr val="3232FF"/>
                </a:solidFill>
              </a:rPr>
              <a:t>0</a:t>
            </a:r>
            <a:endParaRPr lang="en-US" dirty="0">
              <a:solidFill>
                <a:srgbClr val="3232FF"/>
              </a:solidFill>
            </a:endParaRPr>
          </a:p>
        </p:txBody>
      </p:sp>
      <p:cxnSp>
        <p:nvCxnSpPr>
          <p:cNvPr id="54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stCxn id="37" idx="2"/>
            <a:endCxn id="45" idx="3"/>
          </p:cNvCxnSpPr>
          <p:nvPr/>
        </p:nvCxnSpPr>
        <p:spPr>
          <a:xfrm rot="16200000" flipH="1">
            <a:off x="5416147" y="3517431"/>
            <a:ext cx="1019908" cy="3539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421340" y="2540039"/>
            <a:ext cx="903196" cy="38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400" dirty="0">
                <a:solidFill>
                  <a:prstClr val="black"/>
                </a:solidFill>
              </a:rPr>
              <a:t>constante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24238" y="1839598"/>
            <a:ext cx="1623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3232FF"/>
                </a:solidFill>
              </a:rPr>
              <a:t>test t</a:t>
            </a:r>
            <a:endParaRPr lang="en-US" sz="2000" dirty="0">
              <a:solidFill>
                <a:srgbClr val="3232F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01180" y="1839598"/>
            <a:ext cx="2277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test de Wilcoxon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7030" y="4011485"/>
            <a:ext cx="162897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= 0.06423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4083" y="4003989"/>
            <a:ext cx="162897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= 0.04292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28317" y="5131361"/>
            <a:ext cx="71913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prstClr val="black"/>
                </a:solidFill>
              </a:rPr>
              <a:t>comme la normalité des données est douteuse ici, </a:t>
            </a:r>
            <a:r>
              <a:rPr lang="fr-FR" sz="1600">
                <a:solidFill>
                  <a:prstClr val="black"/>
                </a:solidFill>
              </a:rPr>
              <a:t>nous faisons plutôt </a:t>
            </a:r>
            <a:r>
              <a:rPr lang="fr-FR" sz="1600" dirty="0">
                <a:solidFill>
                  <a:prstClr val="black"/>
                </a:solidFill>
              </a:rPr>
              <a:t>confiance au test de Wilcoxon et on ne rejette pas </a:t>
            </a:r>
            <a:r>
              <a:rPr lang="fr-FR" sz="1600">
                <a:solidFill>
                  <a:prstClr val="black"/>
                </a:solidFill>
              </a:rPr>
              <a:t>H0. On ne peut pas rejeter l'hypothèse que notre échantillon provienne d'une population "normale".</a:t>
            </a:r>
            <a:endParaRPr lang="fr-FR" sz="16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prstClr val="black"/>
                </a:solidFill>
              </a:rPr>
              <a:t>Cet exemple nous montre qu'il est très facile de faire du </a:t>
            </a:r>
            <a:r>
              <a:rPr lang="fr-FR" sz="1600" b="1" i="1" dirty="0">
                <a:solidFill>
                  <a:prstClr val="black"/>
                </a:solidFill>
              </a:rPr>
              <a:t>p-hacking</a:t>
            </a:r>
            <a:r>
              <a:rPr lang="fr-FR" sz="1600" dirty="0">
                <a:solidFill>
                  <a:prstClr val="black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85127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16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</a:rPr>
              <a:t>Rédaction</a:t>
            </a:r>
            <a:endParaRPr lang="fr-FR" sz="2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- échantillon unique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63AD1D-8AED-4524-B777-A8169AC3D84B}"/>
              </a:ext>
            </a:extLst>
          </p:cNvPr>
          <p:cNvSpPr/>
          <p:nvPr/>
        </p:nvSpPr>
        <p:spPr>
          <a:xfrm>
            <a:off x="787867" y="1743990"/>
            <a:ext cx="71164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A one sample Wilcoxon test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was performed to evaluate whether there was a difference between the IQ of students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the IQ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of the general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population (i.e., 100).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median IQ in students </a:t>
            </a:r>
            <a:r>
              <a:rPr lang="en-US" b="1" dirty="0"/>
              <a:t>(110 [99.25; 114])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was </a:t>
            </a:r>
            <a:r>
              <a:rPr lang="en-US" b="1" dirty="0"/>
              <a:t>not significantly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different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b="1" dirty="0" smtClean="0"/>
              <a:t>100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b="1" i="1" dirty="0"/>
              <a:t>p</a:t>
            </a:r>
            <a:r>
              <a:rPr lang="en-US" b="1" dirty="0"/>
              <a:t> = .06</a:t>
            </a:r>
            <a:r>
              <a:rPr lang="en-US" dirty="0"/>
              <a:t>. </a:t>
            </a:r>
            <a:endParaRPr lang="fr-FR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4B5B09-C810-4453-9036-414E39E0EC17}"/>
              </a:ext>
            </a:extLst>
          </p:cNvPr>
          <p:cNvSpPr/>
          <p:nvPr/>
        </p:nvSpPr>
        <p:spPr>
          <a:xfrm>
            <a:off x="802033" y="4407424"/>
            <a:ext cx="71164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A one sample t-test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was performed to evaluate whether there was a difference between the IQ of students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IQ of the general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population (i.e., 100).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mean IQ in students </a:t>
            </a:r>
            <a:r>
              <a:rPr lang="en-US" b="1" dirty="0"/>
              <a:t>(105.9 ± 12.2</a:t>
            </a:r>
            <a:r>
              <a:rPr lang="en-US" dirty="0"/>
              <a:t>) </a:t>
            </a:r>
            <a:r>
              <a:rPr lang="en-US" b="1" dirty="0" smtClean="0"/>
              <a:t>differed significantly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b="1" dirty="0" smtClean="0"/>
              <a:t>100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i="1" dirty="0"/>
              <a:t>t</a:t>
            </a:r>
            <a:r>
              <a:rPr lang="en-US" b="1" dirty="0"/>
              <a:t>(</a:t>
            </a:r>
            <a:r>
              <a:rPr lang="en-US" b="1" i="1" dirty="0"/>
              <a:t>19</a:t>
            </a:r>
            <a:r>
              <a:rPr lang="en-US" b="1" dirty="0"/>
              <a:t>) = 2.17, </a:t>
            </a:r>
            <a:r>
              <a:rPr lang="en-US" b="1" i="1" dirty="0"/>
              <a:t>p</a:t>
            </a:r>
            <a:r>
              <a:rPr lang="en-US" b="1" dirty="0"/>
              <a:t> = .04</a:t>
            </a:r>
            <a:r>
              <a:rPr lang="en-US" dirty="0"/>
              <a:t>.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502D26-D0F0-44DF-AB36-7F7B851BBAA9}"/>
              </a:ext>
            </a:extLst>
          </p:cNvPr>
          <p:cNvSpPr/>
          <p:nvPr/>
        </p:nvSpPr>
        <p:spPr>
          <a:xfrm>
            <a:off x="6660529" y="3557594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 smtClean="0"/>
              <a:t>mediane</a:t>
            </a:r>
            <a:r>
              <a:rPr lang="en-US" b="1" dirty="0"/>
              <a:t> </a:t>
            </a:r>
            <a:r>
              <a:rPr lang="en-US" b="1" dirty="0" smtClean="0"/>
              <a:t>[</a:t>
            </a:r>
            <a:r>
              <a:rPr lang="en-US" b="1" dirty="0" err="1" smtClean="0"/>
              <a:t>Q1</a:t>
            </a:r>
            <a:r>
              <a:rPr lang="en-US" b="1" dirty="0"/>
              <a:t>;</a:t>
            </a:r>
            <a:r>
              <a:rPr lang="en-US" b="1" dirty="0" smtClean="0"/>
              <a:t> </a:t>
            </a:r>
            <a:r>
              <a:rPr lang="en-US" b="1" dirty="0" err="1" smtClean="0"/>
              <a:t>Q3</a:t>
            </a:r>
            <a:r>
              <a:rPr lang="en-US" b="1" dirty="0" smtClean="0"/>
              <a:t>]</a:t>
            </a:r>
            <a:endParaRPr lang="fr-FR" b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CB48C6B-9DAD-4C87-A401-E086C1FD958F}"/>
              </a:ext>
            </a:extLst>
          </p:cNvPr>
          <p:cNvSpPr/>
          <p:nvPr/>
        </p:nvSpPr>
        <p:spPr>
          <a:xfrm>
            <a:off x="6307090" y="4094241"/>
            <a:ext cx="18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 smtClean="0"/>
              <a:t>moy</a:t>
            </a:r>
            <a:r>
              <a:rPr lang="en-US" b="1" dirty="0"/>
              <a:t> ± </a:t>
            </a:r>
            <a:r>
              <a:rPr lang="en-US" b="1" dirty="0" err="1"/>
              <a:t>écart</a:t>
            </a:r>
            <a:r>
              <a:rPr lang="en-US" b="1" dirty="0"/>
              <a:t>-type</a:t>
            </a:r>
            <a:endParaRPr lang="fr-FR" b="1" dirty="0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C941308E-3F5C-4AB0-A7BC-EB3ED2E172B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132323" y="3042458"/>
            <a:ext cx="500588" cy="5151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015736DD-F222-4549-AA8A-B8558E765558}"/>
              </a:ext>
            </a:extLst>
          </p:cNvPr>
          <p:cNvCxnSpPr>
            <a:cxnSpLocks/>
          </p:cNvCxnSpPr>
          <p:nvPr/>
        </p:nvCxnSpPr>
        <p:spPr>
          <a:xfrm flipH="1">
            <a:off x="6307090" y="4398496"/>
            <a:ext cx="127578" cy="9549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1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675FC-56BC-CADA-33FD-1B7C8DBE84C8}"/>
              </a:ext>
            </a:extLst>
          </p:cNvPr>
          <p:cNvSpPr/>
          <p:nvPr/>
        </p:nvSpPr>
        <p:spPr>
          <a:xfrm>
            <a:off x="2305050" y="1390551"/>
            <a:ext cx="805596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Relation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BB17A-D039-82D8-6781-1343E14E1DF7}"/>
              </a:ext>
            </a:extLst>
          </p:cNvPr>
          <p:cNvSpPr/>
          <p:nvPr/>
        </p:nvSpPr>
        <p:spPr>
          <a:xfrm>
            <a:off x="887249" y="4087918"/>
            <a:ext cx="1123360" cy="323107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ED89A-DFCD-2D8E-DB85-0B3D51838CA7}"/>
              </a:ext>
            </a:extLst>
          </p:cNvPr>
          <p:cNvSpPr/>
          <p:nvPr/>
        </p:nvSpPr>
        <p:spPr>
          <a:xfrm>
            <a:off x="3432339" y="1123972"/>
            <a:ext cx="611051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072C5F-812E-EB25-D1A9-31D695B890F8}"/>
              </a:ext>
            </a:extLst>
          </p:cNvPr>
          <p:cNvSpPr/>
          <p:nvPr/>
        </p:nvSpPr>
        <p:spPr>
          <a:xfrm>
            <a:off x="3429735" y="1660604"/>
            <a:ext cx="611051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678956-45F0-85F6-A999-A2AE8EE2F236}"/>
              </a:ext>
            </a:extLst>
          </p:cNvPr>
          <p:cNvSpPr/>
          <p:nvPr/>
        </p:nvSpPr>
        <p:spPr>
          <a:xfrm>
            <a:off x="4321457" y="1127007"/>
            <a:ext cx="1885912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Khi-deux d’ajustement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6F746-5C75-8AAF-05FF-058D555FEA7B}"/>
              </a:ext>
            </a:extLst>
          </p:cNvPr>
          <p:cNvSpPr/>
          <p:nvPr/>
        </p:nvSpPr>
        <p:spPr>
          <a:xfrm>
            <a:off x="4327527" y="1663237"/>
            <a:ext cx="1879842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Khi-deux d'indépendance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024BC5-C531-E7A6-582A-33B8C3BB01A7}"/>
              </a:ext>
            </a:extLst>
          </p:cNvPr>
          <p:cNvSpPr/>
          <p:nvPr/>
        </p:nvSpPr>
        <p:spPr>
          <a:xfrm>
            <a:off x="1932086" y="2576503"/>
            <a:ext cx="847143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Relation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74A572-4652-00EE-72B0-045A5E63D35D}"/>
              </a:ext>
            </a:extLst>
          </p:cNvPr>
          <p:cNvSpPr/>
          <p:nvPr/>
        </p:nvSpPr>
        <p:spPr>
          <a:xfrm>
            <a:off x="1871186" y="4886765"/>
            <a:ext cx="957739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Différence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57627-7DBD-FDD3-5DFB-C383D04AC31B}"/>
              </a:ext>
            </a:extLst>
          </p:cNvPr>
          <p:cNvSpPr/>
          <p:nvPr/>
        </p:nvSpPr>
        <p:spPr>
          <a:xfrm>
            <a:off x="3067359" y="2309731"/>
            <a:ext cx="67083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99CBD-D8E8-1DDC-A5DA-5D4592E2CFA1}"/>
              </a:ext>
            </a:extLst>
          </p:cNvPr>
          <p:cNvSpPr/>
          <p:nvPr/>
        </p:nvSpPr>
        <p:spPr>
          <a:xfrm>
            <a:off x="3067359" y="2835397"/>
            <a:ext cx="67083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&gt;1 VI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4FE0BA-C933-3560-D110-293049020EBC}"/>
              </a:ext>
            </a:extLst>
          </p:cNvPr>
          <p:cNvSpPr/>
          <p:nvPr/>
        </p:nvSpPr>
        <p:spPr>
          <a:xfrm>
            <a:off x="4121573" y="2836462"/>
            <a:ext cx="1480589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Régression multiple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136AC0-43AC-C12F-66C4-DDE05603CD10}"/>
              </a:ext>
            </a:extLst>
          </p:cNvPr>
          <p:cNvSpPr/>
          <p:nvPr/>
        </p:nvSpPr>
        <p:spPr>
          <a:xfrm>
            <a:off x="4118903" y="2246848"/>
            <a:ext cx="1483259" cy="426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Corr. de Pearson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Corr. de Spearman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1141A0-773E-7DF8-8FD0-6C94B2B5481A}"/>
              </a:ext>
            </a:extLst>
          </p:cNvPr>
          <p:cNvSpPr/>
          <p:nvPr/>
        </p:nvSpPr>
        <p:spPr>
          <a:xfrm>
            <a:off x="5818472" y="3865915"/>
            <a:ext cx="1374978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t test indépendant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Mann-Whitney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DDD98F-8A31-DE35-DB36-5EB73A1CA875}"/>
              </a:ext>
            </a:extLst>
          </p:cNvPr>
          <p:cNvSpPr/>
          <p:nvPr/>
        </p:nvSpPr>
        <p:spPr>
          <a:xfrm>
            <a:off x="7422053" y="4870435"/>
            <a:ext cx="1426673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à 1 facteur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 err="1">
                <a:solidFill>
                  <a:schemeClr val="bg1">
                    <a:lumMod val="65000"/>
                  </a:schemeClr>
                </a:solidFill>
              </a:rPr>
              <a:t>Kruskal</a:t>
            </a: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-Wallis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AAA339-CDA8-B69E-9C4A-C4AD0F746807}"/>
              </a:ext>
            </a:extLst>
          </p:cNvPr>
          <p:cNvSpPr/>
          <p:nvPr/>
        </p:nvSpPr>
        <p:spPr>
          <a:xfrm>
            <a:off x="5810780" y="4410949"/>
            <a:ext cx="1404000" cy="360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>
                <a:solidFill>
                  <a:srgbClr val="005DA2"/>
                </a:solidFill>
              </a:rPr>
              <a:t>t test apparié</a:t>
            </a:r>
            <a:br>
              <a:rPr lang="fr-FR" sz="1200" b="1">
                <a:solidFill>
                  <a:srgbClr val="005DA2"/>
                </a:solidFill>
              </a:rPr>
            </a:br>
            <a:r>
              <a:rPr lang="fr-FR" sz="1200" b="1">
                <a:solidFill>
                  <a:srgbClr val="FF0000"/>
                </a:solidFill>
              </a:rPr>
              <a:t>Wilcoxon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8C6205-4627-65EF-5135-73E877A8E15F}"/>
              </a:ext>
            </a:extLst>
          </p:cNvPr>
          <p:cNvSpPr/>
          <p:nvPr/>
        </p:nvSpPr>
        <p:spPr>
          <a:xfrm>
            <a:off x="7432999" y="5466276"/>
            <a:ext cx="1415727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factorielle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C14913-5B1D-511B-6545-0517B62D54C8}"/>
              </a:ext>
            </a:extLst>
          </p:cNvPr>
          <p:cNvSpPr/>
          <p:nvPr/>
        </p:nvSpPr>
        <p:spPr>
          <a:xfrm>
            <a:off x="5818472" y="5926204"/>
            <a:ext cx="1943894" cy="465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à mesures répétées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Friedman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F0C686-85CD-B3DC-AAFD-94BD4845A09B}"/>
              </a:ext>
            </a:extLst>
          </p:cNvPr>
          <p:cNvSpPr/>
          <p:nvPr/>
        </p:nvSpPr>
        <p:spPr>
          <a:xfrm>
            <a:off x="2707848" y="3325036"/>
            <a:ext cx="117940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groupe (1 VD)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144662-15E8-38F7-2682-68A041665911}"/>
              </a:ext>
            </a:extLst>
          </p:cNvPr>
          <p:cNvSpPr/>
          <p:nvPr/>
        </p:nvSpPr>
        <p:spPr>
          <a:xfrm>
            <a:off x="4357672" y="3914215"/>
            <a:ext cx="11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Indépendants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FFADC4-0064-37FC-C947-AB587D01E908}"/>
              </a:ext>
            </a:extLst>
          </p:cNvPr>
          <p:cNvSpPr/>
          <p:nvPr/>
        </p:nvSpPr>
        <p:spPr>
          <a:xfrm>
            <a:off x="4356724" y="4446949"/>
            <a:ext cx="1152000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>
                <a:solidFill>
                  <a:schemeClr val="tx1"/>
                </a:solidFill>
              </a:rPr>
              <a:t>Appariés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D746BA-F519-C3DA-DC8C-7AC5B2FD90FC}"/>
              </a:ext>
            </a:extLst>
          </p:cNvPr>
          <p:cNvSpPr/>
          <p:nvPr/>
        </p:nvSpPr>
        <p:spPr>
          <a:xfrm>
            <a:off x="2707848" y="4170349"/>
            <a:ext cx="1180575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 groupes (1 VI)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2ECF8C-DFCB-F540-4C95-DA8965945658}"/>
              </a:ext>
            </a:extLst>
          </p:cNvPr>
          <p:cNvSpPr/>
          <p:nvPr/>
        </p:nvSpPr>
        <p:spPr>
          <a:xfrm>
            <a:off x="4357672" y="5186676"/>
            <a:ext cx="11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Indépendants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A91927-9236-0944-7E2A-3E5BCDF1308C}"/>
              </a:ext>
            </a:extLst>
          </p:cNvPr>
          <p:cNvSpPr/>
          <p:nvPr/>
        </p:nvSpPr>
        <p:spPr>
          <a:xfrm>
            <a:off x="4356724" y="6015856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Appariés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B9E654-D484-D51F-2CB4-FDF83328B12C}"/>
              </a:ext>
            </a:extLst>
          </p:cNvPr>
          <p:cNvSpPr/>
          <p:nvPr/>
        </p:nvSpPr>
        <p:spPr>
          <a:xfrm>
            <a:off x="5833853" y="4921238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AF65CD-3652-5ADF-BAA7-3C2DB14DD529}"/>
              </a:ext>
            </a:extLst>
          </p:cNvPr>
          <p:cNvSpPr/>
          <p:nvPr/>
        </p:nvSpPr>
        <p:spPr>
          <a:xfrm>
            <a:off x="5833853" y="5469441"/>
            <a:ext cx="1152000" cy="27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&gt;1 VI</a:t>
            </a:r>
          </a:p>
        </p:txBody>
      </p:sp>
      <p:cxnSp>
        <p:nvCxnSpPr>
          <p:cNvPr id="46" name="Connecteur : en angle 78">
            <a:extLst>
              <a:ext uri="{FF2B5EF4-FFF2-40B4-BE49-F238E27FC236}">
                <a16:creationId xmlns:a16="http://schemas.microsoft.com/office/drawing/2014/main" id="{6738DBAB-096D-19B3-E994-2A29C3711E94}"/>
              </a:ext>
            </a:extLst>
          </p:cNvPr>
          <p:cNvCxnSpPr>
            <a:stCxn id="9" idx="0"/>
            <a:endCxn id="73" idx="1"/>
          </p:cNvCxnSpPr>
          <p:nvPr/>
        </p:nvCxnSpPr>
        <p:spPr>
          <a:xfrm rot="5400000" flipH="1" flipV="1">
            <a:off x="13282" y="2195664"/>
            <a:ext cx="1566148" cy="252159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79">
            <a:extLst>
              <a:ext uri="{FF2B5EF4-FFF2-40B4-BE49-F238E27FC236}">
                <a16:creationId xmlns:a16="http://schemas.microsoft.com/office/drawing/2014/main" id="{2F9ABE64-D2D2-1858-EA6A-3FA1410A0984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458436" y="3820658"/>
            <a:ext cx="640655" cy="21697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84">
            <a:extLst>
              <a:ext uri="{FF2B5EF4-FFF2-40B4-BE49-F238E27FC236}">
                <a16:creationId xmlns:a16="http://schemas.microsoft.com/office/drawing/2014/main" id="{3627872C-EDD8-95FA-BD8A-BB5446B2831B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rot="5400000" flipH="1" flipV="1">
            <a:off x="3008804" y="967017"/>
            <a:ext cx="122579" cy="72449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87">
            <a:extLst>
              <a:ext uri="{FF2B5EF4-FFF2-40B4-BE49-F238E27FC236}">
                <a16:creationId xmlns:a16="http://schemas.microsoft.com/office/drawing/2014/main" id="{A52B18A3-3D5B-B55E-8BCC-9C4E7C7A4990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16200000" flipH="1">
            <a:off x="3005765" y="1380633"/>
            <a:ext cx="126053" cy="721887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90">
            <a:extLst>
              <a:ext uri="{FF2B5EF4-FFF2-40B4-BE49-F238E27FC236}">
                <a16:creationId xmlns:a16="http://schemas.microsoft.com/office/drawing/2014/main" id="{AA2FCEBD-37CA-6424-553D-7A424E6B8236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1006800" y="3162633"/>
            <a:ext cx="1367415" cy="483157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93">
            <a:extLst>
              <a:ext uri="{FF2B5EF4-FFF2-40B4-BE49-F238E27FC236}">
                <a16:creationId xmlns:a16="http://schemas.microsoft.com/office/drawing/2014/main" id="{B0E0D9F9-8344-B860-995B-A9BB99C24F44}"/>
              </a:ext>
            </a:extLst>
          </p:cNvPr>
          <p:cNvCxnSpPr>
            <a:cxnSpLocks/>
            <a:stCxn id="11" idx="2"/>
            <a:endCxn id="17" idx="1"/>
          </p:cNvCxnSpPr>
          <p:nvPr/>
        </p:nvCxnSpPr>
        <p:spPr>
          <a:xfrm rot="16200000" flipH="1">
            <a:off x="1350187" y="4509766"/>
            <a:ext cx="619740" cy="42225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96">
            <a:extLst>
              <a:ext uri="{FF2B5EF4-FFF2-40B4-BE49-F238E27FC236}">
                <a16:creationId xmlns:a16="http://schemas.microsoft.com/office/drawing/2014/main" id="{F9FEF4E5-930E-3715-3DBE-80E8398E8CA4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5400000" flipH="1" flipV="1">
            <a:off x="2650122" y="2159267"/>
            <a:ext cx="122772" cy="71170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99">
            <a:extLst>
              <a:ext uri="{FF2B5EF4-FFF2-40B4-BE49-F238E27FC236}">
                <a16:creationId xmlns:a16="http://schemas.microsoft.com/office/drawing/2014/main" id="{477D13DE-FCCE-B8CC-6931-A436588692DB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 rot="16200000" flipH="1">
            <a:off x="2654061" y="2566099"/>
            <a:ext cx="114894" cy="71170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9D6ECC9-C6D2-D328-C294-6761BC603FE0}"/>
              </a:ext>
            </a:extLst>
          </p:cNvPr>
          <p:cNvSpPr/>
          <p:nvPr/>
        </p:nvSpPr>
        <p:spPr>
          <a:xfrm>
            <a:off x="2707848" y="5511246"/>
            <a:ext cx="117940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&gt;2 groupes</a:t>
            </a:r>
          </a:p>
        </p:txBody>
      </p:sp>
      <p:cxnSp>
        <p:nvCxnSpPr>
          <p:cNvPr id="61" name="Connecteur : en angle 121">
            <a:extLst>
              <a:ext uri="{FF2B5EF4-FFF2-40B4-BE49-F238E27FC236}">
                <a16:creationId xmlns:a16="http://schemas.microsoft.com/office/drawing/2014/main" id="{95B258B0-B1CE-0995-C4B7-EDADBDD9CBEC}"/>
              </a:ext>
            </a:extLst>
          </p:cNvPr>
          <p:cNvCxnSpPr>
            <a:cxnSpLocks/>
            <a:stCxn id="17" idx="2"/>
            <a:endCxn id="58" idx="1"/>
          </p:cNvCxnSpPr>
          <p:nvPr/>
        </p:nvCxnSpPr>
        <p:spPr>
          <a:xfrm rot="16200000" flipH="1">
            <a:off x="2288712" y="5236109"/>
            <a:ext cx="480481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ngle 124">
            <a:extLst>
              <a:ext uri="{FF2B5EF4-FFF2-40B4-BE49-F238E27FC236}">
                <a16:creationId xmlns:a16="http://schemas.microsoft.com/office/drawing/2014/main" id="{0AC9BA9E-C040-8794-395F-81E24B35F134}"/>
              </a:ext>
            </a:extLst>
          </p:cNvPr>
          <p:cNvCxnSpPr>
            <a:cxnSpLocks/>
            <a:stCxn id="41" idx="0"/>
            <a:endCxn id="39" idx="1"/>
          </p:cNvCxnSpPr>
          <p:nvPr/>
        </p:nvCxnSpPr>
        <p:spPr>
          <a:xfrm rot="5400000" flipH="1" flipV="1">
            <a:off x="3958736" y="3771413"/>
            <a:ext cx="112134" cy="68573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127">
            <a:extLst>
              <a:ext uri="{FF2B5EF4-FFF2-40B4-BE49-F238E27FC236}">
                <a16:creationId xmlns:a16="http://schemas.microsoft.com/office/drawing/2014/main" id="{A3A5F91C-052E-F235-417F-9E2B80D160CD}"/>
              </a:ext>
            </a:extLst>
          </p:cNvPr>
          <p:cNvCxnSpPr>
            <a:cxnSpLocks/>
            <a:stCxn id="41" idx="2"/>
            <a:endCxn id="40" idx="1"/>
          </p:cNvCxnSpPr>
          <p:nvPr/>
        </p:nvCxnSpPr>
        <p:spPr>
          <a:xfrm rot="16200000" flipH="1">
            <a:off x="3948029" y="4182254"/>
            <a:ext cx="132600" cy="6847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132">
            <a:extLst>
              <a:ext uri="{FF2B5EF4-FFF2-40B4-BE49-F238E27FC236}">
                <a16:creationId xmlns:a16="http://schemas.microsoft.com/office/drawing/2014/main" id="{F949A873-E554-68A8-CA66-5EC2B7EE05E2}"/>
              </a:ext>
            </a:extLst>
          </p:cNvPr>
          <p:cNvCxnSpPr>
            <a:cxnSpLocks/>
            <a:stCxn id="58" idx="0"/>
            <a:endCxn id="42" idx="1"/>
          </p:cNvCxnSpPr>
          <p:nvPr/>
        </p:nvCxnSpPr>
        <p:spPr>
          <a:xfrm rot="5400000" flipH="1" flipV="1">
            <a:off x="3912409" y="5065983"/>
            <a:ext cx="180570" cy="709956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ngle 135">
            <a:extLst>
              <a:ext uri="{FF2B5EF4-FFF2-40B4-BE49-F238E27FC236}">
                <a16:creationId xmlns:a16="http://schemas.microsoft.com/office/drawing/2014/main" id="{C12C6E4E-D379-2D51-380C-84F64F1AAB5C}"/>
              </a:ext>
            </a:extLst>
          </p:cNvPr>
          <p:cNvCxnSpPr>
            <a:cxnSpLocks/>
            <a:stCxn id="58" idx="2"/>
            <a:endCxn id="43" idx="1"/>
          </p:cNvCxnSpPr>
          <p:nvPr/>
        </p:nvCxnSpPr>
        <p:spPr>
          <a:xfrm rot="16200000" flipH="1">
            <a:off x="3821915" y="5625047"/>
            <a:ext cx="360610" cy="70900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138">
            <a:extLst>
              <a:ext uri="{FF2B5EF4-FFF2-40B4-BE49-F238E27FC236}">
                <a16:creationId xmlns:a16="http://schemas.microsoft.com/office/drawing/2014/main" id="{43BCD902-9C12-B987-599C-57CEB7A9460C}"/>
              </a:ext>
            </a:extLst>
          </p:cNvPr>
          <p:cNvCxnSpPr>
            <a:cxnSpLocks/>
            <a:stCxn id="42" idx="0"/>
            <a:endCxn id="44" idx="1"/>
          </p:cNvCxnSpPr>
          <p:nvPr/>
        </p:nvCxnSpPr>
        <p:spPr>
          <a:xfrm rot="5400000" flipH="1" flipV="1">
            <a:off x="5332043" y="4684867"/>
            <a:ext cx="121438" cy="88218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141">
            <a:extLst>
              <a:ext uri="{FF2B5EF4-FFF2-40B4-BE49-F238E27FC236}">
                <a16:creationId xmlns:a16="http://schemas.microsoft.com/office/drawing/2014/main" id="{0732AB2C-14D0-8228-BECE-847EEAE63816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5327346" y="5099001"/>
            <a:ext cx="130833" cy="88218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8240C33-F359-EF04-7DAB-F8080C2914A6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4043390" y="1267972"/>
            <a:ext cx="278067" cy="303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746B3EE4-EF28-B83B-D755-AE663F0EB4E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040786" y="1804604"/>
            <a:ext cx="286741" cy="263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AFF9DD3A-E62F-45CC-F110-BA8FDB26791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738193" y="2979397"/>
            <a:ext cx="383380" cy="106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38" idx="3"/>
            <a:endCxn id="70" idx="1"/>
          </p:cNvCxnSpPr>
          <p:nvPr/>
        </p:nvCxnSpPr>
        <p:spPr>
          <a:xfrm>
            <a:off x="3887256" y="3469036"/>
            <a:ext cx="273849" cy="72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>
            <a:off x="6985853" y="5605509"/>
            <a:ext cx="447146" cy="476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F4657FB-3F0A-EC19-A4A9-02D0A4C0D6FF}"/>
              </a:ext>
            </a:extLst>
          </p:cNvPr>
          <p:cNvSpPr/>
          <p:nvPr/>
        </p:nvSpPr>
        <p:spPr>
          <a:xfrm>
            <a:off x="130277" y="3104817"/>
            <a:ext cx="1080000" cy="504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Variable dépendante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AFF9DD3A-E62F-45CC-F110-BA8FDB2679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738193" y="2453731"/>
            <a:ext cx="380710" cy="650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39" idx="3"/>
            <a:endCxn id="25" idx="1"/>
          </p:cNvCxnSpPr>
          <p:nvPr/>
        </p:nvCxnSpPr>
        <p:spPr>
          <a:xfrm>
            <a:off x="5545672" y="4058215"/>
            <a:ext cx="272800" cy="570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40" idx="3"/>
            <a:endCxn id="28" idx="1"/>
          </p:cNvCxnSpPr>
          <p:nvPr/>
        </p:nvCxnSpPr>
        <p:spPr>
          <a:xfrm>
            <a:off x="5508724" y="4590949"/>
            <a:ext cx="302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6985853" y="5065238"/>
            <a:ext cx="436200" cy="319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43" idx="3"/>
            <a:endCxn id="33" idx="1"/>
          </p:cNvCxnSpPr>
          <p:nvPr/>
        </p:nvCxnSpPr>
        <p:spPr>
          <a:xfrm flipV="1">
            <a:off x="5508724" y="6158937"/>
            <a:ext cx="309748" cy="91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260125" y="1065035"/>
            <a:ext cx="18373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/>
              <a:t>Adapté</a:t>
            </a:r>
            <a:r>
              <a:rPr lang="en-US" sz="1050" dirty="0"/>
              <a:t> de David Howell, 2008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4201" y="1487899"/>
            <a:ext cx="2666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test paramétrique (assomptions++)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test non-paramétrique (assomptions--)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214E16B-308D-F1ED-46FF-AE6CFB6A92F6}"/>
              </a:ext>
            </a:extLst>
          </p:cNvPr>
          <p:cNvSpPr/>
          <p:nvPr/>
        </p:nvSpPr>
        <p:spPr>
          <a:xfrm>
            <a:off x="4161105" y="3270791"/>
            <a:ext cx="2015197" cy="397941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>
                <a:solidFill>
                  <a:srgbClr val="005DA2"/>
                </a:solidFill>
              </a:rPr>
              <a:t>t échantillon unique</a:t>
            </a:r>
          </a:p>
          <a:p>
            <a:pPr algn="ctr"/>
            <a:r>
              <a:rPr lang="fr-FR" sz="1200" b="1">
                <a:solidFill>
                  <a:srgbClr val="FF0000"/>
                </a:solidFill>
              </a:rPr>
              <a:t>Wilcoxon échantillon unique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6BB17A-D039-82D8-6781-1343E14E1DF7}"/>
              </a:ext>
            </a:extLst>
          </p:cNvPr>
          <p:cNvSpPr/>
          <p:nvPr/>
        </p:nvSpPr>
        <p:spPr>
          <a:xfrm>
            <a:off x="922436" y="1377115"/>
            <a:ext cx="1009650" cy="323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Qualitative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46B3EE4-EF28-B83B-D755-AE663F0EB4E5}"/>
              </a:ext>
            </a:extLst>
          </p:cNvPr>
          <p:cNvCxnSpPr>
            <a:cxnSpLocks/>
            <a:stCxn id="73" idx="3"/>
            <a:endCxn id="10" idx="1"/>
          </p:cNvCxnSpPr>
          <p:nvPr/>
        </p:nvCxnSpPr>
        <p:spPr>
          <a:xfrm flipV="1">
            <a:off x="1932086" y="1534551"/>
            <a:ext cx="372964" cy="411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stCxn id="17" idx="0"/>
            <a:endCxn id="38" idx="1"/>
          </p:cNvCxnSpPr>
          <p:nvPr/>
        </p:nvCxnSpPr>
        <p:spPr>
          <a:xfrm rot="5400000" flipH="1" flipV="1">
            <a:off x="1820088" y="3999005"/>
            <a:ext cx="1417729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5FD47DAA-6503-4F33-A5EF-5B855B96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88" y="1937752"/>
            <a:ext cx="387423" cy="378198"/>
          </a:xfrm>
          <a:prstGeom prst="rect">
            <a:avLst/>
          </a:prstGeom>
        </p:spPr>
      </p:pic>
      <p:pic>
        <p:nvPicPr>
          <p:cNvPr id="74" name="Image 73">
            <a:extLst>
              <a:ext uri="{FF2B5EF4-FFF2-40B4-BE49-F238E27FC236}">
                <a16:creationId xmlns:a16="http://schemas.microsoft.com/office/drawing/2014/main" id="{8959BF19-B346-40F4-9201-91951018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35" y="1828384"/>
            <a:ext cx="399725" cy="480829"/>
          </a:xfrm>
          <a:prstGeom prst="rect">
            <a:avLst/>
          </a:prstGeom>
        </p:spPr>
      </p:pic>
      <p:pic>
        <p:nvPicPr>
          <p:cNvPr id="75" name="Graphique 73">
            <a:extLst>
              <a:ext uri="{FF2B5EF4-FFF2-40B4-BE49-F238E27FC236}">
                <a16:creationId xmlns:a16="http://schemas.microsoft.com/office/drawing/2014/main" id="{8635B10D-378E-45EC-B274-31A214DF7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6920" y="4553727"/>
            <a:ext cx="511511" cy="511511"/>
          </a:xfrm>
          <a:prstGeom prst="rect">
            <a:avLst/>
          </a:prstGeom>
        </p:spPr>
      </p:pic>
      <p:sp>
        <p:nvSpPr>
          <p:cNvPr id="68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</a:t>
            </a:r>
            <a:r>
              <a:rPr lang="fr-FR" sz="3600"/>
              <a:t>t – échantillons appariés</a:t>
            </a:r>
            <a:endParaRPr lang="en-US" sz="3600" dirty="0"/>
          </a:p>
        </p:txBody>
      </p:sp>
      <p:cxnSp>
        <p:nvCxnSpPr>
          <p:cNvPr id="60" name="Connecteur : en angle 118">
            <a:extLst>
              <a:ext uri="{FF2B5EF4-FFF2-40B4-BE49-F238E27FC236}">
                <a16:creationId xmlns:a16="http://schemas.microsoft.com/office/drawing/2014/main" id="{F1724CF4-7445-BDD1-4620-55033E61AAD8}"/>
              </a:ext>
            </a:extLst>
          </p:cNvPr>
          <p:cNvCxnSpPr>
            <a:cxnSpLocks/>
            <a:stCxn id="17" idx="0"/>
            <a:endCxn id="41" idx="1"/>
          </p:cNvCxnSpPr>
          <p:nvPr/>
        </p:nvCxnSpPr>
        <p:spPr>
          <a:xfrm rot="5400000" flipH="1" flipV="1">
            <a:off x="2242744" y="4421661"/>
            <a:ext cx="572416" cy="3577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0FF17603-51F0-4D0B-80FC-4C4C171F2332}"/>
              </a:ext>
            </a:extLst>
          </p:cNvPr>
          <p:cNvCxnSpPr>
            <a:cxnSpLocks/>
            <a:endCxn id="70" idx="3"/>
          </p:cNvCxnSpPr>
          <p:nvPr/>
        </p:nvCxnSpPr>
        <p:spPr>
          <a:xfrm flipH="1" flipV="1">
            <a:off x="6176302" y="3469762"/>
            <a:ext cx="1561174" cy="263992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B756035B-B3AE-4825-8D89-862902D5CDCC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214780" y="3751245"/>
            <a:ext cx="547588" cy="839704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CAC723B-4973-497C-8F00-CA72CDAB8698}"/>
              </a:ext>
            </a:extLst>
          </p:cNvPr>
          <p:cNvSpPr/>
          <p:nvPr/>
        </p:nvSpPr>
        <p:spPr>
          <a:xfrm>
            <a:off x="7779971" y="3503500"/>
            <a:ext cx="11671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/>
              <a:t>équivalents</a:t>
            </a:r>
          </a:p>
        </p:txBody>
      </p:sp>
    </p:spTree>
    <p:extLst>
      <p:ext uri="{BB962C8B-B14F-4D97-AF65-F5344CB8AC3E}">
        <p14:creationId xmlns:p14="http://schemas.microsoft.com/office/powerpoint/2010/main" val="2961771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18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3" y="1100934"/>
            <a:ext cx="48808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Contexte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VD quantitative (ordinale/rapport/intervalle)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VI qualitative </a:t>
            </a:r>
            <a:r>
              <a:rPr lang="fr-FR" b="1" dirty="0"/>
              <a:t>intra-sujet</a:t>
            </a:r>
            <a:r>
              <a:rPr lang="fr-FR" dirty="0"/>
              <a:t> à deux modalités</a:t>
            </a:r>
          </a:p>
          <a:p>
            <a:endParaRPr lang="fr-FR" sz="1600" b="1" dirty="0">
              <a:solidFill>
                <a:srgbClr val="0070C0"/>
              </a:solidFill>
            </a:endParaRPr>
          </a:p>
        </p:txBody>
      </p:sp>
      <p:pic>
        <p:nvPicPr>
          <p:cNvPr id="26" name="Graphique 73">
            <a:extLst>
              <a:ext uri="{FF2B5EF4-FFF2-40B4-BE49-F238E27FC236}">
                <a16:creationId xmlns:a16="http://schemas.microsoft.com/office/drawing/2014/main" id="{8635B10D-378E-45EC-B274-31A214DF7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90753" y="1201275"/>
            <a:ext cx="511511" cy="51151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651" y="1866782"/>
            <a:ext cx="605805" cy="610961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4843A17C-2089-405C-8A94-8AB826B384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67" t="9281" r="73809" b="66673"/>
          <a:stretch/>
        </p:blipFill>
        <p:spPr>
          <a:xfrm>
            <a:off x="2357867" y="3234912"/>
            <a:ext cx="600387" cy="12435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37793A-5B35-4325-82F7-F97FFA21B5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013" t="8880" r="8791" b="66968"/>
          <a:stretch/>
        </p:blipFill>
        <p:spPr>
          <a:xfrm>
            <a:off x="3251237" y="3234912"/>
            <a:ext cx="1433955" cy="12435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60B07A-180D-4C8E-9939-BBEDEF757BF7}"/>
              </a:ext>
            </a:extLst>
          </p:cNvPr>
          <p:cNvSpPr/>
          <p:nvPr/>
        </p:nvSpPr>
        <p:spPr>
          <a:xfrm>
            <a:off x="1234734" y="5197056"/>
            <a:ext cx="3569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/>
              <a:t>Exemple de VI intra-sujet</a:t>
            </a:r>
            <a:r>
              <a:rPr lang="fr-FR"/>
              <a:t> : la VI </a:t>
            </a:r>
            <a:r>
              <a:rPr lang="fr-FR" b="1">
                <a:solidFill>
                  <a:srgbClr val="3232FF"/>
                </a:solidFill>
              </a:rPr>
              <a:t>temps</a:t>
            </a:r>
            <a:r>
              <a:rPr lang="fr-FR" b="1"/>
              <a:t>. TOUS les SUJETS </a:t>
            </a:r>
            <a:r>
              <a:rPr lang="fr-FR"/>
              <a:t>passent par les modalités "vs_</a:t>
            </a:r>
            <a:r>
              <a:rPr lang="fr-FR" b="1">
                <a:solidFill>
                  <a:srgbClr val="3232FF"/>
                </a:solidFill>
              </a:rPr>
              <a:t>t1"</a:t>
            </a:r>
            <a:r>
              <a:rPr lang="fr-FR"/>
              <a:t> ET "vs_</a:t>
            </a:r>
            <a:r>
              <a:rPr lang="fr-FR" b="1">
                <a:solidFill>
                  <a:srgbClr val="3232FF"/>
                </a:solidFill>
              </a:rPr>
              <a:t>t2"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D015858-F6F5-48DF-BC92-06EDAFBC46DC}"/>
              </a:ext>
            </a:extLst>
          </p:cNvPr>
          <p:cNvCxnSpPr>
            <a:cxnSpLocks/>
          </p:cNvCxnSpPr>
          <p:nvPr/>
        </p:nvCxnSpPr>
        <p:spPr>
          <a:xfrm flipV="1">
            <a:off x="3669830" y="4668163"/>
            <a:ext cx="298384" cy="449558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re 1">
            <a:extLst>
              <a:ext uri="{FF2B5EF4-FFF2-40B4-BE49-F238E27FC236}">
                <a16:creationId xmlns:a16="http://schemas.microsoft.com/office/drawing/2014/main" id="{A6FADA3F-4B7F-46E6-BF86-56EB306486D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</a:t>
            </a:r>
            <a:r>
              <a:rPr lang="fr-FR" sz="3600"/>
              <a:t>t – échantillons appariés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5684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19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3" y="1100934"/>
            <a:ext cx="8839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Contexte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VD quantitative (ordinale/rapport/intervalle)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VI qualitative </a:t>
            </a:r>
            <a:r>
              <a:rPr lang="fr-FR" b="1" dirty="0"/>
              <a:t>intra-sujet</a:t>
            </a:r>
            <a:r>
              <a:rPr lang="fr-FR" dirty="0"/>
              <a:t> à deux modalités</a:t>
            </a:r>
          </a:p>
          <a:p>
            <a:endParaRPr lang="fr-FR" sz="1600" b="1" dirty="0">
              <a:solidFill>
                <a:srgbClr val="0070C0"/>
              </a:solidFill>
            </a:endParaRPr>
          </a:p>
        </p:txBody>
      </p:sp>
      <p:pic>
        <p:nvPicPr>
          <p:cNvPr id="26" name="Graphique 73">
            <a:extLst>
              <a:ext uri="{FF2B5EF4-FFF2-40B4-BE49-F238E27FC236}">
                <a16:creationId xmlns:a16="http://schemas.microsoft.com/office/drawing/2014/main" id="{8635B10D-378E-45EC-B274-31A214DF7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90753" y="1201275"/>
            <a:ext cx="511511" cy="511511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4843A17C-2089-405C-8A94-8AB826B384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67" t="9281" r="73809" b="66673"/>
          <a:stretch/>
        </p:blipFill>
        <p:spPr>
          <a:xfrm>
            <a:off x="2357867" y="3234912"/>
            <a:ext cx="600387" cy="12435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37793A-5B35-4325-82F7-F97FFA21B5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013" t="8880" r="8791" b="66968"/>
          <a:stretch/>
        </p:blipFill>
        <p:spPr>
          <a:xfrm>
            <a:off x="3251237" y="3234912"/>
            <a:ext cx="1433955" cy="12435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60B07A-180D-4C8E-9939-BBEDEF757BF7}"/>
              </a:ext>
            </a:extLst>
          </p:cNvPr>
          <p:cNvSpPr/>
          <p:nvPr/>
        </p:nvSpPr>
        <p:spPr>
          <a:xfrm>
            <a:off x="1234734" y="5197056"/>
            <a:ext cx="3569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/>
              <a:t>Exemple de VI intra-sujet</a:t>
            </a:r>
            <a:r>
              <a:rPr lang="fr-FR"/>
              <a:t> : la VI </a:t>
            </a:r>
            <a:r>
              <a:rPr lang="fr-FR" b="1">
                <a:solidFill>
                  <a:srgbClr val="3232FF"/>
                </a:solidFill>
              </a:rPr>
              <a:t>temps</a:t>
            </a:r>
            <a:r>
              <a:rPr lang="fr-FR" b="1"/>
              <a:t>. TOUS les SUJETS </a:t>
            </a:r>
            <a:r>
              <a:rPr lang="fr-FR"/>
              <a:t>passent par les modalités "vs_</a:t>
            </a:r>
            <a:r>
              <a:rPr lang="fr-FR" b="1">
                <a:solidFill>
                  <a:srgbClr val="3232FF"/>
                </a:solidFill>
              </a:rPr>
              <a:t>t1"</a:t>
            </a:r>
            <a:r>
              <a:rPr lang="fr-FR"/>
              <a:t> ET "vs_</a:t>
            </a:r>
            <a:r>
              <a:rPr lang="fr-FR" b="1">
                <a:solidFill>
                  <a:srgbClr val="3232FF"/>
                </a:solidFill>
              </a:rPr>
              <a:t>t2"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D015858-F6F5-48DF-BC92-06EDAFBC46DC}"/>
              </a:ext>
            </a:extLst>
          </p:cNvPr>
          <p:cNvCxnSpPr>
            <a:cxnSpLocks/>
          </p:cNvCxnSpPr>
          <p:nvPr/>
        </p:nvCxnSpPr>
        <p:spPr>
          <a:xfrm flipV="1">
            <a:off x="3669830" y="4668163"/>
            <a:ext cx="298384" cy="449558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que 47">
            <a:extLst>
              <a:ext uri="{FF2B5EF4-FFF2-40B4-BE49-F238E27FC236}">
                <a16:creationId xmlns:a16="http://schemas.microsoft.com/office/drawing/2014/main" id="{A8C38826-E482-4A90-8366-FBA598E656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381915" y="1898198"/>
            <a:ext cx="773452" cy="80355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2E807FB-BDB7-4351-94AB-DA0857991D17}"/>
              </a:ext>
            </a:extLst>
          </p:cNvPr>
          <p:cNvSpPr/>
          <p:nvPr/>
        </p:nvSpPr>
        <p:spPr>
          <a:xfrm>
            <a:off x="5394409" y="2766264"/>
            <a:ext cx="23740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/>
              <a:t>Pour les VI INTRA-sujets on privilégie le format COURT</a:t>
            </a:r>
            <a:endParaRPr lang="fr-FR" sz="1600" b="1">
              <a:solidFill>
                <a:srgbClr val="3232FF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9B7BB778-632A-451A-AB15-9AB2EE197E2A}"/>
              </a:ext>
            </a:extLst>
          </p:cNvPr>
          <p:cNvCxnSpPr>
            <a:cxnSpLocks/>
          </p:cNvCxnSpPr>
          <p:nvPr/>
        </p:nvCxnSpPr>
        <p:spPr>
          <a:xfrm flipH="1">
            <a:off x="4304613" y="2843122"/>
            <a:ext cx="1093147" cy="445791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3A9B5DE-CD93-48C5-B999-6505CCF0B822}"/>
              </a:ext>
            </a:extLst>
          </p:cNvPr>
          <p:cNvSpPr/>
          <p:nvPr/>
        </p:nvSpPr>
        <p:spPr>
          <a:xfrm>
            <a:off x="5127026" y="2265901"/>
            <a:ext cx="1415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i="1"/>
              <a:t>modalités sur la même LIGNE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80FA9C9D-FA57-4CE1-87C4-9E2D4E9E179B}"/>
              </a:ext>
            </a:extLst>
          </p:cNvPr>
          <p:cNvCxnSpPr>
            <a:cxnSpLocks/>
          </p:cNvCxnSpPr>
          <p:nvPr/>
        </p:nvCxnSpPr>
        <p:spPr>
          <a:xfrm flipH="1">
            <a:off x="3777368" y="2867457"/>
            <a:ext cx="1549532" cy="367455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re 1">
            <a:extLst>
              <a:ext uri="{FF2B5EF4-FFF2-40B4-BE49-F238E27FC236}">
                <a16:creationId xmlns:a16="http://schemas.microsoft.com/office/drawing/2014/main" id="{8874BE40-B46E-4281-9960-004DE1A6DF01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</a:t>
            </a:r>
            <a:r>
              <a:rPr lang="fr-FR" sz="3600"/>
              <a:t>t – échantillons appariés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3356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</a:t>
            </a:fld>
            <a:endParaRPr lang="en-US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43" y="3608760"/>
            <a:ext cx="2498914" cy="2498914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134766" y="2285162"/>
            <a:ext cx="6874468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Statistiques descriptives et inférentielles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5797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20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3" y="1100934"/>
            <a:ext cx="8839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Contexte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VD quantitative (ordinale/rapport/intervalle)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VI qualitative </a:t>
            </a:r>
            <a:r>
              <a:rPr lang="fr-FR" b="1" dirty="0"/>
              <a:t>intra-sujet</a:t>
            </a:r>
            <a:r>
              <a:rPr lang="fr-FR" dirty="0"/>
              <a:t> à deux modalités</a:t>
            </a:r>
          </a:p>
          <a:p>
            <a:endParaRPr lang="fr-FR" sz="1600" b="1" dirty="0">
              <a:solidFill>
                <a:srgbClr val="0070C0"/>
              </a:solidFill>
            </a:endParaRPr>
          </a:p>
        </p:txBody>
      </p:sp>
      <p:pic>
        <p:nvPicPr>
          <p:cNvPr id="26" name="Graphique 73">
            <a:extLst>
              <a:ext uri="{FF2B5EF4-FFF2-40B4-BE49-F238E27FC236}">
                <a16:creationId xmlns:a16="http://schemas.microsoft.com/office/drawing/2014/main" id="{8635B10D-378E-45EC-B274-31A214DF7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90753" y="1201275"/>
            <a:ext cx="511511" cy="51151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651" y="1866782"/>
            <a:ext cx="605805" cy="610961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4843A17C-2089-405C-8A94-8AB826B384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67" t="9281" r="73809" b="66673"/>
          <a:stretch/>
        </p:blipFill>
        <p:spPr>
          <a:xfrm>
            <a:off x="2357867" y="3234912"/>
            <a:ext cx="600387" cy="12435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37793A-5B35-4325-82F7-F97FFA21B5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013" t="8880" r="8791" b="66968"/>
          <a:stretch/>
        </p:blipFill>
        <p:spPr>
          <a:xfrm>
            <a:off x="3251237" y="3234912"/>
            <a:ext cx="1433955" cy="12435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60B07A-180D-4C8E-9939-BBEDEF757BF7}"/>
              </a:ext>
            </a:extLst>
          </p:cNvPr>
          <p:cNvSpPr/>
          <p:nvPr/>
        </p:nvSpPr>
        <p:spPr>
          <a:xfrm>
            <a:off x="1234734" y="5197056"/>
            <a:ext cx="3569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/>
              <a:t>Exemple de VI intra-sujet</a:t>
            </a:r>
            <a:r>
              <a:rPr lang="fr-FR"/>
              <a:t> : la VI </a:t>
            </a:r>
            <a:r>
              <a:rPr lang="fr-FR" b="1">
                <a:solidFill>
                  <a:srgbClr val="3232FF"/>
                </a:solidFill>
              </a:rPr>
              <a:t>temps</a:t>
            </a:r>
            <a:r>
              <a:rPr lang="fr-FR" b="1"/>
              <a:t>. TOUS les SUJETS </a:t>
            </a:r>
            <a:r>
              <a:rPr lang="fr-FR"/>
              <a:t>passent par les modalités "vs_</a:t>
            </a:r>
            <a:r>
              <a:rPr lang="fr-FR" b="1">
                <a:solidFill>
                  <a:srgbClr val="3232FF"/>
                </a:solidFill>
              </a:rPr>
              <a:t>t1"</a:t>
            </a:r>
            <a:r>
              <a:rPr lang="fr-FR"/>
              <a:t> ET "vs_</a:t>
            </a:r>
            <a:r>
              <a:rPr lang="fr-FR" b="1">
                <a:solidFill>
                  <a:srgbClr val="3232FF"/>
                </a:solidFill>
              </a:rPr>
              <a:t>t2"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D015858-F6F5-48DF-BC92-06EDAFBC46DC}"/>
              </a:ext>
            </a:extLst>
          </p:cNvPr>
          <p:cNvCxnSpPr>
            <a:cxnSpLocks/>
          </p:cNvCxnSpPr>
          <p:nvPr/>
        </p:nvCxnSpPr>
        <p:spPr>
          <a:xfrm flipV="1">
            <a:off x="3669830" y="4668163"/>
            <a:ext cx="298384" cy="449558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que 47">
            <a:extLst>
              <a:ext uri="{FF2B5EF4-FFF2-40B4-BE49-F238E27FC236}">
                <a16:creationId xmlns:a16="http://schemas.microsoft.com/office/drawing/2014/main" id="{A8C38826-E482-4A90-8366-FBA598E65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381915" y="1898198"/>
            <a:ext cx="773452" cy="80355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2E807FB-BDB7-4351-94AB-DA0857991D17}"/>
              </a:ext>
            </a:extLst>
          </p:cNvPr>
          <p:cNvSpPr/>
          <p:nvPr/>
        </p:nvSpPr>
        <p:spPr>
          <a:xfrm>
            <a:off x="5394409" y="2766264"/>
            <a:ext cx="23740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/>
              <a:t>Pour les VI INTRA-sujets on privilégie le format COURT</a:t>
            </a:r>
            <a:endParaRPr lang="fr-FR" sz="1600" b="1">
              <a:solidFill>
                <a:srgbClr val="3232FF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9B7BB778-632A-451A-AB15-9AB2EE197E2A}"/>
              </a:ext>
            </a:extLst>
          </p:cNvPr>
          <p:cNvCxnSpPr>
            <a:cxnSpLocks/>
          </p:cNvCxnSpPr>
          <p:nvPr/>
        </p:nvCxnSpPr>
        <p:spPr>
          <a:xfrm flipH="1">
            <a:off x="4304613" y="2843122"/>
            <a:ext cx="1093147" cy="445791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9A89D1E-DA5E-49FD-B23E-3F194F842752}"/>
              </a:ext>
            </a:extLst>
          </p:cNvPr>
          <p:cNvCxnSpPr>
            <a:cxnSpLocks/>
          </p:cNvCxnSpPr>
          <p:nvPr/>
        </p:nvCxnSpPr>
        <p:spPr>
          <a:xfrm flipV="1">
            <a:off x="7090759" y="5072659"/>
            <a:ext cx="499773" cy="466103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D297FED-682A-4BED-8855-0D587695984D}"/>
              </a:ext>
            </a:extLst>
          </p:cNvPr>
          <p:cNvSpPr/>
          <p:nvPr/>
        </p:nvSpPr>
        <p:spPr>
          <a:xfrm>
            <a:off x="5136992" y="4366059"/>
            <a:ext cx="2239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/>
              <a:t>Pour les VI INTER-sujets on privilégie le format LONG</a:t>
            </a:r>
            <a:endParaRPr lang="fr-FR" sz="1600" b="1">
              <a:solidFill>
                <a:srgbClr val="3232FF"/>
              </a:solidFill>
            </a:endParaRP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75EBBED9-96F1-44C5-BF13-F6C8BF5308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176" t="9281" r="36572" b="27122"/>
          <a:stretch/>
        </p:blipFill>
        <p:spPr>
          <a:xfrm>
            <a:off x="7664174" y="3234912"/>
            <a:ext cx="578136" cy="328892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E4CCA8DB-5496-4C9B-9DAA-04E956477124}"/>
              </a:ext>
            </a:extLst>
          </p:cNvPr>
          <p:cNvSpPr/>
          <p:nvPr/>
        </p:nvSpPr>
        <p:spPr>
          <a:xfrm>
            <a:off x="5772223" y="5015541"/>
            <a:ext cx="1415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i="1"/>
              <a:t>modalités sur la même COLONNE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A9B5DE-CD93-48C5-B999-6505CCF0B822}"/>
              </a:ext>
            </a:extLst>
          </p:cNvPr>
          <p:cNvSpPr/>
          <p:nvPr/>
        </p:nvSpPr>
        <p:spPr>
          <a:xfrm>
            <a:off x="5127026" y="2265901"/>
            <a:ext cx="1415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i="1"/>
              <a:t>modalités sur la même LIGNE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80FA9C9D-FA57-4CE1-87C4-9E2D4E9E179B}"/>
              </a:ext>
            </a:extLst>
          </p:cNvPr>
          <p:cNvCxnSpPr>
            <a:cxnSpLocks/>
          </p:cNvCxnSpPr>
          <p:nvPr/>
        </p:nvCxnSpPr>
        <p:spPr>
          <a:xfrm flipH="1">
            <a:off x="3777368" y="2867457"/>
            <a:ext cx="1549532" cy="367455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D3DE5633-AB66-4AB0-8C50-2DD77D056756}"/>
              </a:ext>
            </a:extLst>
          </p:cNvPr>
          <p:cNvCxnSpPr>
            <a:cxnSpLocks/>
          </p:cNvCxnSpPr>
          <p:nvPr/>
        </p:nvCxnSpPr>
        <p:spPr>
          <a:xfrm>
            <a:off x="7053838" y="5538761"/>
            <a:ext cx="536694" cy="371151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re 1">
            <a:extLst>
              <a:ext uri="{FF2B5EF4-FFF2-40B4-BE49-F238E27FC236}">
                <a16:creationId xmlns:a16="http://schemas.microsoft.com/office/drawing/2014/main" id="{D0DCF68D-3217-4CD6-9177-DB0A0A7EE28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</a:t>
            </a:r>
            <a:r>
              <a:rPr lang="fr-FR" sz="3600"/>
              <a:t>t – échantillons appariés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3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21</a:t>
            </a:fld>
            <a:endParaRPr lang="en-US"/>
          </a:p>
        </p:txBody>
      </p:sp>
      <p:sp>
        <p:nvSpPr>
          <p:cNvPr id="72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</a:t>
            </a:r>
            <a:r>
              <a:rPr lang="fr-FR" sz="3600"/>
              <a:t>t – échantillons appariés</a:t>
            </a:r>
            <a:endParaRPr lang="en-US" sz="3600" dirty="0"/>
          </a:p>
        </p:txBody>
      </p:sp>
      <p:sp>
        <p:nvSpPr>
          <p:cNvPr id="71" name="ZoneTexte 70"/>
          <p:cNvSpPr txBox="1"/>
          <p:nvPr/>
        </p:nvSpPr>
        <p:spPr>
          <a:xfrm>
            <a:off x="246183" y="1100934"/>
            <a:ext cx="8839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Contexte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VD quantitative (ordinale/rapport/intervalle)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VI qualitative </a:t>
            </a:r>
            <a:r>
              <a:rPr lang="fr-FR" b="1" dirty="0"/>
              <a:t>intra-sujet</a:t>
            </a:r>
            <a:r>
              <a:rPr lang="fr-FR" dirty="0"/>
              <a:t> à deux modalités</a:t>
            </a:r>
          </a:p>
          <a:p>
            <a:endParaRPr lang="fr-FR" sz="1600" b="1" dirty="0">
              <a:solidFill>
                <a:srgbClr val="0070C0"/>
              </a:solidFill>
            </a:endParaRPr>
          </a:p>
        </p:txBody>
      </p:sp>
      <p:pic>
        <p:nvPicPr>
          <p:cNvPr id="26" name="Graphique 73">
            <a:extLst>
              <a:ext uri="{FF2B5EF4-FFF2-40B4-BE49-F238E27FC236}">
                <a16:creationId xmlns:a16="http://schemas.microsoft.com/office/drawing/2014/main" id="{8635B10D-378E-45EC-B274-31A214DF7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90753" y="1201275"/>
            <a:ext cx="511511" cy="5115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4A7A1B-5A5A-4661-9980-DBCE864C1441}"/>
              </a:ext>
            </a:extLst>
          </p:cNvPr>
          <p:cNvSpPr/>
          <p:nvPr/>
        </p:nvSpPr>
        <p:spPr>
          <a:xfrm>
            <a:off x="333206" y="2916816"/>
            <a:ext cx="47458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Q? : </a:t>
            </a:r>
            <a:r>
              <a:rPr lang="fr-FR" dirty="0"/>
              <a:t>est-ce que la verticale subjective </a:t>
            </a:r>
            <a:r>
              <a:rPr lang="fr-FR" dirty="0" smtClean="0"/>
              <a:t>("vs") </a:t>
            </a:r>
            <a:r>
              <a:rPr lang="fr-FR" b="1" dirty="0"/>
              <a:t>change</a:t>
            </a:r>
            <a:r>
              <a:rPr lang="fr-FR" dirty="0"/>
              <a:t> entre </a:t>
            </a:r>
            <a:r>
              <a:rPr lang="fr-FR" dirty="0" err="1"/>
              <a:t>t1</a:t>
            </a:r>
            <a:r>
              <a:rPr lang="fr-FR" dirty="0"/>
              <a:t> et </a:t>
            </a:r>
            <a:r>
              <a:rPr lang="fr-FR" dirty="0" err="1"/>
              <a:t>t2</a:t>
            </a:r>
            <a:r>
              <a:rPr lang="fr-FR" dirty="0"/>
              <a:t> ?</a:t>
            </a:r>
          </a:p>
        </p:txBody>
      </p:sp>
      <p:sp>
        <p:nvSpPr>
          <p:cNvPr id="13" name="Rectangle à coins arrondis 10">
            <a:extLst>
              <a:ext uri="{FF2B5EF4-FFF2-40B4-BE49-F238E27FC236}">
                <a16:creationId xmlns:a16="http://schemas.microsoft.com/office/drawing/2014/main" id="{D32E24FB-54EC-4D33-AAA8-7E2A0846D2BD}"/>
              </a:ext>
            </a:extLst>
          </p:cNvPr>
          <p:cNvSpPr/>
          <p:nvPr/>
        </p:nvSpPr>
        <p:spPr>
          <a:xfrm>
            <a:off x="5735782" y="3761356"/>
            <a:ext cx="2792057" cy="747980"/>
          </a:xfrm>
          <a:prstGeom prst="round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532ABF7-AA49-4713-92D5-54DA8B1D3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968" y="2988874"/>
            <a:ext cx="640875" cy="64633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81A3BEE-A85D-46E4-867F-C33768E3FD71}"/>
              </a:ext>
            </a:extLst>
          </p:cNvPr>
          <p:cNvSpPr/>
          <p:nvPr/>
        </p:nvSpPr>
        <p:spPr>
          <a:xfrm>
            <a:off x="5853310" y="3771944"/>
            <a:ext cx="2759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 err="1"/>
              <a:t>MOY</a:t>
            </a:r>
            <a:r>
              <a:rPr lang="fr-FR" sz="1600" b="1" dirty="0"/>
              <a:t> </a:t>
            </a:r>
            <a:r>
              <a:rPr lang="fr-FR" sz="1600" b="1" dirty="0" smtClean="0"/>
              <a:t>"</a:t>
            </a:r>
            <a:r>
              <a:rPr lang="fr-FR" sz="1600" b="1" dirty="0" err="1" smtClean="0"/>
              <a:t>vs_t2</a:t>
            </a:r>
            <a:r>
              <a:rPr lang="fr-FR" sz="1600" b="1" dirty="0" smtClean="0"/>
              <a:t>" </a:t>
            </a:r>
            <a:r>
              <a:rPr lang="fr-FR" sz="1600" b="1" dirty="0"/>
              <a:t>(–) </a:t>
            </a:r>
            <a:r>
              <a:rPr lang="fr-FR" sz="1600" b="1" dirty="0" err="1"/>
              <a:t>MOY</a:t>
            </a:r>
            <a:r>
              <a:rPr lang="fr-FR" sz="1600" b="1" dirty="0"/>
              <a:t> </a:t>
            </a:r>
            <a:r>
              <a:rPr lang="fr-FR" sz="1600" b="1" dirty="0" smtClean="0"/>
              <a:t>"</a:t>
            </a:r>
            <a:r>
              <a:rPr lang="fr-FR" sz="1600" b="1" dirty="0" err="1" smtClean="0"/>
              <a:t>vs_t1</a:t>
            </a:r>
            <a:r>
              <a:rPr lang="fr-FR" sz="1600" b="1" dirty="0" smtClean="0"/>
              <a:t>" 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804D18-0136-4064-8C5F-57FBE459E671}"/>
              </a:ext>
            </a:extLst>
          </p:cNvPr>
          <p:cNvSpPr/>
          <p:nvPr/>
        </p:nvSpPr>
        <p:spPr>
          <a:xfrm>
            <a:off x="6725216" y="4109226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3232FF"/>
                </a:solidFill>
              </a:rPr>
              <a:t>= 0°</a:t>
            </a:r>
            <a:endParaRPr lang="en-US" sz="2000" dirty="0">
              <a:solidFill>
                <a:srgbClr val="3232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A56F6C-0830-4163-AD35-2BB614D077E7}"/>
              </a:ext>
            </a:extLst>
          </p:cNvPr>
          <p:cNvSpPr/>
          <p:nvPr/>
        </p:nvSpPr>
        <p:spPr>
          <a:xfrm>
            <a:off x="6342144" y="3054448"/>
            <a:ext cx="482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3232FF"/>
                </a:solidFill>
              </a:rPr>
              <a:t>H</a:t>
            </a:r>
            <a:r>
              <a:rPr lang="fr-FR" sz="2400" b="1" baseline="-25000" dirty="0">
                <a:solidFill>
                  <a:srgbClr val="3232FF"/>
                </a:solidFill>
              </a:rPr>
              <a:t>0</a:t>
            </a:r>
            <a:endParaRPr lang="en-US" sz="2400" dirty="0">
              <a:solidFill>
                <a:srgbClr val="3232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1E7148-D597-4714-BED7-031F3898C8EF}"/>
              </a:ext>
            </a:extLst>
          </p:cNvPr>
          <p:cNvSpPr/>
          <p:nvPr/>
        </p:nvSpPr>
        <p:spPr>
          <a:xfrm>
            <a:off x="333206" y="3877015"/>
            <a:ext cx="4572000" cy="20854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3232FF"/>
                </a:solidFill>
              </a:rPr>
              <a:t>H</a:t>
            </a:r>
            <a:r>
              <a:rPr lang="fr-FR" b="1" baseline="-25000" dirty="0">
                <a:solidFill>
                  <a:srgbClr val="3232FF"/>
                </a:solidFill>
              </a:rPr>
              <a:t>0</a:t>
            </a:r>
            <a:r>
              <a:rPr lang="fr-FR" dirty="0"/>
              <a:t> : différence de MOYENNES entre temps 1 et temps 2 </a:t>
            </a:r>
            <a:r>
              <a:rPr lang="fr-FR" b="1" dirty="0">
                <a:solidFill>
                  <a:srgbClr val="3232FF"/>
                </a:solidFill>
              </a:rPr>
              <a:t>= 0</a:t>
            </a:r>
            <a:endParaRPr lang="fr-FR" sz="1600" b="1" dirty="0">
              <a:solidFill>
                <a:srgbClr val="3232FF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F0000"/>
                </a:solidFill>
              </a:rPr>
              <a:t>H</a:t>
            </a:r>
            <a:r>
              <a:rPr lang="fr-FR" b="1" baseline="-25000" dirty="0" err="1">
                <a:solidFill>
                  <a:srgbClr val="FF0000"/>
                </a:solidFill>
              </a:rPr>
              <a:t>1</a:t>
            </a:r>
            <a:r>
              <a:rPr lang="fr-FR" dirty="0">
                <a:solidFill>
                  <a:prstClr val="black"/>
                </a:solidFill>
              </a:rPr>
              <a:t> : différence de MOYENNES entre temps 1 et temps 2 </a:t>
            </a:r>
            <a:r>
              <a:rPr lang="fr-FR" dirty="0">
                <a:solidFill>
                  <a:srgbClr val="FF0000"/>
                </a:solidFill>
              </a:rPr>
              <a:t>!</a:t>
            </a:r>
            <a:r>
              <a:rPr lang="fr-FR" b="1" dirty="0">
                <a:solidFill>
                  <a:srgbClr val="FF0000"/>
                </a:solidFill>
              </a:rPr>
              <a:t>= 0</a:t>
            </a:r>
            <a:endParaRPr lang="fr-FR" sz="1600" b="1" dirty="0">
              <a:solidFill>
                <a:srgbClr val="FF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600" b="1" dirty="0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0987F-1A78-423C-A0F5-132AF63804A5}"/>
              </a:ext>
            </a:extLst>
          </p:cNvPr>
          <p:cNvSpPr/>
          <p:nvPr/>
        </p:nvSpPr>
        <p:spPr>
          <a:xfrm>
            <a:off x="6379525" y="2547484"/>
            <a:ext cx="1439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/>
              <a:t>POPULATION</a:t>
            </a:r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1E0B347-DEA0-4C8C-AD8D-8573057CA9AC}"/>
              </a:ext>
            </a:extLst>
          </p:cNvPr>
          <p:cNvGrpSpPr/>
          <p:nvPr/>
        </p:nvGrpSpPr>
        <p:grpSpPr>
          <a:xfrm>
            <a:off x="6678569" y="5260718"/>
            <a:ext cx="492927" cy="543173"/>
            <a:chOff x="3360659" y="3681877"/>
            <a:chExt cx="1051124" cy="1075209"/>
          </a:xfrm>
        </p:grpSpPr>
        <p:pic>
          <p:nvPicPr>
            <p:cNvPr id="18" name="Graphique 8">
              <a:extLst>
                <a:ext uri="{FF2B5EF4-FFF2-40B4-BE49-F238E27FC236}">
                  <a16:creationId xmlns:a16="http://schemas.microsoft.com/office/drawing/2014/main" id="{EB9AF54B-1221-428D-AB95-18FCA87C3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487845" y="3704822"/>
              <a:ext cx="225113" cy="532694"/>
            </a:xfrm>
            <a:prstGeom prst="rect">
              <a:avLst/>
            </a:prstGeom>
          </p:spPr>
        </p:pic>
        <p:pic>
          <p:nvPicPr>
            <p:cNvPr id="19" name="Graphique 96">
              <a:extLst>
                <a:ext uri="{FF2B5EF4-FFF2-40B4-BE49-F238E27FC236}">
                  <a16:creationId xmlns:a16="http://schemas.microsoft.com/office/drawing/2014/main" id="{C16B4161-6AA0-4009-BCA1-52EF945B5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640245" y="3857222"/>
              <a:ext cx="225113" cy="532694"/>
            </a:xfrm>
            <a:prstGeom prst="rect">
              <a:avLst/>
            </a:prstGeom>
          </p:spPr>
        </p:pic>
        <p:pic>
          <p:nvPicPr>
            <p:cNvPr id="20" name="Graphique 97">
              <a:extLst>
                <a:ext uri="{FF2B5EF4-FFF2-40B4-BE49-F238E27FC236}">
                  <a16:creationId xmlns:a16="http://schemas.microsoft.com/office/drawing/2014/main" id="{FE50D8F1-C886-45B0-88DD-96E25F54D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860346" y="3681877"/>
              <a:ext cx="225113" cy="532694"/>
            </a:xfrm>
            <a:prstGeom prst="rect">
              <a:avLst/>
            </a:prstGeom>
          </p:spPr>
        </p:pic>
        <p:pic>
          <p:nvPicPr>
            <p:cNvPr id="21" name="Graphique 98">
              <a:extLst>
                <a:ext uri="{FF2B5EF4-FFF2-40B4-BE49-F238E27FC236}">
                  <a16:creationId xmlns:a16="http://schemas.microsoft.com/office/drawing/2014/main" id="{59B06318-6C66-4114-AB90-6B1D22AA7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814169" y="3964607"/>
              <a:ext cx="225113" cy="532694"/>
            </a:xfrm>
            <a:prstGeom prst="rect">
              <a:avLst/>
            </a:prstGeom>
          </p:spPr>
        </p:pic>
        <p:pic>
          <p:nvPicPr>
            <p:cNvPr id="22" name="Graphique 99">
              <a:extLst>
                <a:ext uri="{FF2B5EF4-FFF2-40B4-BE49-F238E27FC236}">
                  <a16:creationId xmlns:a16="http://schemas.microsoft.com/office/drawing/2014/main" id="{692E224B-C3EC-4AB7-BAFF-453B262BC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966569" y="4117007"/>
              <a:ext cx="225113" cy="532694"/>
            </a:xfrm>
            <a:prstGeom prst="rect">
              <a:avLst/>
            </a:prstGeom>
          </p:spPr>
        </p:pic>
        <p:pic>
          <p:nvPicPr>
            <p:cNvPr id="23" name="Graphique 100">
              <a:extLst>
                <a:ext uri="{FF2B5EF4-FFF2-40B4-BE49-F238E27FC236}">
                  <a16:creationId xmlns:a16="http://schemas.microsoft.com/office/drawing/2014/main" id="{ED909E52-7EF0-455F-82BA-770E66409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4186670" y="3941662"/>
              <a:ext cx="225113" cy="532694"/>
            </a:xfrm>
            <a:prstGeom prst="rect">
              <a:avLst/>
            </a:prstGeom>
          </p:spPr>
        </p:pic>
        <p:pic>
          <p:nvPicPr>
            <p:cNvPr id="24" name="Graphique 101">
              <a:extLst>
                <a:ext uri="{FF2B5EF4-FFF2-40B4-BE49-F238E27FC236}">
                  <a16:creationId xmlns:a16="http://schemas.microsoft.com/office/drawing/2014/main" id="{19F84CF3-26AD-4673-BDED-DD30A7A9D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360659" y="4071992"/>
              <a:ext cx="225113" cy="532694"/>
            </a:xfrm>
            <a:prstGeom prst="rect">
              <a:avLst/>
            </a:prstGeom>
          </p:spPr>
        </p:pic>
        <p:pic>
          <p:nvPicPr>
            <p:cNvPr id="25" name="Graphique 102">
              <a:extLst>
                <a:ext uri="{FF2B5EF4-FFF2-40B4-BE49-F238E27FC236}">
                  <a16:creationId xmlns:a16="http://schemas.microsoft.com/office/drawing/2014/main" id="{93C8B420-D4F3-4B39-88D8-29A3408DB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513059" y="4224392"/>
              <a:ext cx="225113" cy="532694"/>
            </a:xfrm>
            <a:prstGeom prst="rect">
              <a:avLst/>
            </a:prstGeom>
          </p:spPr>
        </p:pic>
        <p:pic>
          <p:nvPicPr>
            <p:cNvPr id="27" name="Graphique 103">
              <a:extLst>
                <a:ext uri="{FF2B5EF4-FFF2-40B4-BE49-F238E27FC236}">
                  <a16:creationId xmlns:a16="http://schemas.microsoft.com/office/drawing/2014/main" id="{2C6D0422-DF51-419C-8A3E-F96A5306C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733160" y="4049047"/>
              <a:ext cx="225113" cy="532694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1E0B347-DEA0-4C8C-AD8D-8573057CA9AC}"/>
              </a:ext>
            </a:extLst>
          </p:cNvPr>
          <p:cNvGrpSpPr/>
          <p:nvPr/>
        </p:nvGrpSpPr>
        <p:grpSpPr>
          <a:xfrm>
            <a:off x="7295351" y="5303482"/>
            <a:ext cx="492927" cy="543173"/>
            <a:chOff x="3360659" y="3681877"/>
            <a:chExt cx="1051124" cy="1075209"/>
          </a:xfrm>
        </p:grpSpPr>
        <p:pic>
          <p:nvPicPr>
            <p:cNvPr id="29" name="Graphique 8">
              <a:extLst>
                <a:ext uri="{FF2B5EF4-FFF2-40B4-BE49-F238E27FC236}">
                  <a16:creationId xmlns:a16="http://schemas.microsoft.com/office/drawing/2014/main" id="{EB9AF54B-1221-428D-AB95-18FCA87C3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487845" y="3704822"/>
              <a:ext cx="225113" cy="532694"/>
            </a:xfrm>
            <a:prstGeom prst="rect">
              <a:avLst/>
            </a:prstGeom>
          </p:spPr>
        </p:pic>
        <p:pic>
          <p:nvPicPr>
            <p:cNvPr id="31" name="Graphique 96">
              <a:extLst>
                <a:ext uri="{FF2B5EF4-FFF2-40B4-BE49-F238E27FC236}">
                  <a16:creationId xmlns:a16="http://schemas.microsoft.com/office/drawing/2014/main" id="{C16B4161-6AA0-4009-BCA1-52EF945B5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640245" y="3857222"/>
              <a:ext cx="225113" cy="532694"/>
            </a:xfrm>
            <a:prstGeom prst="rect">
              <a:avLst/>
            </a:prstGeom>
          </p:spPr>
        </p:pic>
        <p:pic>
          <p:nvPicPr>
            <p:cNvPr id="32" name="Graphique 97">
              <a:extLst>
                <a:ext uri="{FF2B5EF4-FFF2-40B4-BE49-F238E27FC236}">
                  <a16:creationId xmlns:a16="http://schemas.microsoft.com/office/drawing/2014/main" id="{FE50D8F1-C886-45B0-88DD-96E25F54D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860346" y="3681877"/>
              <a:ext cx="225113" cy="532694"/>
            </a:xfrm>
            <a:prstGeom prst="rect">
              <a:avLst/>
            </a:prstGeom>
          </p:spPr>
        </p:pic>
        <p:pic>
          <p:nvPicPr>
            <p:cNvPr id="34" name="Graphique 98">
              <a:extLst>
                <a:ext uri="{FF2B5EF4-FFF2-40B4-BE49-F238E27FC236}">
                  <a16:creationId xmlns:a16="http://schemas.microsoft.com/office/drawing/2014/main" id="{59B06318-6C66-4114-AB90-6B1D22AA7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814169" y="3964607"/>
              <a:ext cx="225113" cy="532694"/>
            </a:xfrm>
            <a:prstGeom prst="rect">
              <a:avLst/>
            </a:prstGeom>
          </p:spPr>
        </p:pic>
        <p:pic>
          <p:nvPicPr>
            <p:cNvPr id="35" name="Graphique 99">
              <a:extLst>
                <a:ext uri="{FF2B5EF4-FFF2-40B4-BE49-F238E27FC236}">
                  <a16:creationId xmlns:a16="http://schemas.microsoft.com/office/drawing/2014/main" id="{692E224B-C3EC-4AB7-BAFF-453B262BC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966569" y="4117007"/>
              <a:ext cx="225113" cy="532694"/>
            </a:xfrm>
            <a:prstGeom prst="rect">
              <a:avLst/>
            </a:prstGeom>
          </p:spPr>
        </p:pic>
        <p:pic>
          <p:nvPicPr>
            <p:cNvPr id="36" name="Graphique 100">
              <a:extLst>
                <a:ext uri="{FF2B5EF4-FFF2-40B4-BE49-F238E27FC236}">
                  <a16:creationId xmlns:a16="http://schemas.microsoft.com/office/drawing/2014/main" id="{ED909E52-7EF0-455F-82BA-770E66409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4186670" y="3941662"/>
              <a:ext cx="225113" cy="532694"/>
            </a:xfrm>
            <a:prstGeom prst="rect">
              <a:avLst/>
            </a:prstGeom>
          </p:spPr>
        </p:pic>
        <p:pic>
          <p:nvPicPr>
            <p:cNvPr id="37" name="Graphique 101">
              <a:extLst>
                <a:ext uri="{FF2B5EF4-FFF2-40B4-BE49-F238E27FC236}">
                  <a16:creationId xmlns:a16="http://schemas.microsoft.com/office/drawing/2014/main" id="{19F84CF3-26AD-4673-BDED-DD30A7A9D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360659" y="4071992"/>
              <a:ext cx="225113" cy="532694"/>
            </a:xfrm>
            <a:prstGeom prst="rect">
              <a:avLst/>
            </a:prstGeom>
          </p:spPr>
        </p:pic>
        <p:pic>
          <p:nvPicPr>
            <p:cNvPr id="38" name="Graphique 102">
              <a:extLst>
                <a:ext uri="{FF2B5EF4-FFF2-40B4-BE49-F238E27FC236}">
                  <a16:creationId xmlns:a16="http://schemas.microsoft.com/office/drawing/2014/main" id="{93C8B420-D4F3-4B39-88D8-29A3408DB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513059" y="4224392"/>
              <a:ext cx="225113" cy="532694"/>
            </a:xfrm>
            <a:prstGeom prst="rect">
              <a:avLst/>
            </a:prstGeom>
          </p:spPr>
        </p:pic>
        <p:pic>
          <p:nvPicPr>
            <p:cNvPr id="39" name="Graphique 103">
              <a:extLst>
                <a:ext uri="{FF2B5EF4-FFF2-40B4-BE49-F238E27FC236}">
                  <a16:creationId xmlns:a16="http://schemas.microsoft.com/office/drawing/2014/main" id="{2C6D0422-DF51-419C-8A3E-F96A5306C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733160" y="4049047"/>
              <a:ext cx="225113" cy="532694"/>
            </a:xfrm>
            <a:prstGeom prst="rect">
              <a:avLst/>
            </a:prstGeom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81A3BEE-A85D-46E4-867F-C33768E3FD71}"/>
              </a:ext>
            </a:extLst>
          </p:cNvPr>
          <p:cNvSpPr/>
          <p:nvPr/>
        </p:nvSpPr>
        <p:spPr>
          <a:xfrm>
            <a:off x="6764330" y="4908454"/>
            <a:ext cx="359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 err="1" smtClean="0"/>
              <a:t>t1</a:t>
            </a:r>
            <a:endParaRPr lang="en-US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1A3BEE-A85D-46E4-867F-C33768E3FD71}"/>
              </a:ext>
            </a:extLst>
          </p:cNvPr>
          <p:cNvSpPr/>
          <p:nvPr/>
        </p:nvSpPr>
        <p:spPr>
          <a:xfrm>
            <a:off x="7305491" y="4911382"/>
            <a:ext cx="359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 err="1" smtClean="0"/>
              <a:t>t2</a:t>
            </a:r>
            <a:endParaRPr lang="en-US" sz="1600" dirty="0"/>
          </a:p>
        </p:txBody>
      </p:sp>
      <p:cxnSp>
        <p:nvCxnSpPr>
          <p:cNvPr id="42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</p:cNvCxnSpPr>
          <p:nvPr/>
        </p:nvCxnSpPr>
        <p:spPr>
          <a:xfrm flipV="1">
            <a:off x="7860227" y="4608052"/>
            <a:ext cx="200873" cy="94870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124210" y="4791853"/>
            <a:ext cx="1039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compatible avec </a:t>
            </a:r>
            <a:r>
              <a:rPr lang="fr-FR" sz="1400" b="1" dirty="0">
                <a:solidFill>
                  <a:srgbClr val="3232FF"/>
                </a:solidFill>
              </a:rPr>
              <a:t>H</a:t>
            </a:r>
            <a:r>
              <a:rPr lang="fr-FR" sz="1400" b="1" baseline="-25000" dirty="0">
                <a:solidFill>
                  <a:srgbClr val="3232FF"/>
                </a:solidFill>
              </a:rPr>
              <a:t>0</a:t>
            </a:r>
            <a:r>
              <a:rPr lang="fr-FR" sz="1400" dirty="0"/>
              <a:t>? </a:t>
            </a:r>
            <a:endParaRPr lang="en-US" sz="1400" b="1" dirty="0"/>
          </a:p>
        </p:txBody>
      </p:sp>
      <p:cxnSp>
        <p:nvCxnSpPr>
          <p:cNvPr id="44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32190" y="4869804"/>
            <a:ext cx="1019908" cy="3539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2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22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Statistiques descriptives</a:t>
            </a:r>
            <a:endParaRPr lang="en-US" sz="14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4CE34E-1B48-420F-9A14-76869EAE2762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</a:t>
            </a:r>
            <a:r>
              <a:rPr lang="fr-FR" sz="3600"/>
              <a:t>t – échantillons appariés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6E7489-6FFD-4668-AA89-F1F864BF1E54}"/>
              </a:ext>
            </a:extLst>
          </p:cNvPr>
          <p:cNvSpPr/>
          <p:nvPr/>
        </p:nvSpPr>
        <p:spPr>
          <a:xfrm>
            <a:off x="439917" y="2576051"/>
            <a:ext cx="781090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b="1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vs_change</a:t>
            </a:r>
            <a:r>
              <a:rPr lang="en-US" sz="16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vs_t2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vs_t1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600" i="1" dirty="0" err="1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nb</a:t>
            </a:r>
            <a:r>
              <a:rPr lang="en-US" sz="1600" i="1" dirty="0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: (</a:t>
            </a:r>
            <a:r>
              <a:rPr lang="en-US" sz="1600" i="1" dirty="0" err="1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t2</a:t>
            </a:r>
            <a:r>
              <a:rPr lang="en-US" sz="1600" i="1" dirty="0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lang="en-US" sz="1600" i="1" dirty="0" err="1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t1</a:t>
            </a:r>
            <a:r>
              <a:rPr lang="en-US" sz="1600" i="1" dirty="0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est plus facile à interpreter que </a:t>
            </a:r>
            <a:r>
              <a:rPr lang="en-US" sz="1600" i="1" dirty="0" err="1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l'inverse</a:t>
            </a:r>
            <a:endParaRPr lang="fr-FR" sz="16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8F36B9-E7EA-4E23-AB4E-3BC98BBC3553}"/>
              </a:ext>
            </a:extLst>
          </p:cNvPr>
          <p:cNvSpPr/>
          <p:nvPr/>
        </p:nvSpPr>
        <p:spPr>
          <a:xfrm>
            <a:off x="439917" y="1830457"/>
            <a:ext cx="80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est </a:t>
            </a:r>
            <a:r>
              <a:rPr lang="en-US" dirty="0" err="1" smtClean="0"/>
              <a:t>intéressé</a:t>
            </a:r>
            <a:r>
              <a:rPr lang="en-US" dirty="0" smtClean="0"/>
              <a:t> </a:t>
            </a:r>
            <a:r>
              <a:rPr lang="en-US" dirty="0"/>
              <a:t>par le </a:t>
            </a:r>
            <a:r>
              <a:rPr lang="en-US" b="1" dirty="0" err="1"/>
              <a:t>changement</a:t>
            </a:r>
            <a:r>
              <a:rPr lang="en-US" b="1" dirty="0"/>
              <a:t> de vs entre </a:t>
            </a:r>
            <a:r>
              <a:rPr lang="en-US" b="1" dirty="0" err="1"/>
              <a:t>t1</a:t>
            </a:r>
            <a:r>
              <a:rPr lang="en-US" b="1" dirty="0"/>
              <a:t> et </a:t>
            </a:r>
            <a:r>
              <a:rPr lang="en-US" b="1" dirty="0" err="1" smtClean="0"/>
              <a:t>t2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EE23B1-7F72-4AC0-BA1C-AFDCB58F7C61}"/>
              </a:ext>
            </a:extLst>
          </p:cNvPr>
          <p:cNvSpPr/>
          <p:nvPr/>
        </p:nvSpPr>
        <p:spPr>
          <a:xfrm>
            <a:off x="439917" y="3895576"/>
            <a:ext cx="8507233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indice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tendances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centrales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moyenne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et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médiane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vs_change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fr-FR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fr-FR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indice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 dispersion (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écart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type et quantiles)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vs_change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fr-FR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fr-FR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quantile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vs_change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probs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0.25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0.75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r>
              <a:rPr lang="fr-FR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fr-FR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graphique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boxplot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vs_change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horizontal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graphics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stripchart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vs_change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 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rajoute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les observations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individuelles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vs_change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lwd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plot la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moyenne</a:t>
            </a:r>
            <a:endParaRPr lang="fr-FR" sz="1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51B47-5520-4B1D-949B-845B82584D3F}"/>
              </a:ext>
            </a:extLst>
          </p:cNvPr>
          <p:cNvSpPr/>
          <p:nvPr/>
        </p:nvSpPr>
        <p:spPr>
          <a:xfrm>
            <a:off x="439917" y="3420533"/>
            <a:ext cx="38757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Le code est le même que précédemment</a:t>
            </a: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8767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23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Statistiques descriptives</a:t>
            </a:r>
            <a:endParaRPr lang="en-US" sz="14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4CE34E-1B48-420F-9A14-76869EAE2762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</a:t>
            </a:r>
            <a:r>
              <a:rPr lang="fr-FR" sz="3600"/>
              <a:t>t – échantillons appariés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0A2BF-4404-4994-AC98-9BDE85C6474B}"/>
              </a:ext>
            </a:extLst>
          </p:cNvPr>
          <p:cNvSpPr/>
          <p:nvPr/>
        </p:nvSpPr>
        <p:spPr>
          <a:xfrm>
            <a:off x="397932" y="1764984"/>
            <a:ext cx="6942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 err="1" smtClean="0"/>
              <a:t>Intéressant</a:t>
            </a:r>
            <a:r>
              <a:rPr lang="en-US" dirty="0" smtClean="0"/>
              <a:t> de </a:t>
            </a:r>
            <a:r>
              <a:rPr lang="en-US" dirty="0" err="1" smtClean="0"/>
              <a:t>représenter</a:t>
            </a:r>
            <a:r>
              <a:rPr lang="en-US" dirty="0" smtClean="0"/>
              <a:t> </a:t>
            </a:r>
            <a:r>
              <a:rPr lang="en-US" dirty="0" err="1"/>
              <a:t>graphiquement</a:t>
            </a:r>
            <a:r>
              <a:rPr lang="en-US" dirty="0"/>
              <a:t> </a:t>
            </a:r>
            <a:r>
              <a:rPr lang="en-US" dirty="0" err="1" smtClean="0"/>
              <a:t>l'</a:t>
            </a:r>
            <a:r>
              <a:rPr lang="en-US" b="1" dirty="0" err="1" smtClean="0"/>
              <a:t>évolution</a:t>
            </a:r>
            <a:r>
              <a:rPr lang="en-US" b="1" dirty="0" smtClean="0"/>
              <a:t> entre </a:t>
            </a:r>
            <a:r>
              <a:rPr lang="en-US" b="1" dirty="0" err="1" smtClean="0"/>
              <a:t>t1</a:t>
            </a:r>
            <a:r>
              <a:rPr lang="en-US" b="1" dirty="0" smtClean="0"/>
              <a:t> </a:t>
            </a:r>
            <a:r>
              <a:rPr lang="en-US" b="1" dirty="0"/>
              <a:t>et </a:t>
            </a:r>
            <a:r>
              <a:rPr lang="en-US" b="1" dirty="0" err="1" smtClean="0"/>
              <a:t>t2</a:t>
            </a:r>
            <a:r>
              <a:rPr lang="en-US" b="1" dirty="0" smtClean="0"/>
              <a:t> pour chaque participant</a:t>
            </a:r>
            <a:endParaRPr lang="fr-FR" dirty="0"/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9CD62F37-6C12-4760-9194-71A0489A6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31" b="3699"/>
          <a:stretch/>
        </p:blipFill>
        <p:spPr bwMode="auto">
          <a:xfrm>
            <a:off x="550333" y="2678832"/>
            <a:ext cx="5862688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FBD3EF-2A0A-4D83-84D5-42A2408C3EF2}"/>
              </a:ext>
            </a:extLst>
          </p:cNvPr>
          <p:cNvSpPr/>
          <p:nvPr/>
        </p:nvSpPr>
        <p:spPr>
          <a:xfrm>
            <a:off x="6259605" y="4112197"/>
            <a:ext cx="2419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/>
              <a:t>voir le code, relativement complexe, sur Rmd</a:t>
            </a:r>
            <a:endParaRPr lang="fr-FR" i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375A52-CD5A-4A73-922A-BDC8537C3F6B}"/>
              </a:ext>
            </a:extLst>
          </p:cNvPr>
          <p:cNvSpPr/>
          <p:nvPr/>
        </p:nvSpPr>
        <p:spPr>
          <a:xfrm>
            <a:off x="6259605" y="3466488"/>
            <a:ext cx="2419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/>
              <a:t>ici un trait = un sujet</a:t>
            </a: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3219704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24</a:t>
            </a:fld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4CE34E-1B48-420F-9A14-76869EAE2762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</a:t>
            </a:r>
            <a:r>
              <a:rPr lang="fr-FR" sz="3600"/>
              <a:t>t – échantillons appariés</a:t>
            </a:r>
            <a:endParaRPr lang="en-US" sz="3600" dirty="0"/>
          </a:p>
        </p:txBody>
      </p:sp>
      <p:pic>
        <p:nvPicPr>
          <p:cNvPr id="13" name="Picture">
            <a:extLst>
              <a:ext uri="{FF2B5EF4-FFF2-40B4-BE49-F238E27FC236}">
                <a16:creationId xmlns:a16="http://schemas.microsoft.com/office/drawing/2014/main" id="{55326FCF-C4C3-471F-AB10-6AB16D65466D}"/>
              </a:ext>
            </a:extLst>
          </p:cNvPr>
          <p:cNvPicPr/>
          <p:nvPr/>
        </p:nvPicPr>
        <p:blipFill rotWithShape="1">
          <a:blip r:embed="rId2"/>
          <a:srcRect l="13811" t="17400" b="13702"/>
          <a:stretch/>
        </p:blipFill>
        <p:spPr bwMode="auto">
          <a:xfrm>
            <a:off x="397933" y="3132666"/>
            <a:ext cx="3945467" cy="25230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5" name="Picture">
            <a:extLst>
              <a:ext uri="{FF2B5EF4-FFF2-40B4-BE49-F238E27FC236}">
                <a16:creationId xmlns:a16="http://schemas.microsoft.com/office/drawing/2014/main" id="{8D66490C-6367-4038-BBD8-34569CC093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93734" y="3041628"/>
            <a:ext cx="3575790" cy="28512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43280" y="2256798"/>
            <a:ext cx="2676698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Shapiro-Wilk normality test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1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DF$vs_change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 = 0.94074, p-value = 0.2476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531189" y="2061366"/>
            <a:ext cx="18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Outlier : 1 suspect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0FA9C9D-FA57-4CE1-87C4-9E2D4E9E179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5018" y="2430698"/>
            <a:ext cx="810501" cy="1642538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0FA9C9D-FA57-4CE1-87C4-9E2D4E9E179B}"/>
              </a:ext>
            </a:extLst>
          </p:cNvPr>
          <p:cNvCxnSpPr>
            <a:cxnSpLocks/>
          </p:cNvCxnSpPr>
          <p:nvPr/>
        </p:nvCxnSpPr>
        <p:spPr>
          <a:xfrm>
            <a:off x="4724183" y="2326777"/>
            <a:ext cx="418179" cy="322436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95437" y="2061366"/>
            <a:ext cx="1897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Normalité : bonne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0FA9C9D-FA57-4CE1-87C4-9E2D4E9E179B}"/>
              </a:ext>
            </a:extLst>
          </p:cNvPr>
          <p:cNvCxnSpPr>
            <a:cxnSpLocks/>
          </p:cNvCxnSpPr>
          <p:nvPr/>
        </p:nvCxnSpPr>
        <p:spPr>
          <a:xfrm>
            <a:off x="4724183" y="2450946"/>
            <a:ext cx="619097" cy="865832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46184" y="1100934"/>
            <a:ext cx="351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Conditions d'application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34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25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Statistiques inférentielles</a:t>
            </a:r>
            <a:endParaRPr lang="en-US" sz="14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4CE34E-1B48-420F-9A14-76869EAE2762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</a:t>
            </a:r>
            <a:r>
              <a:rPr lang="fr-FR" sz="3600"/>
              <a:t>t – échantillons appariés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85017" y="1720807"/>
            <a:ext cx="4572000" cy="3021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vs_change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 =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One Sample t-test</a:t>
            </a:r>
            <a:b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400" dirty="0" err="1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DF$vs_change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-1.2983, </a:t>
            </a:r>
            <a:r>
              <a:rPr lang="en-US" sz="1400" dirty="0" err="1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19, </a:t>
            </a:r>
            <a:r>
              <a:rPr lang="en-US" sz="1400" b="1" dirty="0" smtClean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= 0.2097</a:t>
            </a:r>
            <a:r>
              <a:rPr lang="en-US" sz="1400" b="1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b="1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mean is not equal to 0</a:t>
            </a:r>
            <a:b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95 percent confidence interval:</a:t>
            </a:r>
            <a:b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-6.59549  1.54549</a:t>
            </a:r>
            <a:b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mean of x </a:t>
            </a:r>
            <a:br>
              <a:rPr lang="en-US" sz="1400" b="1" dirty="0" smtClean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-2.525</a:t>
            </a:r>
            <a:endParaRPr lang="en-US" sz="1400" b="1" dirty="0">
              <a:solidFill>
                <a:srgbClr val="3232FF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87042" y="1720807"/>
            <a:ext cx="386010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wilcox.test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vs_change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Wilcoxon signed rank exact test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DF$vs_change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V = 80, 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= 0.3683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location is not equal to 0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0FA9C9D-FA57-4CE1-87C4-9E2D4E9E179B}"/>
              </a:ext>
            </a:extLst>
          </p:cNvPr>
          <p:cNvCxnSpPr>
            <a:cxnSpLocks/>
          </p:cNvCxnSpPr>
          <p:nvPr/>
        </p:nvCxnSpPr>
        <p:spPr>
          <a:xfrm flipH="1" flipV="1">
            <a:off x="1687484" y="4580313"/>
            <a:ext cx="421109" cy="349134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08593" y="4775558"/>
            <a:ext cx="2078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smtClean="0">
                <a:solidFill>
                  <a:srgbClr val="3232FF"/>
                </a:solidFill>
              </a:rPr>
              <a:t>changement de vs moyen</a:t>
            </a:r>
            <a:endParaRPr lang="en-US" sz="1400" b="1" dirty="0">
              <a:solidFill>
                <a:srgbClr val="32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26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Statistiques inférentielles</a:t>
            </a:r>
            <a:endParaRPr lang="en-US" sz="14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4CE34E-1B48-420F-9A14-76869EAE2762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</a:t>
            </a:r>
            <a:r>
              <a:rPr lang="fr-FR" sz="3600"/>
              <a:t>t – échantillons appariés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85017" y="1720807"/>
            <a:ext cx="4572000" cy="3021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vs_change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 =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One Sample t-test</a:t>
            </a:r>
            <a:b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400" dirty="0" err="1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DF$vs_change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-1.2983, </a:t>
            </a:r>
            <a:r>
              <a:rPr lang="en-US" sz="1400" dirty="0" err="1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19, </a:t>
            </a:r>
            <a:r>
              <a:rPr lang="en-US" sz="1400" b="1" dirty="0" smtClean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= 0.2097</a:t>
            </a:r>
            <a:r>
              <a:rPr lang="en-US" sz="1400" b="1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b="1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mean is not equal to 0</a:t>
            </a:r>
            <a:b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95 percent confidence interval:</a:t>
            </a:r>
            <a:b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-6.59549  1.54549</a:t>
            </a:r>
            <a:b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mean of x </a:t>
            </a:r>
            <a:b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-2.525</a:t>
            </a:r>
            <a:endParaRPr lang="en-US" sz="1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87042" y="1720807"/>
            <a:ext cx="386010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wilcox.test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vs_change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Wilcoxon signed rank exact test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DF$vs_change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V = 80, 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= 0.3683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location is not equal to 0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59" y="3746527"/>
            <a:ext cx="2569891" cy="24880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177084" y="5871358"/>
            <a:ext cx="16344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/>
              <a:t>OUI, car </a:t>
            </a:r>
            <a:r>
              <a:rPr lang="fr-FR" sz="1600" b="1" i="1" dirty="0" smtClean="0"/>
              <a:t>p</a:t>
            </a:r>
            <a:r>
              <a:rPr lang="fr-FR" sz="1600" b="1" dirty="0" smtClean="0"/>
              <a:t> &gt; .05</a:t>
            </a:r>
            <a:endParaRPr lang="en-US" sz="1600" b="1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0FA9C9D-FA57-4CE1-87C4-9E2D4E9E179B}"/>
              </a:ext>
            </a:extLst>
          </p:cNvPr>
          <p:cNvCxnSpPr>
            <a:cxnSpLocks/>
          </p:cNvCxnSpPr>
          <p:nvPr/>
        </p:nvCxnSpPr>
        <p:spPr>
          <a:xfrm flipH="1" flipV="1">
            <a:off x="1687484" y="4580313"/>
            <a:ext cx="421109" cy="349134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108593" y="4775558"/>
            <a:ext cx="2078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smtClean="0">
                <a:solidFill>
                  <a:srgbClr val="3232FF"/>
                </a:solidFill>
              </a:rPr>
              <a:t>changement de vs moyen</a:t>
            </a:r>
            <a:endParaRPr lang="en-US" sz="1400" b="1" dirty="0">
              <a:solidFill>
                <a:srgbClr val="3232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184" y="5502026"/>
            <a:ext cx="4840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prstClr val="black"/>
                </a:solidFill>
              </a:rPr>
              <a:t>On ne rejette pas H0. On ne généralise pas ce changement de verticale subjective à la population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128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27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Statistiques inférentielles</a:t>
            </a:r>
            <a:endParaRPr lang="en-US" sz="14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4CE34E-1B48-420F-9A14-76869EAE2762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</a:t>
            </a:r>
            <a:r>
              <a:rPr lang="fr-FR" sz="3600"/>
              <a:t>t – échantillons appariés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02414" y="1691616"/>
            <a:ext cx="7601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prstClr val="black"/>
                </a:solidFill>
              </a:rPr>
              <a:t>BONUS : il est tout de même possible d'effectuer un t-test pour échantillons appariés sur des </a:t>
            </a:r>
            <a:r>
              <a:rPr lang="fr-FR" sz="1600" b="1" dirty="0" smtClean="0">
                <a:solidFill>
                  <a:prstClr val="black"/>
                </a:solidFill>
              </a:rPr>
              <a:t>données au format long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246184" y="2447776"/>
            <a:ext cx="571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prstClr val="black"/>
                </a:solidFill>
              </a:rPr>
              <a:t>transformation du format court à long avec la fonction </a:t>
            </a:r>
            <a:r>
              <a:rPr lang="fr-FR" sz="1600" b="1" dirty="0" err="1" smtClean="0">
                <a:solidFill>
                  <a:prstClr val="black"/>
                </a:solidFill>
              </a:rPr>
              <a:t>reshape</a:t>
            </a:r>
            <a:endParaRPr lang="en-US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396239" y="3023635"/>
            <a:ext cx="4460778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 </a:t>
            </a:r>
            <a:r>
              <a:rPr lang="en-US" sz="12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(DF</a:t>
            </a:r>
            <a:r>
              <a:rPr lang="en-US" sz="12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reshape </a:t>
            </a:r>
            <a:r>
              <a:rPr lang="en-US" sz="1200" i="1" dirty="0" err="1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requiert</a:t>
            </a:r>
            <a:r>
              <a:rPr lang="en-US" sz="1200" i="1" dirty="0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ABSOLUMENT</a:t>
            </a:r>
            <a:r>
              <a:rPr lang="en-US" sz="1200" i="1" dirty="0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ce</a:t>
            </a:r>
            <a:r>
              <a:rPr lang="en-US" sz="1200" i="1" dirty="0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format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DF_long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reshape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 sz="12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DF, </a:t>
            </a:r>
            <a:r>
              <a:rPr lang="en-US" sz="12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i="1" dirty="0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notre DF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2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direction </a:t>
            </a:r>
            <a:r>
              <a:rPr lang="en-US" sz="1200" b="1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2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"long"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i="1" dirty="0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indique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que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l'on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veut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que la VI "temps" (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vs_t1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vs_t2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soit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en format long, au lieu d'un format court.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2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varying </a:t>
            </a:r>
            <a:r>
              <a:rPr lang="en-US" sz="1200" b="1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2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"vs_</a:t>
            </a:r>
            <a:r>
              <a:rPr lang="en-US" sz="12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t1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vs_t2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2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i="1" dirty="0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les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modalités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 la VI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2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v.names</a:t>
            </a:r>
            <a:r>
              <a:rPr lang="en-US" sz="1200" b="1" dirty="0" smtClean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2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"angle"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i="1" dirty="0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 nom de la VD</a:t>
            </a:r>
            <a:endParaRPr lang="en-US" sz="12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/>
          <a:srcRect b="85033"/>
          <a:stretch/>
        </p:blipFill>
        <p:spPr>
          <a:xfrm>
            <a:off x="5063661" y="3296269"/>
            <a:ext cx="3883489" cy="100463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2"/>
          <a:srcRect t="86659"/>
          <a:stretch/>
        </p:blipFill>
        <p:spPr>
          <a:xfrm>
            <a:off x="5063660" y="4569826"/>
            <a:ext cx="3883489" cy="89548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290190" y="420049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smtClean="0">
                <a:solidFill>
                  <a:prstClr val="black"/>
                </a:solidFill>
              </a:rPr>
              <a:t>…</a:t>
            </a:r>
            <a:endParaRPr lang="en-US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0FA9C9D-FA57-4CE1-87C4-9E2D4E9E179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753810" y="3021634"/>
            <a:ext cx="190918" cy="301406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0FA9C9D-FA57-4CE1-87C4-9E2D4E9E179B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368610" y="3036062"/>
            <a:ext cx="10619" cy="286978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562892" y="265230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3232FF"/>
                </a:solidFill>
              </a:rPr>
              <a:t>VI</a:t>
            </a:r>
            <a:endParaRPr lang="en-US" b="1" dirty="0">
              <a:solidFill>
                <a:srgbClr val="3232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35213" y="266673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3232FF"/>
                </a:solidFill>
              </a:rPr>
              <a:t>VD</a:t>
            </a:r>
            <a:endParaRPr lang="en-US" b="1" dirty="0">
              <a:solidFill>
                <a:srgbClr val="3232FF"/>
              </a:solidFill>
            </a:endParaRPr>
          </a:p>
        </p:txBody>
      </p:sp>
      <p:sp>
        <p:nvSpPr>
          <p:cNvPr id="31" name="Rectangle à coins arrondis 10">
            <a:extLst>
              <a:ext uri="{FF2B5EF4-FFF2-40B4-BE49-F238E27FC236}">
                <a16:creationId xmlns:a16="http://schemas.microsoft.com/office/drawing/2014/main" id="{D32E24FB-54EC-4D33-AAA8-7E2A0846D2BD}"/>
              </a:ext>
            </a:extLst>
          </p:cNvPr>
          <p:cNvSpPr/>
          <p:nvPr/>
        </p:nvSpPr>
        <p:spPr>
          <a:xfrm>
            <a:off x="7753810" y="3290553"/>
            <a:ext cx="848197" cy="2174754"/>
          </a:xfrm>
          <a:prstGeom prst="roundRect">
            <a:avLst/>
          </a:prstGeom>
          <a:solidFill>
            <a:srgbClr val="3232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04370" y="5975246"/>
            <a:ext cx="60670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</a:t>
            </a:r>
            <a:r>
              <a:rPr lang="en-US" sz="1100" dirty="0" err="1">
                <a:hlinkClick r:id="rId3"/>
              </a:rPr>
              <a:t>rstudio</a:t>
            </a:r>
            <a:r>
              <a:rPr lang="en-US" sz="1100" dirty="0">
                <a:hlinkClick r:id="rId3"/>
              </a:rPr>
              <a:t>-pubs-</a:t>
            </a:r>
            <a:r>
              <a:rPr lang="en-US" sz="1100" dirty="0" err="1">
                <a:hlinkClick r:id="rId3"/>
              </a:rPr>
              <a:t>static.s3.amazonaws.com</a:t>
            </a:r>
            <a:r>
              <a:rPr lang="en-US" sz="1100" dirty="0">
                <a:hlinkClick r:id="rId3"/>
              </a:rPr>
              <a:t>/</a:t>
            </a:r>
            <a:r>
              <a:rPr lang="en-US" sz="1100" dirty="0" err="1">
                <a:hlinkClick r:id="rId3"/>
              </a:rPr>
              <a:t>594650_88973f23f57c4d60b346abe0bc38801b.html</a:t>
            </a:r>
            <a:endParaRPr lang="en-US" sz="1100" dirty="0"/>
          </a:p>
        </p:txBody>
      </p:sp>
      <p:sp>
        <p:nvSpPr>
          <p:cNvPr id="65" name="Rectangle 64"/>
          <p:cNvSpPr/>
          <p:nvPr/>
        </p:nvSpPr>
        <p:spPr>
          <a:xfrm>
            <a:off x="3104370" y="5757578"/>
            <a:ext cx="27893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un bon </a:t>
            </a:r>
            <a:r>
              <a:rPr lang="en-US" sz="1200" dirty="0" err="1" smtClean="0"/>
              <a:t>tuto</a:t>
            </a:r>
            <a:r>
              <a:rPr lang="en-US" sz="1200" dirty="0" smtClean="0"/>
              <a:t> sur les formats court et long 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107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28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Statistiques inférentielles</a:t>
            </a:r>
            <a:endParaRPr lang="en-US" sz="14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4CE34E-1B48-420F-9A14-76869EAE2762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</a:t>
            </a:r>
            <a:r>
              <a:rPr lang="fr-FR" sz="3600"/>
              <a:t>t – échantillons appariés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02414" y="1691616"/>
            <a:ext cx="7601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prstClr val="black"/>
                </a:solidFill>
              </a:rPr>
              <a:t>BONUS : il est tout de même possible d'effectuer un t-test pour échantillons appariés sur des </a:t>
            </a:r>
            <a:r>
              <a:rPr lang="fr-FR" sz="1600" b="1" dirty="0" smtClean="0">
                <a:solidFill>
                  <a:prstClr val="black"/>
                </a:solidFill>
              </a:rPr>
              <a:t>données au format long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246185" y="2447776"/>
            <a:ext cx="41263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prstClr val="black"/>
                </a:solidFill>
              </a:rPr>
              <a:t>la syntaxe des fonctions </a:t>
            </a:r>
            <a:r>
              <a:rPr lang="fr-FR" sz="1600" b="1" dirty="0" err="1" smtClean="0">
                <a:solidFill>
                  <a:srgbClr val="3232FF"/>
                </a:solidFill>
              </a:rPr>
              <a:t>t.tes</a:t>
            </a:r>
            <a:r>
              <a:rPr lang="fr-FR" sz="1600" dirty="0" err="1" smtClean="0">
                <a:solidFill>
                  <a:prstClr val="black"/>
                </a:solidFill>
              </a:rPr>
              <a:t>t</a:t>
            </a:r>
            <a:r>
              <a:rPr lang="fr-FR" sz="1600" dirty="0" smtClean="0">
                <a:solidFill>
                  <a:prstClr val="black"/>
                </a:solidFill>
              </a:rPr>
              <a:t> et </a:t>
            </a:r>
            <a:r>
              <a:rPr lang="fr-FR" sz="1600" b="1" dirty="0" err="1" smtClean="0">
                <a:solidFill>
                  <a:srgbClr val="3232FF"/>
                </a:solidFill>
              </a:rPr>
              <a:t>wilcox.test</a:t>
            </a:r>
            <a:r>
              <a:rPr lang="fr-FR" sz="1600" dirty="0" smtClean="0">
                <a:solidFill>
                  <a:prstClr val="black"/>
                </a:solidFill>
              </a:rPr>
              <a:t> change légèrement :</a:t>
            </a:r>
            <a:endParaRPr lang="en-US" sz="1600" b="1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/>
          <a:srcRect b="85033"/>
          <a:stretch/>
        </p:blipFill>
        <p:spPr>
          <a:xfrm>
            <a:off x="5063661" y="3296269"/>
            <a:ext cx="3883489" cy="100463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2"/>
          <a:srcRect t="86659"/>
          <a:stretch/>
        </p:blipFill>
        <p:spPr>
          <a:xfrm>
            <a:off x="5063660" y="4569826"/>
            <a:ext cx="3883489" cy="89548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290190" y="420049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smtClean="0">
                <a:solidFill>
                  <a:prstClr val="black"/>
                </a:solidFill>
              </a:rPr>
              <a:t>…</a:t>
            </a:r>
            <a:endParaRPr lang="en-US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0FA9C9D-FA57-4CE1-87C4-9E2D4E9E179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753810" y="3021634"/>
            <a:ext cx="190918" cy="301406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0FA9C9D-FA57-4CE1-87C4-9E2D4E9E179B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368610" y="3036062"/>
            <a:ext cx="10619" cy="286978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562892" y="265230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3232FF"/>
                </a:solidFill>
              </a:rPr>
              <a:t>VI</a:t>
            </a:r>
            <a:endParaRPr lang="en-US" b="1" dirty="0">
              <a:solidFill>
                <a:srgbClr val="3232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35213" y="266673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3232FF"/>
                </a:solidFill>
              </a:rPr>
              <a:t>VD</a:t>
            </a:r>
            <a:endParaRPr lang="en-US" b="1" dirty="0">
              <a:solidFill>
                <a:srgbClr val="3232FF"/>
              </a:solidFill>
            </a:endParaRPr>
          </a:p>
        </p:txBody>
      </p:sp>
      <p:sp>
        <p:nvSpPr>
          <p:cNvPr id="31" name="Rectangle à coins arrondis 10">
            <a:extLst>
              <a:ext uri="{FF2B5EF4-FFF2-40B4-BE49-F238E27FC236}">
                <a16:creationId xmlns:a16="http://schemas.microsoft.com/office/drawing/2014/main" id="{D32E24FB-54EC-4D33-AAA8-7E2A0846D2BD}"/>
              </a:ext>
            </a:extLst>
          </p:cNvPr>
          <p:cNvSpPr/>
          <p:nvPr/>
        </p:nvSpPr>
        <p:spPr>
          <a:xfrm>
            <a:off x="7753810" y="3290553"/>
            <a:ext cx="848197" cy="2174754"/>
          </a:xfrm>
          <a:prstGeom prst="roundRect">
            <a:avLst/>
          </a:prstGeom>
          <a:solidFill>
            <a:srgbClr val="3232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0379" y="3499090"/>
            <a:ext cx="3689641" cy="1513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formula </a:t>
            </a:r>
            <a:r>
              <a:rPr lang="en-US" sz="1400" dirty="0" smtClean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angle ~ </a:t>
            </a:r>
            <a:r>
              <a:rPr lang="en-US" sz="1400" b="1" dirty="0" smtClean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time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	      	     </a:t>
            </a:r>
            <a:r>
              <a:rPr lang="en-US" sz="1400" dirty="0" smtClean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DF_long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smtClean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paired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TRUE)</a:t>
            </a:r>
            <a:endParaRPr lang="en-US" sz="1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wilcox.test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formula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angle ~ time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	   </a:t>
            </a:r>
            <a:r>
              <a:rPr lang="en-US" sz="1400" dirty="0" smtClean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data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DF_long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smtClean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paired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TRUE)</a:t>
            </a:r>
            <a:endParaRPr lang="en-US" sz="1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88456" y="3190036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3232FF"/>
                </a:solidFill>
              </a:rPr>
              <a:t>VI</a:t>
            </a:r>
            <a:endParaRPr lang="en-US" b="1" dirty="0">
              <a:solidFill>
                <a:srgbClr val="3232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95199" y="319409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3232FF"/>
                </a:solidFill>
              </a:rPr>
              <a:t>VD</a:t>
            </a:r>
            <a:endParaRPr lang="en-US" b="1" dirty="0">
              <a:solidFill>
                <a:srgbClr val="3232FF"/>
              </a:solidFill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0FA9C9D-FA57-4CE1-87C4-9E2D4E9E179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295200" y="5012325"/>
            <a:ext cx="233396" cy="30499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0FA9C9D-FA57-4CE1-87C4-9E2D4E9E179B}"/>
              </a:ext>
            </a:extLst>
          </p:cNvPr>
          <p:cNvCxnSpPr>
            <a:cxnSpLocks/>
          </p:cNvCxnSpPr>
          <p:nvPr/>
        </p:nvCxnSpPr>
        <p:spPr>
          <a:xfrm flipV="1">
            <a:off x="2528596" y="5012325"/>
            <a:ext cx="233397" cy="30499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80762" y="5345421"/>
            <a:ext cx="3562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/!\ indique que les données sont appariées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29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Rédaction</a:t>
            </a:r>
            <a:endParaRPr lang="en-US" sz="14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4CE34E-1B48-420F-9A14-76869EAE2762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</a:t>
            </a:r>
            <a:r>
              <a:rPr lang="fr-FR" sz="3600"/>
              <a:t>t – échantillons appariés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482138" y="1827223"/>
            <a:ext cx="75645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paired samples </a:t>
            </a:r>
            <a:r>
              <a:rPr lang="en-US" i="1" dirty="0"/>
              <a:t>t</a:t>
            </a:r>
            <a:r>
              <a:rPr lang="en-US" dirty="0"/>
              <a:t>-test was performed to evaluate </a:t>
            </a:r>
            <a:r>
              <a:rPr lang="en-US" dirty="0" smtClean="0"/>
              <a:t>whether the subjective vertical varied between the first and second assessments. </a:t>
            </a:r>
            <a:r>
              <a:rPr lang="en-US" dirty="0"/>
              <a:t>The results indicated that </a:t>
            </a:r>
            <a:r>
              <a:rPr lang="en-US" dirty="0" smtClean="0"/>
              <a:t>the </a:t>
            </a:r>
            <a:r>
              <a:rPr lang="en-US" b="1" dirty="0" smtClean="0"/>
              <a:t>change</a:t>
            </a:r>
            <a:r>
              <a:rPr lang="en-US" dirty="0" smtClean="0"/>
              <a:t> in subjective vertical </a:t>
            </a:r>
            <a:r>
              <a:rPr lang="en-US" b="1" dirty="0" smtClean="0"/>
              <a:t>(2.53 </a:t>
            </a:r>
            <a:r>
              <a:rPr lang="en-US" b="1" dirty="0"/>
              <a:t>± </a:t>
            </a:r>
            <a:r>
              <a:rPr lang="en-US" b="1" dirty="0" smtClean="0"/>
              <a:t>8.7°) was not significantly different from 0°,</a:t>
            </a:r>
            <a:r>
              <a:rPr lang="en-US" b="1" i="1" dirty="0" smtClean="0"/>
              <a:t> t</a:t>
            </a:r>
            <a:r>
              <a:rPr lang="en-US" b="1" dirty="0" smtClean="0"/>
              <a:t>(19) = 1.30, </a:t>
            </a:r>
            <a:r>
              <a:rPr lang="en-US" b="1" i="1" dirty="0"/>
              <a:t>p</a:t>
            </a:r>
            <a:r>
              <a:rPr lang="en-US" b="1" dirty="0"/>
              <a:t> = </a:t>
            </a:r>
            <a:r>
              <a:rPr lang="en-US" b="1" dirty="0" smtClean="0"/>
              <a:t>.21.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482137" y="3642168"/>
            <a:ext cx="75645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</a:t>
            </a:r>
            <a:r>
              <a:rPr lang="en-US" dirty="0" smtClean="0"/>
              <a:t>Wilcoxon-signed-rank test </a:t>
            </a:r>
            <a:r>
              <a:rPr lang="en-US" dirty="0"/>
              <a:t>was performed to evaluate </a:t>
            </a:r>
            <a:r>
              <a:rPr lang="en-US" dirty="0" smtClean="0"/>
              <a:t>whether the subjective vertical varied between the first and second assessments. </a:t>
            </a:r>
            <a:r>
              <a:rPr lang="en-US" dirty="0"/>
              <a:t>The results indicated that </a:t>
            </a:r>
            <a:r>
              <a:rPr lang="en-US" dirty="0" smtClean="0"/>
              <a:t>the </a:t>
            </a:r>
            <a:r>
              <a:rPr lang="en-US" b="1" dirty="0" smtClean="0"/>
              <a:t>change</a:t>
            </a:r>
            <a:r>
              <a:rPr lang="en-US" dirty="0" smtClean="0"/>
              <a:t> in subjective vertical </a:t>
            </a:r>
            <a:r>
              <a:rPr lang="en-US" b="1" dirty="0" smtClean="0"/>
              <a:t>(-0.95 [-5.1; 2.7]°) was not significantly different from 0° (</a:t>
            </a:r>
            <a:r>
              <a:rPr lang="en-US" b="1" i="1" dirty="0" smtClean="0"/>
              <a:t>p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.37, Wilcoxon signed-rank test)</a:t>
            </a:r>
            <a:endParaRPr lang="en-US" b="1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D015858-F6F5-48DF-BC92-06EDAFBC46DC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834939" y="4842497"/>
            <a:ext cx="328504" cy="428105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163443" y="5008992"/>
            <a:ext cx="2306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232FF"/>
                </a:solidFill>
              </a:rPr>
              <a:t>possibilité de mentionner le nom du test</a:t>
            </a:r>
            <a:endParaRPr lang="en-US" sz="1400" dirty="0">
              <a:solidFill>
                <a:srgbClr val="32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675FC-56BC-CADA-33FD-1B7C8DBE84C8}"/>
              </a:ext>
            </a:extLst>
          </p:cNvPr>
          <p:cNvSpPr/>
          <p:nvPr/>
        </p:nvSpPr>
        <p:spPr>
          <a:xfrm>
            <a:off x="2305050" y="1390551"/>
            <a:ext cx="805596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Relation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BB17A-D039-82D8-6781-1343E14E1DF7}"/>
              </a:ext>
            </a:extLst>
          </p:cNvPr>
          <p:cNvSpPr/>
          <p:nvPr/>
        </p:nvSpPr>
        <p:spPr>
          <a:xfrm>
            <a:off x="887249" y="4087918"/>
            <a:ext cx="1123360" cy="323107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ED89A-DFCD-2D8E-DB85-0B3D51838CA7}"/>
              </a:ext>
            </a:extLst>
          </p:cNvPr>
          <p:cNvSpPr/>
          <p:nvPr/>
        </p:nvSpPr>
        <p:spPr>
          <a:xfrm>
            <a:off x="3432339" y="1123972"/>
            <a:ext cx="611051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072C5F-812E-EB25-D1A9-31D695B890F8}"/>
              </a:ext>
            </a:extLst>
          </p:cNvPr>
          <p:cNvSpPr/>
          <p:nvPr/>
        </p:nvSpPr>
        <p:spPr>
          <a:xfrm>
            <a:off x="3429735" y="1660604"/>
            <a:ext cx="611051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678956-45F0-85F6-A999-A2AE8EE2F236}"/>
              </a:ext>
            </a:extLst>
          </p:cNvPr>
          <p:cNvSpPr/>
          <p:nvPr/>
        </p:nvSpPr>
        <p:spPr>
          <a:xfrm>
            <a:off x="4321457" y="1127007"/>
            <a:ext cx="1885912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Khi-deux d’ajustement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6F746-5C75-8AAF-05FF-058D555FEA7B}"/>
              </a:ext>
            </a:extLst>
          </p:cNvPr>
          <p:cNvSpPr/>
          <p:nvPr/>
        </p:nvSpPr>
        <p:spPr>
          <a:xfrm>
            <a:off x="4327527" y="1663237"/>
            <a:ext cx="1879842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Khi-deux d'indépendance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024BC5-C531-E7A6-582A-33B8C3BB01A7}"/>
              </a:ext>
            </a:extLst>
          </p:cNvPr>
          <p:cNvSpPr/>
          <p:nvPr/>
        </p:nvSpPr>
        <p:spPr>
          <a:xfrm>
            <a:off x="1932086" y="2576503"/>
            <a:ext cx="847143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Relation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74A572-4652-00EE-72B0-045A5E63D35D}"/>
              </a:ext>
            </a:extLst>
          </p:cNvPr>
          <p:cNvSpPr/>
          <p:nvPr/>
        </p:nvSpPr>
        <p:spPr>
          <a:xfrm>
            <a:off x="1871186" y="4886765"/>
            <a:ext cx="957739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Différence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57627-7DBD-FDD3-5DFB-C383D04AC31B}"/>
              </a:ext>
            </a:extLst>
          </p:cNvPr>
          <p:cNvSpPr/>
          <p:nvPr/>
        </p:nvSpPr>
        <p:spPr>
          <a:xfrm>
            <a:off x="3067359" y="2309731"/>
            <a:ext cx="67083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99CBD-D8E8-1DDC-A5DA-5D4592E2CFA1}"/>
              </a:ext>
            </a:extLst>
          </p:cNvPr>
          <p:cNvSpPr/>
          <p:nvPr/>
        </p:nvSpPr>
        <p:spPr>
          <a:xfrm>
            <a:off x="3067359" y="2835397"/>
            <a:ext cx="67083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&gt;1 VI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4FE0BA-C933-3560-D110-293049020EBC}"/>
              </a:ext>
            </a:extLst>
          </p:cNvPr>
          <p:cNvSpPr/>
          <p:nvPr/>
        </p:nvSpPr>
        <p:spPr>
          <a:xfrm>
            <a:off x="4121573" y="2836462"/>
            <a:ext cx="1480589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Régression multiple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136AC0-43AC-C12F-66C4-DDE05603CD10}"/>
              </a:ext>
            </a:extLst>
          </p:cNvPr>
          <p:cNvSpPr/>
          <p:nvPr/>
        </p:nvSpPr>
        <p:spPr>
          <a:xfrm>
            <a:off x="4118903" y="2246848"/>
            <a:ext cx="1483259" cy="426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Corr. de Pearson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Corr. de Spearman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1141A0-773E-7DF8-8FD0-6C94B2B5481A}"/>
              </a:ext>
            </a:extLst>
          </p:cNvPr>
          <p:cNvSpPr/>
          <p:nvPr/>
        </p:nvSpPr>
        <p:spPr>
          <a:xfrm>
            <a:off x="5818472" y="3865915"/>
            <a:ext cx="1374978" cy="396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5DA2"/>
                </a:solidFill>
              </a:rPr>
              <a:t>t test indépendant</a:t>
            </a:r>
            <a:br>
              <a:rPr lang="fr-FR" sz="1200" b="1" dirty="0">
                <a:solidFill>
                  <a:srgbClr val="005DA2"/>
                </a:solidFill>
              </a:rPr>
            </a:br>
            <a:r>
              <a:rPr lang="fr-FR" sz="1200" b="1" dirty="0">
                <a:solidFill>
                  <a:srgbClr val="FF0000"/>
                </a:solidFill>
              </a:rPr>
              <a:t>Mann-Whitney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DDD98F-8A31-DE35-DB36-5EB73A1CA875}"/>
              </a:ext>
            </a:extLst>
          </p:cNvPr>
          <p:cNvSpPr/>
          <p:nvPr/>
        </p:nvSpPr>
        <p:spPr>
          <a:xfrm>
            <a:off x="7422053" y="4870435"/>
            <a:ext cx="1426673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à 1 facteur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 err="1">
                <a:solidFill>
                  <a:schemeClr val="bg1">
                    <a:lumMod val="65000"/>
                  </a:schemeClr>
                </a:solidFill>
              </a:rPr>
              <a:t>Kruskal</a:t>
            </a: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-Wallis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AAA339-CDA8-B69E-9C4A-C4AD0F746807}"/>
              </a:ext>
            </a:extLst>
          </p:cNvPr>
          <p:cNvSpPr/>
          <p:nvPr/>
        </p:nvSpPr>
        <p:spPr>
          <a:xfrm>
            <a:off x="5810780" y="4410949"/>
            <a:ext cx="1404000" cy="360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5DA2"/>
                </a:solidFill>
              </a:rPr>
              <a:t>t test apparié</a:t>
            </a:r>
            <a:br>
              <a:rPr lang="fr-FR" sz="1200" b="1" dirty="0">
                <a:solidFill>
                  <a:srgbClr val="005DA2"/>
                </a:solidFill>
              </a:rPr>
            </a:br>
            <a:r>
              <a:rPr lang="fr-FR" sz="1200" b="1" dirty="0">
                <a:solidFill>
                  <a:srgbClr val="FF0000"/>
                </a:solidFill>
              </a:rPr>
              <a:t>Wilcoxon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8C6205-4627-65EF-5135-73E877A8E15F}"/>
              </a:ext>
            </a:extLst>
          </p:cNvPr>
          <p:cNvSpPr/>
          <p:nvPr/>
        </p:nvSpPr>
        <p:spPr>
          <a:xfrm>
            <a:off x="7432999" y="5466276"/>
            <a:ext cx="1415727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factorielle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C14913-5B1D-511B-6545-0517B62D54C8}"/>
              </a:ext>
            </a:extLst>
          </p:cNvPr>
          <p:cNvSpPr/>
          <p:nvPr/>
        </p:nvSpPr>
        <p:spPr>
          <a:xfrm>
            <a:off x="5818472" y="5926204"/>
            <a:ext cx="1943894" cy="465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à mesures répétées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Friedman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F0C686-85CD-B3DC-AAFD-94BD4845A09B}"/>
              </a:ext>
            </a:extLst>
          </p:cNvPr>
          <p:cNvSpPr/>
          <p:nvPr/>
        </p:nvSpPr>
        <p:spPr>
          <a:xfrm>
            <a:off x="2707848" y="3325036"/>
            <a:ext cx="1179408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groupe (1 VD)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144662-15E8-38F7-2682-68A041665911}"/>
              </a:ext>
            </a:extLst>
          </p:cNvPr>
          <p:cNvSpPr/>
          <p:nvPr/>
        </p:nvSpPr>
        <p:spPr>
          <a:xfrm>
            <a:off x="4357672" y="3914215"/>
            <a:ext cx="1188000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Indépendants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FFADC4-0064-37FC-C947-AB587D01E908}"/>
              </a:ext>
            </a:extLst>
          </p:cNvPr>
          <p:cNvSpPr/>
          <p:nvPr/>
        </p:nvSpPr>
        <p:spPr>
          <a:xfrm>
            <a:off x="4356724" y="4446949"/>
            <a:ext cx="1152000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Appariés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D746BA-F519-C3DA-DC8C-7AC5B2FD90FC}"/>
              </a:ext>
            </a:extLst>
          </p:cNvPr>
          <p:cNvSpPr/>
          <p:nvPr/>
        </p:nvSpPr>
        <p:spPr>
          <a:xfrm>
            <a:off x="2707848" y="4170349"/>
            <a:ext cx="1180575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 groupes (1 VI)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2ECF8C-DFCB-F540-4C95-DA8965945658}"/>
              </a:ext>
            </a:extLst>
          </p:cNvPr>
          <p:cNvSpPr/>
          <p:nvPr/>
        </p:nvSpPr>
        <p:spPr>
          <a:xfrm>
            <a:off x="4357672" y="5186676"/>
            <a:ext cx="11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Indépendants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A91927-9236-0944-7E2A-3E5BCDF1308C}"/>
              </a:ext>
            </a:extLst>
          </p:cNvPr>
          <p:cNvSpPr/>
          <p:nvPr/>
        </p:nvSpPr>
        <p:spPr>
          <a:xfrm>
            <a:off x="4356724" y="6015856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Appariés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B9E654-D484-D51F-2CB4-FDF83328B12C}"/>
              </a:ext>
            </a:extLst>
          </p:cNvPr>
          <p:cNvSpPr/>
          <p:nvPr/>
        </p:nvSpPr>
        <p:spPr>
          <a:xfrm>
            <a:off x="5833853" y="4921238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AF65CD-3652-5ADF-BAA7-3C2DB14DD529}"/>
              </a:ext>
            </a:extLst>
          </p:cNvPr>
          <p:cNvSpPr/>
          <p:nvPr/>
        </p:nvSpPr>
        <p:spPr>
          <a:xfrm>
            <a:off x="5833853" y="5469441"/>
            <a:ext cx="1152000" cy="27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&gt;1 VI</a:t>
            </a:r>
          </a:p>
        </p:txBody>
      </p:sp>
      <p:cxnSp>
        <p:nvCxnSpPr>
          <p:cNvPr id="46" name="Connecteur : en angle 78">
            <a:extLst>
              <a:ext uri="{FF2B5EF4-FFF2-40B4-BE49-F238E27FC236}">
                <a16:creationId xmlns:a16="http://schemas.microsoft.com/office/drawing/2014/main" id="{6738DBAB-096D-19B3-E994-2A29C3711E94}"/>
              </a:ext>
            </a:extLst>
          </p:cNvPr>
          <p:cNvCxnSpPr>
            <a:stCxn id="9" idx="0"/>
            <a:endCxn id="73" idx="1"/>
          </p:cNvCxnSpPr>
          <p:nvPr/>
        </p:nvCxnSpPr>
        <p:spPr>
          <a:xfrm rot="5400000" flipH="1" flipV="1">
            <a:off x="13282" y="2195664"/>
            <a:ext cx="1566148" cy="252159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79">
            <a:extLst>
              <a:ext uri="{FF2B5EF4-FFF2-40B4-BE49-F238E27FC236}">
                <a16:creationId xmlns:a16="http://schemas.microsoft.com/office/drawing/2014/main" id="{2F9ABE64-D2D2-1858-EA6A-3FA1410A0984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458436" y="3820658"/>
            <a:ext cx="640655" cy="21697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84">
            <a:extLst>
              <a:ext uri="{FF2B5EF4-FFF2-40B4-BE49-F238E27FC236}">
                <a16:creationId xmlns:a16="http://schemas.microsoft.com/office/drawing/2014/main" id="{3627872C-EDD8-95FA-BD8A-BB5446B2831B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rot="5400000" flipH="1" flipV="1">
            <a:off x="3008804" y="967017"/>
            <a:ext cx="122579" cy="72449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87">
            <a:extLst>
              <a:ext uri="{FF2B5EF4-FFF2-40B4-BE49-F238E27FC236}">
                <a16:creationId xmlns:a16="http://schemas.microsoft.com/office/drawing/2014/main" id="{A52B18A3-3D5B-B55E-8BCC-9C4E7C7A4990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16200000" flipH="1">
            <a:off x="3005765" y="1380633"/>
            <a:ext cx="126053" cy="721887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90">
            <a:extLst>
              <a:ext uri="{FF2B5EF4-FFF2-40B4-BE49-F238E27FC236}">
                <a16:creationId xmlns:a16="http://schemas.microsoft.com/office/drawing/2014/main" id="{AA2FCEBD-37CA-6424-553D-7A424E6B8236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1006800" y="3162633"/>
            <a:ext cx="1367415" cy="483157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93">
            <a:extLst>
              <a:ext uri="{FF2B5EF4-FFF2-40B4-BE49-F238E27FC236}">
                <a16:creationId xmlns:a16="http://schemas.microsoft.com/office/drawing/2014/main" id="{B0E0D9F9-8344-B860-995B-A9BB99C24F44}"/>
              </a:ext>
            </a:extLst>
          </p:cNvPr>
          <p:cNvCxnSpPr>
            <a:cxnSpLocks/>
            <a:stCxn id="11" idx="2"/>
            <a:endCxn id="17" idx="1"/>
          </p:cNvCxnSpPr>
          <p:nvPr/>
        </p:nvCxnSpPr>
        <p:spPr>
          <a:xfrm rot="16200000" flipH="1">
            <a:off x="1350187" y="4509766"/>
            <a:ext cx="619740" cy="42225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96">
            <a:extLst>
              <a:ext uri="{FF2B5EF4-FFF2-40B4-BE49-F238E27FC236}">
                <a16:creationId xmlns:a16="http://schemas.microsoft.com/office/drawing/2014/main" id="{F9FEF4E5-930E-3715-3DBE-80E8398E8CA4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5400000" flipH="1" flipV="1">
            <a:off x="2650122" y="2159267"/>
            <a:ext cx="122772" cy="71170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99">
            <a:extLst>
              <a:ext uri="{FF2B5EF4-FFF2-40B4-BE49-F238E27FC236}">
                <a16:creationId xmlns:a16="http://schemas.microsoft.com/office/drawing/2014/main" id="{477D13DE-FCCE-B8CC-6931-A436588692DB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 rot="16200000" flipH="1">
            <a:off x="2654061" y="2566099"/>
            <a:ext cx="114894" cy="71170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9D6ECC9-C6D2-D328-C294-6761BC603FE0}"/>
              </a:ext>
            </a:extLst>
          </p:cNvPr>
          <p:cNvSpPr/>
          <p:nvPr/>
        </p:nvSpPr>
        <p:spPr>
          <a:xfrm>
            <a:off x="2707848" y="5511246"/>
            <a:ext cx="117940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&gt;2 groupes</a:t>
            </a:r>
          </a:p>
        </p:txBody>
      </p:sp>
      <p:cxnSp>
        <p:nvCxnSpPr>
          <p:cNvPr id="60" name="Connecteur : en angle 118">
            <a:extLst>
              <a:ext uri="{FF2B5EF4-FFF2-40B4-BE49-F238E27FC236}">
                <a16:creationId xmlns:a16="http://schemas.microsoft.com/office/drawing/2014/main" id="{F1724CF4-7445-BDD1-4620-55033E61AAD8}"/>
              </a:ext>
            </a:extLst>
          </p:cNvPr>
          <p:cNvCxnSpPr>
            <a:cxnSpLocks/>
            <a:stCxn id="17" idx="0"/>
            <a:endCxn id="41" idx="1"/>
          </p:cNvCxnSpPr>
          <p:nvPr/>
        </p:nvCxnSpPr>
        <p:spPr>
          <a:xfrm rot="5400000" flipH="1" flipV="1">
            <a:off x="2242744" y="4421661"/>
            <a:ext cx="572416" cy="3577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 : en angle 121">
            <a:extLst>
              <a:ext uri="{FF2B5EF4-FFF2-40B4-BE49-F238E27FC236}">
                <a16:creationId xmlns:a16="http://schemas.microsoft.com/office/drawing/2014/main" id="{95B258B0-B1CE-0995-C4B7-EDADBDD9CBEC}"/>
              </a:ext>
            </a:extLst>
          </p:cNvPr>
          <p:cNvCxnSpPr>
            <a:cxnSpLocks/>
            <a:stCxn id="17" idx="2"/>
            <a:endCxn id="58" idx="1"/>
          </p:cNvCxnSpPr>
          <p:nvPr/>
        </p:nvCxnSpPr>
        <p:spPr>
          <a:xfrm rot="16200000" flipH="1">
            <a:off x="2288712" y="5236109"/>
            <a:ext cx="480481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ngle 124">
            <a:extLst>
              <a:ext uri="{FF2B5EF4-FFF2-40B4-BE49-F238E27FC236}">
                <a16:creationId xmlns:a16="http://schemas.microsoft.com/office/drawing/2014/main" id="{0AC9BA9E-C040-8794-395F-81E24B35F134}"/>
              </a:ext>
            </a:extLst>
          </p:cNvPr>
          <p:cNvCxnSpPr>
            <a:cxnSpLocks/>
            <a:stCxn id="41" idx="0"/>
            <a:endCxn id="39" idx="1"/>
          </p:cNvCxnSpPr>
          <p:nvPr/>
        </p:nvCxnSpPr>
        <p:spPr>
          <a:xfrm rot="5400000" flipH="1" flipV="1">
            <a:off x="3958736" y="3771413"/>
            <a:ext cx="112134" cy="6857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127">
            <a:extLst>
              <a:ext uri="{FF2B5EF4-FFF2-40B4-BE49-F238E27FC236}">
                <a16:creationId xmlns:a16="http://schemas.microsoft.com/office/drawing/2014/main" id="{A3A5F91C-052E-F235-417F-9E2B80D160CD}"/>
              </a:ext>
            </a:extLst>
          </p:cNvPr>
          <p:cNvCxnSpPr>
            <a:cxnSpLocks/>
            <a:stCxn id="41" idx="2"/>
            <a:endCxn id="40" idx="1"/>
          </p:cNvCxnSpPr>
          <p:nvPr/>
        </p:nvCxnSpPr>
        <p:spPr>
          <a:xfrm rot="16200000" flipH="1">
            <a:off x="3948029" y="4182254"/>
            <a:ext cx="132600" cy="6847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132">
            <a:extLst>
              <a:ext uri="{FF2B5EF4-FFF2-40B4-BE49-F238E27FC236}">
                <a16:creationId xmlns:a16="http://schemas.microsoft.com/office/drawing/2014/main" id="{F949A873-E554-68A8-CA66-5EC2B7EE05E2}"/>
              </a:ext>
            </a:extLst>
          </p:cNvPr>
          <p:cNvCxnSpPr>
            <a:cxnSpLocks/>
            <a:stCxn id="58" idx="0"/>
            <a:endCxn id="42" idx="1"/>
          </p:cNvCxnSpPr>
          <p:nvPr/>
        </p:nvCxnSpPr>
        <p:spPr>
          <a:xfrm rot="5400000" flipH="1" flipV="1">
            <a:off x="3912409" y="5065983"/>
            <a:ext cx="180570" cy="709956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ngle 135">
            <a:extLst>
              <a:ext uri="{FF2B5EF4-FFF2-40B4-BE49-F238E27FC236}">
                <a16:creationId xmlns:a16="http://schemas.microsoft.com/office/drawing/2014/main" id="{C12C6E4E-D379-2D51-380C-84F64F1AAB5C}"/>
              </a:ext>
            </a:extLst>
          </p:cNvPr>
          <p:cNvCxnSpPr>
            <a:cxnSpLocks/>
            <a:stCxn id="58" idx="2"/>
            <a:endCxn id="43" idx="1"/>
          </p:cNvCxnSpPr>
          <p:nvPr/>
        </p:nvCxnSpPr>
        <p:spPr>
          <a:xfrm rot="16200000" flipH="1">
            <a:off x="3821915" y="5625047"/>
            <a:ext cx="360610" cy="70900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138">
            <a:extLst>
              <a:ext uri="{FF2B5EF4-FFF2-40B4-BE49-F238E27FC236}">
                <a16:creationId xmlns:a16="http://schemas.microsoft.com/office/drawing/2014/main" id="{43BCD902-9C12-B987-599C-57CEB7A9460C}"/>
              </a:ext>
            </a:extLst>
          </p:cNvPr>
          <p:cNvCxnSpPr>
            <a:cxnSpLocks/>
            <a:stCxn id="42" idx="0"/>
            <a:endCxn id="44" idx="1"/>
          </p:cNvCxnSpPr>
          <p:nvPr/>
        </p:nvCxnSpPr>
        <p:spPr>
          <a:xfrm rot="5400000" flipH="1" flipV="1">
            <a:off x="5332043" y="4684867"/>
            <a:ext cx="121438" cy="88218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141">
            <a:extLst>
              <a:ext uri="{FF2B5EF4-FFF2-40B4-BE49-F238E27FC236}">
                <a16:creationId xmlns:a16="http://schemas.microsoft.com/office/drawing/2014/main" id="{0732AB2C-14D0-8228-BECE-847EEAE63816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5327346" y="5099001"/>
            <a:ext cx="130833" cy="88218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8240C33-F359-EF04-7DAB-F8080C2914A6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4043390" y="1267972"/>
            <a:ext cx="278067" cy="303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746B3EE4-EF28-B83B-D755-AE663F0EB4E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040786" y="1804604"/>
            <a:ext cx="286741" cy="263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AFF9DD3A-E62F-45CC-F110-BA8FDB26791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738193" y="2979397"/>
            <a:ext cx="383380" cy="106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38" idx="3"/>
            <a:endCxn id="70" idx="1"/>
          </p:cNvCxnSpPr>
          <p:nvPr/>
        </p:nvCxnSpPr>
        <p:spPr>
          <a:xfrm>
            <a:off x="3887256" y="3469036"/>
            <a:ext cx="273849" cy="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>
            <a:off x="6985853" y="5605509"/>
            <a:ext cx="447146" cy="476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F4657FB-3F0A-EC19-A4A9-02D0A4C0D6FF}"/>
              </a:ext>
            </a:extLst>
          </p:cNvPr>
          <p:cNvSpPr/>
          <p:nvPr/>
        </p:nvSpPr>
        <p:spPr>
          <a:xfrm>
            <a:off x="130277" y="3104817"/>
            <a:ext cx="1080000" cy="504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Variable dépendante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AFF9DD3A-E62F-45CC-F110-BA8FDB2679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738193" y="2453731"/>
            <a:ext cx="380710" cy="650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39" idx="3"/>
            <a:endCxn id="25" idx="1"/>
          </p:cNvCxnSpPr>
          <p:nvPr/>
        </p:nvCxnSpPr>
        <p:spPr>
          <a:xfrm>
            <a:off x="5545672" y="4058215"/>
            <a:ext cx="272800" cy="5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40" idx="3"/>
            <a:endCxn id="28" idx="1"/>
          </p:cNvCxnSpPr>
          <p:nvPr/>
        </p:nvCxnSpPr>
        <p:spPr>
          <a:xfrm>
            <a:off x="5508724" y="4590949"/>
            <a:ext cx="302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6985853" y="5065238"/>
            <a:ext cx="436200" cy="319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43" idx="3"/>
            <a:endCxn id="33" idx="1"/>
          </p:cNvCxnSpPr>
          <p:nvPr/>
        </p:nvCxnSpPr>
        <p:spPr>
          <a:xfrm flipV="1">
            <a:off x="5508724" y="6158937"/>
            <a:ext cx="309748" cy="91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260125" y="1065035"/>
            <a:ext cx="18373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/>
              <a:t>Adapté</a:t>
            </a:r>
            <a:r>
              <a:rPr lang="en-US" sz="1050" dirty="0"/>
              <a:t> de David Howell, 2008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4201" y="1487899"/>
            <a:ext cx="2666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test paramétrique (assomptions++)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test non-paramétrique (assomptions--)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214E16B-308D-F1ED-46FF-AE6CFB6A92F6}"/>
              </a:ext>
            </a:extLst>
          </p:cNvPr>
          <p:cNvSpPr/>
          <p:nvPr/>
        </p:nvSpPr>
        <p:spPr>
          <a:xfrm>
            <a:off x="4161105" y="3270791"/>
            <a:ext cx="2015197" cy="397941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5DA2"/>
                </a:solidFill>
              </a:rPr>
              <a:t>t échantillon unique</a:t>
            </a:r>
          </a:p>
          <a:p>
            <a:pPr algn="ctr"/>
            <a:r>
              <a:rPr lang="fr-FR" sz="1200" b="1" dirty="0">
                <a:solidFill>
                  <a:srgbClr val="FF0000"/>
                </a:solidFill>
              </a:rPr>
              <a:t>Wilcoxon échantillon unique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6BB17A-D039-82D8-6781-1343E14E1DF7}"/>
              </a:ext>
            </a:extLst>
          </p:cNvPr>
          <p:cNvSpPr/>
          <p:nvPr/>
        </p:nvSpPr>
        <p:spPr>
          <a:xfrm>
            <a:off x="922436" y="1377115"/>
            <a:ext cx="1009650" cy="323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Qualitative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46B3EE4-EF28-B83B-D755-AE663F0EB4E5}"/>
              </a:ext>
            </a:extLst>
          </p:cNvPr>
          <p:cNvCxnSpPr>
            <a:cxnSpLocks/>
            <a:stCxn id="73" idx="3"/>
            <a:endCxn id="10" idx="1"/>
          </p:cNvCxnSpPr>
          <p:nvPr/>
        </p:nvCxnSpPr>
        <p:spPr>
          <a:xfrm flipV="1">
            <a:off x="1932086" y="1534551"/>
            <a:ext cx="372964" cy="411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ou t de </a:t>
            </a:r>
            <a:r>
              <a:rPr lang="fr-FR" sz="3600" dirty="0" err="1"/>
              <a:t>Student</a:t>
            </a:r>
            <a:endParaRPr lang="en-US" sz="3600" dirty="0"/>
          </a:p>
        </p:txBody>
      </p:sp>
      <p:cxnSp>
        <p:nvCxnSpPr>
          <p:cNvPr id="59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stCxn id="17" idx="0"/>
            <a:endCxn id="38" idx="1"/>
          </p:cNvCxnSpPr>
          <p:nvPr/>
        </p:nvCxnSpPr>
        <p:spPr>
          <a:xfrm rot="5400000" flipH="1" flipV="1">
            <a:off x="1820088" y="3999005"/>
            <a:ext cx="1417729" cy="3577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5FD47DAA-6503-4F33-A5EF-5B855B96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88" y="1937752"/>
            <a:ext cx="387423" cy="378198"/>
          </a:xfrm>
          <a:prstGeom prst="rect">
            <a:avLst/>
          </a:prstGeom>
        </p:spPr>
      </p:pic>
      <p:pic>
        <p:nvPicPr>
          <p:cNvPr id="74" name="Image 73">
            <a:extLst>
              <a:ext uri="{FF2B5EF4-FFF2-40B4-BE49-F238E27FC236}">
                <a16:creationId xmlns:a16="http://schemas.microsoft.com/office/drawing/2014/main" id="{8959BF19-B346-40F4-9201-91951018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35" y="1828384"/>
            <a:ext cx="399725" cy="480829"/>
          </a:xfrm>
          <a:prstGeom prst="rect">
            <a:avLst/>
          </a:prstGeom>
        </p:spPr>
      </p:pic>
      <p:pic>
        <p:nvPicPr>
          <p:cNvPr id="75" name="Graphique 73">
            <a:extLst>
              <a:ext uri="{FF2B5EF4-FFF2-40B4-BE49-F238E27FC236}">
                <a16:creationId xmlns:a16="http://schemas.microsoft.com/office/drawing/2014/main" id="{8635B10D-378E-45EC-B274-31A214DF7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6920" y="4553727"/>
            <a:ext cx="511511" cy="5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18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675FC-56BC-CADA-33FD-1B7C8DBE84C8}"/>
              </a:ext>
            </a:extLst>
          </p:cNvPr>
          <p:cNvSpPr/>
          <p:nvPr/>
        </p:nvSpPr>
        <p:spPr>
          <a:xfrm>
            <a:off x="2305050" y="1390551"/>
            <a:ext cx="805596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Relation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BB17A-D039-82D8-6781-1343E14E1DF7}"/>
              </a:ext>
            </a:extLst>
          </p:cNvPr>
          <p:cNvSpPr/>
          <p:nvPr/>
        </p:nvSpPr>
        <p:spPr>
          <a:xfrm>
            <a:off x="887249" y="4087918"/>
            <a:ext cx="1123360" cy="323107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ED89A-DFCD-2D8E-DB85-0B3D51838CA7}"/>
              </a:ext>
            </a:extLst>
          </p:cNvPr>
          <p:cNvSpPr/>
          <p:nvPr/>
        </p:nvSpPr>
        <p:spPr>
          <a:xfrm>
            <a:off x="3432339" y="1123972"/>
            <a:ext cx="611051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072C5F-812E-EB25-D1A9-31D695B890F8}"/>
              </a:ext>
            </a:extLst>
          </p:cNvPr>
          <p:cNvSpPr/>
          <p:nvPr/>
        </p:nvSpPr>
        <p:spPr>
          <a:xfrm>
            <a:off x="3429735" y="1660604"/>
            <a:ext cx="611051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678956-45F0-85F6-A999-A2AE8EE2F236}"/>
              </a:ext>
            </a:extLst>
          </p:cNvPr>
          <p:cNvSpPr/>
          <p:nvPr/>
        </p:nvSpPr>
        <p:spPr>
          <a:xfrm>
            <a:off x="4321457" y="1127007"/>
            <a:ext cx="1885912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Khi-deux d’ajustement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6F746-5C75-8AAF-05FF-058D555FEA7B}"/>
              </a:ext>
            </a:extLst>
          </p:cNvPr>
          <p:cNvSpPr/>
          <p:nvPr/>
        </p:nvSpPr>
        <p:spPr>
          <a:xfrm>
            <a:off x="4327527" y="1663237"/>
            <a:ext cx="1879842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Khi-deux d'indépendance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024BC5-C531-E7A6-582A-33B8C3BB01A7}"/>
              </a:ext>
            </a:extLst>
          </p:cNvPr>
          <p:cNvSpPr/>
          <p:nvPr/>
        </p:nvSpPr>
        <p:spPr>
          <a:xfrm>
            <a:off x="1932086" y="2576503"/>
            <a:ext cx="847143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Relation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74A572-4652-00EE-72B0-045A5E63D35D}"/>
              </a:ext>
            </a:extLst>
          </p:cNvPr>
          <p:cNvSpPr/>
          <p:nvPr/>
        </p:nvSpPr>
        <p:spPr>
          <a:xfrm>
            <a:off x="1871186" y="4886765"/>
            <a:ext cx="957739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Différence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57627-7DBD-FDD3-5DFB-C383D04AC31B}"/>
              </a:ext>
            </a:extLst>
          </p:cNvPr>
          <p:cNvSpPr/>
          <p:nvPr/>
        </p:nvSpPr>
        <p:spPr>
          <a:xfrm>
            <a:off x="3067359" y="2309731"/>
            <a:ext cx="67083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99CBD-D8E8-1DDC-A5DA-5D4592E2CFA1}"/>
              </a:ext>
            </a:extLst>
          </p:cNvPr>
          <p:cNvSpPr/>
          <p:nvPr/>
        </p:nvSpPr>
        <p:spPr>
          <a:xfrm>
            <a:off x="3067359" y="2835397"/>
            <a:ext cx="67083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&gt;1 VI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4FE0BA-C933-3560-D110-293049020EBC}"/>
              </a:ext>
            </a:extLst>
          </p:cNvPr>
          <p:cNvSpPr/>
          <p:nvPr/>
        </p:nvSpPr>
        <p:spPr>
          <a:xfrm>
            <a:off x="4121573" y="2836462"/>
            <a:ext cx="1480589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Régression multiple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136AC0-43AC-C12F-66C4-DDE05603CD10}"/>
              </a:ext>
            </a:extLst>
          </p:cNvPr>
          <p:cNvSpPr/>
          <p:nvPr/>
        </p:nvSpPr>
        <p:spPr>
          <a:xfrm>
            <a:off x="4118903" y="2246848"/>
            <a:ext cx="1483259" cy="426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Corr. de Pearson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Corr. de Spearman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1141A0-773E-7DF8-8FD0-6C94B2B5481A}"/>
              </a:ext>
            </a:extLst>
          </p:cNvPr>
          <p:cNvSpPr/>
          <p:nvPr/>
        </p:nvSpPr>
        <p:spPr>
          <a:xfrm>
            <a:off x="5818472" y="3865915"/>
            <a:ext cx="1374978" cy="396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5DA2"/>
                </a:solidFill>
              </a:rPr>
              <a:t>t test indépendant</a:t>
            </a:r>
            <a:br>
              <a:rPr lang="fr-FR" sz="1200" b="1" dirty="0">
                <a:solidFill>
                  <a:srgbClr val="005DA2"/>
                </a:solidFill>
              </a:rPr>
            </a:br>
            <a:r>
              <a:rPr lang="fr-FR" sz="1200" b="1" dirty="0">
                <a:solidFill>
                  <a:srgbClr val="FF0000"/>
                </a:solidFill>
              </a:rPr>
              <a:t>Mann-Whitney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DDD98F-8A31-DE35-DB36-5EB73A1CA875}"/>
              </a:ext>
            </a:extLst>
          </p:cNvPr>
          <p:cNvSpPr/>
          <p:nvPr/>
        </p:nvSpPr>
        <p:spPr>
          <a:xfrm>
            <a:off x="7422053" y="4870435"/>
            <a:ext cx="1426673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à 1 facteur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 err="1">
                <a:solidFill>
                  <a:schemeClr val="bg1">
                    <a:lumMod val="65000"/>
                  </a:schemeClr>
                </a:solidFill>
              </a:rPr>
              <a:t>Kruskal</a:t>
            </a: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-Wallis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AAA339-CDA8-B69E-9C4A-C4AD0F746807}"/>
              </a:ext>
            </a:extLst>
          </p:cNvPr>
          <p:cNvSpPr/>
          <p:nvPr/>
        </p:nvSpPr>
        <p:spPr>
          <a:xfrm>
            <a:off x="5810780" y="4410949"/>
            <a:ext cx="140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t test apparié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Wilcoxon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8C6205-4627-65EF-5135-73E877A8E15F}"/>
              </a:ext>
            </a:extLst>
          </p:cNvPr>
          <p:cNvSpPr/>
          <p:nvPr/>
        </p:nvSpPr>
        <p:spPr>
          <a:xfrm>
            <a:off x="7432999" y="5466276"/>
            <a:ext cx="1415727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factorielle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C14913-5B1D-511B-6545-0517B62D54C8}"/>
              </a:ext>
            </a:extLst>
          </p:cNvPr>
          <p:cNvSpPr/>
          <p:nvPr/>
        </p:nvSpPr>
        <p:spPr>
          <a:xfrm>
            <a:off x="5818472" y="5926204"/>
            <a:ext cx="1943894" cy="465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à mesures répétées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Friedman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F0C686-85CD-B3DC-AAFD-94BD4845A09B}"/>
              </a:ext>
            </a:extLst>
          </p:cNvPr>
          <p:cNvSpPr/>
          <p:nvPr/>
        </p:nvSpPr>
        <p:spPr>
          <a:xfrm>
            <a:off x="2707848" y="3325036"/>
            <a:ext cx="117940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groupe (1 VD)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144662-15E8-38F7-2682-68A041665911}"/>
              </a:ext>
            </a:extLst>
          </p:cNvPr>
          <p:cNvSpPr/>
          <p:nvPr/>
        </p:nvSpPr>
        <p:spPr>
          <a:xfrm>
            <a:off x="4357672" y="3914215"/>
            <a:ext cx="1188000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Indépendants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FFADC4-0064-37FC-C947-AB587D01E908}"/>
              </a:ext>
            </a:extLst>
          </p:cNvPr>
          <p:cNvSpPr/>
          <p:nvPr/>
        </p:nvSpPr>
        <p:spPr>
          <a:xfrm>
            <a:off x="4356724" y="4446949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>
                <a:solidFill>
                  <a:schemeClr val="bg1">
                    <a:lumMod val="65000"/>
                  </a:schemeClr>
                </a:solidFill>
              </a:rPr>
              <a:t>Appariés</a:t>
            </a:r>
            <a:endParaRPr lang="fr-F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D746BA-F519-C3DA-DC8C-7AC5B2FD90FC}"/>
              </a:ext>
            </a:extLst>
          </p:cNvPr>
          <p:cNvSpPr/>
          <p:nvPr/>
        </p:nvSpPr>
        <p:spPr>
          <a:xfrm>
            <a:off x="2707848" y="4170349"/>
            <a:ext cx="1180575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 groupes (1 VI)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2ECF8C-DFCB-F540-4C95-DA8965945658}"/>
              </a:ext>
            </a:extLst>
          </p:cNvPr>
          <p:cNvSpPr/>
          <p:nvPr/>
        </p:nvSpPr>
        <p:spPr>
          <a:xfrm>
            <a:off x="4357672" y="5186676"/>
            <a:ext cx="11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Indépendants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A91927-9236-0944-7E2A-3E5BCDF1308C}"/>
              </a:ext>
            </a:extLst>
          </p:cNvPr>
          <p:cNvSpPr/>
          <p:nvPr/>
        </p:nvSpPr>
        <p:spPr>
          <a:xfrm>
            <a:off x="4356724" y="6015856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Appariés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B9E654-D484-D51F-2CB4-FDF83328B12C}"/>
              </a:ext>
            </a:extLst>
          </p:cNvPr>
          <p:cNvSpPr/>
          <p:nvPr/>
        </p:nvSpPr>
        <p:spPr>
          <a:xfrm>
            <a:off x="5833853" y="4921238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AF65CD-3652-5ADF-BAA7-3C2DB14DD529}"/>
              </a:ext>
            </a:extLst>
          </p:cNvPr>
          <p:cNvSpPr/>
          <p:nvPr/>
        </p:nvSpPr>
        <p:spPr>
          <a:xfrm>
            <a:off x="5833853" y="5469441"/>
            <a:ext cx="1152000" cy="27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&gt;1 VI</a:t>
            </a:r>
          </a:p>
        </p:txBody>
      </p:sp>
      <p:cxnSp>
        <p:nvCxnSpPr>
          <p:cNvPr id="46" name="Connecteur : en angle 78">
            <a:extLst>
              <a:ext uri="{FF2B5EF4-FFF2-40B4-BE49-F238E27FC236}">
                <a16:creationId xmlns:a16="http://schemas.microsoft.com/office/drawing/2014/main" id="{6738DBAB-096D-19B3-E994-2A29C3711E94}"/>
              </a:ext>
            </a:extLst>
          </p:cNvPr>
          <p:cNvCxnSpPr>
            <a:stCxn id="9" idx="0"/>
            <a:endCxn id="73" idx="1"/>
          </p:cNvCxnSpPr>
          <p:nvPr/>
        </p:nvCxnSpPr>
        <p:spPr>
          <a:xfrm rot="5400000" flipH="1" flipV="1">
            <a:off x="13282" y="2195664"/>
            <a:ext cx="1566148" cy="252159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79">
            <a:extLst>
              <a:ext uri="{FF2B5EF4-FFF2-40B4-BE49-F238E27FC236}">
                <a16:creationId xmlns:a16="http://schemas.microsoft.com/office/drawing/2014/main" id="{2F9ABE64-D2D2-1858-EA6A-3FA1410A0984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458436" y="3820658"/>
            <a:ext cx="640655" cy="21697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84">
            <a:extLst>
              <a:ext uri="{FF2B5EF4-FFF2-40B4-BE49-F238E27FC236}">
                <a16:creationId xmlns:a16="http://schemas.microsoft.com/office/drawing/2014/main" id="{3627872C-EDD8-95FA-BD8A-BB5446B2831B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rot="5400000" flipH="1" flipV="1">
            <a:off x="3008804" y="967017"/>
            <a:ext cx="122579" cy="72449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87">
            <a:extLst>
              <a:ext uri="{FF2B5EF4-FFF2-40B4-BE49-F238E27FC236}">
                <a16:creationId xmlns:a16="http://schemas.microsoft.com/office/drawing/2014/main" id="{A52B18A3-3D5B-B55E-8BCC-9C4E7C7A4990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16200000" flipH="1">
            <a:off x="3005765" y="1380633"/>
            <a:ext cx="126053" cy="721887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90">
            <a:extLst>
              <a:ext uri="{FF2B5EF4-FFF2-40B4-BE49-F238E27FC236}">
                <a16:creationId xmlns:a16="http://schemas.microsoft.com/office/drawing/2014/main" id="{AA2FCEBD-37CA-6424-553D-7A424E6B8236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1006800" y="3162633"/>
            <a:ext cx="1367415" cy="483157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93">
            <a:extLst>
              <a:ext uri="{FF2B5EF4-FFF2-40B4-BE49-F238E27FC236}">
                <a16:creationId xmlns:a16="http://schemas.microsoft.com/office/drawing/2014/main" id="{B0E0D9F9-8344-B860-995B-A9BB99C24F44}"/>
              </a:ext>
            </a:extLst>
          </p:cNvPr>
          <p:cNvCxnSpPr>
            <a:cxnSpLocks/>
            <a:stCxn id="11" idx="2"/>
            <a:endCxn id="17" idx="1"/>
          </p:cNvCxnSpPr>
          <p:nvPr/>
        </p:nvCxnSpPr>
        <p:spPr>
          <a:xfrm rot="16200000" flipH="1">
            <a:off x="1350187" y="4509766"/>
            <a:ext cx="619740" cy="42225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96">
            <a:extLst>
              <a:ext uri="{FF2B5EF4-FFF2-40B4-BE49-F238E27FC236}">
                <a16:creationId xmlns:a16="http://schemas.microsoft.com/office/drawing/2014/main" id="{F9FEF4E5-930E-3715-3DBE-80E8398E8CA4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5400000" flipH="1" flipV="1">
            <a:off x="2650122" y="2159267"/>
            <a:ext cx="122772" cy="71170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99">
            <a:extLst>
              <a:ext uri="{FF2B5EF4-FFF2-40B4-BE49-F238E27FC236}">
                <a16:creationId xmlns:a16="http://schemas.microsoft.com/office/drawing/2014/main" id="{477D13DE-FCCE-B8CC-6931-A436588692DB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 rot="16200000" flipH="1">
            <a:off x="2654061" y="2566099"/>
            <a:ext cx="114894" cy="71170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9D6ECC9-C6D2-D328-C294-6761BC603FE0}"/>
              </a:ext>
            </a:extLst>
          </p:cNvPr>
          <p:cNvSpPr/>
          <p:nvPr/>
        </p:nvSpPr>
        <p:spPr>
          <a:xfrm>
            <a:off x="2707848" y="5511246"/>
            <a:ext cx="117940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&gt;2 groupes</a:t>
            </a:r>
          </a:p>
        </p:txBody>
      </p:sp>
      <p:cxnSp>
        <p:nvCxnSpPr>
          <p:cNvPr id="61" name="Connecteur : en angle 121">
            <a:extLst>
              <a:ext uri="{FF2B5EF4-FFF2-40B4-BE49-F238E27FC236}">
                <a16:creationId xmlns:a16="http://schemas.microsoft.com/office/drawing/2014/main" id="{95B258B0-B1CE-0995-C4B7-EDADBDD9CBEC}"/>
              </a:ext>
            </a:extLst>
          </p:cNvPr>
          <p:cNvCxnSpPr>
            <a:cxnSpLocks/>
            <a:stCxn id="17" idx="2"/>
            <a:endCxn id="58" idx="1"/>
          </p:cNvCxnSpPr>
          <p:nvPr/>
        </p:nvCxnSpPr>
        <p:spPr>
          <a:xfrm rot="16200000" flipH="1">
            <a:off x="2288712" y="5236109"/>
            <a:ext cx="480481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ngle 124">
            <a:extLst>
              <a:ext uri="{FF2B5EF4-FFF2-40B4-BE49-F238E27FC236}">
                <a16:creationId xmlns:a16="http://schemas.microsoft.com/office/drawing/2014/main" id="{0AC9BA9E-C040-8794-395F-81E24B35F134}"/>
              </a:ext>
            </a:extLst>
          </p:cNvPr>
          <p:cNvCxnSpPr>
            <a:cxnSpLocks/>
            <a:stCxn id="41" idx="0"/>
            <a:endCxn id="39" idx="1"/>
          </p:cNvCxnSpPr>
          <p:nvPr/>
        </p:nvCxnSpPr>
        <p:spPr>
          <a:xfrm rot="5400000" flipH="1" flipV="1">
            <a:off x="3958736" y="3771413"/>
            <a:ext cx="112134" cy="6857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127">
            <a:extLst>
              <a:ext uri="{FF2B5EF4-FFF2-40B4-BE49-F238E27FC236}">
                <a16:creationId xmlns:a16="http://schemas.microsoft.com/office/drawing/2014/main" id="{A3A5F91C-052E-F235-417F-9E2B80D160CD}"/>
              </a:ext>
            </a:extLst>
          </p:cNvPr>
          <p:cNvCxnSpPr>
            <a:cxnSpLocks/>
            <a:stCxn id="41" idx="2"/>
            <a:endCxn id="40" idx="1"/>
          </p:cNvCxnSpPr>
          <p:nvPr/>
        </p:nvCxnSpPr>
        <p:spPr>
          <a:xfrm rot="16200000" flipH="1">
            <a:off x="3948029" y="4182254"/>
            <a:ext cx="132600" cy="68479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132">
            <a:extLst>
              <a:ext uri="{FF2B5EF4-FFF2-40B4-BE49-F238E27FC236}">
                <a16:creationId xmlns:a16="http://schemas.microsoft.com/office/drawing/2014/main" id="{F949A873-E554-68A8-CA66-5EC2B7EE05E2}"/>
              </a:ext>
            </a:extLst>
          </p:cNvPr>
          <p:cNvCxnSpPr>
            <a:cxnSpLocks/>
            <a:stCxn id="58" idx="0"/>
            <a:endCxn id="42" idx="1"/>
          </p:cNvCxnSpPr>
          <p:nvPr/>
        </p:nvCxnSpPr>
        <p:spPr>
          <a:xfrm rot="5400000" flipH="1" flipV="1">
            <a:off x="3912409" y="5065983"/>
            <a:ext cx="180570" cy="709956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ngle 135">
            <a:extLst>
              <a:ext uri="{FF2B5EF4-FFF2-40B4-BE49-F238E27FC236}">
                <a16:creationId xmlns:a16="http://schemas.microsoft.com/office/drawing/2014/main" id="{C12C6E4E-D379-2D51-380C-84F64F1AAB5C}"/>
              </a:ext>
            </a:extLst>
          </p:cNvPr>
          <p:cNvCxnSpPr>
            <a:cxnSpLocks/>
            <a:stCxn id="58" idx="2"/>
            <a:endCxn id="43" idx="1"/>
          </p:cNvCxnSpPr>
          <p:nvPr/>
        </p:nvCxnSpPr>
        <p:spPr>
          <a:xfrm rot="16200000" flipH="1">
            <a:off x="3821915" y="5625047"/>
            <a:ext cx="360610" cy="70900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138">
            <a:extLst>
              <a:ext uri="{FF2B5EF4-FFF2-40B4-BE49-F238E27FC236}">
                <a16:creationId xmlns:a16="http://schemas.microsoft.com/office/drawing/2014/main" id="{43BCD902-9C12-B987-599C-57CEB7A9460C}"/>
              </a:ext>
            </a:extLst>
          </p:cNvPr>
          <p:cNvCxnSpPr>
            <a:cxnSpLocks/>
            <a:stCxn id="42" idx="0"/>
            <a:endCxn id="44" idx="1"/>
          </p:cNvCxnSpPr>
          <p:nvPr/>
        </p:nvCxnSpPr>
        <p:spPr>
          <a:xfrm rot="5400000" flipH="1" flipV="1">
            <a:off x="5332043" y="4684867"/>
            <a:ext cx="121438" cy="88218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141">
            <a:extLst>
              <a:ext uri="{FF2B5EF4-FFF2-40B4-BE49-F238E27FC236}">
                <a16:creationId xmlns:a16="http://schemas.microsoft.com/office/drawing/2014/main" id="{0732AB2C-14D0-8228-BECE-847EEAE63816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5327346" y="5099001"/>
            <a:ext cx="130833" cy="88218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8240C33-F359-EF04-7DAB-F8080C2914A6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4043390" y="1267972"/>
            <a:ext cx="278067" cy="303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746B3EE4-EF28-B83B-D755-AE663F0EB4E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040786" y="1804604"/>
            <a:ext cx="286741" cy="263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AFF9DD3A-E62F-45CC-F110-BA8FDB26791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738193" y="2979397"/>
            <a:ext cx="383380" cy="106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38" idx="3"/>
            <a:endCxn id="70" idx="1"/>
          </p:cNvCxnSpPr>
          <p:nvPr/>
        </p:nvCxnSpPr>
        <p:spPr>
          <a:xfrm>
            <a:off x="3887256" y="3469036"/>
            <a:ext cx="273849" cy="72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>
            <a:off x="6985853" y="5605509"/>
            <a:ext cx="447146" cy="476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F4657FB-3F0A-EC19-A4A9-02D0A4C0D6FF}"/>
              </a:ext>
            </a:extLst>
          </p:cNvPr>
          <p:cNvSpPr/>
          <p:nvPr/>
        </p:nvSpPr>
        <p:spPr>
          <a:xfrm>
            <a:off x="130277" y="3104817"/>
            <a:ext cx="1080000" cy="504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Variable dépendante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AFF9DD3A-E62F-45CC-F110-BA8FDB2679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738193" y="2453731"/>
            <a:ext cx="380710" cy="650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39" idx="3"/>
            <a:endCxn id="25" idx="1"/>
          </p:cNvCxnSpPr>
          <p:nvPr/>
        </p:nvCxnSpPr>
        <p:spPr>
          <a:xfrm>
            <a:off x="5545672" y="4058215"/>
            <a:ext cx="272800" cy="5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40" idx="3"/>
            <a:endCxn id="28" idx="1"/>
          </p:cNvCxnSpPr>
          <p:nvPr/>
        </p:nvCxnSpPr>
        <p:spPr>
          <a:xfrm>
            <a:off x="5508724" y="4590949"/>
            <a:ext cx="30205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6985853" y="5065238"/>
            <a:ext cx="436200" cy="319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43" idx="3"/>
            <a:endCxn id="33" idx="1"/>
          </p:cNvCxnSpPr>
          <p:nvPr/>
        </p:nvCxnSpPr>
        <p:spPr>
          <a:xfrm flipV="1">
            <a:off x="5508724" y="6158937"/>
            <a:ext cx="309748" cy="91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260125" y="1065035"/>
            <a:ext cx="18373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/>
              <a:t>Adapté</a:t>
            </a:r>
            <a:r>
              <a:rPr lang="en-US" sz="1050" dirty="0"/>
              <a:t> de David Howell, 2008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4201" y="1487899"/>
            <a:ext cx="2666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test paramétrique (assomptions++)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test non-paramétrique (assomptions--)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214E16B-308D-F1ED-46FF-AE6CFB6A92F6}"/>
              </a:ext>
            </a:extLst>
          </p:cNvPr>
          <p:cNvSpPr/>
          <p:nvPr/>
        </p:nvSpPr>
        <p:spPr>
          <a:xfrm>
            <a:off x="4161105" y="3270791"/>
            <a:ext cx="2015197" cy="397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t échantillon unique</a:t>
            </a:r>
          </a:p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Wilcoxon échantillon unique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6BB17A-D039-82D8-6781-1343E14E1DF7}"/>
              </a:ext>
            </a:extLst>
          </p:cNvPr>
          <p:cNvSpPr/>
          <p:nvPr/>
        </p:nvSpPr>
        <p:spPr>
          <a:xfrm>
            <a:off x="922436" y="1377115"/>
            <a:ext cx="1009650" cy="323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Qualitative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46B3EE4-EF28-B83B-D755-AE663F0EB4E5}"/>
              </a:ext>
            </a:extLst>
          </p:cNvPr>
          <p:cNvCxnSpPr>
            <a:cxnSpLocks/>
            <a:stCxn id="73" idx="3"/>
            <a:endCxn id="10" idx="1"/>
          </p:cNvCxnSpPr>
          <p:nvPr/>
        </p:nvCxnSpPr>
        <p:spPr>
          <a:xfrm flipV="1">
            <a:off x="1932086" y="1534551"/>
            <a:ext cx="372964" cy="411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stCxn id="17" idx="0"/>
            <a:endCxn id="38" idx="1"/>
          </p:cNvCxnSpPr>
          <p:nvPr/>
        </p:nvCxnSpPr>
        <p:spPr>
          <a:xfrm rot="5400000" flipH="1" flipV="1">
            <a:off x="1820088" y="3999005"/>
            <a:ext cx="1417729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5FD47DAA-6503-4F33-A5EF-5B855B96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88" y="1937752"/>
            <a:ext cx="387423" cy="378198"/>
          </a:xfrm>
          <a:prstGeom prst="rect">
            <a:avLst/>
          </a:prstGeom>
        </p:spPr>
      </p:pic>
      <p:pic>
        <p:nvPicPr>
          <p:cNvPr id="74" name="Image 73">
            <a:extLst>
              <a:ext uri="{FF2B5EF4-FFF2-40B4-BE49-F238E27FC236}">
                <a16:creationId xmlns:a16="http://schemas.microsoft.com/office/drawing/2014/main" id="{8959BF19-B346-40F4-9201-91951018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35" y="1828384"/>
            <a:ext cx="399725" cy="480829"/>
          </a:xfrm>
          <a:prstGeom prst="rect">
            <a:avLst/>
          </a:prstGeom>
        </p:spPr>
      </p:pic>
      <p:pic>
        <p:nvPicPr>
          <p:cNvPr id="75" name="Graphique 73">
            <a:extLst>
              <a:ext uri="{FF2B5EF4-FFF2-40B4-BE49-F238E27FC236}">
                <a16:creationId xmlns:a16="http://schemas.microsoft.com/office/drawing/2014/main" id="{8635B10D-378E-45EC-B274-31A214DF7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6920" y="4553727"/>
            <a:ext cx="511511" cy="511511"/>
          </a:xfrm>
          <a:prstGeom prst="rect">
            <a:avLst/>
          </a:prstGeom>
        </p:spPr>
      </p:pic>
      <p:sp>
        <p:nvSpPr>
          <p:cNvPr id="68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</a:t>
            </a:r>
            <a:r>
              <a:rPr lang="fr-FR" sz="3600"/>
              <a:t>t – échantillons appariés</a:t>
            </a:r>
            <a:endParaRPr lang="en-US" sz="3600" dirty="0"/>
          </a:p>
        </p:txBody>
      </p:sp>
      <p:cxnSp>
        <p:nvCxnSpPr>
          <p:cNvPr id="60" name="Connecteur : en angle 118">
            <a:extLst>
              <a:ext uri="{FF2B5EF4-FFF2-40B4-BE49-F238E27FC236}">
                <a16:creationId xmlns:a16="http://schemas.microsoft.com/office/drawing/2014/main" id="{F1724CF4-7445-BDD1-4620-55033E61AAD8}"/>
              </a:ext>
            </a:extLst>
          </p:cNvPr>
          <p:cNvCxnSpPr>
            <a:cxnSpLocks/>
            <a:stCxn id="17" idx="0"/>
            <a:endCxn id="41" idx="1"/>
          </p:cNvCxnSpPr>
          <p:nvPr/>
        </p:nvCxnSpPr>
        <p:spPr>
          <a:xfrm rot="5400000" flipH="1" flipV="1">
            <a:off x="2242744" y="4421661"/>
            <a:ext cx="572416" cy="3577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845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31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3" y="1100934"/>
            <a:ext cx="48808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Contexte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VD quantitative (ordinale/rapport/intervalle)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VI qualitative </a:t>
            </a:r>
            <a:r>
              <a:rPr lang="fr-FR" b="1" dirty="0" smtClean="0"/>
              <a:t>inter-sujet</a:t>
            </a:r>
            <a:r>
              <a:rPr lang="fr-FR" dirty="0" smtClean="0"/>
              <a:t> </a:t>
            </a:r>
            <a:r>
              <a:rPr lang="fr-FR" dirty="0"/>
              <a:t>à deux modalités</a:t>
            </a:r>
          </a:p>
          <a:p>
            <a:endParaRPr lang="fr-FR" sz="1600" b="1" dirty="0">
              <a:solidFill>
                <a:srgbClr val="0070C0"/>
              </a:solidFill>
            </a:endParaRPr>
          </a:p>
        </p:txBody>
      </p:sp>
      <p:pic>
        <p:nvPicPr>
          <p:cNvPr id="26" name="Graphique 73">
            <a:extLst>
              <a:ext uri="{FF2B5EF4-FFF2-40B4-BE49-F238E27FC236}">
                <a16:creationId xmlns:a16="http://schemas.microsoft.com/office/drawing/2014/main" id="{8635B10D-378E-45EC-B274-31A214DF7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90753" y="1201275"/>
            <a:ext cx="511511" cy="51151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651" y="1866782"/>
            <a:ext cx="605805" cy="6109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60B07A-180D-4C8E-9939-BBEDEF757BF7}"/>
              </a:ext>
            </a:extLst>
          </p:cNvPr>
          <p:cNvSpPr/>
          <p:nvPr/>
        </p:nvSpPr>
        <p:spPr>
          <a:xfrm>
            <a:off x="345951" y="5573965"/>
            <a:ext cx="75724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/>
              <a:t>Exemple de VI </a:t>
            </a:r>
            <a:r>
              <a:rPr lang="fr-FR" sz="1600" b="1" dirty="0" smtClean="0"/>
              <a:t>inter-sujet</a:t>
            </a:r>
            <a:r>
              <a:rPr lang="fr-FR" sz="1600" dirty="0" smtClean="0"/>
              <a:t> </a:t>
            </a:r>
            <a:r>
              <a:rPr lang="fr-FR" sz="1600" dirty="0"/>
              <a:t>: la VI </a:t>
            </a:r>
            <a:r>
              <a:rPr lang="fr-FR" sz="1600" b="1" dirty="0" err="1" smtClean="0">
                <a:solidFill>
                  <a:srgbClr val="3232FF"/>
                </a:solidFill>
              </a:rPr>
              <a:t>field</a:t>
            </a:r>
            <a:r>
              <a:rPr lang="fr-FR" sz="1600" b="1" dirty="0" smtClean="0"/>
              <a:t>. Les </a:t>
            </a:r>
            <a:r>
              <a:rPr lang="fr-FR" sz="1600" b="1" dirty="0"/>
              <a:t>SUJETS </a:t>
            </a:r>
            <a:r>
              <a:rPr lang="fr-FR" sz="1600" b="1" dirty="0" smtClean="0"/>
              <a:t>ne PEUVENT PAS </a:t>
            </a:r>
            <a:r>
              <a:rPr lang="fr-FR" sz="1600" dirty="0" smtClean="0"/>
              <a:t>être à la fois en "psycho" et en "philo"</a:t>
            </a:r>
            <a:endParaRPr lang="fr-FR" sz="1600" b="1" dirty="0">
              <a:solidFill>
                <a:srgbClr val="3232FF"/>
              </a:solidFill>
            </a:endParaRP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D015858-F6F5-48DF-BC92-06EDAFBC46DC}"/>
              </a:ext>
            </a:extLst>
          </p:cNvPr>
          <p:cNvCxnSpPr>
            <a:cxnSpLocks/>
          </p:cNvCxnSpPr>
          <p:nvPr/>
        </p:nvCxnSpPr>
        <p:spPr>
          <a:xfrm flipV="1">
            <a:off x="3392311" y="5208873"/>
            <a:ext cx="871208" cy="345815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re 1">
            <a:extLst>
              <a:ext uri="{FF2B5EF4-FFF2-40B4-BE49-F238E27FC236}">
                <a16:creationId xmlns:a16="http://schemas.microsoft.com/office/drawing/2014/main" id="{A6FADA3F-4B7F-46E6-BF86-56EB306486D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– échantillons </a:t>
            </a:r>
            <a:r>
              <a:rPr lang="fr-FR" sz="3600" dirty="0" smtClean="0"/>
              <a:t>indépendants</a:t>
            </a:r>
            <a:endParaRPr lang="en-US" sz="36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b="85033"/>
          <a:stretch/>
        </p:blipFill>
        <p:spPr>
          <a:xfrm>
            <a:off x="2990753" y="2916816"/>
            <a:ext cx="3883489" cy="100463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/>
          <a:srcRect t="86659"/>
          <a:stretch/>
        </p:blipFill>
        <p:spPr>
          <a:xfrm>
            <a:off x="2990752" y="4190373"/>
            <a:ext cx="3883489" cy="89548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217282" y="3821041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smtClean="0">
                <a:solidFill>
                  <a:prstClr val="black"/>
                </a:solidFill>
              </a:rPr>
              <a:t>…</a:t>
            </a:r>
            <a:endParaRPr lang="en-US" dirty="0"/>
          </a:p>
        </p:txBody>
      </p:sp>
      <p:sp>
        <p:nvSpPr>
          <p:cNvPr id="16" name="Rectangle à coins arrondis 10">
            <a:extLst>
              <a:ext uri="{FF2B5EF4-FFF2-40B4-BE49-F238E27FC236}">
                <a16:creationId xmlns:a16="http://schemas.microsoft.com/office/drawing/2014/main" id="{D32E24FB-54EC-4D33-AAA8-7E2A0846D2BD}"/>
              </a:ext>
            </a:extLst>
          </p:cNvPr>
          <p:cNvSpPr/>
          <p:nvPr/>
        </p:nvSpPr>
        <p:spPr>
          <a:xfrm>
            <a:off x="4402909" y="2880752"/>
            <a:ext cx="584727" cy="2328122"/>
          </a:xfrm>
          <a:prstGeom prst="roundRect">
            <a:avLst/>
          </a:prstGeom>
          <a:solidFill>
            <a:srgbClr val="3232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32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3" y="1100934"/>
            <a:ext cx="8839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Contexte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VD quantitative (ordinale/rapport/intervalle)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VI qualitative </a:t>
            </a:r>
            <a:r>
              <a:rPr lang="fr-FR" b="1" dirty="0" smtClean="0"/>
              <a:t>inter-sujet</a:t>
            </a:r>
            <a:r>
              <a:rPr lang="fr-FR" dirty="0" smtClean="0"/>
              <a:t> </a:t>
            </a:r>
            <a:r>
              <a:rPr lang="fr-FR" dirty="0"/>
              <a:t>à deux modalités</a:t>
            </a:r>
          </a:p>
          <a:p>
            <a:endParaRPr lang="fr-FR" sz="1600" b="1" dirty="0">
              <a:solidFill>
                <a:srgbClr val="0070C0"/>
              </a:solidFill>
            </a:endParaRPr>
          </a:p>
        </p:txBody>
      </p:sp>
      <p:pic>
        <p:nvPicPr>
          <p:cNvPr id="26" name="Graphique 73">
            <a:extLst>
              <a:ext uri="{FF2B5EF4-FFF2-40B4-BE49-F238E27FC236}">
                <a16:creationId xmlns:a16="http://schemas.microsoft.com/office/drawing/2014/main" id="{8635B10D-378E-45EC-B274-31A214DF7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90753" y="1201275"/>
            <a:ext cx="511511" cy="5115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4A7A1B-5A5A-4661-9980-DBCE864C1441}"/>
              </a:ext>
            </a:extLst>
          </p:cNvPr>
          <p:cNvSpPr/>
          <p:nvPr/>
        </p:nvSpPr>
        <p:spPr>
          <a:xfrm>
            <a:off x="333206" y="2916816"/>
            <a:ext cx="47458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Q? : </a:t>
            </a:r>
            <a:r>
              <a:rPr lang="fr-FR" dirty="0" smtClean="0"/>
              <a:t>différence de vs moyennes entre les </a:t>
            </a:r>
            <a:r>
              <a:rPr lang="fr-FR" dirty="0" smtClean="0"/>
              <a:t>groupes psycho et philo ? </a:t>
            </a:r>
            <a:endParaRPr lang="fr-FR" dirty="0"/>
          </a:p>
        </p:txBody>
      </p:sp>
      <p:sp>
        <p:nvSpPr>
          <p:cNvPr id="13" name="Rectangle à coins arrondis 10">
            <a:extLst>
              <a:ext uri="{FF2B5EF4-FFF2-40B4-BE49-F238E27FC236}">
                <a16:creationId xmlns:a16="http://schemas.microsoft.com/office/drawing/2014/main" id="{D32E24FB-54EC-4D33-AAA8-7E2A0846D2BD}"/>
              </a:ext>
            </a:extLst>
          </p:cNvPr>
          <p:cNvSpPr/>
          <p:nvPr/>
        </p:nvSpPr>
        <p:spPr>
          <a:xfrm>
            <a:off x="5735782" y="3761356"/>
            <a:ext cx="2792057" cy="747980"/>
          </a:xfrm>
          <a:prstGeom prst="round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532ABF7-AA49-4713-92D5-54DA8B1D3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968" y="2988874"/>
            <a:ext cx="640875" cy="64633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81A3BEE-A85D-46E4-867F-C33768E3FD71}"/>
              </a:ext>
            </a:extLst>
          </p:cNvPr>
          <p:cNvSpPr/>
          <p:nvPr/>
        </p:nvSpPr>
        <p:spPr>
          <a:xfrm>
            <a:off x="5745243" y="3771944"/>
            <a:ext cx="2869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 err="1"/>
              <a:t>MOY</a:t>
            </a:r>
            <a:r>
              <a:rPr lang="fr-FR" sz="1600" b="1" dirty="0"/>
              <a:t> </a:t>
            </a:r>
            <a:r>
              <a:rPr lang="fr-FR" sz="1600" b="1" dirty="0" smtClean="0"/>
              <a:t>"psycho" </a:t>
            </a:r>
            <a:r>
              <a:rPr lang="fr-FR" sz="1600" b="1" dirty="0"/>
              <a:t>(–) </a:t>
            </a:r>
            <a:r>
              <a:rPr lang="fr-FR" sz="1600" b="1" dirty="0" err="1"/>
              <a:t>MOY</a:t>
            </a:r>
            <a:r>
              <a:rPr lang="fr-FR" sz="1600" b="1" dirty="0"/>
              <a:t> </a:t>
            </a:r>
            <a:r>
              <a:rPr lang="fr-FR" sz="1600" b="1" dirty="0" smtClean="0"/>
              <a:t>"philo" 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804D18-0136-4064-8C5F-57FBE459E671}"/>
              </a:ext>
            </a:extLst>
          </p:cNvPr>
          <p:cNvSpPr/>
          <p:nvPr/>
        </p:nvSpPr>
        <p:spPr>
          <a:xfrm>
            <a:off x="6941057" y="4050430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rgbClr val="3232FF"/>
                </a:solidFill>
              </a:rPr>
              <a:t>= 0°</a:t>
            </a:r>
            <a:endParaRPr lang="en-US" sz="2000" dirty="0">
              <a:solidFill>
                <a:srgbClr val="3232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A56F6C-0830-4163-AD35-2BB614D077E7}"/>
              </a:ext>
            </a:extLst>
          </p:cNvPr>
          <p:cNvSpPr/>
          <p:nvPr/>
        </p:nvSpPr>
        <p:spPr>
          <a:xfrm>
            <a:off x="6342144" y="3054448"/>
            <a:ext cx="482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3232FF"/>
                </a:solidFill>
              </a:rPr>
              <a:t>H</a:t>
            </a:r>
            <a:r>
              <a:rPr lang="fr-FR" sz="2400" b="1" baseline="-25000" dirty="0">
                <a:solidFill>
                  <a:srgbClr val="3232FF"/>
                </a:solidFill>
              </a:rPr>
              <a:t>0</a:t>
            </a:r>
            <a:endParaRPr lang="en-US" sz="2400" dirty="0">
              <a:solidFill>
                <a:srgbClr val="3232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1E7148-D597-4714-BED7-031F3898C8EF}"/>
              </a:ext>
            </a:extLst>
          </p:cNvPr>
          <p:cNvSpPr/>
          <p:nvPr/>
        </p:nvSpPr>
        <p:spPr>
          <a:xfrm>
            <a:off x="333206" y="3877015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3232FF"/>
                </a:solidFill>
              </a:rPr>
              <a:t>H</a:t>
            </a:r>
            <a:r>
              <a:rPr lang="fr-FR" b="1" baseline="-25000" dirty="0">
                <a:solidFill>
                  <a:srgbClr val="3232FF"/>
                </a:solidFill>
              </a:rPr>
              <a:t>0</a:t>
            </a:r>
            <a:r>
              <a:rPr lang="fr-FR" dirty="0"/>
              <a:t> : différence de MOYENNES entre </a:t>
            </a:r>
            <a:r>
              <a:rPr lang="fr-FR" dirty="0" smtClean="0"/>
              <a:t>psycho et philo </a:t>
            </a:r>
            <a:r>
              <a:rPr lang="fr-FR" b="1" dirty="0" smtClean="0">
                <a:solidFill>
                  <a:srgbClr val="3232FF"/>
                </a:solidFill>
              </a:rPr>
              <a:t>= </a:t>
            </a:r>
            <a:r>
              <a:rPr lang="fr-FR" b="1" dirty="0">
                <a:solidFill>
                  <a:srgbClr val="3232FF"/>
                </a:solidFill>
              </a:rPr>
              <a:t>0</a:t>
            </a:r>
            <a:endParaRPr lang="fr-FR" sz="1600" b="1" dirty="0">
              <a:solidFill>
                <a:srgbClr val="3232FF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F0000"/>
                </a:solidFill>
              </a:rPr>
              <a:t>H</a:t>
            </a:r>
            <a:r>
              <a:rPr lang="fr-FR" b="1" baseline="-25000" dirty="0" err="1">
                <a:solidFill>
                  <a:srgbClr val="FF0000"/>
                </a:solidFill>
              </a:rPr>
              <a:t>1</a:t>
            </a:r>
            <a:r>
              <a:rPr lang="fr-FR" dirty="0">
                <a:solidFill>
                  <a:prstClr val="black"/>
                </a:solidFill>
              </a:rPr>
              <a:t> : différence de MOYENNES entre </a:t>
            </a:r>
            <a:r>
              <a:rPr lang="fr-FR" dirty="0"/>
              <a:t>psycho et </a:t>
            </a:r>
            <a:r>
              <a:rPr lang="fr-FR" dirty="0" smtClean="0"/>
              <a:t>philo </a:t>
            </a:r>
            <a:r>
              <a:rPr lang="fr-FR" dirty="0" smtClean="0">
                <a:solidFill>
                  <a:srgbClr val="FF0000"/>
                </a:solidFill>
              </a:rPr>
              <a:t>!</a:t>
            </a:r>
            <a:r>
              <a:rPr lang="fr-FR" b="1" dirty="0" smtClean="0">
                <a:solidFill>
                  <a:srgbClr val="FF0000"/>
                </a:solidFill>
              </a:rPr>
              <a:t>= </a:t>
            </a:r>
            <a:r>
              <a:rPr lang="fr-FR" b="1" dirty="0">
                <a:solidFill>
                  <a:srgbClr val="FF0000"/>
                </a:solidFill>
              </a:rPr>
              <a:t>0</a:t>
            </a:r>
            <a:endParaRPr lang="fr-FR" sz="1600" b="1" dirty="0">
              <a:solidFill>
                <a:srgbClr val="FF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600" b="1" dirty="0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0987F-1A78-423C-A0F5-132AF63804A5}"/>
              </a:ext>
            </a:extLst>
          </p:cNvPr>
          <p:cNvSpPr/>
          <p:nvPr/>
        </p:nvSpPr>
        <p:spPr>
          <a:xfrm>
            <a:off x="6379525" y="2547484"/>
            <a:ext cx="1439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/>
              <a:t>POPULATION</a:t>
            </a:r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1E0B347-DEA0-4C8C-AD8D-8573057CA9AC}"/>
              </a:ext>
            </a:extLst>
          </p:cNvPr>
          <p:cNvGrpSpPr/>
          <p:nvPr/>
        </p:nvGrpSpPr>
        <p:grpSpPr>
          <a:xfrm>
            <a:off x="7295351" y="5303482"/>
            <a:ext cx="492927" cy="543173"/>
            <a:chOff x="3360659" y="3681877"/>
            <a:chExt cx="1051124" cy="1075209"/>
          </a:xfrm>
        </p:grpSpPr>
        <p:pic>
          <p:nvPicPr>
            <p:cNvPr id="29" name="Graphique 8">
              <a:extLst>
                <a:ext uri="{FF2B5EF4-FFF2-40B4-BE49-F238E27FC236}">
                  <a16:creationId xmlns:a16="http://schemas.microsoft.com/office/drawing/2014/main" id="{EB9AF54B-1221-428D-AB95-18FCA87C3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487845" y="3704822"/>
              <a:ext cx="225113" cy="532694"/>
            </a:xfrm>
            <a:prstGeom prst="rect">
              <a:avLst/>
            </a:prstGeom>
          </p:spPr>
        </p:pic>
        <p:pic>
          <p:nvPicPr>
            <p:cNvPr id="31" name="Graphique 96">
              <a:extLst>
                <a:ext uri="{FF2B5EF4-FFF2-40B4-BE49-F238E27FC236}">
                  <a16:creationId xmlns:a16="http://schemas.microsoft.com/office/drawing/2014/main" id="{C16B4161-6AA0-4009-BCA1-52EF945B5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640245" y="3857222"/>
              <a:ext cx="225113" cy="532694"/>
            </a:xfrm>
            <a:prstGeom prst="rect">
              <a:avLst/>
            </a:prstGeom>
          </p:spPr>
        </p:pic>
        <p:pic>
          <p:nvPicPr>
            <p:cNvPr id="32" name="Graphique 97">
              <a:extLst>
                <a:ext uri="{FF2B5EF4-FFF2-40B4-BE49-F238E27FC236}">
                  <a16:creationId xmlns:a16="http://schemas.microsoft.com/office/drawing/2014/main" id="{FE50D8F1-C886-45B0-88DD-96E25F54D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860346" y="3681877"/>
              <a:ext cx="225113" cy="532694"/>
            </a:xfrm>
            <a:prstGeom prst="rect">
              <a:avLst/>
            </a:prstGeom>
          </p:spPr>
        </p:pic>
        <p:pic>
          <p:nvPicPr>
            <p:cNvPr id="34" name="Graphique 98">
              <a:extLst>
                <a:ext uri="{FF2B5EF4-FFF2-40B4-BE49-F238E27FC236}">
                  <a16:creationId xmlns:a16="http://schemas.microsoft.com/office/drawing/2014/main" id="{59B06318-6C66-4114-AB90-6B1D22AA7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814169" y="3964607"/>
              <a:ext cx="225113" cy="532694"/>
            </a:xfrm>
            <a:prstGeom prst="rect">
              <a:avLst/>
            </a:prstGeom>
          </p:spPr>
        </p:pic>
        <p:pic>
          <p:nvPicPr>
            <p:cNvPr id="35" name="Graphique 99">
              <a:extLst>
                <a:ext uri="{FF2B5EF4-FFF2-40B4-BE49-F238E27FC236}">
                  <a16:creationId xmlns:a16="http://schemas.microsoft.com/office/drawing/2014/main" id="{692E224B-C3EC-4AB7-BAFF-453B262BC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966569" y="4117007"/>
              <a:ext cx="225113" cy="532694"/>
            </a:xfrm>
            <a:prstGeom prst="rect">
              <a:avLst/>
            </a:prstGeom>
          </p:spPr>
        </p:pic>
        <p:pic>
          <p:nvPicPr>
            <p:cNvPr id="36" name="Graphique 100">
              <a:extLst>
                <a:ext uri="{FF2B5EF4-FFF2-40B4-BE49-F238E27FC236}">
                  <a16:creationId xmlns:a16="http://schemas.microsoft.com/office/drawing/2014/main" id="{ED909E52-7EF0-455F-82BA-770E66409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4186670" y="3941662"/>
              <a:ext cx="225113" cy="532694"/>
            </a:xfrm>
            <a:prstGeom prst="rect">
              <a:avLst/>
            </a:prstGeom>
          </p:spPr>
        </p:pic>
        <p:pic>
          <p:nvPicPr>
            <p:cNvPr id="37" name="Graphique 101">
              <a:extLst>
                <a:ext uri="{FF2B5EF4-FFF2-40B4-BE49-F238E27FC236}">
                  <a16:creationId xmlns:a16="http://schemas.microsoft.com/office/drawing/2014/main" id="{19F84CF3-26AD-4673-BDED-DD30A7A9D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360659" y="4071992"/>
              <a:ext cx="225113" cy="532694"/>
            </a:xfrm>
            <a:prstGeom prst="rect">
              <a:avLst/>
            </a:prstGeom>
          </p:spPr>
        </p:pic>
        <p:pic>
          <p:nvPicPr>
            <p:cNvPr id="38" name="Graphique 102">
              <a:extLst>
                <a:ext uri="{FF2B5EF4-FFF2-40B4-BE49-F238E27FC236}">
                  <a16:creationId xmlns:a16="http://schemas.microsoft.com/office/drawing/2014/main" id="{93C8B420-D4F3-4B39-88D8-29A3408DB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513059" y="4224392"/>
              <a:ext cx="225113" cy="532694"/>
            </a:xfrm>
            <a:prstGeom prst="rect">
              <a:avLst/>
            </a:prstGeom>
          </p:spPr>
        </p:pic>
        <p:pic>
          <p:nvPicPr>
            <p:cNvPr id="39" name="Graphique 103">
              <a:extLst>
                <a:ext uri="{FF2B5EF4-FFF2-40B4-BE49-F238E27FC236}">
                  <a16:creationId xmlns:a16="http://schemas.microsoft.com/office/drawing/2014/main" id="{2C6D0422-DF51-419C-8A3E-F96A5306C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733160" y="4049047"/>
              <a:ext cx="225113" cy="532694"/>
            </a:xfrm>
            <a:prstGeom prst="rect">
              <a:avLst/>
            </a:prstGeom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81A3BEE-A85D-46E4-867F-C33768E3FD71}"/>
              </a:ext>
            </a:extLst>
          </p:cNvPr>
          <p:cNvSpPr/>
          <p:nvPr/>
        </p:nvSpPr>
        <p:spPr>
          <a:xfrm>
            <a:off x="6586766" y="4999556"/>
            <a:ext cx="6269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psycho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2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</p:cNvCxnSpPr>
          <p:nvPr/>
        </p:nvCxnSpPr>
        <p:spPr>
          <a:xfrm flipV="1">
            <a:off x="7860227" y="4608052"/>
            <a:ext cx="200873" cy="94870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124210" y="4791853"/>
            <a:ext cx="1039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compatible avec </a:t>
            </a:r>
            <a:r>
              <a:rPr lang="fr-FR" sz="1400" b="1" dirty="0">
                <a:solidFill>
                  <a:srgbClr val="3232FF"/>
                </a:solidFill>
              </a:rPr>
              <a:t>H</a:t>
            </a:r>
            <a:r>
              <a:rPr lang="fr-FR" sz="1400" b="1" baseline="-25000" dirty="0">
                <a:solidFill>
                  <a:srgbClr val="3232FF"/>
                </a:solidFill>
              </a:rPr>
              <a:t>0</a:t>
            </a:r>
            <a:r>
              <a:rPr lang="fr-FR" sz="1400" dirty="0"/>
              <a:t>? </a:t>
            </a:r>
            <a:endParaRPr lang="en-US" sz="1400" b="1" dirty="0"/>
          </a:p>
        </p:txBody>
      </p:sp>
      <p:cxnSp>
        <p:nvCxnSpPr>
          <p:cNvPr id="44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32190" y="4869804"/>
            <a:ext cx="1019908" cy="3539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itre 1">
            <a:extLst>
              <a:ext uri="{FF2B5EF4-FFF2-40B4-BE49-F238E27FC236}">
                <a16:creationId xmlns:a16="http://schemas.microsoft.com/office/drawing/2014/main" id="{A6FADA3F-4B7F-46E6-BF86-56EB306486D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– échantillons </a:t>
            </a:r>
            <a:r>
              <a:rPr lang="fr-FR" sz="3600" dirty="0" smtClean="0"/>
              <a:t>indépendants</a:t>
            </a:r>
            <a:endParaRPr lang="en-US" sz="3600" dirty="0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2274E273-40A6-4ED5-8D3D-8232F24A3BC1}"/>
              </a:ext>
            </a:extLst>
          </p:cNvPr>
          <p:cNvGrpSpPr>
            <a:grpSpLocks noChangeAspect="1"/>
          </p:cNvGrpSpPr>
          <p:nvPr/>
        </p:nvGrpSpPr>
        <p:grpSpPr>
          <a:xfrm>
            <a:off x="6650705" y="5330883"/>
            <a:ext cx="497291" cy="508686"/>
            <a:chOff x="2200481" y="5039123"/>
            <a:chExt cx="1051124" cy="1075209"/>
          </a:xfrm>
        </p:grpSpPr>
        <p:pic>
          <p:nvPicPr>
            <p:cNvPr id="47" name="Graphique 115">
              <a:extLst>
                <a:ext uri="{FF2B5EF4-FFF2-40B4-BE49-F238E27FC236}">
                  <a16:creationId xmlns:a16="http://schemas.microsoft.com/office/drawing/2014/main" id="{A6F185EE-2DEF-444A-A015-1FF06228D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 flipH="1">
              <a:off x="2327667" y="5062068"/>
              <a:ext cx="225113" cy="532694"/>
            </a:xfrm>
            <a:prstGeom prst="rect">
              <a:avLst/>
            </a:prstGeom>
          </p:spPr>
        </p:pic>
        <p:pic>
          <p:nvPicPr>
            <p:cNvPr id="48" name="Graphique 133">
              <a:extLst>
                <a:ext uri="{FF2B5EF4-FFF2-40B4-BE49-F238E27FC236}">
                  <a16:creationId xmlns:a16="http://schemas.microsoft.com/office/drawing/2014/main" id="{49E00539-807A-45BA-AA3B-5F32D42B3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 flipH="1">
              <a:off x="2480067" y="5214468"/>
              <a:ext cx="225113" cy="532694"/>
            </a:xfrm>
            <a:prstGeom prst="rect">
              <a:avLst/>
            </a:prstGeom>
          </p:spPr>
        </p:pic>
        <p:pic>
          <p:nvPicPr>
            <p:cNvPr id="49" name="Graphique 143">
              <a:extLst>
                <a:ext uri="{FF2B5EF4-FFF2-40B4-BE49-F238E27FC236}">
                  <a16:creationId xmlns:a16="http://schemas.microsoft.com/office/drawing/2014/main" id="{E5C25C42-6B55-479B-B346-E60CFCA63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 flipH="1">
              <a:off x="2700168" y="5039123"/>
              <a:ext cx="225113" cy="532694"/>
            </a:xfrm>
            <a:prstGeom prst="rect">
              <a:avLst/>
            </a:prstGeom>
          </p:spPr>
        </p:pic>
        <p:pic>
          <p:nvPicPr>
            <p:cNvPr id="50" name="Graphique 153">
              <a:extLst>
                <a:ext uri="{FF2B5EF4-FFF2-40B4-BE49-F238E27FC236}">
                  <a16:creationId xmlns:a16="http://schemas.microsoft.com/office/drawing/2014/main" id="{65C6863D-3A29-41DC-9AE6-AF1143DA1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 flipH="1">
              <a:off x="2653991" y="5321853"/>
              <a:ext cx="225113" cy="532694"/>
            </a:xfrm>
            <a:prstGeom prst="rect">
              <a:avLst/>
            </a:prstGeom>
          </p:spPr>
        </p:pic>
        <p:pic>
          <p:nvPicPr>
            <p:cNvPr id="51" name="Graphique 162">
              <a:extLst>
                <a:ext uri="{FF2B5EF4-FFF2-40B4-BE49-F238E27FC236}">
                  <a16:creationId xmlns:a16="http://schemas.microsoft.com/office/drawing/2014/main" id="{349F3A78-31B6-46D4-BC79-1AB7725EA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 flipH="1">
              <a:off x="2806391" y="5474253"/>
              <a:ext cx="225113" cy="532694"/>
            </a:xfrm>
            <a:prstGeom prst="rect">
              <a:avLst/>
            </a:prstGeom>
          </p:spPr>
        </p:pic>
        <p:pic>
          <p:nvPicPr>
            <p:cNvPr id="52" name="Graphique 164">
              <a:extLst>
                <a:ext uri="{FF2B5EF4-FFF2-40B4-BE49-F238E27FC236}">
                  <a16:creationId xmlns:a16="http://schemas.microsoft.com/office/drawing/2014/main" id="{729289A0-A43E-4FE5-94D4-AEDE6F0A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 flipH="1">
              <a:off x="3026492" y="5298908"/>
              <a:ext cx="225113" cy="532694"/>
            </a:xfrm>
            <a:prstGeom prst="rect">
              <a:avLst/>
            </a:prstGeom>
          </p:spPr>
        </p:pic>
        <p:pic>
          <p:nvPicPr>
            <p:cNvPr id="53" name="Graphique 165">
              <a:extLst>
                <a:ext uri="{FF2B5EF4-FFF2-40B4-BE49-F238E27FC236}">
                  <a16:creationId xmlns:a16="http://schemas.microsoft.com/office/drawing/2014/main" id="{B57CCE22-D4C3-4CE9-8F54-559ABEFEA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 flipH="1">
              <a:off x="2200481" y="5429238"/>
              <a:ext cx="225113" cy="532694"/>
            </a:xfrm>
            <a:prstGeom prst="rect">
              <a:avLst/>
            </a:prstGeom>
          </p:spPr>
        </p:pic>
        <p:pic>
          <p:nvPicPr>
            <p:cNvPr id="54" name="Graphique 166">
              <a:extLst>
                <a:ext uri="{FF2B5EF4-FFF2-40B4-BE49-F238E27FC236}">
                  <a16:creationId xmlns:a16="http://schemas.microsoft.com/office/drawing/2014/main" id="{CB1397B1-F842-45DE-97AD-C55765226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 flipH="1">
              <a:off x="2352881" y="5581638"/>
              <a:ext cx="225113" cy="532694"/>
            </a:xfrm>
            <a:prstGeom prst="rect">
              <a:avLst/>
            </a:prstGeom>
          </p:spPr>
        </p:pic>
        <p:pic>
          <p:nvPicPr>
            <p:cNvPr id="55" name="Graphique 167">
              <a:extLst>
                <a:ext uri="{FF2B5EF4-FFF2-40B4-BE49-F238E27FC236}">
                  <a16:creationId xmlns:a16="http://schemas.microsoft.com/office/drawing/2014/main" id="{F98AD022-C619-4AC2-9199-55C57231B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 flipH="1">
              <a:off x="2572982" y="5406293"/>
              <a:ext cx="225113" cy="532694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81A3BEE-A85D-46E4-867F-C33768E3FD71}"/>
              </a:ext>
            </a:extLst>
          </p:cNvPr>
          <p:cNvSpPr/>
          <p:nvPr/>
        </p:nvSpPr>
        <p:spPr>
          <a:xfrm>
            <a:off x="7321706" y="4993783"/>
            <a:ext cx="5116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8E40"/>
                </a:solidFill>
              </a:rPr>
              <a:t>philo</a:t>
            </a:r>
            <a:endParaRPr lang="en-US" sz="1200" b="1" dirty="0">
              <a:solidFill>
                <a:srgbClr val="008E4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24322" y="5797730"/>
            <a:ext cx="689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err="1" smtClean="0"/>
              <a:t>groupe</a:t>
            </a:r>
            <a:r>
              <a:rPr lang="fr-FR" sz="1200" b="1" baseline="-25000" dirty="0" err="1" smtClean="0"/>
              <a:t>1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7268915" y="5811872"/>
            <a:ext cx="689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err="1" smtClean="0"/>
              <a:t>groupe</a:t>
            </a:r>
            <a:r>
              <a:rPr lang="fr-FR" sz="1200" b="1" baseline="-25000" dirty="0" err="1" smtClean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92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33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Statistiques descriptives</a:t>
            </a:r>
            <a:endParaRPr lang="en-US" sz="14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6FADA3F-4B7F-46E6-BF86-56EB306486D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– échantillons </a:t>
            </a:r>
            <a:r>
              <a:rPr lang="fr-FR" sz="3600" dirty="0" smtClean="0"/>
              <a:t>indépendants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246183" y="1767487"/>
            <a:ext cx="72851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Nous ne </a:t>
            </a:r>
            <a:r>
              <a:rPr lang="en-US" sz="1600" dirty="0" err="1">
                <a:solidFill>
                  <a:prstClr val="black"/>
                </a:solidFill>
              </a:rPr>
              <a:t>sommes</a:t>
            </a:r>
            <a:r>
              <a:rPr lang="en-US" sz="1600" dirty="0">
                <a:solidFill>
                  <a:prstClr val="black"/>
                </a:solidFill>
              </a:rPr>
              <a:t> pas </a:t>
            </a:r>
            <a:r>
              <a:rPr lang="en-US" sz="1600" dirty="0" err="1" smtClean="0">
                <a:solidFill>
                  <a:prstClr val="black"/>
                </a:solidFill>
              </a:rPr>
              <a:t>intéressés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ici</a:t>
            </a:r>
            <a:r>
              <a:rPr lang="en-US" sz="1600" dirty="0">
                <a:solidFill>
                  <a:prstClr val="black"/>
                </a:solidFill>
              </a:rPr>
              <a:t> par </a:t>
            </a:r>
            <a:r>
              <a:rPr lang="en-US" sz="1600" dirty="0" err="1">
                <a:solidFill>
                  <a:prstClr val="black"/>
                </a:solidFill>
              </a:rPr>
              <a:t>l’effet</a:t>
            </a:r>
            <a:r>
              <a:rPr lang="en-US" sz="1600" dirty="0">
                <a:solidFill>
                  <a:prstClr val="black"/>
                </a:solidFill>
              </a:rPr>
              <a:t> du temps sur la vs. Nous </a:t>
            </a:r>
            <a:r>
              <a:rPr lang="en-US" sz="1600" dirty="0" err="1">
                <a:solidFill>
                  <a:prstClr val="black"/>
                </a:solidFill>
              </a:rPr>
              <a:t>allons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donc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b="1" dirty="0" err="1">
                <a:solidFill>
                  <a:prstClr val="black"/>
                </a:solidFill>
              </a:rPr>
              <a:t>moyenner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</a:rPr>
              <a:t>"</a:t>
            </a:r>
            <a:r>
              <a:rPr lang="en-US" sz="1600" b="1" dirty="0" err="1" smtClean="0">
                <a:solidFill>
                  <a:prstClr val="black"/>
                </a:solidFill>
              </a:rPr>
              <a:t>vs_t1</a:t>
            </a:r>
            <a:r>
              <a:rPr lang="en-US" sz="1600" b="1" dirty="0" smtClean="0">
                <a:solidFill>
                  <a:prstClr val="black"/>
                </a:solidFill>
              </a:rPr>
              <a:t>" </a:t>
            </a:r>
            <a:r>
              <a:rPr lang="en-US" sz="1600" b="1" dirty="0">
                <a:solidFill>
                  <a:prstClr val="black"/>
                </a:solidFill>
              </a:rPr>
              <a:t>et </a:t>
            </a:r>
            <a:r>
              <a:rPr lang="en-US" sz="1600" b="1" dirty="0" smtClean="0">
                <a:solidFill>
                  <a:prstClr val="black"/>
                </a:solidFill>
              </a:rPr>
              <a:t>"</a:t>
            </a:r>
            <a:r>
              <a:rPr lang="en-US" sz="1600" b="1" dirty="0" err="1" smtClean="0">
                <a:solidFill>
                  <a:prstClr val="black"/>
                </a:solidFill>
              </a:rPr>
              <a:t>vs_t2</a:t>
            </a:r>
            <a:r>
              <a:rPr lang="en-US" sz="1600" b="1" dirty="0" smtClean="0">
                <a:solidFill>
                  <a:prstClr val="black"/>
                </a:solidFill>
              </a:rPr>
              <a:t>"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3826" y="2490318"/>
            <a:ext cx="366591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vs_moy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vs_t1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vs_t2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3826" y="4459094"/>
            <a:ext cx="8038407" cy="1426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aggregate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vs_moy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field,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DF,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summary)</a:t>
            </a:r>
          </a:p>
          <a:p>
            <a:pPr latinLnBrk="1">
              <a:spcAft>
                <a:spcPts val="1000"/>
              </a:spcAft>
            </a:pPr>
            <a:r>
              <a:rPr lang="en-US" sz="14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aggregate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vs_moy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field,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DF,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sd)</a:t>
            </a:r>
          </a:p>
          <a:p>
            <a:pPr latinLnBrk="1">
              <a:spcAft>
                <a:spcPts val="1000"/>
              </a:spcAft>
            </a:pP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field  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vs_moy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philo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4.010736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psycho 3.474450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6182" y="3076058"/>
            <a:ext cx="85653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prstClr val="black"/>
                </a:solidFill>
              </a:rPr>
              <a:t>Nous calculons les </a:t>
            </a:r>
            <a:r>
              <a:rPr lang="fr-FR" sz="1600" dirty="0">
                <a:solidFill>
                  <a:prstClr val="black"/>
                </a:solidFill>
              </a:rPr>
              <a:t>indices de tendance centrale et de dispersion pour chaque groupe de la VI “</a:t>
            </a:r>
            <a:r>
              <a:rPr lang="fr-FR" sz="1600" dirty="0" err="1" smtClean="0">
                <a:solidFill>
                  <a:prstClr val="black"/>
                </a:solidFill>
              </a:rPr>
              <a:t>field</a:t>
            </a:r>
            <a:r>
              <a:rPr lang="fr-FR" sz="1600" dirty="0" smtClean="0">
                <a:solidFill>
                  <a:prstClr val="black"/>
                </a:solidFill>
              </a:rPr>
              <a:t>” avec la </a:t>
            </a:r>
            <a:r>
              <a:rPr lang="fr-FR" sz="1600" dirty="0">
                <a:solidFill>
                  <a:prstClr val="black"/>
                </a:solidFill>
              </a:rPr>
              <a:t>fonction </a:t>
            </a:r>
            <a:r>
              <a:rPr lang="fr-FR" sz="1600" b="1" dirty="0" err="1" smtClean="0">
                <a:solidFill>
                  <a:srgbClr val="FF0000"/>
                </a:solidFill>
              </a:rPr>
              <a:t>aggregate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D015858-F6F5-48DF-BC92-06EDAFBC46DC}"/>
              </a:ext>
            </a:extLst>
          </p:cNvPr>
          <p:cNvCxnSpPr>
            <a:cxnSpLocks/>
          </p:cNvCxnSpPr>
          <p:nvPr/>
        </p:nvCxnSpPr>
        <p:spPr>
          <a:xfrm flipH="1">
            <a:off x="3399907" y="4093132"/>
            <a:ext cx="290944" cy="363271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D015858-F6F5-48DF-BC92-06EDAFBC46DC}"/>
              </a:ext>
            </a:extLst>
          </p:cNvPr>
          <p:cNvCxnSpPr>
            <a:cxnSpLocks/>
          </p:cNvCxnSpPr>
          <p:nvPr/>
        </p:nvCxnSpPr>
        <p:spPr>
          <a:xfrm flipH="1">
            <a:off x="6289967" y="4093132"/>
            <a:ext cx="290944" cy="363271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49536" y="3754130"/>
            <a:ext cx="4488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3232FF"/>
                </a:solidFill>
              </a:rPr>
              <a:t>VD</a:t>
            </a:r>
            <a:endParaRPr lang="en-US" sz="1600" b="1" dirty="0">
              <a:solidFill>
                <a:srgbClr val="3232FF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D015858-F6F5-48DF-BC92-06EDAFBC46DC}"/>
              </a:ext>
            </a:extLst>
          </p:cNvPr>
          <p:cNvCxnSpPr>
            <a:cxnSpLocks/>
          </p:cNvCxnSpPr>
          <p:nvPr/>
        </p:nvCxnSpPr>
        <p:spPr>
          <a:xfrm flipH="1">
            <a:off x="3904214" y="4092684"/>
            <a:ext cx="290944" cy="363271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066310" y="3750991"/>
            <a:ext cx="4488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3232FF"/>
                </a:solidFill>
              </a:rPr>
              <a:t>VI</a:t>
            </a:r>
            <a:endParaRPr lang="en-US" sz="1600" b="1" dirty="0">
              <a:solidFill>
                <a:srgbClr val="3232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80910" y="3766489"/>
            <a:ext cx="13233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3232FF"/>
                </a:solidFill>
              </a:rPr>
              <a:t>FONCTION</a:t>
            </a:r>
            <a:endParaRPr lang="en-US" sz="1600" b="1" dirty="0">
              <a:solidFill>
                <a:srgbClr val="32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34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Statistiques descriptives</a:t>
            </a:r>
            <a:endParaRPr lang="en-US" sz="14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6FADA3F-4B7F-46E6-BF86-56EB306486D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– échantillons </a:t>
            </a:r>
            <a:r>
              <a:rPr lang="fr-FR" sz="3600" dirty="0" smtClean="0"/>
              <a:t>indépendants</a:t>
            </a:r>
            <a:endParaRPr lang="en-US" sz="3600" dirty="0"/>
          </a:p>
        </p:txBody>
      </p:sp>
      <p:pic>
        <p:nvPicPr>
          <p:cNvPr id="17" name="Picture"/>
          <p:cNvPicPr/>
          <p:nvPr/>
        </p:nvPicPr>
        <p:blipFill rotWithShape="1">
          <a:blip r:embed="rId2"/>
          <a:srcRect t="16997" r="5664"/>
          <a:stretch/>
        </p:blipFill>
        <p:spPr bwMode="auto">
          <a:xfrm>
            <a:off x="1313411" y="2249095"/>
            <a:ext cx="5444837" cy="368405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7119798" y="2865423"/>
            <a:ext cx="15973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i="1" dirty="0" smtClean="0">
                <a:solidFill>
                  <a:prstClr val="black"/>
                </a:solidFill>
              </a:rPr>
              <a:t>voir le </a:t>
            </a:r>
            <a:r>
              <a:rPr lang="fr-FR" sz="1400" i="1" dirty="0" err="1" smtClean="0">
                <a:solidFill>
                  <a:prstClr val="black"/>
                </a:solidFill>
              </a:rPr>
              <a:t>Rmd</a:t>
            </a:r>
            <a:r>
              <a:rPr lang="fr-FR" sz="1400" i="1" dirty="0" smtClean="0">
                <a:solidFill>
                  <a:prstClr val="black"/>
                </a:solidFill>
              </a:rPr>
              <a:t> pour le code</a:t>
            </a:r>
            <a:endParaRPr lang="en-US" sz="1400" i="1" dirty="0"/>
          </a:p>
        </p:txBody>
      </p:sp>
      <p:sp>
        <p:nvSpPr>
          <p:cNvPr id="5" name="Rectangle 4"/>
          <p:cNvSpPr/>
          <p:nvPr/>
        </p:nvSpPr>
        <p:spPr>
          <a:xfrm>
            <a:off x="246184" y="1706180"/>
            <a:ext cx="6907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Sur un plan graphique tout est possible ; par ex combiner boxplot et </a:t>
            </a:r>
            <a:r>
              <a:rPr lang="en-US" sz="1600" dirty="0" err="1" smtClean="0">
                <a:solidFill>
                  <a:prstClr val="black"/>
                </a:solidFill>
              </a:rPr>
              <a:t>moyenne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05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35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Conditions d'applications</a:t>
            </a:r>
            <a:endParaRPr lang="en-US" sz="14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6FADA3F-4B7F-46E6-BF86-56EB306486D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– échantillons </a:t>
            </a:r>
            <a:r>
              <a:rPr lang="fr-FR" sz="3600" dirty="0" smtClean="0"/>
              <a:t>indépendants</a:t>
            </a:r>
            <a:endParaRPr lang="en-US" sz="3600" dirty="0"/>
          </a:p>
        </p:txBody>
      </p:sp>
      <p:pic>
        <p:nvPicPr>
          <p:cNvPr id="17" name="Picture"/>
          <p:cNvPicPr/>
          <p:nvPr/>
        </p:nvPicPr>
        <p:blipFill rotWithShape="1">
          <a:blip r:embed="rId2"/>
          <a:srcRect t="16997" r="5664"/>
          <a:stretch/>
        </p:blipFill>
        <p:spPr bwMode="auto">
          <a:xfrm>
            <a:off x="1313411" y="2249095"/>
            <a:ext cx="5444837" cy="368405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7119798" y="2865423"/>
            <a:ext cx="15973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i="1" dirty="0" smtClean="0">
                <a:solidFill>
                  <a:prstClr val="black"/>
                </a:solidFill>
              </a:rPr>
              <a:t>voir le </a:t>
            </a:r>
            <a:r>
              <a:rPr lang="fr-FR" sz="1400" i="1" dirty="0" err="1" smtClean="0">
                <a:solidFill>
                  <a:prstClr val="black"/>
                </a:solidFill>
              </a:rPr>
              <a:t>Rmd</a:t>
            </a:r>
            <a:r>
              <a:rPr lang="fr-FR" sz="1400" i="1" dirty="0" smtClean="0">
                <a:solidFill>
                  <a:prstClr val="black"/>
                </a:solidFill>
              </a:rPr>
              <a:t> pour le code</a:t>
            </a:r>
            <a:endParaRPr lang="en-US" sz="1400" i="1" dirty="0"/>
          </a:p>
        </p:txBody>
      </p:sp>
      <p:sp>
        <p:nvSpPr>
          <p:cNvPr id="5" name="Rectangle 4"/>
          <p:cNvSpPr/>
          <p:nvPr/>
        </p:nvSpPr>
        <p:spPr>
          <a:xfrm>
            <a:off x="246184" y="1706180"/>
            <a:ext cx="69078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(1) Outlier à verifier dans </a:t>
            </a:r>
            <a:r>
              <a:rPr lang="en-US" sz="1600" b="1" dirty="0" smtClean="0">
                <a:solidFill>
                  <a:prstClr val="black"/>
                </a:solidFill>
              </a:rPr>
              <a:t>chaque </a:t>
            </a:r>
            <a:r>
              <a:rPr lang="en-US" sz="1600" b="1" dirty="0" err="1" smtClean="0">
                <a:solidFill>
                  <a:prstClr val="black"/>
                </a:solidFill>
              </a:rPr>
              <a:t>groupe</a:t>
            </a:r>
            <a:r>
              <a:rPr lang="en-US" sz="1600" dirty="0" smtClean="0">
                <a:solidFill>
                  <a:prstClr val="black"/>
                </a:solidFill>
              </a:rPr>
              <a:t> : </a:t>
            </a:r>
            <a:r>
              <a:rPr lang="en-US" sz="1600" dirty="0" err="1" smtClean="0">
                <a:solidFill>
                  <a:prstClr val="black"/>
                </a:solidFill>
              </a:rPr>
              <a:t>une</a:t>
            </a:r>
            <a:r>
              <a:rPr lang="en-US" sz="1600" dirty="0" smtClean="0">
                <a:solidFill>
                  <a:prstClr val="black"/>
                </a:solidFill>
              </a:rPr>
              <a:t> observation </a:t>
            </a:r>
            <a:r>
              <a:rPr lang="en-US" sz="1600" dirty="0" err="1" smtClean="0">
                <a:solidFill>
                  <a:prstClr val="black"/>
                </a:solidFill>
              </a:rPr>
              <a:t>suspecte</a:t>
            </a:r>
            <a:r>
              <a:rPr lang="en-US" sz="1600" dirty="0" smtClean="0">
                <a:solidFill>
                  <a:prstClr val="black"/>
                </a:solidFill>
              </a:rPr>
              <a:t> dans le </a:t>
            </a:r>
            <a:r>
              <a:rPr lang="en-US" sz="1600" dirty="0" err="1" smtClean="0">
                <a:solidFill>
                  <a:prstClr val="black"/>
                </a:solidFill>
              </a:rPr>
              <a:t>groupe</a:t>
            </a:r>
            <a:r>
              <a:rPr lang="en-US" sz="1600" dirty="0" smtClean="0">
                <a:solidFill>
                  <a:prstClr val="black"/>
                </a:solidFill>
              </a:rPr>
              <a:t> "</a:t>
            </a:r>
            <a:r>
              <a:rPr lang="en-US" sz="1600" dirty="0" err="1" smtClean="0">
                <a:solidFill>
                  <a:prstClr val="black"/>
                </a:solidFill>
              </a:rPr>
              <a:t>philo</a:t>
            </a:r>
            <a:r>
              <a:rPr lang="en-US" sz="1600" dirty="0" smtClean="0">
                <a:solidFill>
                  <a:prstClr val="black"/>
                </a:solidFill>
              </a:rPr>
              <a:t>"</a:t>
            </a:r>
            <a:endParaRPr lang="en-US" sz="16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D015858-F6F5-48DF-BC92-06EDAFBC46DC}"/>
              </a:ext>
            </a:extLst>
          </p:cNvPr>
          <p:cNvCxnSpPr>
            <a:cxnSpLocks/>
          </p:cNvCxnSpPr>
          <p:nvPr/>
        </p:nvCxnSpPr>
        <p:spPr>
          <a:xfrm flipV="1">
            <a:off x="2917768" y="4192843"/>
            <a:ext cx="365760" cy="182879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1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36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Conditions d'applications</a:t>
            </a:r>
            <a:endParaRPr lang="en-US" sz="14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6FADA3F-4B7F-46E6-BF86-56EB306486D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– échantillons </a:t>
            </a:r>
            <a:r>
              <a:rPr lang="fr-FR" sz="3600" dirty="0" smtClean="0"/>
              <a:t>indépendants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46184" y="1706180"/>
            <a:ext cx="69078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(2) </a:t>
            </a:r>
            <a:r>
              <a:rPr lang="en-US" sz="1600" dirty="0" err="1" smtClean="0">
                <a:solidFill>
                  <a:prstClr val="black"/>
                </a:solidFill>
              </a:rPr>
              <a:t>Normalité</a:t>
            </a:r>
            <a:r>
              <a:rPr lang="en-US" sz="1600" dirty="0" smtClean="0">
                <a:solidFill>
                  <a:prstClr val="black"/>
                </a:solidFill>
              </a:rPr>
              <a:t> des données pour </a:t>
            </a:r>
            <a:r>
              <a:rPr lang="en-US" sz="1600" b="1" dirty="0" smtClean="0">
                <a:solidFill>
                  <a:prstClr val="black"/>
                </a:solidFill>
              </a:rPr>
              <a:t>chaque </a:t>
            </a:r>
            <a:r>
              <a:rPr lang="en-US" sz="1600" b="1" dirty="0" err="1" smtClean="0">
                <a:solidFill>
                  <a:prstClr val="black"/>
                </a:solidFill>
              </a:rPr>
              <a:t>groupe</a:t>
            </a:r>
            <a:endParaRPr lang="en-US" sz="1600" b="1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prstClr val="black"/>
                </a:solidFill>
              </a:rPr>
              <a:t>mauvaise dans le groupe philo à  cause de l'outlier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566829" y="1294928"/>
            <a:ext cx="33556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on </a:t>
            </a:r>
            <a:r>
              <a:rPr lang="en-US" sz="1200" i="1" dirty="0" err="1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sépare</a:t>
            </a:r>
            <a:r>
              <a:rPr lang="en-US" sz="1200" i="1" dirty="0" smtClean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notre 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 par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DF_psycho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DF[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field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"psycho"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DF_philo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DF[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field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philo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,]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46184" y="2900458"/>
            <a:ext cx="406812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hist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scale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DF_psycho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vs_moy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400" dirty="0" err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curve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dnorm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661666" y="2900458"/>
            <a:ext cx="404414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hist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scale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DF_philo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vs_moy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400" dirty="0" err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curve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dnorm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</a:t>
            </a:r>
          </a:p>
        </p:txBody>
      </p:sp>
      <p:pic>
        <p:nvPicPr>
          <p:cNvPr id="13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19298" y="3534667"/>
            <a:ext cx="3007908" cy="24892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117608" y="3534667"/>
            <a:ext cx="3132257" cy="259939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D015858-F6F5-48DF-BC92-06EDAFBC46DC}"/>
              </a:ext>
            </a:extLst>
          </p:cNvPr>
          <p:cNvCxnSpPr>
            <a:cxnSpLocks/>
          </p:cNvCxnSpPr>
          <p:nvPr/>
        </p:nvCxnSpPr>
        <p:spPr>
          <a:xfrm flipV="1">
            <a:off x="5394960" y="5331687"/>
            <a:ext cx="432263" cy="404095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25338" y="5735782"/>
            <a:ext cx="17845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3232FF"/>
                </a:solidFill>
              </a:rPr>
              <a:t>vs &lt; 3 écarts types de la moyenne du groupe</a:t>
            </a:r>
            <a:endParaRPr lang="en-US" sz="1200" dirty="0">
              <a:solidFill>
                <a:srgbClr val="32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37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Conditions d'applications</a:t>
            </a:r>
            <a:endParaRPr lang="en-US" sz="14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6FADA3F-4B7F-46E6-BF86-56EB306486D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– échantillons </a:t>
            </a:r>
            <a:r>
              <a:rPr lang="fr-FR" sz="3600" dirty="0" smtClean="0"/>
              <a:t>indépendants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46184" y="1706180"/>
            <a:ext cx="6907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(3) Variances (</a:t>
            </a:r>
            <a:r>
              <a:rPr lang="en-US" sz="1600" dirty="0" err="1" smtClean="0">
                <a:solidFill>
                  <a:prstClr val="black"/>
                </a:solidFill>
              </a:rPr>
              <a:t>ou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écarts</a:t>
            </a:r>
            <a:r>
              <a:rPr lang="en-US" sz="1600" dirty="0" smtClean="0">
                <a:solidFill>
                  <a:prstClr val="black"/>
                </a:solidFill>
              </a:rPr>
              <a:t>-types) </a:t>
            </a:r>
            <a:r>
              <a:rPr lang="en-US" sz="1600" dirty="0" err="1" smtClean="0">
                <a:solidFill>
                  <a:prstClr val="black"/>
                </a:solidFill>
              </a:rPr>
              <a:t>homogènes</a:t>
            </a:r>
            <a:r>
              <a:rPr lang="en-US" sz="1600" dirty="0" smtClean="0">
                <a:solidFill>
                  <a:prstClr val="black"/>
                </a:solidFill>
              </a:rPr>
              <a:t> entre les </a:t>
            </a:r>
            <a:r>
              <a:rPr lang="en-US" sz="1600" dirty="0" err="1" smtClean="0">
                <a:solidFill>
                  <a:prstClr val="black"/>
                </a:solidFill>
              </a:rPr>
              <a:t>groupes</a:t>
            </a:r>
            <a:endParaRPr lang="en-US" sz="1600" b="1" dirty="0" smtClean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933" y="2370185"/>
            <a:ext cx="6062057" cy="1082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::aggregate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vs_moy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field,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DF,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field  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vs_moy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philo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4.010736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psycho 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3.474450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6184" y="4043216"/>
            <a:ext cx="69078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prstClr val="black"/>
                </a:solidFill>
              </a:rPr>
              <a:t>En pratique on ne soucie pas de cette condition d'application, car R utilise par défaut un </a:t>
            </a:r>
            <a:r>
              <a:rPr lang="fr-FR" sz="1600" b="1" dirty="0" smtClean="0">
                <a:solidFill>
                  <a:srgbClr val="3232FF"/>
                </a:solidFill>
              </a:rPr>
              <a:t>test t pour variances inégales </a:t>
            </a:r>
            <a:r>
              <a:rPr lang="fr-FR" sz="1600" dirty="0" smtClean="0">
                <a:solidFill>
                  <a:prstClr val="black"/>
                </a:solidFill>
              </a:rPr>
              <a:t>(aussi appelé </a:t>
            </a:r>
            <a:r>
              <a:rPr lang="fr-FR" sz="1600" b="1" dirty="0" err="1" smtClean="0">
                <a:solidFill>
                  <a:srgbClr val="3232FF"/>
                </a:solidFill>
              </a:rPr>
              <a:t>Welch</a:t>
            </a:r>
            <a:r>
              <a:rPr lang="fr-FR" sz="1600" dirty="0" smtClean="0">
                <a:solidFill>
                  <a:prstClr val="black"/>
                </a:solidFill>
              </a:rPr>
              <a:t> </a:t>
            </a:r>
            <a:r>
              <a:rPr lang="fr-FR" sz="1600" b="1" dirty="0" smtClean="0">
                <a:solidFill>
                  <a:srgbClr val="3232FF"/>
                </a:solidFill>
              </a:rPr>
              <a:t>t-test</a:t>
            </a:r>
            <a:r>
              <a:rPr lang="fr-FR" sz="1600" dirty="0" smtClean="0">
                <a:solidFill>
                  <a:prstClr val="black"/>
                </a:solidFill>
              </a:rPr>
              <a:t>)</a:t>
            </a:r>
            <a:endParaRPr lang="en-US" sz="16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8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38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Statistiques inférentielles</a:t>
            </a:r>
            <a:endParaRPr lang="en-US" sz="14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6FADA3F-4B7F-46E6-BF86-56EB306486D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– échantillons </a:t>
            </a:r>
            <a:r>
              <a:rPr lang="fr-FR" sz="3600" dirty="0" smtClean="0"/>
              <a:t>indépendants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46184" y="2165336"/>
            <a:ext cx="8299299" cy="3021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vs_moy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~ field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DF) 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teste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différence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moyenne</a:t>
            </a:r>
            <a:endParaRPr lang="en-US" sz="1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Welch Two Sample t-test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vs_moy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by field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7.1006,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17.641, p-value =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1.439e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-06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difference in means between group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philo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group psycho is not equal to 0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95 percent confidence interval: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8.38445 15.44555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mean in group </a:t>
            </a:r>
            <a:r>
              <a:rPr lang="en-US" sz="1400" b="1" dirty="0" err="1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philo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mean in group psycho </a:t>
            </a:r>
            <a:b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19.290                7.375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D015858-F6F5-48DF-BC92-06EDAFBC46DC}"/>
              </a:ext>
            </a:extLst>
          </p:cNvPr>
          <p:cNvCxnSpPr>
            <a:cxnSpLocks/>
          </p:cNvCxnSpPr>
          <p:nvPr/>
        </p:nvCxnSpPr>
        <p:spPr>
          <a:xfrm flipH="1">
            <a:off x="1744132" y="1925803"/>
            <a:ext cx="508617" cy="239533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337503" y="1670170"/>
            <a:ext cx="171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3232FF"/>
                </a:solidFill>
              </a:rPr>
              <a:t>VD prédit par VI</a:t>
            </a:r>
            <a:endParaRPr lang="en-US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D015858-F6F5-48DF-BC92-06EDAFBC46DC}"/>
              </a:ext>
            </a:extLst>
          </p:cNvPr>
          <p:cNvCxnSpPr>
            <a:cxnSpLocks/>
          </p:cNvCxnSpPr>
          <p:nvPr/>
        </p:nvCxnSpPr>
        <p:spPr>
          <a:xfrm flipH="1" flipV="1">
            <a:off x="2513215" y="5186677"/>
            <a:ext cx="912471" cy="437744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D015858-F6F5-48DF-BC92-06EDAFBC46DC}"/>
              </a:ext>
            </a:extLst>
          </p:cNvPr>
          <p:cNvCxnSpPr>
            <a:cxnSpLocks/>
          </p:cNvCxnSpPr>
          <p:nvPr/>
        </p:nvCxnSpPr>
        <p:spPr>
          <a:xfrm flipV="1">
            <a:off x="3425686" y="5186676"/>
            <a:ext cx="970148" cy="437745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82497" y="5624421"/>
            <a:ext cx="1286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rgbClr val="3232FF"/>
                </a:solidFill>
              </a:rPr>
              <a:t>moyennes</a:t>
            </a:r>
            <a:endParaRPr lang="en-US" sz="2000" dirty="0">
              <a:solidFill>
                <a:srgbClr val="32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39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Statistiques inférentielles</a:t>
            </a:r>
            <a:endParaRPr lang="en-US" sz="14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6FADA3F-4B7F-46E6-BF86-56EB306486D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– échantillons </a:t>
            </a:r>
            <a:r>
              <a:rPr lang="fr-FR" sz="3600" dirty="0" smtClean="0"/>
              <a:t>indépendants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46184" y="2165336"/>
            <a:ext cx="8299299" cy="3021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vs_moy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~ field, DF)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teste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une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différence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moyenne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Welch Two Sample t-test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vs_moy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by field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7.1006,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17.641, p-value =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1.439e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-06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alternative hypothesis: true difference in means between group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philo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group psycho is not equal to 0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95 percent confidence interval: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8.38445 15.44555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mean in group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philo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mean in group psycho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19.290                7.375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5763" y="4241861"/>
            <a:ext cx="5325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err="1">
                <a:solidFill>
                  <a:srgbClr val="FF0000"/>
                </a:solidFill>
              </a:rPr>
              <a:t>H</a:t>
            </a:r>
            <a:r>
              <a:rPr lang="fr-FR" sz="2800" b="1" baseline="-25000" dirty="0" err="1">
                <a:solidFill>
                  <a:srgbClr val="FF0000"/>
                </a:solidFill>
              </a:rPr>
              <a:t>1</a:t>
            </a:r>
            <a:endParaRPr lang="en-US" sz="2800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D015858-F6F5-48DF-BC92-06EDAFBC46DC}"/>
              </a:ext>
            </a:extLst>
          </p:cNvPr>
          <p:cNvCxnSpPr>
            <a:cxnSpLocks/>
          </p:cNvCxnSpPr>
          <p:nvPr/>
        </p:nvCxnSpPr>
        <p:spPr>
          <a:xfrm flipH="1" flipV="1">
            <a:off x="5710844" y="3898669"/>
            <a:ext cx="684920" cy="52785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3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4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32950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</a:rPr>
              <a:t>Dataframe</a:t>
            </a:r>
            <a:endParaRPr lang="fr-FR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pp</a:t>
            </a:r>
            <a:r>
              <a:rPr lang="fr-FR" sz="1600" dirty="0"/>
              <a:t> : participant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iq</a:t>
            </a:r>
            <a:r>
              <a:rPr lang="fr-FR" sz="1600" dirty="0"/>
              <a:t> : QI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age</a:t>
            </a:r>
            <a:endParaRPr lang="fr-FR" sz="16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field</a:t>
            </a:r>
            <a:r>
              <a:rPr lang="fr-FR" sz="1600" dirty="0"/>
              <a:t> : champ d'étude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600" b="1"/>
              <a:t>vs_</a:t>
            </a:r>
            <a:r>
              <a:rPr lang="fr-FR" sz="1600" b="1" dirty="0" err="1"/>
              <a:t>t1</a:t>
            </a:r>
            <a:r>
              <a:rPr lang="fr-FR" sz="1600" b="1" dirty="0"/>
              <a:t> </a:t>
            </a:r>
            <a:r>
              <a:rPr lang="fr-FR" sz="1600" b="1"/>
              <a:t>et vs_</a:t>
            </a:r>
            <a:r>
              <a:rPr lang="fr-FR" sz="1600" b="1" dirty="0" err="1"/>
              <a:t>t2</a:t>
            </a:r>
            <a:r>
              <a:rPr lang="fr-FR" sz="1600" b="1" dirty="0"/>
              <a:t> </a:t>
            </a:r>
            <a:r>
              <a:rPr lang="fr-FR" sz="1600"/>
              <a:t>: mesure de verticale subjective avec un cadre à un </a:t>
            </a:r>
            <a:r>
              <a:rPr lang="fr-FR" sz="1600" dirty="0"/>
              <a:t>temps 1 puis à un temps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ou t de </a:t>
            </a:r>
            <a:r>
              <a:rPr lang="fr-FR" sz="3600" dirty="0" err="1"/>
              <a:t>Student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873732" y="1116385"/>
            <a:ext cx="5024084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 </a:t>
            </a:r>
            <a:r>
              <a:rPr lang="en-US" sz="14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readxl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::read_xlsx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perception.xlsx</a:t>
            </a:r>
            <a:r>
              <a:rPr lang="en-US" sz="1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 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montre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le DF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pp    iq   age </a:t>
            </a:r>
            <a:r>
              <a:rPr lang="en-US" sz="14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field  vs_</a:t>
            </a:r>
            <a:r>
              <a:rPr lang="en-US" sz="1400" b="1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t1</a:t>
            </a:r>
            <a:r>
              <a:rPr lang="en-US" sz="14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vs_</a:t>
            </a:r>
            <a:r>
              <a:rPr lang="en-US" sz="1400" b="1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t2</a:t>
            </a: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&lt;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&lt;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&lt;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&lt;chr&gt;   &lt;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 &lt;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1     1   110    26 psycho    9.9   13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2     2    89    30 psycho    0.3    8.6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3     3   120    29 psycho   13.1    0.5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4     4   102    31 psycho   12.5   -0.9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5     5   113    30 psycho   16.6    1.6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6     6    86    23 psycho    6.9    0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7     7   108    19 psycho   10.6    6.3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8     8   114    32 psycho    0.7    6.7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9     9    91    24 psycho    0.6   12.1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10    10    81    29 psycho   13.8   14.6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11    11   116    30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philo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20.9   -4.2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12    12   114    24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philo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22.4   19.6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13    13   110    29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philo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20.4   22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 14   120    23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philo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21.5   20.5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15    15   110    27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philo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20.4   21.5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16    16   118    75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philo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17     20.5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17    17   113    23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philo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19.6   22.1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18    18   110    22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philo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22.9   18.4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19    19   105    21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philo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19.4   17 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20    20    88    28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philo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22.4   21.5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90" y="3758723"/>
            <a:ext cx="1771844" cy="17474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4438" y="5433547"/>
            <a:ext cx="30385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00" i="1" dirty="0"/>
              <a:t>un sujet lambda a tendance à aligner sa verticale subjective avec l'orientation du carré (penché à +18°)</a:t>
            </a:r>
            <a:br>
              <a:rPr lang="fr-FR" sz="1200" i="1" dirty="0"/>
            </a:br>
            <a:endParaRPr lang="fr-FR" sz="1200" i="1" dirty="0"/>
          </a:p>
          <a:p>
            <a:pPr lvl="0"/>
            <a:r>
              <a:rPr lang="fr-FR" sz="1200" i="1" dirty="0"/>
              <a:t>voir les travaux de </a:t>
            </a:r>
            <a:r>
              <a:rPr lang="fr-FR" sz="1200" i="1" dirty="0" err="1"/>
              <a:t>Witkin</a:t>
            </a:r>
            <a:r>
              <a:rPr lang="fr-FR" sz="1200" i="1" dirty="0"/>
              <a:t> et Asch</a:t>
            </a:r>
          </a:p>
        </p:txBody>
      </p:sp>
    </p:spTree>
    <p:extLst>
      <p:ext uri="{BB962C8B-B14F-4D97-AF65-F5344CB8AC3E}">
        <p14:creationId xmlns:p14="http://schemas.microsoft.com/office/powerpoint/2010/main" val="3799966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40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Statistiques inférentielles</a:t>
            </a:r>
            <a:endParaRPr lang="en-US" sz="14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6FADA3F-4B7F-46E6-BF86-56EB306486D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– échantillons </a:t>
            </a:r>
            <a:r>
              <a:rPr lang="fr-FR" sz="3600" dirty="0" smtClean="0"/>
              <a:t>indépendants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46184" y="2165336"/>
            <a:ext cx="8299299" cy="3021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vs_moy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~ field, DF)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teste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une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différence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moyenne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Welch Two Sample t-test</a:t>
            </a:r>
            <a:b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vs_moy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by field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7.1006, </a:t>
            </a:r>
            <a:r>
              <a:rPr lang="en-US" sz="1400" b="1" dirty="0" err="1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17.641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= </a:t>
            </a:r>
            <a:r>
              <a:rPr lang="en-US" sz="1400" b="1" dirty="0" err="1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1.439e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-06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difference in means between group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philo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group psycho is not equal to 0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95 percent confidence interval: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8.38445 15.44555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mean in group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philo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mean in group psycho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19.290                7.375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57017" y="2705250"/>
            <a:ext cx="2589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3232FF"/>
                </a:solidFill>
              </a:rPr>
              <a:t>test t pour variances inégales</a:t>
            </a:r>
            <a:endParaRPr lang="en-US" dirty="0">
              <a:solidFill>
                <a:srgbClr val="3232FF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D015858-F6F5-48DF-BC92-06EDAFBC46DC}"/>
              </a:ext>
            </a:extLst>
          </p:cNvPr>
          <p:cNvCxnSpPr>
            <a:cxnSpLocks/>
          </p:cNvCxnSpPr>
          <p:nvPr/>
        </p:nvCxnSpPr>
        <p:spPr>
          <a:xfrm flipH="1" flipV="1">
            <a:off x="3175462" y="2876204"/>
            <a:ext cx="1681555" cy="152211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D015858-F6F5-48DF-BC92-06EDAFBC46DC}"/>
              </a:ext>
            </a:extLst>
          </p:cNvPr>
          <p:cNvCxnSpPr>
            <a:cxnSpLocks/>
          </p:cNvCxnSpPr>
          <p:nvPr/>
        </p:nvCxnSpPr>
        <p:spPr>
          <a:xfrm flipH="1">
            <a:off x="2969450" y="3028415"/>
            <a:ext cx="1887568" cy="409670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6071" y="5519448"/>
            <a:ext cx="6566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prstClr val="black"/>
                </a:solidFill>
              </a:rPr>
              <a:t>On avait 10^-6 % de chances d'avoir une différence de moyennes au moins aussi extrême sous H0. On rejette H0.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5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41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Statistiques inférentielles</a:t>
            </a:r>
            <a:endParaRPr lang="en-US" sz="14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6FADA3F-4B7F-46E6-BF86-56EB306486D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– échantillons </a:t>
            </a:r>
            <a:r>
              <a:rPr lang="fr-FR" sz="3600" dirty="0" smtClean="0"/>
              <a:t>indépendants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46184" y="1947252"/>
            <a:ext cx="8407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Comme nous </a:t>
            </a:r>
            <a:r>
              <a:rPr lang="en-US" sz="1600" dirty="0" err="1" smtClean="0">
                <a:solidFill>
                  <a:prstClr val="black"/>
                </a:solidFill>
              </a:rPr>
              <a:t>avons</a:t>
            </a:r>
            <a:r>
              <a:rPr lang="en-US" sz="1600" dirty="0" smtClean="0">
                <a:solidFill>
                  <a:prstClr val="black"/>
                </a:solidFill>
              </a:rPr>
              <a:t> un outlier, on lance </a:t>
            </a:r>
            <a:r>
              <a:rPr lang="en-US" sz="1600" dirty="0" err="1" smtClean="0">
                <a:solidFill>
                  <a:prstClr val="black"/>
                </a:solidFill>
              </a:rPr>
              <a:t>aussi</a:t>
            </a:r>
            <a:r>
              <a:rPr lang="en-US" sz="1600" dirty="0" smtClean="0">
                <a:solidFill>
                  <a:prstClr val="black"/>
                </a:solidFill>
              </a:rPr>
              <a:t> le test non-</a:t>
            </a:r>
            <a:r>
              <a:rPr lang="en-US" sz="1600" dirty="0" err="1" smtClean="0">
                <a:solidFill>
                  <a:prstClr val="black"/>
                </a:solidFill>
              </a:rPr>
              <a:t>paramétrique</a:t>
            </a:r>
            <a:r>
              <a:rPr lang="en-US" sz="1600" dirty="0" smtClean="0">
                <a:solidFill>
                  <a:prstClr val="black"/>
                </a:solidFill>
              </a:rPr>
              <a:t> de </a:t>
            </a:r>
            <a:r>
              <a:rPr lang="en-US" sz="1600" b="1" dirty="0" smtClean="0">
                <a:solidFill>
                  <a:srgbClr val="3232FF"/>
                </a:solidFill>
              </a:rPr>
              <a:t>Mann-Whitney</a:t>
            </a:r>
            <a:r>
              <a:rPr lang="en-US" sz="1600" dirty="0" smtClean="0">
                <a:solidFill>
                  <a:prstClr val="black"/>
                </a:solidFill>
              </a:rPr>
              <a:t>, </a:t>
            </a:r>
            <a:r>
              <a:rPr lang="en-US" sz="1600" dirty="0" err="1" smtClean="0">
                <a:solidFill>
                  <a:prstClr val="black"/>
                </a:solidFill>
              </a:rPr>
              <a:t>dit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aussi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b="1" dirty="0" smtClean="0">
                <a:solidFill>
                  <a:srgbClr val="3232FF"/>
                </a:solidFill>
              </a:rPr>
              <a:t>Wilcoxon-Mann-Whitney </a:t>
            </a:r>
            <a:r>
              <a:rPr lang="en-US" sz="1200" b="1" dirty="0" smtClean="0">
                <a:solidFill>
                  <a:srgbClr val="3232FF"/>
                </a:solidFill>
              </a:rPr>
              <a:t>(</a:t>
            </a:r>
            <a:r>
              <a:rPr lang="en-US" sz="1200" b="1" dirty="0" err="1" smtClean="0">
                <a:solidFill>
                  <a:srgbClr val="3232FF"/>
                </a:solidFill>
              </a:rPr>
              <a:t>d'où</a:t>
            </a:r>
            <a:r>
              <a:rPr lang="en-US" sz="1200" b="1" dirty="0" smtClean="0">
                <a:solidFill>
                  <a:srgbClr val="3232FF"/>
                </a:solidFill>
              </a:rPr>
              <a:t> le nom de la fonction R : "</a:t>
            </a:r>
            <a:r>
              <a:rPr lang="en-US" sz="1200" b="1" dirty="0" err="1" smtClean="0">
                <a:solidFill>
                  <a:srgbClr val="3232FF"/>
                </a:solidFill>
              </a:rPr>
              <a:t>wilcox.test</a:t>
            </a:r>
            <a:r>
              <a:rPr lang="en-US" sz="1200" b="1" dirty="0" smtClean="0">
                <a:solidFill>
                  <a:srgbClr val="3232FF"/>
                </a:solidFill>
              </a:rPr>
              <a:t>")</a:t>
            </a:r>
          </a:p>
        </p:txBody>
      </p:sp>
      <p:sp>
        <p:nvSpPr>
          <p:cNvPr id="7" name="Rectangle 6"/>
          <p:cNvSpPr/>
          <p:nvPr/>
        </p:nvSpPr>
        <p:spPr>
          <a:xfrm>
            <a:off x="418193" y="3105814"/>
            <a:ext cx="6680876" cy="17286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wilcox.test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vs_moy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~ field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DF) 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teste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différence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médiane</a:t>
            </a:r>
            <a:endParaRPr lang="en-US" sz="1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Wilcoxon rank sum test with continuity correction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vs_moy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by field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 = 96, 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= 0.0005801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location shift is not equal to 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071" y="5519448"/>
            <a:ext cx="65666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prstClr val="black"/>
                </a:solidFill>
              </a:rPr>
              <a:t>Bien que la p-valeur soit plus conservatrice, la conclusion est identique.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289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42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203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prstClr val="black"/>
                </a:solidFill>
              </a:rPr>
              <a:t>Rédaction</a:t>
            </a:r>
            <a:endParaRPr lang="en-US" sz="14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6FADA3F-4B7F-46E6-BF86-56EB306486D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– échantillons </a:t>
            </a:r>
            <a:r>
              <a:rPr lang="fr-FR" sz="3600" dirty="0" smtClean="0"/>
              <a:t>indépendants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62181" y="1804072"/>
            <a:ext cx="79097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subjective vertical of the </a:t>
            </a:r>
            <a:r>
              <a:rPr lang="en-US" dirty="0"/>
              <a:t>10 </a:t>
            </a:r>
            <a:r>
              <a:rPr lang="en-US" dirty="0" smtClean="0"/>
              <a:t>students </a:t>
            </a:r>
            <a:r>
              <a:rPr lang="en-US" dirty="0"/>
              <a:t>in </a:t>
            </a:r>
            <a:r>
              <a:rPr lang="en-US" dirty="0" smtClean="0"/>
              <a:t>philosophy (</a:t>
            </a:r>
            <a:r>
              <a:rPr lang="en-US" b="1" i="1" dirty="0"/>
              <a:t>M</a:t>
            </a:r>
            <a:r>
              <a:rPr lang="en-US" b="1" dirty="0"/>
              <a:t> </a:t>
            </a:r>
            <a:r>
              <a:rPr lang="en-US" b="1" dirty="0" smtClean="0"/>
              <a:t>= 19.3°, </a:t>
            </a:r>
            <a:r>
              <a:rPr lang="en-US" b="1" i="1" dirty="0"/>
              <a:t>SD</a:t>
            </a:r>
            <a:r>
              <a:rPr lang="en-US" b="1" dirty="0"/>
              <a:t> = </a:t>
            </a:r>
            <a:r>
              <a:rPr lang="en-US" b="1" dirty="0" smtClean="0"/>
              <a:t>4.01</a:t>
            </a:r>
            <a:r>
              <a:rPr lang="en-US" dirty="0" smtClean="0"/>
              <a:t>), </a:t>
            </a:r>
            <a:r>
              <a:rPr lang="en-US" dirty="0"/>
              <a:t>compared </a:t>
            </a:r>
            <a:r>
              <a:rPr lang="en-US" dirty="0" smtClean="0"/>
              <a:t>to that of the 10 students </a:t>
            </a:r>
            <a:r>
              <a:rPr lang="en-US" dirty="0"/>
              <a:t>in </a:t>
            </a:r>
            <a:r>
              <a:rPr lang="en-US" dirty="0" smtClean="0"/>
              <a:t>psychology (</a:t>
            </a:r>
            <a:r>
              <a:rPr lang="en-US" b="1" i="1" dirty="0" smtClean="0"/>
              <a:t>M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6.6°, </a:t>
            </a:r>
            <a:r>
              <a:rPr lang="en-US" b="1" i="1" dirty="0"/>
              <a:t>SD</a:t>
            </a:r>
            <a:r>
              <a:rPr lang="en-US" b="1" dirty="0"/>
              <a:t> = </a:t>
            </a:r>
            <a:r>
              <a:rPr lang="en-US" b="1" dirty="0" smtClean="0"/>
              <a:t>3.47</a:t>
            </a:r>
            <a:r>
              <a:rPr lang="en-US" dirty="0" smtClean="0"/>
              <a:t>), </a:t>
            </a:r>
            <a:r>
              <a:rPr lang="en-US" b="1" dirty="0" smtClean="0"/>
              <a:t>differed significantly, </a:t>
            </a:r>
            <a:r>
              <a:rPr lang="en-US" b="1" i="1" dirty="0" smtClean="0"/>
              <a:t>t</a:t>
            </a:r>
            <a:r>
              <a:rPr lang="en-US" b="1" dirty="0" smtClean="0"/>
              <a:t>(17.6) </a:t>
            </a:r>
            <a:r>
              <a:rPr lang="en-US" b="1" dirty="0"/>
              <a:t>= </a:t>
            </a:r>
            <a:r>
              <a:rPr lang="en-US" b="1" dirty="0" smtClean="0"/>
              <a:t>7.10, </a:t>
            </a:r>
            <a:r>
              <a:rPr lang="en-US" b="1" i="1" dirty="0"/>
              <a:t>p</a:t>
            </a:r>
            <a:r>
              <a:rPr lang="en-US" b="1" dirty="0"/>
              <a:t> </a:t>
            </a:r>
            <a:r>
              <a:rPr lang="en-US" b="1" dirty="0" smtClean="0"/>
              <a:t>&lt; .001.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62181" y="4026286"/>
            <a:ext cx="82145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subjective vertical of the </a:t>
            </a:r>
            <a:r>
              <a:rPr lang="en-US" dirty="0"/>
              <a:t>10 </a:t>
            </a:r>
            <a:r>
              <a:rPr lang="en-US" dirty="0" smtClean="0"/>
              <a:t>students </a:t>
            </a:r>
            <a:r>
              <a:rPr lang="en-US" dirty="0"/>
              <a:t>in </a:t>
            </a:r>
            <a:r>
              <a:rPr lang="en-US" dirty="0" smtClean="0"/>
              <a:t>philosophy (</a:t>
            </a:r>
            <a:r>
              <a:rPr lang="en-US" b="1" i="1" dirty="0" smtClean="0"/>
              <a:t>Med</a:t>
            </a:r>
            <a:r>
              <a:rPr lang="en-US" b="1" dirty="0" smtClean="0"/>
              <a:t> = 20.9 [19.3; 21]</a:t>
            </a:r>
            <a:r>
              <a:rPr lang="en-US" dirty="0" smtClean="0"/>
              <a:t>), </a:t>
            </a:r>
            <a:r>
              <a:rPr lang="en-US" dirty="0"/>
              <a:t>compared </a:t>
            </a:r>
            <a:r>
              <a:rPr lang="en-US" dirty="0" smtClean="0"/>
              <a:t>to that of the 10 students </a:t>
            </a:r>
            <a:r>
              <a:rPr lang="en-US" dirty="0"/>
              <a:t>in </a:t>
            </a:r>
            <a:r>
              <a:rPr lang="en-US" dirty="0" smtClean="0"/>
              <a:t>psychology (</a:t>
            </a:r>
            <a:r>
              <a:rPr lang="en-US" b="1" i="1" dirty="0" smtClean="0"/>
              <a:t>Med</a:t>
            </a:r>
            <a:r>
              <a:rPr lang="en-US" b="1" dirty="0" smtClean="0"/>
              <a:t> </a:t>
            </a:r>
            <a:r>
              <a:rPr lang="en-US" b="1" dirty="0"/>
              <a:t>= 20.9 </a:t>
            </a:r>
            <a:r>
              <a:rPr lang="en-US" b="1" dirty="0" smtClean="0"/>
              <a:t>[4.8; 8.9]</a:t>
            </a:r>
            <a:r>
              <a:rPr lang="en-US" dirty="0" smtClean="0"/>
              <a:t>), </a:t>
            </a:r>
            <a:r>
              <a:rPr lang="en-US" b="1" dirty="0" smtClean="0"/>
              <a:t>differed significantly</a:t>
            </a:r>
            <a:r>
              <a:rPr lang="en-US" dirty="0" smtClean="0"/>
              <a:t> (</a:t>
            </a:r>
            <a:r>
              <a:rPr lang="en-US" b="1" i="1" dirty="0" smtClean="0"/>
              <a:t>p</a:t>
            </a:r>
            <a:r>
              <a:rPr lang="en-US" b="1" dirty="0" smtClean="0"/>
              <a:t> &lt; </a:t>
            </a:r>
            <a:r>
              <a:rPr lang="en-US" b="1" dirty="0"/>
              <a:t>.</a:t>
            </a:r>
            <a:r>
              <a:rPr lang="en-US" b="1" dirty="0" smtClean="0"/>
              <a:t>001, Mann-Whitney test</a:t>
            </a:r>
            <a:r>
              <a:rPr lang="en-US" dirty="0" smtClean="0"/>
              <a:t>)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443416" y="1116639"/>
            <a:ext cx="25037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232FF"/>
                </a:solidFill>
              </a:rPr>
              <a:t>possibilité de presenter les résultats comme ceci (M = mean, SD = standard deviation)</a:t>
            </a:r>
            <a:endParaRPr lang="en-US" sz="1400" dirty="0">
              <a:solidFill>
                <a:srgbClr val="3232FF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D015858-F6F5-48DF-BC92-06EDAFBC46D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273801" y="1485971"/>
            <a:ext cx="169615" cy="402096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D015858-F6F5-48DF-BC92-06EDAFBC46D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096001" y="5359697"/>
            <a:ext cx="328504" cy="428105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24505" y="5526192"/>
            <a:ext cx="2306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232FF"/>
                </a:solidFill>
              </a:rPr>
              <a:t>possibilité de mentionner le nom du test</a:t>
            </a:r>
            <a:endParaRPr lang="en-US" sz="1400" dirty="0">
              <a:solidFill>
                <a:srgbClr val="32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675FC-56BC-CADA-33FD-1B7C8DBE84C8}"/>
              </a:ext>
            </a:extLst>
          </p:cNvPr>
          <p:cNvSpPr/>
          <p:nvPr/>
        </p:nvSpPr>
        <p:spPr>
          <a:xfrm>
            <a:off x="2305050" y="1390551"/>
            <a:ext cx="805596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Relation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BB17A-D039-82D8-6781-1343E14E1DF7}"/>
              </a:ext>
            </a:extLst>
          </p:cNvPr>
          <p:cNvSpPr/>
          <p:nvPr/>
        </p:nvSpPr>
        <p:spPr>
          <a:xfrm>
            <a:off x="887249" y="4087918"/>
            <a:ext cx="1123360" cy="323107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ED89A-DFCD-2D8E-DB85-0B3D51838CA7}"/>
              </a:ext>
            </a:extLst>
          </p:cNvPr>
          <p:cNvSpPr/>
          <p:nvPr/>
        </p:nvSpPr>
        <p:spPr>
          <a:xfrm>
            <a:off x="3432339" y="1123972"/>
            <a:ext cx="611051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072C5F-812E-EB25-D1A9-31D695B890F8}"/>
              </a:ext>
            </a:extLst>
          </p:cNvPr>
          <p:cNvSpPr/>
          <p:nvPr/>
        </p:nvSpPr>
        <p:spPr>
          <a:xfrm>
            <a:off x="3429735" y="1660604"/>
            <a:ext cx="611051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678956-45F0-85F6-A999-A2AE8EE2F236}"/>
              </a:ext>
            </a:extLst>
          </p:cNvPr>
          <p:cNvSpPr/>
          <p:nvPr/>
        </p:nvSpPr>
        <p:spPr>
          <a:xfrm>
            <a:off x="4321457" y="1127007"/>
            <a:ext cx="1885912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Khi-deux d’ajustement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6F746-5C75-8AAF-05FF-058D555FEA7B}"/>
              </a:ext>
            </a:extLst>
          </p:cNvPr>
          <p:cNvSpPr/>
          <p:nvPr/>
        </p:nvSpPr>
        <p:spPr>
          <a:xfrm>
            <a:off x="4327527" y="1663237"/>
            <a:ext cx="1879842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Khi-deux d'indépendance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024BC5-C531-E7A6-582A-33B8C3BB01A7}"/>
              </a:ext>
            </a:extLst>
          </p:cNvPr>
          <p:cNvSpPr/>
          <p:nvPr/>
        </p:nvSpPr>
        <p:spPr>
          <a:xfrm>
            <a:off x="1932086" y="2576503"/>
            <a:ext cx="847143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Relation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74A572-4652-00EE-72B0-045A5E63D35D}"/>
              </a:ext>
            </a:extLst>
          </p:cNvPr>
          <p:cNvSpPr/>
          <p:nvPr/>
        </p:nvSpPr>
        <p:spPr>
          <a:xfrm>
            <a:off x="1871186" y="4886765"/>
            <a:ext cx="957739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Différence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57627-7DBD-FDD3-5DFB-C383D04AC31B}"/>
              </a:ext>
            </a:extLst>
          </p:cNvPr>
          <p:cNvSpPr/>
          <p:nvPr/>
        </p:nvSpPr>
        <p:spPr>
          <a:xfrm>
            <a:off x="3067359" y="2309731"/>
            <a:ext cx="67083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99CBD-D8E8-1DDC-A5DA-5D4592E2CFA1}"/>
              </a:ext>
            </a:extLst>
          </p:cNvPr>
          <p:cNvSpPr/>
          <p:nvPr/>
        </p:nvSpPr>
        <p:spPr>
          <a:xfrm>
            <a:off x="3067359" y="2835397"/>
            <a:ext cx="67083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&gt;1 VI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4FE0BA-C933-3560-D110-293049020EBC}"/>
              </a:ext>
            </a:extLst>
          </p:cNvPr>
          <p:cNvSpPr/>
          <p:nvPr/>
        </p:nvSpPr>
        <p:spPr>
          <a:xfrm>
            <a:off x="4121573" y="2836462"/>
            <a:ext cx="1480589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Régression multiple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136AC0-43AC-C12F-66C4-DDE05603CD10}"/>
              </a:ext>
            </a:extLst>
          </p:cNvPr>
          <p:cNvSpPr/>
          <p:nvPr/>
        </p:nvSpPr>
        <p:spPr>
          <a:xfrm>
            <a:off x="4118903" y="2246848"/>
            <a:ext cx="1483259" cy="426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Corr. de Pearson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Corr. de Spearman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1141A0-773E-7DF8-8FD0-6C94B2B5481A}"/>
              </a:ext>
            </a:extLst>
          </p:cNvPr>
          <p:cNvSpPr/>
          <p:nvPr/>
        </p:nvSpPr>
        <p:spPr>
          <a:xfrm>
            <a:off x="5818472" y="3865915"/>
            <a:ext cx="1374978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t test indépendant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Mann-Whitney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DDD98F-8A31-DE35-DB36-5EB73A1CA875}"/>
              </a:ext>
            </a:extLst>
          </p:cNvPr>
          <p:cNvSpPr/>
          <p:nvPr/>
        </p:nvSpPr>
        <p:spPr>
          <a:xfrm>
            <a:off x="7422053" y="4870435"/>
            <a:ext cx="1426673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à 1 facteur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 err="1">
                <a:solidFill>
                  <a:schemeClr val="bg1">
                    <a:lumMod val="65000"/>
                  </a:schemeClr>
                </a:solidFill>
              </a:rPr>
              <a:t>Kruskal</a:t>
            </a: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-Wallis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AAA339-CDA8-B69E-9C4A-C4AD0F746807}"/>
              </a:ext>
            </a:extLst>
          </p:cNvPr>
          <p:cNvSpPr/>
          <p:nvPr/>
        </p:nvSpPr>
        <p:spPr>
          <a:xfrm>
            <a:off x="5810780" y="4410949"/>
            <a:ext cx="140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t test apparié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Wilcoxon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8C6205-4627-65EF-5135-73E877A8E15F}"/>
              </a:ext>
            </a:extLst>
          </p:cNvPr>
          <p:cNvSpPr/>
          <p:nvPr/>
        </p:nvSpPr>
        <p:spPr>
          <a:xfrm>
            <a:off x="7432999" y="5466276"/>
            <a:ext cx="1415727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factorielle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C14913-5B1D-511B-6545-0517B62D54C8}"/>
              </a:ext>
            </a:extLst>
          </p:cNvPr>
          <p:cNvSpPr/>
          <p:nvPr/>
        </p:nvSpPr>
        <p:spPr>
          <a:xfrm>
            <a:off x="5818472" y="5926204"/>
            <a:ext cx="1943894" cy="465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à mesures répétées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Friedman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F0C686-85CD-B3DC-AAFD-94BD4845A09B}"/>
              </a:ext>
            </a:extLst>
          </p:cNvPr>
          <p:cNvSpPr/>
          <p:nvPr/>
        </p:nvSpPr>
        <p:spPr>
          <a:xfrm>
            <a:off x="2707848" y="3325036"/>
            <a:ext cx="1179408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groupe (1 VD)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144662-15E8-38F7-2682-68A041665911}"/>
              </a:ext>
            </a:extLst>
          </p:cNvPr>
          <p:cNvSpPr/>
          <p:nvPr/>
        </p:nvSpPr>
        <p:spPr>
          <a:xfrm>
            <a:off x="4357672" y="3914215"/>
            <a:ext cx="11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Indépendants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FFADC4-0064-37FC-C947-AB587D01E908}"/>
              </a:ext>
            </a:extLst>
          </p:cNvPr>
          <p:cNvSpPr/>
          <p:nvPr/>
        </p:nvSpPr>
        <p:spPr>
          <a:xfrm>
            <a:off x="4356724" y="4446949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Appariés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D746BA-F519-C3DA-DC8C-7AC5B2FD90FC}"/>
              </a:ext>
            </a:extLst>
          </p:cNvPr>
          <p:cNvSpPr/>
          <p:nvPr/>
        </p:nvSpPr>
        <p:spPr>
          <a:xfrm>
            <a:off x="2707848" y="4170349"/>
            <a:ext cx="1180575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2 groupes (1 VI)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2ECF8C-DFCB-F540-4C95-DA8965945658}"/>
              </a:ext>
            </a:extLst>
          </p:cNvPr>
          <p:cNvSpPr/>
          <p:nvPr/>
        </p:nvSpPr>
        <p:spPr>
          <a:xfrm>
            <a:off x="4357672" y="5186676"/>
            <a:ext cx="11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Indépendants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A91927-9236-0944-7E2A-3E5BCDF1308C}"/>
              </a:ext>
            </a:extLst>
          </p:cNvPr>
          <p:cNvSpPr/>
          <p:nvPr/>
        </p:nvSpPr>
        <p:spPr>
          <a:xfrm>
            <a:off x="4356724" y="6015856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Appariés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B9E654-D484-D51F-2CB4-FDF83328B12C}"/>
              </a:ext>
            </a:extLst>
          </p:cNvPr>
          <p:cNvSpPr/>
          <p:nvPr/>
        </p:nvSpPr>
        <p:spPr>
          <a:xfrm>
            <a:off x="5833853" y="4921238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AF65CD-3652-5ADF-BAA7-3C2DB14DD529}"/>
              </a:ext>
            </a:extLst>
          </p:cNvPr>
          <p:cNvSpPr/>
          <p:nvPr/>
        </p:nvSpPr>
        <p:spPr>
          <a:xfrm>
            <a:off x="5833853" y="5469441"/>
            <a:ext cx="1152000" cy="27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&gt;1 VI</a:t>
            </a:r>
          </a:p>
        </p:txBody>
      </p:sp>
      <p:cxnSp>
        <p:nvCxnSpPr>
          <p:cNvPr id="46" name="Connecteur : en angle 78">
            <a:extLst>
              <a:ext uri="{FF2B5EF4-FFF2-40B4-BE49-F238E27FC236}">
                <a16:creationId xmlns:a16="http://schemas.microsoft.com/office/drawing/2014/main" id="{6738DBAB-096D-19B3-E994-2A29C3711E94}"/>
              </a:ext>
            </a:extLst>
          </p:cNvPr>
          <p:cNvCxnSpPr>
            <a:stCxn id="9" idx="0"/>
            <a:endCxn id="73" idx="1"/>
          </p:cNvCxnSpPr>
          <p:nvPr/>
        </p:nvCxnSpPr>
        <p:spPr>
          <a:xfrm rot="5400000" flipH="1" flipV="1">
            <a:off x="13282" y="2195664"/>
            <a:ext cx="1566148" cy="252159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79">
            <a:extLst>
              <a:ext uri="{FF2B5EF4-FFF2-40B4-BE49-F238E27FC236}">
                <a16:creationId xmlns:a16="http://schemas.microsoft.com/office/drawing/2014/main" id="{2F9ABE64-D2D2-1858-EA6A-3FA1410A0984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458436" y="3820658"/>
            <a:ext cx="640655" cy="21697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84">
            <a:extLst>
              <a:ext uri="{FF2B5EF4-FFF2-40B4-BE49-F238E27FC236}">
                <a16:creationId xmlns:a16="http://schemas.microsoft.com/office/drawing/2014/main" id="{3627872C-EDD8-95FA-BD8A-BB5446B2831B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rot="5400000" flipH="1" flipV="1">
            <a:off x="3008804" y="967017"/>
            <a:ext cx="122579" cy="72449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87">
            <a:extLst>
              <a:ext uri="{FF2B5EF4-FFF2-40B4-BE49-F238E27FC236}">
                <a16:creationId xmlns:a16="http://schemas.microsoft.com/office/drawing/2014/main" id="{A52B18A3-3D5B-B55E-8BCC-9C4E7C7A4990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16200000" flipH="1">
            <a:off x="3005765" y="1380633"/>
            <a:ext cx="126053" cy="721887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90">
            <a:extLst>
              <a:ext uri="{FF2B5EF4-FFF2-40B4-BE49-F238E27FC236}">
                <a16:creationId xmlns:a16="http://schemas.microsoft.com/office/drawing/2014/main" id="{AA2FCEBD-37CA-6424-553D-7A424E6B8236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1006800" y="3162633"/>
            <a:ext cx="1367415" cy="483157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93">
            <a:extLst>
              <a:ext uri="{FF2B5EF4-FFF2-40B4-BE49-F238E27FC236}">
                <a16:creationId xmlns:a16="http://schemas.microsoft.com/office/drawing/2014/main" id="{B0E0D9F9-8344-B860-995B-A9BB99C24F44}"/>
              </a:ext>
            </a:extLst>
          </p:cNvPr>
          <p:cNvCxnSpPr>
            <a:cxnSpLocks/>
            <a:stCxn id="11" idx="2"/>
            <a:endCxn id="17" idx="1"/>
          </p:cNvCxnSpPr>
          <p:nvPr/>
        </p:nvCxnSpPr>
        <p:spPr>
          <a:xfrm rot="16200000" flipH="1">
            <a:off x="1350187" y="4509766"/>
            <a:ext cx="619740" cy="42225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96">
            <a:extLst>
              <a:ext uri="{FF2B5EF4-FFF2-40B4-BE49-F238E27FC236}">
                <a16:creationId xmlns:a16="http://schemas.microsoft.com/office/drawing/2014/main" id="{F9FEF4E5-930E-3715-3DBE-80E8398E8CA4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5400000" flipH="1" flipV="1">
            <a:off x="2650122" y="2159267"/>
            <a:ext cx="122772" cy="71170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99">
            <a:extLst>
              <a:ext uri="{FF2B5EF4-FFF2-40B4-BE49-F238E27FC236}">
                <a16:creationId xmlns:a16="http://schemas.microsoft.com/office/drawing/2014/main" id="{477D13DE-FCCE-B8CC-6931-A436588692DB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 rot="16200000" flipH="1">
            <a:off x="2654061" y="2566099"/>
            <a:ext cx="114894" cy="71170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9D6ECC9-C6D2-D328-C294-6761BC603FE0}"/>
              </a:ext>
            </a:extLst>
          </p:cNvPr>
          <p:cNvSpPr/>
          <p:nvPr/>
        </p:nvSpPr>
        <p:spPr>
          <a:xfrm>
            <a:off x="2707848" y="5511246"/>
            <a:ext cx="117940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&gt;2 groupes</a:t>
            </a:r>
          </a:p>
        </p:txBody>
      </p:sp>
      <p:cxnSp>
        <p:nvCxnSpPr>
          <p:cNvPr id="60" name="Connecteur : en angle 118">
            <a:extLst>
              <a:ext uri="{FF2B5EF4-FFF2-40B4-BE49-F238E27FC236}">
                <a16:creationId xmlns:a16="http://schemas.microsoft.com/office/drawing/2014/main" id="{F1724CF4-7445-BDD1-4620-55033E61AAD8}"/>
              </a:ext>
            </a:extLst>
          </p:cNvPr>
          <p:cNvCxnSpPr>
            <a:cxnSpLocks/>
            <a:stCxn id="17" idx="0"/>
            <a:endCxn id="41" idx="1"/>
          </p:cNvCxnSpPr>
          <p:nvPr/>
        </p:nvCxnSpPr>
        <p:spPr>
          <a:xfrm rot="5400000" flipH="1" flipV="1">
            <a:off x="2242744" y="4421661"/>
            <a:ext cx="572416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 : en angle 121">
            <a:extLst>
              <a:ext uri="{FF2B5EF4-FFF2-40B4-BE49-F238E27FC236}">
                <a16:creationId xmlns:a16="http://schemas.microsoft.com/office/drawing/2014/main" id="{95B258B0-B1CE-0995-C4B7-EDADBDD9CBEC}"/>
              </a:ext>
            </a:extLst>
          </p:cNvPr>
          <p:cNvCxnSpPr>
            <a:cxnSpLocks/>
            <a:stCxn id="17" idx="2"/>
            <a:endCxn id="58" idx="1"/>
          </p:cNvCxnSpPr>
          <p:nvPr/>
        </p:nvCxnSpPr>
        <p:spPr>
          <a:xfrm rot="16200000" flipH="1">
            <a:off x="2288712" y="5236109"/>
            <a:ext cx="480481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ngle 124">
            <a:extLst>
              <a:ext uri="{FF2B5EF4-FFF2-40B4-BE49-F238E27FC236}">
                <a16:creationId xmlns:a16="http://schemas.microsoft.com/office/drawing/2014/main" id="{0AC9BA9E-C040-8794-395F-81E24B35F134}"/>
              </a:ext>
            </a:extLst>
          </p:cNvPr>
          <p:cNvCxnSpPr>
            <a:cxnSpLocks/>
            <a:stCxn id="41" idx="0"/>
            <a:endCxn id="39" idx="1"/>
          </p:cNvCxnSpPr>
          <p:nvPr/>
        </p:nvCxnSpPr>
        <p:spPr>
          <a:xfrm rot="5400000" flipH="1" flipV="1">
            <a:off x="3958736" y="3771413"/>
            <a:ext cx="112134" cy="68573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127">
            <a:extLst>
              <a:ext uri="{FF2B5EF4-FFF2-40B4-BE49-F238E27FC236}">
                <a16:creationId xmlns:a16="http://schemas.microsoft.com/office/drawing/2014/main" id="{A3A5F91C-052E-F235-417F-9E2B80D160CD}"/>
              </a:ext>
            </a:extLst>
          </p:cNvPr>
          <p:cNvCxnSpPr>
            <a:cxnSpLocks/>
            <a:stCxn id="41" idx="2"/>
            <a:endCxn id="40" idx="1"/>
          </p:cNvCxnSpPr>
          <p:nvPr/>
        </p:nvCxnSpPr>
        <p:spPr>
          <a:xfrm rot="16200000" flipH="1">
            <a:off x="3948029" y="4182254"/>
            <a:ext cx="132600" cy="68479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132">
            <a:extLst>
              <a:ext uri="{FF2B5EF4-FFF2-40B4-BE49-F238E27FC236}">
                <a16:creationId xmlns:a16="http://schemas.microsoft.com/office/drawing/2014/main" id="{F949A873-E554-68A8-CA66-5EC2B7EE05E2}"/>
              </a:ext>
            </a:extLst>
          </p:cNvPr>
          <p:cNvCxnSpPr>
            <a:cxnSpLocks/>
            <a:stCxn id="58" idx="0"/>
            <a:endCxn id="42" idx="1"/>
          </p:cNvCxnSpPr>
          <p:nvPr/>
        </p:nvCxnSpPr>
        <p:spPr>
          <a:xfrm rot="5400000" flipH="1" flipV="1">
            <a:off x="3912409" y="5065983"/>
            <a:ext cx="180570" cy="709956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ngle 135">
            <a:extLst>
              <a:ext uri="{FF2B5EF4-FFF2-40B4-BE49-F238E27FC236}">
                <a16:creationId xmlns:a16="http://schemas.microsoft.com/office/drawing/2014/main" id="{C12C6E4E-D379-2D51-380C-84F64F1AAB5C}"/>
              </a:ext>
            </a:extLst>
          </p:cNvPr>
          <p:cNvCxnSpPr>
            <a:cxnSpLocks/>
            <a:stCxn id="58" idx="2"/>
            <a:endCxn id="43" idx="1"/>
          </p:cNvCxnSpPr>
          <p:nvPr/>
        </p:nvCxnSpPr>
        <p:spPr>
          <a:xfrm rot="16200000" flipH="1">
            <a:off x="3821915" y="5625047"/>
            <a:ext cx="360610" cy="70900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138">
            <a:extLst>
              <a:ext uri="{FF2B5EF4-FFF2-40B4-BE49-F238E27FC236}">
                <a16:creationId xmlns:a16="http://schemas.microsoft.com/office/drawing/2014/main" id="{43BCD902-9C12-B987-599C-57CEB7A9460C}"/>
              </a:ext>
            </a:extLst>
          </p:cNvPr>
          <p:cNvCxnSpPr>
            <a:cxnSpLocks/>
            <a:stCxn id="42" idx="0"/>
            <a:endCxn id="44" idx="1"/>
          </p:cNvCxnSpPr>
          <p:nvPr/>
        </p:nvCxnSpPr>
        <p:spPr>
          <a:xfrm rot="5400000" flipH="1" flipV="1">
            <a:off x="5332043" y="4684867"/>
            <a:ext cx="121438" cy="88218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141">
            <a:extLst>
              <a:ext uri="{FF2B5EF4-FFF2-40B4-BE49-F238E27FC236}">
                <a16:creationId xmlns:a16="http://schemas.microsoft.com/office/drawing/2014/main" id="{0732AB2C-14D0-8228-BECE-847EEAE63816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5327346" y="5099001"/>
            <a:ext cx="130833" cy="88218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8240C33-F359-EF04-7DAB-F8080C2914A6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4043390" y="1267972"/>
            <a:ext cx="278067" cy="303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746B3EE4-EF28-B83B-D755-AE663F0EB4E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040786" y="1804604"/>
            <a:ext cx="286741" cy="263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AFF9DD3A-E62F-45CC-F110-BA8FDB26791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738193" y="2979397"/>
            <a:ext cx="383380" cy="106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38" idx="3"/>
            <a:endCxn id="70" idx="1"/>
          </p:cNvCxnSpPr>
          <p:nvPr/>
        </p:nvCxnSpPr>
        <p:spPr>
          <a:xfrm>
            <a:off x="3887256" y="3469036"/>
            <a:ext cx="273849" cy="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>
            <a:off x="6985853" y="5605509"/>
            <a:ext cx="447146" cy="476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F4657FB-3F0A-EC19-A4A9-02D0A4C0D6FF}"/>
              </a:ext>
            </a:extLst>
          </p:cNvPr>
          <p:cNvSpPr/>
          <p:nvPr/>
        </p:nvSpPr>
        <p:spPr>
          <a:xfrm>
            <a:off x="130277" y="3104817"/>
            <a:ext cx="1080000" cy="504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Variable dépendante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AFF9DD3A-E62F-45CC-F110-BA8FDB2679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738193" y="2453731"/>
            <a:ext cx="380710" cy="650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39" idx="3"/>
            <a:endCxn id="25" idx="1"/>
          </p:cNvCxnSpPr>
          <p:nvPr/>
        </p:nvCxnSpPr>
        <p:spPr>
          <a:xfrm>
            <a:off x="5545672" y="4058215"/>
            <a:ext cx="272800" cy="570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40" idx="3"/>
            <a:endCxn id="28" idx="1"/>
          </p:cNvCxnSpPr>
          <p:nvPr/>
        </p:nvCxnSpPr>
        <p:spPr>
          <a:xfrm>
            <a:off x="5508724" y="4590949"/>
            <a:ext cx="30205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6985853" y="5065238"/>
            <a:ext cx="436200" cy="319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43" idx="3"/>
            <a:endCxn id="33" idx="1"/>
          </p:cNvCxnSpPr>
          <p:nvPr/>
        </p:nvCxnSpPr>
        <p:spPr>
          <a:xfrm flipV="1">
            <a:off x="5508724" y="6158937"/>
            <a:ext cx="309748" cy="91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260125" y="1065035"/>
            <a:ext cx="18373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/>
              <a:t>Adapté</a:t>
            </a:r>
            <a:r>
              <a:rPr lang="en-US" sz="1050" dirty="0"/>
              <a:t> de David Howell, 2008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4201" y="1487899"/>
            <a:ext cx="2666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test paramétrique (assomptions++)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test non-paramétrique (assomptions--)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214E16B-308D-F1ED-46FF-AE6CFB6A92F6}"/>
              </a:ext>
            </a:extLst>
          </p:cNvPr>
          <p:cNvSpPr/>
          <p:nvPr/>
        </p:nvSpPr>
        <p:spPr>
          <a:xfrm>
            <a:off x="4161105" y="3270791"/>
            <a:ext cx="2015197" cy="397941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5DA2"/>
                </a:solidFill>
              </a:rPr>
              <a:t>t échantillon unique</a:t>
            </a:r>
          </a:p>
          <a:p>
            <a:pPr algn="ctr"/>
            <a:r>
              <a:rPr lang="fr-FR" sz="1200" b="1" dirty="0">
                <a:solidFill>
                  <a:srgbClr val="FF0000"/>
                </a:solidFill>
              </a:rPr>
              <a:t>Wilcoxon échantillon unique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6BB17A-D039-82D8-6781-1343E14E1DF7}"/>
              </a:ext>
            </a:extLst>
          </p:cNvPr>
          <p:cNvSpPr/>
          <p:nvPr/>
        </p:nvSpPr>
        <p:spPr>
          <a:xfrm>
            <a:off x="922436" y="1377115"/>
            <a:ext cx="1009650" cy="323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Qualitative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46B3EE4-EF28-B83B-D755-AE663F0EB4E5}"/>
              </a:ext>
            </a:extLst>
          </p:cNvPr>
          <p:cNvCxnSpPr>
            <a:cxnSpLocks/>
            <a:stCxn id="73" idx="3"/>
            <a:endCxn id="10" idx="1"/>
          </p:cNvCxnSpPr>
          <p:nvPr/>
        </p:nvCxnSpPr>
        <p:spPr>
          <a:xfrm flipV="1">
            <a:off x="1932086" y="1534551"/>
            <a:ext cx="372964" cy="411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stCxn id="17" idx="0"/>
            <a:endCxn id="38" idx="1"/>
          </p:cNvCxnSpPr>
          <p:nvPr/>
        </p:nvCxnSpPr>
        <p:spPr>
          <a:xfrm rot="5400000" flipH="1" flipV="1">
            <a:off x="1820088" y="3999005"/>
            <a:ext cx="1417729" cy="3577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5FD47DAA-6503-4F33-A5EF-5B855B96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88" y="1937752"/>
            <a:ext cx="387423" cy="378198"/>
          </a:xfrm>
          <a:prstGeom prst="rect">
            <a:avLst/>
          </a:prstGeom>
        </p:spPr>
      </p:pic>
      <p:pic>
        <p:nvPicPr>
          <p:cNvPr id="74" name="Image 73">
            <a:extLst>
              <a:ext uri="{FF2B5EF4-FFF2-40B4-BE49-F238E27FC236}">
                <a16:creationId xmlns:a16="http://schemas.microsoft.com/office/drawing/2014/main" id="{8959BF19-B346-40F4-9201-91951018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35" y="1828384"/>
            <a:ext cx="399725" cy="480829"/>
          </a:xfrm>
          <a:prstGeom prst="rect">
            <a:avLst/>
          </a:prstGeom>
        </p:spPr>
      </p:pic>
      <p:pic>
        <p:nvPicPr>
          <p:cNvPr id="75" name="Graphique 73">
            <a:extLst>
              <a:ext uri="{FF2B5EF4-FFF2-40B4-BE49-F238E27FC236}">
                <a16:creationId xmlns:a16="http://schemas.microsoft.com/office/drawing/2014/main" id="{8635B10D-378E-45EC-B274-31A214DF7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6920" y="4553727"/>
            <a:ext cx="511511" cy="511511"/>
          </a:xfrm>
          <a:prstGeom prst="rect">
            <a:avLst/>
          </a:prstGeom>
        </p:spPr>
      </p:pic>
      <p:sp>
        <p:nvSpPr>
          <p:cNvPr id="68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- échantillon unique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093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4662678" y="4131064"/>
            <a:ext cx="2545384" cy="276999"/>
          </a:xfrm>
          <a:prstGeom prst="round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6</a:t>
            </a:fld>
            <a:endParaRPr lang="en-US"/>
          </a:p>
        </p:txBody>
      </p:sp>
      <p:sp>
        <p:nvSpPr>
          <p:cNvPr id="72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- échantillon unique</a:t>
            </a:r>
            <a:endParaRPr lang="en-US" sz="3600" dirty="0"/>
          </a:p>
        </p:txBody>
      </p:sp>
      <p:sp>
        <p:nvSpPr>
          <p:cNvPr id="71" name="ZoneTexte 70"/>
          <p:cNvSpPr txBox="1"/>
          <p:nvPr/>
        </p:nvSpPr>
        <p:spPr>
          <a:xfrm>
            <a:off x="246183" y="1100934"/>
            <a:ext cx="5434950" cy="213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Contexte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VD quantitative (ordinale/rapport/intervalle)</a:t>
            </a:r>
          </a:p>
          <a:p>
            <a:endParaRPr lang="fr-FR" sz="1600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3232FF"/>
                </a:solidFill>
              </a:rPr>
              <a:t>H</a:t>
            </a:r>
            <a:r>
              <a:rPr lang="fr-FR" sz="2000" b="1" baseline="-25000" dirty="0">
                <a:solidFill>
                  <a:srgbClr val="3232FF"/>
                </a:solidFill>
              </a:rPr>
              <a:t>0</a:t>
            </a:r>
            <a:r>
              <a:rPr lang="fr-FR" sz="1600" dirty="0"/>
              <a:t> : moyenne</a:t>
            </a:r>
            <a:r>
              <a:rPr lang="fr-FR" sz="1600" b="1" dirty="0"/>
              <a:t> ECHANTILLON </a:t>
            </a:r>
            <a:r>
              <a:rPr lang="fr-FR" sz="2000" b="1" dirty="0">
                <a:solidFill>
                  <a:srgbClr val="3232FF"/>
                </a:solidFill>
              </a:rPr>
              <a:t>=</a:t>
            </a:r>
            <a:r>
              <a:rPr lang="fr-FR" sz="1600" b="1" dirty="0">
                <a:solidFill>
                  <a:srgbClr val="3232FF"/>
                </a:solidFill>
              </a:rPr>
              <a:t> </a:t>
            </a:r>
            <a:r>
              <a:rPr lang="fr-FR" sz="1600" dirty="0"/>
              <a:t>moyenne</a:t>
            </a:r>
            <a:r>
              <a:rPr lang="fr-FR" sz="1600" b="1" dirty="0"/>
              <a:t> POPULATION</a:t>
            </a:r>
            <a:endParaRPr lang="fr-F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rgbClr val="FF0000"/>
                </a:solidFill>
              </a:rPr>
              <a:t>H</a:t>
            </a:r>
            <a:r>
              <a:rPr lang="fr-FR" sz="2000" b="1" baseline="-25000" dirty="0" err="1">
                <a:solidFill>
                  <a:srgbClr val="FF0000"/>
                </a:solidFill>
              </a:rPr>
              <a:t>1</a:t>
            </a:r>
            <a:r>
              <a:rPr lang="fr-FR" sz="1600" dirty="0">
                <a:solidFill>
                  <a:prstClr val="black"/>
                </a:solidFill>
              </a:rPr>
              <a:t> : </a:t>
            </a:r>
            <a:r>
              <a:rPr lang="fr-FR" sz="1600" dirty="0"/>
              <a:t>moyenne </a:t>
            </a:r>
            <a:r>
              <a:rPr lang="fr-FR" sz="1600" b="1" dirty="0"/>
              <a:t>ECHANTILLON</a:t>
            </a:r>
            <a:r>
              <a:rPr lang="fr-FR" sz="1600" dirty="0"/>
              <a:t> </a:t>
            </a:r>
            <a:r>
              <a:rPr lang="fr-FR" sz="2000" b="1" dirty="0">
                <a:solidFill>
                  <a:srgbClr val="FF0000"/>
                </a:solidFill>
              </a:rPr>
              <a:t>!=</a:t>
            </a:r>
            <a:r>
              <a:rPr lang="fr-FR" sz="1600" b="1" dirty="0">
                <a:solidFill>
                  <a:srgbClr val="3232FF"/>
                </a:solidFill>
              </a:rPr>
              <a:t> </a:t>
            </a:r>
            <a:r>
              <a:rPr lang="fr-FR" sz="1600" dirty="0"/>
              <a:t>moyenne</a:t>
            </a:r>
            <a:r>
              <a:rPr lang="fr-FR" sz="1600" b="1" dirty="0"/>
              <a:t> POPULATION</a:t>
            </a:r>
            <a:endParaRPr lang="fr-FR" sz="1400" b="1" dirty="0"/>
          </a:p>
        </p:txBody>
      </p:sp>
      <p:pic>
        <p:nvPicPr>
          <p:cNvPr id="26" name="Graphique 73">
            <a:extLst>
              <a:ext uri="{FF2B5EF4-FFF2-40B4-BE49-F238E27FC236}">
                <a16:creationId xmlns:a16="http://schemas.microsoft.com/office/drawing/2014/main" id="{8635B10D-378E-45EC-B274-31A214DF7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39304" y="1211810"/>
            <a:ext cx="511511" cy="51151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580" y="3670984"/>
            <a:ext cx="430067" cy="43372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651" y="1866782"/>
            <a:ext cx="605805" cy="61096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62678" y="4131538"/>
            <a:ext cx="1373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/>
              <a:t>MOY </a:t>
            </a:r>
            <a:r>
              <a:rPr lang="fr-FR" sz="1200" b="1" dirty="0"/>
              <a:t>POPULATION</a:t>
            </a:r>
            <a:endParaRPr lang="en-US" sz="1200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1E0B347-DEA0-4C8C-AD8D-8573057CA9AC}"/>
              </a:ext>
            </a:extLst>
          </p:cNvPr>
          <p:cNvGrpSpPr/>
          <p:nvPr/>
        </p:nvGrpSpPr>
        <p:grpSpPr>
          <a:xfrm>
            <a:off x="5791468" y="5096814"/>
            <a:ext cx="492927" cy="543173"/>
            <a:chOff x="3360659" y="3681877"/>
            <a:chExt cx="1051124" cy="1075209"/>
          </a:xfrm>
        </p:grpSpPr>
        <p:pic>
          <p:nvPicPr>
            <p:cNvPr id="27" name="Graphique 8">
              <a:extLst>
                <a:ext uri="{FF2B5EF4-FFF2-40B4-BE49-F238E27FC236}">
                  <a16:creationId xmlns:a16="http://schemas.microsoft.com/office/drawing/2014/main" id="{EB9AF54B-1221-428D-AB95-18FCA87C3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487845" y="3704822"/>
              <a:ext cx="225113" cy="532694"/>
            </a:xfrm>
            <a:prstGeom prst="rect">
              <a:avLst/>
            </a:prstGeom>
          </p:spPr>
        </p:pic>
        <p:pic>
          <p:nvPicPr>
            <p:cNvPr id="28" name="Graphique 96">
              <a:extLst>
                <a:ext uri="{FF2B5EF4-FFF2-40B4-BE49-F238E27FC236}">
                  <a16:creationId xmlns:a16="http://schemas.microsoft.com/office/drawing/2014/main" id="{C16B4161-6AA0-4009-BCA1-52EF945B5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640245" y="3857222"/>
              <a:ext cx="225113" cy="532694"/>
            </a:xfrm>
            <a:prstGeom prst="rect">
              <a:avLst/>
            </a:prstGeom>
          </p:spPr>
        </p:pic>
        <p:pic>
          <p:nvPicPr>
            <p:cNvPr id="29" name="Graphique 97">
              <a:extLst>
                <a:ext uri="{FF2B5EF4-FFF2-40B4-BE49-F238E27FC236}">
                  <a16:creationId xmlns:a16="http://schemas.microsoft.com/office/drawing/2014/main" id="{FE50D8F1-C886-45B0-88DD-96E25F54D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860346" y="3681877"/>
              <a:ext cx="225113" cy="532694"/>
            </a:xfrm>
            <a:prstGeom prst="rect">
              <a:avLst/>
            </a:prstGeom>
          </p:spPr>
        </p:pic>
        <p:pic>
          <p:nvPicPr>
            <p:cNvPr id="30" name="Graphique 98">
              <a:extLst>
                <a:ext uri="{FF2B5EF4-FFF2-40B4-BE49-F238E27FC236}">
                  <a16:creationId xmlns:a16="http://schemas.microsoft.com/office/drawing/2014/main" id="{59B06318-6C66-4114-AB90-6B1D22AA7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814169" y="3964607"/>
              <a:ext cx="225113" cy="532694"/>
            </a:xfrm>
            <a:prstGeom prst="rect">
              <a:avLst/>
            </a:prstGeom>
          </p:spPr>
        </p:pic>
        <p:pic>
          <p:nvPicPr>
            <p:cNvPr id="31" name="Graphique 99">
              <a:extLst>
                <a:ext uri="{FF2B5EF4-FFF2-40B4-BE49-F238E27FC236}">
                  <a16:creationId xmlns:a16="http://schemas.microsoft.com/office/drawing/2014/main" id="{692E224B-C3EC-4AB7-BAFF-453B262BC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966569" y="4117007"/>
              <a:ext cx="225113" cy="532694"/>
            </a:xfrm>
            <a:prstGeom prst="rect">
              <a:avLst/>
            </a:prstGeom>
          </p:spPr>
        </p:pic>
        <p:pic>
          <p:nvPicPr>
            <p:cNvPr id="32" name="Graphique 100">
              <a:extLst>
                <a:ext uri="{FF2B5EF4-FFF2-40B4-BE49-F238E27FC236}">
                  <a16:creationId xmlns:a16="http://schemas.microsoft.com/office/drawing/2014/main" id="{ED909E52-7EF0-455F-82BA-770E66409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4186670" y="3941662"/>
              <a:ext cx="225113" cy="532694"/>
            </a:xfrm>
            <a:prstGeom prst="rect">
              <a:avLst/>
            </a:prstGeom>
          </p:spPr>
        </p:pic>
        <p:pic>
          <p:nvPicPr>
            <p:cNvPr id="33" name="Graphique 101">
              <a:extLst>
                <a:ext uri="{FF2B5EF4-FFF2-40B4-BE49-F238E27FC236}">
                  <a16:creationId xmlns:a16="http://schemas.microsoft.com/office/drawing/2014/main" id="{19F84CF3-26AD-4673-BDED-DD30A7A9D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360659" y="4071992"/>
              <a:ext cx="225113" cy="532694"/>
            </a:xfrm>
            <a:prstGeom prst="rect">
              <a:avLst/>
            </a:prstGeom>
          </p:spPr>
        </p:pic>
        <p:pic>
          <p:nvPicPr>
            <p:cNvPr id="34" name="Graphique 102">
              <a:extLst>
                <a:ext uri="{FF2B5EF4-FFF2-40B4-BE49-F238E27FC236}">
                  <a16:creationId xmlns:a16="http://schemas.microsoft.com/office/drawing/2014/main" id="{93C8B420-D4F3-4B39-88D8-29A3408DB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513059" y="4224392"/>
              <a:ext cx="225113" cy="532694"/>
            </a:xfrm>
            <a:prstGeom prst="rect">
              <a:avLst/>
            </a:prstGeom>
          </p:spPr>
        </p:pic>
        <p:pic>
          <p:nvPicPr>
            <p:cNvPr id="35" name="Graphique 103">
              <a:extLst>
                <a:ext uri="{FF2B5EF4-FFF2-40B4-BE49-F238E27FC236}">
                  <a16:creationId xmlns:a16="http://schemas.microsoft.com/office/drawing/2014/main" id="{2C6D0422-DF51-419C-8A3E-F96A5306C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733160" y="4049047"/>
              <a:ext cx="225113" cy="532694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5291697" y="5686082"/>
            <a:ext cx="1424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/>
              <a:t>MOY </a:t>
            </a:r>
            <a:r>
              <a:rPr lang="fr-FR" sz="1400" b="1" dirty="0"/>
              <a:t>échantillon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6255878" y="4106125"/>
            <a:ext cx="9151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/>
              <a:t>constante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008328" y="406508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=</a:t>
            </a:r>
            <a:endParaRPr lang="en-US" dirty="0"/>
          </a:p>
        </p:txBody>
      </p:sp>
      <p:cxnSp>
        <p:nvCxnSpPr>
          <p:cNvPr id="42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stCxn id="32" idx="1"/>
            <a:endCxn id="37" idx="2"/>
          </p:cNvCxnSpPr>
          <p:nvPr/>
        </p:nvCxnSpPr>
        <p:spPr>
          <a:xfrm flipV="1">
            <a:off x="6284395" y="4413902"/>
            <a:ext cx="429077" cy="94870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822200" y="4689892"/>
            <a:ext cx="1238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compatible avec </a:t>
            </a:r>
            <a:r>
              <a:rPr lang="fr-FR" sz="1600" b="1" dirty="0">
                <a:solidFill>
                  <a:srgbClr val="3232FF"/>
                </a:solidFill>
              </a:rPr>
              <a:t>H</a:t>
            </a:r>
            <a:r>
              <a:rPr lang="fr-FR" sz="1600" b="1" baseline="-25000" dirty="0">
                <a:solidFill>
                  <a:srgbClr val="3232FF"/>
                </a:solidFill>
              </a:rPr>
              <a:t>0</a:t>
            </a:r>
            <a:r>
              <a:rPr lang="fr-FR" sz="1600" dirty="0"/>
              <a:t>?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4209614" y="4065083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3232FF"/>
                </a:solidFill>
              </a:rPr>
              <a:t>H</a:t>
            </a:r>
            <a:r>
              <a:rPr lang="fr-FR" b="1" baseline="-25000" dirty="0">
                <a:solidFill>
                  <a:srgbClr val="3232FF"/>
                </a:solidFill>
              </a:rPr>
              <a:t>0</a:t>
            </a:r>
            <a:endParaRPr lang="en-US" dirty="0">
              <a:solidFill>
                <a:srgbClr val="3232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641" y="3734091"/>
            <a:ext cx="3180895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/>
              <a:t>Exemples</a:t>
            </a:r>
            <a:r>
              <a:rPr lang="fr-FR"/>
              <a:t>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/>
              <a:t>taille moy &gt; 177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/>
              <a:t>note &lt; 10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/>
              <a:t>verticale subjective != 3° 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</p:txBody>
      </p:sp>
      <p:cxnSp>
        <p:nvCxnSpPr>
          <p:cNvPr id="38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stCxn id="17" idx="2"/>
            <a:endCxn id="33" idx="3"/>
          </p:cNvCxnSpPr>
          <p:nvPr/>
        </p:nvCxnSpPr>
        <p:spPr>
          <a:xfrm rot="16200000" flipH="1">
            <a:off x="5060418" y="4697395"/>
            <a:ext cx="1019908" cy="4421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que 38">
            <a:extLst>
              <a:ext uri="{FF2B5EF4-FFF2-40B4-BE49-F238E27FC236}">
                <a16:creationId xmlns:a16="http://schemas.microsoft.com/office/drawing/2014/main" id="{2DAF6D9B-730D-4812-805E-AEBE9E69E1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564182" y="1222926"/>
            <a:ext cx="726468" cy="80355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6A30CCE-8D55-48F3-8106-CE5E8C1FE275}"/>
              </a:ext>
            </a:extLst>
          </p:cNvPr>
          <p:cNvSpPr/>
          <p:nvPr/>
        </p:nvSpPr>
        <p:spPr>
          <a:xfrm>
            <a:off x="6945352" y="2125581"/>
            <a:ext cx="2057400" cy="954107"/>
          </a:xfrm>
          <a:prstGeom prst="rect">
            <a:avLst/>
          </a:prstGeom>
          <a:solidFill>
            <a:srgbClr val="FFC000">
              <a:alpha val="69804"/>
            </a:srgbClr>
          </a:solidFill>
        </p:spPr>
        <p:txBody>
          <a:bodyPr wrap="square">
            <a:spAutoFit/>
          </a:bodyPr>
          <a:lstStyle/>
          <a:p>
            <a:r>
              <a:rPr lang="fr-FR" sz="1400" b="1"/>
              <a:t>ce test est généralement utilisé pour savoir si mon échantillon vient de telle population</a:t>
            </a:r>
            <a:endParaRPr lang="fr-FR" sz="1400" b="1">
              <a:solidFill>
                <a:srgbClr val="3232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35A54A-AEE1-4C46-892F-182C35084B7F}"/>
              </a:ext>
            </a:extLst>
          </p:cNvPr>
          <p:cNvSpPr/>
          <p:nvPr/>
        </p:nvSpPr>
        <p:spPr>
          <a:xfrm>
            <a:off x="5291697" y="1857272"/>
            <a:ext cx="1740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i="1"/>
              <a:t>valeur connue OU supposée</a:t>
            </a:r>
          </a:p>
        </p:txBody>
      </p:sp>
    </p:spTree>
    <p:extLst>
      <p:ext uri="{BB962C8B-B14F-4D97-AF65-F5344CB8AC3E}">
        <p14:creationId xmlns:p14="http://schemas.microsoft.com/office/powerpoint/2010/main" val="222675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4662678" y="4131064"/>
            <a:ext cx="2545384" cy="276999"/>
          </a:xfrm>
          <a:prstGeom prst="round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7</a:t>
            </a:fld>
            <a:endParaRPr lang="en-US"/>
          </a:p>
        </p:txBody>
      </p:sp>
      <p:sp>
        <p:nvSpPr>
          <p:cNvPr id="72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- échantillon unique</a:t>
            </a:r>
            <a:endParaRPr lang="en-US" sz="3600" dirty="0"/>
          </a:p>
        </p:txBody>
      </p:sp>
      <p:sp>
        <p:nvSpPr>
          <p:cNvPr id="71" name="ZoneTexte 70"/>
          <p:cNvSpPr txBox="1"/>
          <p:nvPr/>
        </p:nvSpPr>
        <p:spPr>
          <a:xfrm>
            <a:off x="246183" y="1100934"/>
            <a:ext cx="5434950" cy="213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Contexte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VD quantitative (ordinale/rapport/intervalle)</a:t>
            </a:r>
          </a:p>
          <a:p>
            <a:endParaRPr lang="fr-FR" sz="1600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3232FF"/>
                </a:solidFill>
              </a:rPr>
              <a:t>H</a:t>
            </a:r>
            <a:r>
              <a:rPr lang="fr-FR" sz="2000" b="1" baseline="-25000" dirty="0">
                <a:solidFill>
                  <a:srgbClr val="3232FF"/>
                </a:solidFill>
              </a:rPr>
              <a:t>0</a:t>
            </a:r>
            <a:r>
              <a:rPr lang="fr-FR" sz="1600" dirty="0"/>
              <a:t> : moyenne</a:t>
            </a:r>
            <a:r>
              <a:rPr lang="fr-FR" sz="1600" b="1" dirty="0"/>
              <a:t> ECHANTILLON </a:t>
            </a:r>
            <a:r>
              <a:rPr lang="fr-FR" sz="2000" b="1" dirty="0">
                <a:solidFill>
                  <a:srgbClr val="3232FF"/>
                </a:solidFill>
              </a:rPr>
              <a:t>=</a:t>
            </a:r>
            <a:r>
              <a:rPr lang="fr-FR" sz="1600" b="1" dirty="0">
                <a:solidFill>
                  <a:srgbClr val="3232FF"/>
                </a:solidFill>
              </a:rPr>
              <a:t> </a:t>
            </a:r>
            <a:r>
              <a:rPr lang="fr-FR" sz="1600" dirty="0"/>
              <a:t>moyenne</a:t>
            </a:r>
            <a:r>
              <a:rPr lang="fr-FR" sz="1600" b="1" dirty="0"/>
              <a:t> POPULATION</a:t>
            </a:r>
            <a:endParaRPr lang="fr-F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rgbClr val="FF0000"/>
                </a:solidFill>
              </a:rPr>
              <a:t>H</a:t>
            </a:r>
            <a:r>
              <a:rPr lang="fr-FR" sz="2000" b="1" baseline="-25000" dirty="0" err="1">
                <a:solidFill>
                  <a:srgbClr val="FF0000"/>
                </a:solidFill>
              </a:rPr>
              <a:t>1</a:t>
            </a:r>
            <a:r>
              <a:rPr lang="fr-FR" sz="1600" dirty="0">
                <a:solidFill>
                  <a:prstClr val="black"/>
                </a:solidFill>
              </a:rPr>
              <a:t> : </a:t>
            </a:r>
            <a:r>
              <a:rPr lang="fr-FR" sz="1600" dirty="0"/>
              <a:t>moyenne </a:t>
            </a:r>
            <a:r>
              <a:rPr lang="fr-FR" sz="1600" b="1" dirty="0"/>
              <a:t>ECHANTILLON</a:t>
            </a:r>
            <a:r>
              <a:rPr lang="fr-FR" sz="1600" dirty="0"/>
              <a:t> </a:t>
            </a:r>
            <a:r>
              <a:rPr lang="fr-FR" sz="2000" b="1" dirty="0">
                <a:solidFill>
                  <a:srgbClr val="FF0000"/>
                </a:solidFill>
              </a:rPr>
              <a:t>!=</a:t>
            </a:r>
            <a:r>
              <a:rPr lang="fr-FR" sz="1600" b="1" dirty="0">
                <a:solidFill>
                  <a:srgbClr val="3232FF"/>
                </a:solidFill>
              </a:rPr>
              <a:t> </a:t>
            </a:r>
            <a:r>
              <a:rPr lang="fr-FR" sz="1600" dirty="0"/>
              <a:t>moyenne</a:t>
            </a:r>
            <a:r>
              <a:rPr lang="fr-FR" sz="1600" b="1" dirty="0"/>
              <a:t> POPULATION</a:t>
            </a:r>
            <a:endParaRPr lang="fr-FR" sz="1400" b="1" dirty="0"/>
          </a:p>
        </p:txBody>
      </p:sp>
      <p:pic>
        <p:nvPicPr>
          <p:cNvPr id="26" name="Graphique 73">
            <a:extLst>
              <a:ext uri="{FF2B5EF4-FFF2-40B4-BE49-F238E27FC236}">
                <a16:creationId xmlns:a16="http://schemas.microsoft.com/office/drawing/2014/main" id="{8635B10D-378E-45EC-B274-31A214DF7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39304" y="1211810"/>
            <a:ext cx="511511" cy="51151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381" y="3670984"/>
            <a:ext cx="430067" cy="43372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651" y="1866782"/>
            <a:ext cx="605805" cy="61096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62678" y="4131538"/>
            <a:ext cx="15559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/>
              <a:t>QI </a:t>
            </a:r>
            <a:r>
              <a:rPr lang="fr-FR" sz="1200" b="1" dirty="0" err="1"/>
              <a:t>MOY</a:t>
            </a:r>
            <a:r>
              <a:rPr lang="fr-FR" sz="1200" b="1" dirty="0"/>
              <a:t> POPULATION</a:t>
            </a:r>
            <a:endParaRPr lang="en-US" sz="1200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1E0B347-DEA0-4C8C-AD8D-8573057CA9AC}"/>
              </a:ext>
            </a:extLst>
          </p:cNvPr>
          <p:cNvGrpSpPr/>
          <p:nvPr/>
        </p:nvGrpSpPr>
        <p:grpSpPr>
          <a:xfrm>
            <a:off x="5791468" y="5096814"/>
            <a:ext cx="492927" cy="543173"/>
            <a:chOff x="3360659" y="3681877"/>
            <a:chExt cx="1051124" cy="1075209"/>
          </a:xfrm>
        </p:grpSpPr>
        <p:pic>
          <p:nvPicPr>
            <p:cNvPr id="27" name="Graphique 8">
              <a:extLst>
                <a:ext uri="{FF2B5EF4-FFF2-40B4-BE49-F238E27FC236}">
                  <a16:creationId xmlns:a16="http://schemas.microsoft.com/office/drawing/2014/main" id="{EB9AF54B-1221-428D-AB95-18FCA87C3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487845" y="3704822"/>
              <a:ext cx="225113" cy="532694"/>
            </a:xfrm>
            <a:prstGeom prst="rect">
              <a:avLst/>
            </a:prstGeom>
          </p:spPr>
        </p:pic>
        <p:pic>
          <p:nvPicPr>
            <p:cNvPr id="28" name="Graphique 96">
              <a:extLst>
                <a:ext uri="{FF2B5EF4-FFF2-40B4-BE49-F238E27FC236}">
                  <a16:creationId xmlns:a16="http://schemas.microsoft.com/office/drawing/2014/main" id="{C16B4161-6AA0-4009-BCA1-52EF945B5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640245" y="3857222"/>
              <a:ext cx="225113" cy="532694"/>
            </a:xfrm>
            <a:prstGeom prst="rect">
              <a:avLst/>
            </a:prstGeom>
          </p:spPr>
        </p:pic>
        <p:pic>
          <p:nvPicPr>
            <p:cNvPr id="29" name="Graphique 97">
              <a:extLst>
                <a:ext uri="{FF2B5EF4-FFF2-40B4-BE49-F238E27FC236}">
                  <a16:creationId xmlns:a16="http://schemas.microsoft.com/office/drawing/2014/main" id="{FE50D8F1-C886-45B0-88DD-96E25F54D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860346" y="3681877"/>
              <a:ext cx="225113" cy="532694"/>
            </a:xfrm>
            <a:prstGeom prst="rect">
              <a:avLst/>
            </a:prstGeom>
          </p:spPr>
        </p:pic>
        <p:pic>
          <p:nvPicPr>
            <p:cNvPr id="30" name="Graphique 98">
              <a:extLst>
                <a:ext uri="{FF2B5EF4-FFF2-40B4-BE49-F238E27FC236}">
                  <a16:creationId xmlns:a16="http://schemas.microsoft.com/office/drawing/2014/main" id="{59B06318-6C66-4114-AB90-6B1D22AA7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814169" y="3964607"/>
              <a:ext cx="225113" cy="532694"/>
            </a:xfrm>
            <a:prstGeom prst="rect">
              <a:avLst/>
            </a:prstGeom>
          </p:spPr>
        </p:pic>
        <p:pic>
          <p:nvPicPr>
            <p:cNvPr id="31" name="Graphique 99">
              <a:extLst>
                <a:ext uri="{FF2B5EF4-FFF2-40B4-BE49-F238E27FC236}">
                  <a16:creationId xmlns:a16="http://schemas.microsoft.com/office/drawing/2014/main" id="{692E224B-C3EC-4AB7-BAFF-453B262BC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966569" y="4117007"/>
              <a:ext cx="225113" cy="532694"/>
            </a:xfrm>
            <a:prstGeom prst="rect">
              <a:avLst/>
            </a:prstGeom>
          </p:spPr>
        </p:pic>
        <p:pic>
          <p:nvPicPr>
            <p:cNvPr id="32" name="Graphique 100">
              <a:extLst>
                <a:ext uri="{FF2B5EF4-FFF2-40B4-BE49-F238E27FC236}">
                  <a16:creationId xmlns:a16="http://schemas.microsoft.com/office/drawing/2014/main" id="{ED909E52-7EF0-455F-82BA-770E66409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4186670" y="3941662"/>
              <a:ext cx="225113" cy="532694"/>
            </a:xfrm>
            <a:prstGeom prst="rect">
              <a:avLst/>
            </a:prstGeom>
          </p:spPr>
        </p:pic>
        <p:pic>
          <p:nvPicPr>
            <p:cNvPr id="33" name="Graphique 101">
              <a:extLst>
                <a:ext uri="{FF2B5EF4-FFF2-40B4-BE49-F238E27FC236}">
                  <a16:creationId xmlns:a16="http://schemas.microsoft.com/office/drawing/2014/main" id="{19F84CF3-26AD-4673-BDED-DD30A7A9D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360659" y="4071992"/>
              <a:ext cx="225113" cy="532694"/>
            </a:xfrm>
            <a:prstGeom prst="rect">
              <a:avLst/>
            </a:prstGeom>
          </p:spPr>
        </p:pic>
        <p:pic>
          <p:nvPicPr>
            <p:cNvPr id="34" name="Graphique 102">
              <a:extLst>
                <a:ext uri="{FF2B5EF4-FFF2-40B4-BE49-F238E27FC236}">
                  <a16:creationId xmlns:a16="http://schemas.microsoft.com/office/drawing/2014/main" id="{93C8B420-D4F3-4B39-88D8-29A3408DB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513059" y="4224392"/>
              <a:ext cx="225113" cy="532694"/>
            </a:xfrm>
            <a:prstGeom prst="rect">
              <a:avLst/>
            </a:prstGeom>
          </p:spPr>
        </p:pic>
        <p:pic>
          <p:nvPicPr>
            <p:cNvPr id="35" name="Graphique 103">
              <a:extLst>
                <a:ext uri="{FF2B5EF4-FFF2-40B4-BE49-F238E27FC236}">
                  <a16:creationId xmlns:a16="http://schemas.microsoft.com/office/drawing/2014/main" id="{2C6D0422-DF51-419C-8A3E-F96A5306C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>
              <a:off x="3733160" y="4049047"/>
              <a:ext cx="225113" cy="532694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5291697" y="5686082"/>
            <a:ext cx="1636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/>
              <a:t>QI </a:t>
            </a:r>
            <a:r>
              <a:rPr lang="fr-FR" sz="1400" b="1" dirty="0" err="1"/>
              <a:t>MOY</a:t>
            </a:r>
            <a:r>
              <a:rPr lang="fr-FR" sz="1400" b="1" dirty="0"/>
              <a:t> échantillon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6255878" y="410612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/>
              <a:t>100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059129" y="406508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=</a:t>
            </a:r>
            <a:endParaRPr lang="en-US" dirty="0"/>
          </a:p>
        </p:txBody>
      </p:sp>
      <p:cxnSp>
        <p:nvCxnSpPr>
          <p:cNvPr id="42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stCxn id="32" idx="1"/>
            <a:endCxn id="37" idx="2"/>
          </p:cNvCxnSpPr>
          <p:nvPr/>
        </p:nvCxnSpPr>
        <p:spPr>
          <a:xfrm flipV="1">
            <a:off x="6284395" y="4413902"/>
            <a:ext cx="200873" cy="94870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517399" y="4689892"/>
            <a:ext cx="1238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compatible avec </a:t>
            </a:r>
            <a:r>
              <a:rPr lang="fr-FR" sz="1600" b="1" dirty="0">
                <a:solidFill>
                  <a:srgbClr val="3232FF"/>
                </a:solidFill>
              </a:rPr>
              <a:t>H</a:t>
            </a:r>
            <a:r>
              <a:rPr lang="fr-FR" sz="1600" b="1" baseline="-25000" dirty="0">
                <a:solidFill>
                  <a:srgbClr val="3232FF"/>
                </a:solidFill>
              </a:rPr>
              <a:t>0</a:t>
            </a:r>
            <a:r>
              <a:rPr lang="fr-FR" sz="1600" dirty="0"/>
              <a:t>?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4209614" y="4065083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3232FF"/>
                </a:solidFill>
              </a:rPr>
              <a:t>H</a:t>
            </a:r>
            <a:r>
              <a:rPr lang="fr-FR" b="1" baseline="-25000" dirty="0">
                <a:solidFill>
                  <a:srgbClr val="3232FF"/>
                </a:solidFill>
              </a:rPr>
              <a:t>0</a:t>
            </a:r>
            <a:endParaRPr lang="en-US" dirty="0">
              <a:solidFill>
                <a:srgbClr val="3232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641" y="3734091"/>
            <a:ext cx="3418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/>
              <a:t>Exemple ICI</a:t>
            </a:r>
            <a:r>
              <a:rPr lang="fr-FR"/>
              <a:t> </a:t>
            </a:r>
            <a:r>
              <a:rPr lang="fr-FR" dirty="0"/>
              <a:t>: nous avons un groupe de 20 sujets ; nous </a:t>
            </a:r>
            <a:r>
              <a:rPr lang="fr-FR"/>
              <a:t>voulons vérifier si leur </a:t>
            </a:r>
            <a:r>
              <a:rPr lang="fr-FR" b="1"/>
              <a:t>QI</a:t>
            </a:r>
            <a:r>
              <a:rPr lang="fr-FR"/>
              <a:t> moyen est </a:t>
            </a:r>
            <a:r>
              <a:rPr lang="fr-FR" dirty="0"/>
              <a:t>différent </a:t>
            </a:r>
            <a:r>
              <a:rPr lang="fr-FR"/>
              <a:t>de </a:t>
            </a:r>
            <a:r>
              <a:rPr lang="fr-FR" b="1"/>
              <a:t>100 </a:t>
            </a:r>
            <a:r>
              <a:rPr lang="fr-FR"/>
              <a:t>ou non.</a:t>
            </a:r>
            <a:endParaRPr lang="fr-FR" dirty="0"/>
          </a:p>
        </p:txBody>
      </p:sp>
      <p:cxnSp>
        <p:nvCxnSpPr>
          <p:cNvPr id="38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stCxn id="17" idx="2"/>
            <a:endCxn id="33" idx="3"/>
          </p:cNvCxnSpPr>
          <p:nvPr/>
        </p:nvCxnSpPr>
        <p:spPr>
          <a:xfrm rot="16200000" flipH="1">
            <a:off x="5106104" y="4743081"/>
            <a:ext cx="1019908" cy="35082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09710" y="3764102"/>
            <a:ext cx="903196" cy="38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400" dirty="0">
                <a:solidFill>
                  <a:prstClr val="black"/>
                </a:solidFill>
              </a:rPr>
              <a:t>constante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9" name="Graphique 38">
            <a:extLst>
              <a:ext uri="{FF2B5EF4-FFF2-40B4-BE49-F238E27FC236}">
                <a16:creationId xmlns:a16="http://schemas.microsoft.com/office/drawing/2014/main" id="{2DAF6D9B-730D-4812-805E-AEBE9E69E1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850442" y="1202992"/>
            <a:ext cx="773452" cy="80355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6A30CCE-8D55-48F3-8106-CE5E8C1FE275}"/>
              </a:ext>
            </a:extLst>
          </p:cNvPr>
          <p:cNvSpPr/>
          <p:nvPr/>
        </p:nvSpPr>
        <p:spPr>
          <a:xfrm>
            <a:off x="6231611" y="2105647"/>
            <a:ext cx="2374045" cy="1077218"/>
          </a:xfrm>
          <a:prstGeom prst="rect">
            <a:avLst/>
          </a:prstGeom>
          <a:solidFill>
            <a:srgbClr val="FFC000">
              <a:alpha val="69804"/>
            </a:srgbClr>
          </a:solidFill>
        </p:spPr>
        <p:txBody>
          <a:bodyPr wrap="square">
            <a:spAutoFit/>
          </a:bodyPr>
          <a:lstStyle/>
          <a:p>
            <a:r>
              <a:rPr lang="fr-FR" sz="1600" b="1"/>
              <a:t>ce test est généralement utilisé pour savoir si mon échantillon vient de telle population</a:t>
            </a:r>
            <a:endParaRPr lang="fr-FR" sz="1600" b="1">
              <a:solidFill>
                <a:srgbClr val="32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5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8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Statistiques descriptives</a:t>
            </a:r>
            <a:endParaRPr lang="en-US" sz="1400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- échantillon unique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81309" y="1925421"/>
            <a:ext cx="6625244" cy="29187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indice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tendances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centrales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moyenne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et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médiane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iq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Min. 1st Qu.  Median    Mean 3rd Qu.    Max.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81.00   99.25  110.00  105.90  114.00  120.00</a:t>
            </a:r>
          </a:p>
          <a:p>
            <a:pPr latinLnBrk="1">
              <a:spcAft>
                <a:spcPts val="1000"/>
              </a:spcAft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indice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 dispersion (écart type et quantiles)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iq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12.16077</a:t>
            </a:r>
          </a:p>
          <a:p>
            <a:pPr latinLnBrk="1"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quantile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iq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probs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0.25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0.75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pPr latinLnBrk="1">
              <a:spcAft>
                <a:spcPts val="1000"/>
              </a:spcAft>
            </a:pP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25%    75%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99.25 114.00</a:t>
            </a:r>
          </a:p>
        </p:txBody>
      </p:sp>
    </p:spTree>
    <p:extLst>
      <p:ext uri="{BB962C8B-B14F-4D97-AF65-F5344CB8AC3E}">
        <p14:creationId xmlns:p14="http://schemas.microsoft.com/office/powerpoint/2010/main" val="321408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6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9</a:t>
            </a:fld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246184" y="1100934"/>
            <a:ext cx="922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Statistiques descriptives</a:t>
            </a:r>
            <a:endParaRPr lang="en-US" sz="1400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test t - échantillon unique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90650" y="1836706"/>
            <a:ext cx="87565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graphique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boxplot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iq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horizontal 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graphics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stripchart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iq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 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 </a:t>
            </a:r>
            <a:r>
              <a:rPr 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6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rajoute</a:t>
            </a:r>
            <a:r>
              <a:rPr 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les observations </a:t>
            </a:r>
            <a:r>
              <a:rPr lang="en-US" sz="16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individuelles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 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iq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6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 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lwd 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plot la </a:t>
            </a:r>
            <a:r>
              <a:rPr lang="en-US" sz="16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moyenne</a:t>
            </a:r>
            <a:endParaRPr lang="en-US" sz="16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"/>
          <p:cNvPicPr/>
          <p:nvPr/>
        </p:nvPicPr>
        <p:blipFill rotWithShape="1">
          <a:blip r:embed="rId2"/>
          <a:srcRect t="18107" b="12659"/>
          <a:stretch/>
        </p:blipFill>
        <p:spPr bwMode="auto">
          <a:xfrm>
            <a:off x="1964158" y="3451187"/>
            <a:ext cx="4577715" cy="253538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53242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4956</TotalTime>
  <Words>3664</Words>
  <Application>Microsoft Office PowerPoint</Application>
  <PresentationFormat>Affichage à l'écran (4:3)</PresentationFormat>
  <Paragraphs>530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</vt:lpstr>
      <vt:lpstr>Consolas</vt:lpstr>
      <vt:lpstr>Times New Roman</vt:lpstr>
      <vt:lpstr>Thème Office</vt:lpstr>
      <vt:lpstr>Statistiques avec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CHU de Grenoble Alpes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Statistiques avec R</dc:title>
  <dc:creator>Lafitte, Remi</dc:creator>
  <cp:keywords>R</cp:keywords>
  <cp:lastModifiedBy>Lafitte, Remi</cp:lastModifiedBy>
  <cp:revision>2540</cp:revision>
  <dcterms:created xsi:type="dcterms:W3CDTF">2023-09-13T10:00:13Z</dcterms:created>
  <dcterms:modified xsi:type="dcterms:W3CDTF">2023-12-06T15:42:50Z</dcterms:modified>
</cp:coreProperties>
</file>