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372" r:id="rId3"/>
    <p:sldId id="373" r:id="rId4"/>
    <p:sldId id="375" r:id="rId5"/>
    <p:sldId id="377" r:id="rId6"/>
    <p:sldId id="376" r:id="rId7"/>
    <p:sldId id="378" r:id="rId8"/>
    <p:sldId id="381" r:id="rId9"/>
    <p:sldId id="504" r:id="rId10"/>
    <p:sldId id="518" r:id="rId11"/>
    <p:sldId id="385" r:id="rId12"/>
    <p:sldId id="386" r:id="rId13"/>
    <p:sldId id="401" r:id="rId14"/>
    <p:sldId id="402" r:id="rId15"/>
    <p:sldId id="533" r:id="rId16"/>
    <p:sldId id="387" r:id="rId17"/>
    <p:sldId id="534" r:id="rId18"/>
    <p:sldId id="400" r:id="rId19"/>
    <p:sldId id="398" r:id="rId20"/>
    <p:sldId id="399" r:id="rId21"/>
    <p:sldId id="395" r:id="rId22"/>
    <p:sldId id="512" r:id="rId23"/>
    <p:sldId id="420" r:id="rId24"/>
    <p:sldId id="404" r:id="rId25"/>
    <p:sldId id="408" r:id="rId26"/>
    <p:sldId id="409" r:id="rId27"/>
    <p:sldId id="535" r:id="rId28"/>
    <p:sldId id="410" r:id="rId29"/>
    <p:sldId id="411" r:id="rId30"/>
    <p:sldId id="413" r:id="rId31"/>
    <p:sldId id="412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ge de garde" id="{5E8DC4B0-AFD9-4FE4-9FD4-1A7D290EFE45}">
          <p14:sldIdLst>
            <p14:sldId id="256"/>
            <p14:sldId id="372"/>
          </p14:sldIdLst>
        </p14:section>
        <p14:section name="Rappels stats" id="{7AD631B8-636E-4FE7-9503-49302EE29FB1}">
          <p14:sldIdLst>
            <p14:sldId id="373"/>
            <p14:sldId id="375"/>
            <p14:sldId id="377"/>
            <p14:sldId id="376"/>
            <p14:sldId id="378"/>
            <p14:sldId id="381"/>
          </p14:sldIdLst>
        </p14:section>
        <p14:section name="Khi-deux ajustement" id="{1AA2BD24-BF83-4C0C-B573-7747547DC095}">
          <p14:sldIdLst>
            <p14:sldId id="504"/>
            <p14:sldId id="518"/>
            <p14:sldId id="385"/>
            <p14:sldId id="386"/>
            <p14:sldId id="401"/>
            <p14:sldId id="402"/>
            <p14:sldId id="533"/>
            <p14:sldId id="387"/>
            <p14:sldId id="534"/>
            <p14:sldId id="400"/>
            <p14:sldId id="398"/>
            <p14:sldId id="399"/>
            <p14:sldId id="395"/>
            <p14:sldId id="512"/>
          </p14:sldIdLst>
        </p14:section>
        <p14:section name="Khi-deux d'indépendance" id="{9FD2F163-2235-4AB2-B03F-247EF526B91E}">
          <p14:sldIdLst>
            <p14:sldId id="420"/>
            <p14:sldId id="404"/>
            <p14:sldId id="408"/>
            <p14:sldId id="409"/>
            <p14:sldId id="535"/>
            <p14:sldId id="410"/>
            <p14:sldId id="411"/>
            <p14:sldId id="413"/>
            <p14:sldId id="41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MI LAFITTE" initials="RL" lastIdx="1" clrIdx="0">
    <p:extLst>
      <p:ext uri="{19B8F6BF-5375-455C-9EA6-DF929625EA0E}">
        <p15:presenceInfo xmlns:p15="http://schemas.microsoft.com/office/powerpoint/2012/main" userId="REMI LAFITTE" providerId="None"/>
      </p:ext>
    </p:extLst>
  </p:cmAuthor>
  <p:cmAuthor id="2" name="Lafitte, Remi" initials="LR" lastIdx="3" clrIdx="1">
    <p:extLst>
      <p:ext uri="{19B8F6BF-5375-455C-9EA6-DF929625EA0E}">
        <p15:presenceInfo xmlns:p15="http://schemas.microsoft.com/office/powerpoint/2012/main" userId="S-1-5-21-1557681891-856716841-40651431-169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42"/>
    <a:srgbClr val="005DA2"/>
    <a:srgbClr val="89FFBE"/>
    <a:srgbClr val="46DCEC"/>
    <a:srgbClr val="FFFFFF"/>
    <a:srgbClr val="000000"/>
    <a:srgbClr val="FF44A2"/>
    <a:srgbClr val="FFB9E1"/>
    <a:srgbClr val="FF0000"/>
    <a:srgbClr val="1CD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95" autoAdjust="0"/>
  </p:normalViewPr>
  <p:slideViewPr>
    <p:cSldViewPr snapToGrid="0">
      <p:cViewPr varScale="1">
        <p:scale>
          <a:sx n="64" d="100"/>
          <a:sy n="64" d="100"/>
        </p:scale>
        <p:origin x="1268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2272B-CEBB-4001-847C-26DA8D73DF2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0E745-1F90-4857-9DF1-0EA83A1C94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60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40858-59EF-41E7-9FD6-3FA0BE2A8C4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377E1-024E-4E11-9BD4-026E67729B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7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2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96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15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4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355600" y="0"/>
            <a:ext cx="9702800" cy="990600"/>
          </a:xfrm>
          <a:prstGeom prst="rect">
            <a:avLst/>
          </a:prstGeom>
          <a:solidFill>
            <a:srgbClr val="D6D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445" y="138620"/>
            <a:ext cx="603855" cy="468375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238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AD85A-2CEC-4C9C-822C-ED4CDC499645}" type="datetime4">
              <a:rPr lang="fr-FR" smtClean="0"/>
              <a:t>30 novembre 2023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9750" y="65238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B1B72-B43F-40DA-990E-590A926C5F4E}" type="slidenum">
              <a:rPr lang="en-US" smtClean="0"/>
              <a:t>‹N°›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-228600" y="6523832"/>
            <a:ext cx="9702800" cy="473868"/>
          </a:xfrm>
          <a:prstGeom prst="rect">
            <a:avLst/>
          </a:prstGeom>
          <a:solidFill>
            <a:srgbClr val="D6D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9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355600" y="-279400"/>
            <a:ext cx="9702800" cy="1270000"/>
          </a:xfrm>
          <a:prstGeom prst="rect">
            <a:avLst/>
          </a:prstGeom>
          <a:solidFill>
            <a:srgbClr val="D6D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445" y="138620"/>
            <a:ext cx="603855" cy="468375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238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AD85A-2CEC-4C9C-822C-ED4CDC499645}" type="datetime4">
              <a:rPr lang="fr-FR" smtClean="0"/>
              <a:t>30 novembre 2023</a:t>
            </a:fld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9750" y="65238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B1B72-B43F-40DA-990E-590A926C5F4E}" type="slidenum">
              <a:rPr lang="en-US" smtClean="0"/>
              <a:t>‹N°›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228600" y="6523832"/>
            <a:ext cx="9702800" cy="473868"/>
          </a:xfrm>
          <a:prstGeom prst="rect">
            <a:avLst/>
          </a:prstGeom>
          <a:solidFill>
            <a:srgbClr val="D6D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355600" y="-279400"/>
            <a:ext cx="9702800" cy="1270000"/>
          </a:xfrm>
          <a:prstGeom prst="rect">
            <a:avLst/>
          </a:prstGeom>
          <a:solidFill>
            <a:srgbClr val="D6D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445" y="138620"/>
            <a:ext cx="603855" cy="468375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238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AD85A-2CEC-4C9C-822C-ED4CDC499645}" type="datetime4">
              <a:rPr lang="fr-FR" smtClean="0"/>
              <a:t>30 novembre 2023</a:t>
            </a:fld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9750" y="65238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B1B72-B43F-40DA-990E-590A926C5F4E}" type="slidenum">
              <a:rPr lang="en-US" smtClean="0"/>
              <a:t>‹N°›</a:t>
            </a:fld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-228600" y="6523832"/>
            <a:ext cx="9702800" cy="473868"/>
          </a:xfrm>
          <a:prstGeom prst="rect">
            <a:avLst/>
          </a:prstGeom>
          <a:solidFill>
            <a:srgbClr val="D6D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0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355600" y="-279400"/>
            <a:ext cx="9702800" cy="1270000"/>
          </a:xfrm>
          <a:prstGeom prst="rect">
            <a:avLst/>
          </a:prstGeom>
          <a:solidFill>
            <a:srgbClr val="D6D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445" y="138620"/>
            <a:ext cx="603855" cy="46837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-228600" y="6523832"/>
            <a:ext cx="9702800" cy="473868"/>
          </a:xfrm>
          <a:prstGeom prst="rect">
            <a:avLst/>
          </a:prstGeom>
          <a:solidFill>
            <a:srgbClr val="D6D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238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AD85A-2CEC-4C9C-822C-ED4CDC499645}" type="datetime4">
              <a:rPr lang="fr-FR" smtClean="0"/>
              <a:t>30 novembre 2023</a:t>
            </a:fld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9750" y="65238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B1B72-B43F-40DA-990E-590A926C5F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5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238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AD85A-2CEC-4C9C-822C-ED4CDC499645}" type="datetime4">
              <a:rPr lang="fr-FR" smtClean="0"/>
              <a:t>30 novembre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9750" y="65238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B1B72-B43F-40DA-990E-590A926C5F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9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ocscistatistics.com/tutorials/chisquare/default.asp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2418861" y="929504"/>
            <a:ext cx="4306278" cy="1071562"/>
          </a:xfrm>
        </p:spPr>
        <p:txBody>
          <a:bodyPr>
            <a:normAutofit/>
          </a:bodyPr>
          <a:lstStyle/>
          <a:p>
            <a:pPr algn="ctr"/>
            <a:r>
              <a:rPr lang="fr-FR" sz="4800" dirty="0"/>
              <a:t>Statistiques avec </a:t>
            </a:r>
            <a:endParaRPr lang="en-US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4294967295"/>
          </p:nvPr>
        </p:nvSpPr>
        <p:spPr>
          <a:xfrm>
            <a:off x="1143000" y="3932237"/>
            <a:ext cx="6858000" cy="16557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M2 Sciences du Langage</a:t>
            </a:r>
          </a:p>
          <a:p>
            <a:pPr marL="0" indent="0" algn="ctr">
              <a:buNone/>
            </a:pPr>
            <a:r>
              <a:rPr lang="fr-FR" sz="2400" dirty="0"/>
              <a:t>Remi.lafitte@univ-grenoble-alpes.fr</a:t>
            </a:r>
          </a:p>
          <a:p>
            <a:pPr marL="0" indent="0" algn="ctr">
              <a:buNone/>
            </a:pPr>
            <a:r>
              <a:rPr lang="fr-FR" sz="2400" dirty="0"/>
              <a:t>2023-2024</a:t>
            </a:r>
            <a:endParaRPr lang="en-US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828" y="2823180"/>
            <a:ext cx="1431042" cy="110905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08" y="1465285"/>
            <a:ext cx="2672984" cy="267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8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30 novembre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10</a:t>
            </a:fld>
            <a:endParaRPr lang="en-US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Khi-deux d'ajustement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2090510-C1ED-43A9-8397-7D6F0002256C}"/>
              </a:ext>
            </a:extLst>
          </p:cNvPr>
          <p:cNvSpPr txBox="1"/>
          <p:nvPr/>
        </p:nvSpPr>
        <p:spPr>
          <a:xfrm>
            <a:off x="270934" y="1408126"/>
            <a:ext cx="816079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Contexte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VD</a:t>
            </a:r>
            <a:r>
              <a:rPr lang="fr-FR" dirty="0"/>
              <a:t> : 1 variable qualitative (nominale, ordinale)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H</a:t>
            </a:r>
            <a:r>
              <a:rPr lang="fr-FR" b="1" baseline="-25000" dirty="0">
                <a:solidFill>
                  <a:srgbClr val="0070C0"/>
                </a:solidFill>
              </a:rPr>
              <a:t>0</a:t>
            </a:r>
            <a:r>
              <a:rPr lang="fr-FR" dirty="0"/>
              <a:t>/</a:t>
            </a:r>
            <a:r>
              <a:rPr lang="fr-FR" b="1" dirty="0" err="1">
                <a:solidFill>
                  <a:srgbClr val="FF0000"/>
                </a:solidFill>
              </a:rPr>
              <a:t>H</a:t>
            </a:r>
            <a:r>
              <a:rPr lang="fr-FR" b="1" baseline="-25000" dirty="0" err="1">
                <a:solidFill>
                  <a:srgbClr val="FF0000"/>
                </a:solidFill>
              </a:rPr>
              <a:t>1</a:t>
            </a:r>
            <a:r>
              <a:rPr lang="fr-FR" dirty="0"/>
              <a:t> : la répartition des individus au sein des </a:t>
            </a:r>
            <a:r>
              <a:rPr lang="fr-FR"/>
              <a:t>différentes catégories </a:t>
            </a:r>
            <a:r>
              <a:rPr lang="fr-FR" dirty="0"/>
              <a:t>de la </a:t>
            </a:r>
            <a:r>
              <a:rPr lang="fr-FR" dirty="0" err="1"/>
              <a:t>VD</a:t>
            </a:r>
            <a:r>
              <a:rPr lang="fr-FR" dirty="0"/>
              <a:t> </a:t>
            </a:r>
            <a:r>
              <a:rPr lang="fr-FR"/>
              <a:t>est </a:t>
            </a:r>
            <a:r>
              <a:rPr lang="fr-FR" b="1">
                <a:solidFill>
                  <a:srgbClr val="0070C0"/>
                </a:solidFill>
              </a:rPr>
              <a:t>homogène</a:t>
            </a:r>
            <a:r>
              <a:rPr lang="fr-FR" b="1"/>
              <a:t> / </a:t>
            </a:r>
            <a:r>
              <a:rPr lang="fr-FR" b="1">
                <a:solidFill>
                  <a:srgbClr val="FF0000"/>
                </a:solidFill>
              </a:rPr>
              <a:t>hétérogène </a:t>
            </a:r>
            <a:r>
              <a:rPr lang="fr-FR" b="1"/>
              <a:t>dans la POPULATION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Questions de recherche abordées ici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/>
              <a:t>Q1 :</a:t>
            </a:r>
            <a:r>
              <a:rPr lang="fr-FR"/>
              <a:t> Est-ce que le nombre de personnes avec bac, licence, ou master diffère dans la POPULATION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>
                <a:solidFill>
                  <a:prstClr val="black"/>
                </a:solidFill>
              </a:rPr>
              <a:t>Q2 :</a:t>
            </a:r>
            <a:r>
              <a:rPr lang="fr-FR">
                <a:solidFill>
                  <a:prstClr val="black"/>
                </a:solidFill>
              </a:rPr>
              <a:t> Est-ce qu'il y a plus de femmes que d'hommes dans la POPULATION ?</a:t>
            </a:r>
            <a:endParaRPr lang="fr-FR" sz="20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47D9642-0594-421B-BB3A-32B3ABB9E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936" y="2053583"/>
            <a:ext cx="348867" cy="34056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1B8B015-E946-45BF-9F70-B3CEC21F4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250" y="2001277"/>
            <a:ext cx="326600" cy="3928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CBE7F7A-B6F1-45DA-B910-1FF9949C1587}"/>
              </a:ext>
            </a:extLst>
          </p:cNvPr>
          <p:cNvSpPr/>
          <p:nvPr/>
        </p:nvSpPr>
        <p:spPr>
          <a:xfrm>
            <a:off x="7443735" y="1084960"/>
            <a:ext cx="1573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0070C0"/>
                </a:solidFill>
              </a:rPr>
              <a:t>H</a:t>
            </a:r>
            <a:r>
              <a:rPr lang="fr-FR" b="1" baseline="-25000">
                <a:solidFill>
                  <a:srgbClr val="0070C0"/>
                </a:solidFill>
              </a:rPr>
              <a:t>0 = hyp nulle</a:t>
            </a:r>
          </a:p>
          <a:p>
            <a:r>
              <a:rPr lang="fr-FR" b="1">
                <a:solidFill>
                  <a:srgbClr val="FF0000"/>
                </a:solidFill>
              </a:rPr>
              <a:t>H</a:t>
            </a:r>
            <a:r>
              <a:rPr lang="fr-FR" b="1" baseline="-25000">
                <a:solidFill>
                  <a:srgbClr val="FF0000"/>
                </a:solidFill>
              </a:rPr>
              <a:t>1 = hyp alternative</a:t>
            </a:r>
            <a:r>
              <a:rPr lang="fr-F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526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30 novembre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11</a:t>
            </a:fld>
            <a:endParaRPr lang="en-US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Khi-deux d'ajustement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2C45D7-5C12-475A-8472-D13735ED9A28}"/>
              </a:ext>
            </a:extLst>
          </p:cNvPr>
          <p:cNvSpPr/>
          <p:nvPr/>
        </p:nvSpPr>
        <p:spPr>
          <a:xfrm>
            <a:off x="512232" y="2639907"/>
            <a:ext cx="7649634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 </a:t>
            </a:r>
            <a:r>
              <a:rPr lang="en-US" sz="160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readxl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::read_xlsx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"Xhi-deux.xlsx"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(DF);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(DF)</a:t>
            </a:r>
            <a:endParaRPr lang="fr-FR" sz="160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E6070C-9206-4546-B176-0734558A4505}"/>
              </a:ext>
            </a:extLst>
          </p:cNvPr>
          <p:cNvSpPr/>
          <p:nvPr/>
        </p:nvSpPr>
        <p:spPr>
          <a:xfrm>
            <a:off x="512232" y="3582490"/>
            <a:ext cx="2832101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sujet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etude   sexe 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     1 master  f    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     2 bac     f    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    3 bac     h    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4     4 bac     f    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5     5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licence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f    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6     6 master  f</a:t>
            </a:r>
            <a:endParaRPr lang="fr-FR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02F21-43DC-4750-BDB2-6EBFA93334C7}"/>
              </a:ext>
            </a:extLst>
          </p:cNvPr>
          <p:cNvSpPr/>
          <p:nvPr/>
        </p:nvSpPr>
        <p:spPr>
          <a:xfrm>
            <a:off x="2983831" y="3828711"/>
            <a:ext cx="58670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1"/>
              <a:t>Analyse en deux étapes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000"/>
              <a:t>stat </a:t>
            </a:r>
            <a:r>
              <a:rPr lang="fr-FR" sz="2000" b="1"/>
              <a:t>descriptives</a:t>
            </a:r>
            <a:r>
              <a:rPr lang="fr-FR" sz="2000"/>
              <a:t> (tables de fréquences, graphiques)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000"/>
              <a:t>stat </a:t>
            </a:r>
            <a:r>
              <a:rPr lang="fr-FR" sz="2000" b="1"/>
              <a:t>inférentielles</a:t>
            </a:r>
            <a:r>
              <a:rPr lang="fr-FR" sz="2000"/>
              <a:t> (test d'hypothèse nulle)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038E7-952E-4FC8-AB9A-76B210380100}"/>
              </a:ext>
            </a:extLst>
          </p:cNvPr>
          <p:cNvSpPr/>
          <p:nvPr/>
        </p:nvSpPr>
        <p:spPr>
          <a:xfrm>
            <a:off x="785014" y="5556125"/>
            <a:ext cx="19530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fr-FR" sz="2000" i="1"/>
              <a:t>n </a:t>
            </a:r>
            <a:r>
              <a:rPr lang="fr-FR" sz="2000"/>
              <a:t>= 50 sujets</a:t>
            </a:r>
            <a:endParaRPr lang="fr-FR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60449D-95F0-4C48-970C-4E0B2D75FC6C}"/>
              </a:ext>
            </a:extLst>
          </p:cNvPr>
          <p:cNvSpPr/>
          <p:nvPr/>
        </p:nvSpPr>
        <p:spPr>
          <a:xfrm>
            <a:off x="-243416" y="1385332"/>
            <a:ext cx="8161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1">
                <a:solidFill>
                  <a:srgbClr val="005DA2"/>
                </a:solidFill>
              </a:rPr>
              <a:t>Q1 :</a:t>
            </a:r>
            <a:r>
              <a:rPr lang="fr-FR" sz="2000">
                <a:solidFill>
                  <a:srgbClr val="005DA2"/>
                </a:solidFill>
              </a:rPr>
              <a:t> Est-ce que le nombre de personnes avec bac, licence, ou master diffère </a:t>
            </a:r>
            <a:r>
              <a:rPr lang="fr-FR" sz="2000" b="1">
                <a:solidFill>
                  <a:srgbClr val="005DA2"/>
                </a:solidFill>
              </a:rPr>
              <a:t>dans la POPULATION </a:t>
            </a:r>
            <a:r>
              <a:rPr lang="fr-FR" sz="2000">
                <a:solidFill>
                  <a:srgbClr val="005DA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10049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30 novembre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12</a:t>
            </a:fld>
            <a:endParaRPr lang="en-US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Khi-deux d'ajustement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501AF4-DD28-4C75-A758-ADBCC1D6F931}"/>
              </a:ext>
            </a:extLst>
          </p:cNvPr>
          <p:cNvSpPr/>
          <p:nvPr/>
        </p:nvSpPr>
        <p:spPr>
          <a:xfrm>
            <a:off x="624980" y="2108893"/>
            <a:ext cx="8072453" cy="22878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EFFECTIF </a:t>
            </a:r>
            <a:r>
              <a:rPr lang="en-US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table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etude)</a:t>
            </a:r>
            <a:b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addmargins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(EFFECTIF)               </a:t>
            </a:r>
            <a:r>
              <a:rPr lang="en-US" i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effectifs bruts</a:t>
            </a:r>
            <a:endParaRPr lang="fr-FR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EFFECTIF_PROP </a:t>
            </a:r>
            <a:r>
              <a:rPr lang="en-US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prop.table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(EFFECTIF) </a:t>
            </a:r>
            <a:b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addmargins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(EFFECTIF_PROP)          </a:t>
            </a:r>
            <a:r>
              <a:rPr lang="en-US" i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effectifs en pourcentage</a:t>
            </a:r>
            <a:endParaRPr lang="fr-FR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br>
              <a:rPr lang="en-US" i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il faut installer le paquet prettyR</a:t>
            </a:r>
            <a:br>
              <a:rPr lang="en-US" i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prettyR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::describe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(DF)              </a:t>
            </a:r>
            <a:r>
              <a:rPr lang="en-US" i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les deux à la fois</a:t>
            </a:r>
            <a:endParaRPr lang="fr-FR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DED9D-C0B6-49D7-862E-F99A0360E52E}"/>
              </a:ext>
            </a:extLst>
          </p:cNvPr>
          <p:cNvSpPr/>
          <p:nvPr/>
        </p:nvSpPr>
        <p:spPr>
          <a:xfrm>
            <a:off x="647699" y="4798334"/>
            <a:ext cx="4572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etude     bac master licence</a:t>
            </a:r>
            <a:b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Count    28     12      10</a:t>
            </a:r>
            <a:b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Percent  56     24      20</a:t>
            </a:r>
            <a:b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Mode bac </a:t>
            </a:r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7801D0A-797A-436C-B46B-ACA27CC9E1E0}"/>
              </a:ext>
            </a:extLst>
          </p:cNvPr>
          <p:cNvSpPr txBox="1"/>
          <p:nvPr/>
        </p:nvSpPr>
        <p:spPr>
          <a:xfrm>
            <a:off x="276447" y="1237019"/>
            <a:ext cx="583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Statistiques descriptives</a:t>
            </a:r>
          </a:p>
        </p:txBody>
      </p:sp>
    </p:spTree>
    <p:extLst>
      <p:ext uri="{BB962C8B-B14F-4D97-AF65-F5344CB8AC3E}">
        <p14:creationId xmlns:p14="http://schemas.microsoft.com/office/powerpoint/2010/main" val="1816706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30 novembre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13</a:t>
            </a:fld>
            <a:endParaRPr lang="en-US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Khi-deux d'ajustement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pic>
        <p:nvPicPr>
          <p:cNvPr id="14" name="Graphique 12">
            <a:extLst>
              <a:ext uri="{FF2B5EF4-FFF2-40B4-BE49-F238E27FC236}">
                <a16:creationId xmlns:a16="http://schemas.microsoft.com/office/drawing/2014/main" id="{D41FC9E7-1E01-4C0D-8AE8-17369853D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2528" y="3344441"/>
            <a:ext cx="794853" cy="8257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514BBD4-F918-4962-8856-E7C59CC67580}"/>
              </a:ext>
            </a:extLst>
          </p:cNvPr>
          <p:cNvSpPr/>
          <p:nvPr/>
        </p:nvSpPr>
        <p:spPr>
          <a:xfrm>
            <a:off x="5776514" y="3281273"/>
            <a:ext cx="3124722" cy="13234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solidFill>
                  <a:prstClr val="black"/>
                </a:solidFill>
              </a:rPr>
              <a:t>Utilisez le paquet graphics pour exécutez des plots rapidement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solidFill>
                  <a:prstClr val="black"/>
                </a:solidFill>
              </a:rPr>
              <a:t>Utilsez ggplot2 pour créer des graphiques de toute beauté (voir derniers TDs) </a:t>
            </a:r>
            <a:endParaRPr lang="fr-FR" sz="1600" dirty="0">
              <a:solidFill>
                <a:prstClr val="black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B57D06-0993-498C-AA05-3748C6965FC2}"/>
              </a:ext>
            </a:extLst>
          </p:cNvPr>
          <p:cNvSpPr/>
          <p:nvPr/>
        </p:nvSpPr>
        <p:spPr>
          <a:xfrm>
            <a:off x="382771" y="1397675"/>
            <a:ext cx="8431619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i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graphique à barres</a:t>
            </a:r>
            <a:b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graphics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::barplot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(EFFECTIF,                  </a:t>
            </a:r>
            <a:r>
              <a:rPr lang="en-US" i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table d'effectifs</a:t>
            </a:r>
            <a:b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xlab =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"Niveaux d'études"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i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nom axe x</a:t>
            </a:r>
            <a:b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ylab =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"Fréquences"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      </a:t>
            </a:r>
            <a:r>
              <a:rPr lang="en-US" i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nom axe y</a:t>
            </a:r>
            <a:endParaRPr lang="fr-FR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">
            <a:extLst>
              <a:ext uri="{FF2B5EF4-FFF2-40B4-BE49-F238E27FC236}">
                <a16:creationId xmlns:a16="http://schemas.microsoft.com/office/drawing/2014/main" id="{510510E3-1D88-41B7-B2D1-65916DA50469}"/>
              </a:ext>
            </a:extLst>
          </p:cNvPr>
          <p:cNvPicPr/>
          <p:nvPr/>
        </p:nvPicPr>
        <p:blipFill rotWithShape="1">
          <a:blip r:embed="rId5"/>
          <a:srcRect t="17083" r="9070" b="2806"/>
          <a:stretch/>
        </p:blipFill>
        <p:spPr bwMode="auto">
          <a:xfrm>
            <a:off x="382772" y="3344440"/>
            <a:ext cx="4200624" cy="296066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0453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30 novembre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14</a:t>
            </a:fld>
            <a:endParaRPr lang="en-US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Khi-deux d'ajustement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982E7F-4434-4893-9FFA-BFFF739C813A}"/>
              </a:ext>
            </a:extLst>
          </p:cNvPr>
          <p:cNvSpPr/>
          <p:nvPr/>
        </p:nvSpPr>
        <p:spPr>
          <a:xfrm>
            <a:off x="233916" y="1166843"/>
            <a:ext cx="7855439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600" i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graphique camembert</a:t>
            </a:r>
            <a:b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graphics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::pie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(EFFECTIF_PROP,                 </a:t>
            </a:r>
            <a:r>
              <a:rPr lang="en-US" sz="1600" i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table d'effectifs</a:t>
            </a:r>
            <a:b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labels =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EFFECTIF_PROP,        </a:t>
            </a:r>
            <a:r>
              <a:rPr lang="en-US" sz="1600" i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table d'effectifs</a:t>
            </a:r>
            <a:b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main  =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"Niveaux d'études"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   </a:t>
            </a:r>
            <a:r>
              <a:rPr lang="en-US" sz="1600" i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titre</a:t>
            </a:r>
            <a:b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 =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"red"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60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"blue"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60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"green"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r>
              <a:rPr lang="en-US" sz="1600" i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couleur des tranches</a:t>
            </a:r>
            <a:b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i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rajoute une légende</a:t>
            </a:r>
            <a:b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legend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"topright"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                          </a:t>
            </a:r>
            <a:r>
              <a:rPr lang="en-US" sz="1600" i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position</a:t>
            </a:r>
            <a:b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legend=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names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(EFFECTIF),               </a:t>
            </a:r>
            <a:r>
              <a:rPr lang="en-US" sz="1600" i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noms de légende</a:t>
            </a:r>
            <a:b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fill =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"red"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60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"blue"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60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"green"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     </a:t>
            </a:r>
            <a:r>
              <a:rPr lang="en-US" sz="1600" i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couleurs de légende</a:t>
            </a:r>
            <a:endParaRPr lang="fr-FR" sz="160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">
            <a:extLst>
              <a:ext uri="{FF2B5EF4-FFF2-40B4-BE49-F238E27FC236}">
                <a16:creationId xmlns:a16="http://schemas.microsoft.com/office/drawing/2014/main" id="{5419509B-BE50-4EE5-B341-FD09076B0B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30" t="6505" r="3968" b="30354"/>
          <a:stretch/>
        </p:blipFill>
        <p:spPr bwMode="auto">
          <a:xfrm>
            <a:off x="3497590" y="3670093"/>
            <a:ext cx="3262174" cy="273256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2299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30 novembre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15</a:t>
            </a:fld>
            <a:endParaRPr lang="en-US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Khi-deux d'ajustement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pic>
        <p:nvPicPr>
          <p:cNvPr id="12" name="Picture">
            <a:extLst>
              <a:ext uri="{FF2B5EF4-FFF2-40B4-BE49-F238E27FC236}">
                <a16:creationId xmlns:a16="http://schemas.microsoft.com/office/drawing/2014/main" id="{5419509B-BE50-4EE5-B341-FD09076B0B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30" t="6505" r="3968" b="30354"/>
          <a:stretch/>
        </p:blipFill>
        <p:spPr bwMode="auto">
          <a:xfrm>
            <a:off x="6447635" y="1259955"/>
            <a:ext cx="2286000" cy="191487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7DE7E50-BA89-4964-8C8D-A2EC9C94E79B}"/>
              </a:ext>
            </a:extLst>
          </p:cNvPr>
          <p:cNvSpPr/>
          <p:nvPr/>
        </p:nvSpPr>
        <p:spPr>
          <a:xfrm>
            <a:off x="376104" y="3717937"/>
            <a:ext cx="52450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/>
              <a:t>Est ce que ces différences de proportions sont assez grandes pour pouvoir </a:t>
            </a:r>
            <a:r>
              <a:rPr lang="fr-FR" sz="2000" b="1" u="sng"/>
              <a:t>rejeter l'hypothèse nulle </a:t>
            </a:r>
            <a:r>
              <a:rPr lang="fr-FR" sz="2000" b="1"/>
              <a:t>et être </a:t>
            </a:r>
            <a:r>
              <a:rPr lang="fr-FR" sz="2000" b="1" u="sng"/>
              <a:t>généralisées à la population </a:t>
            </a:r>
            <a:r>
              <a:rPr lang="fr-FR" sz="2000" b="1"/>
              <a:t>?</a:t>
            </a:r>
          </a:p>
          <a:p>
            <a:endParaRPr lang="fr-FR" sz="2000" b="1"/>
          </a:p>
          <a:p>
            <a:r>
              <a:rPr lang="fr-FR" sz="2000" b="1">
                <a:sym typeface="Wingdings" panose="05000000000000000000" pitchFamily="2" charset="2"/>
              </a:rPr>
              <a:t> Seul le test du </a:t>
            </a:r>
            <a:r>
              <a:rPr lang="fr-FR" sz="2000" b="1" i="1">
                <a:sym typeface="Wingdings" panose="05000000000000000000" pitchFamily="2" charset="2"/>
              </a:rPr>
              <a:t>khi-deux d'ajustement </a:t>
            </a:r>
            <a:r>
              <a:rPr lang="fr-FR" sz="2000" b="1">
                <a:sym typeface="Wingdings" panose="05000000000000000000" pitchFamily="2" charset="2"/>
              </a:rPr>
              <a:t>peut nous donner la réponse</a:t>
            </a:r>
            <a:endParaRPr lang="fr-FR" sz="2000" b="1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4AE829D8-08FC-4DA0-8EF3-CB5DA161C464}"/>
              </a:ext>
            </a:extLst>
          </p:cNvPr>
          <p:cNvPicPr/>
          <p:nvPr/>
        </p:nvPicPr>
        <p:blipFill rotWithShape="1">
          <a:blip r:embed="rId4"/>
          <a:srcRect t="17083" r="9070" b="2806"/>
          <a:stretch/>
        </p:blipFill>
        <p:spPr bwMode="auto">
          <a:xfrm>
            <a:off x="3455469" y="1304891"/>
            <a:ext cx="2425570" cy="187144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8FA5551-FA3F-49C5-B0F6-0840A3FD8B63}"/>
              </a:ext>
            </a:extLst>
          </p:cNvPr>
          <p:cNvSpPr/>
          <p:nvPr/>
        </p:nvSpPr>
        <p:spPr>
          <a:xfrm>
            <a:off x="376104" y="1808042"/>
            <a:ext cx="285323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etude     bac master licence</a:t>
            </a:r>
            <a:br>
              <a:rPr lang="en-US" sz="14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Count    28     12      10</a:t>
            </a:r>
            <a:br>
              <a:rPr lang="en-US" sz="14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Percent  56     24      20</a:t>
            </a:r>
            <a:endParaRPr lang="fr-FR" sz="120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680C30B-2E79-4745-812A-64B29FDB0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635" y="4088271"/>
            <a:ext cx="1799489" cy="181480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C2F662-5077-4CC3-A6C8-0FBECFD357BB}"/>
              </a:ext>
            </a:extLst>
          </p:cNvPr>
          <p:cNvSpPr/>
          <p:nvPr/>
        </p:nvSpPr>
        <p:spPr>
          <a:xfrm>
            <a:off x="5725744" y="5368443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005DA2"/>
                </a:solidFill>
                <a:sym typeface="Wingdings" panose="05000000000000000000" pitchFamily="2" charset="2"/>
              </a:rPr>
              <a:t>licence</a:t>
            </a:r>
            <a:endParaRPr lang="fr-FR">
              <a:solidFill>
                <a:srgbClr val="005DA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C58F37-6713-4853-BC85-5149982C7D29}"/>
              </a:ext>
            </a:extLst>
          </p:cNvPr>
          <p:cNvSpPr/>
          <p:nvPr/>
        </p:nvSpPr>
        <p:spPr>
          <a:xfrm>
            <a:off x="8239056" y="5206737"/>
            <a:ext cx="57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>
                <a:solidFill>
                  <a:srgbClr val="FF0000"/>
                </a:solidFill>
                <a:sym typeface="Wingdings" panose="05000000000000000000" pitchFamily="2" charset="2"/>
              </a:rPr>
              <a:t>bac</a:t>
            </a:r>
            <a:endParaRPr lang="fr-FR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83CAFE-6ABE-43EE-972C-D1F6B1FFB2B2}"/>
              </a:ext>
            </a:extLst>
          </p:cNvPr>
          <p:cNvSpPr/>
          <p:nvPr/>
        </p:nvSpPr>
        <p:spPr>
          <a:xfrm>
            <a:off x="6889750" y="3714633"/>
            <a:ext cx="849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009242"/>
                </a:solidFill>
                <a:sym typeface="Wingdings" panose="05000000000000000000" pitchFamily="2" charset="2"/>
              </a:rPr>
              <a:t>master</a:t>
            </a:r>
            <a:endParaRPr lang="fr-FR">
              <a:solidFill>
                <a:srgbClr val="00924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7E2FAE-C9E6-48A8-9187-FF8E5476FDC4}"/>
              </a:ext>
            </a:extLst>
          </p:cNvPr>
          <p:cNvSpPr/>
          <p:nvPr/>
        </p:nvSpPr>
        <p:spPr>
          <a:xfrm>
            <a:off x="5993777" y="5931207"/>
            <a:ext cx="2968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>
                <a:sym typeface="Wingdings" panose="05000000000000000000" pitchFamily="2" charset="2"/>
              </a:rPr>
              <a:t>représentation imagée de H0 </a:t>
            </a:r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33CBBC-8D65-4183-8025-9D41974526FF}"/>
              </a:ext>
            </a:extLst>
          </p:cNvPr>
          <p:cNvSpPr/>
          <p:nvPr/>
        </p:nvSpPr>
        <p:spPr>
          <a:xfrm>
            <a:off x="7904284" y="3682763"/>
            <a:ext cx="11693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>
                <a:sym typeface="Wingdings" panose="05000000000000000000" pitchFamily="2" charset="2"/>
              </a:rPr>
              <a:t>planète terre vue de l'espace</a:t>
            </a:r>
            <a:endParaRPr lang="fr-FR" sz="120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7AE0339-C347-417B-8EED-4399CE317849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8239056" y="4144428"/>
            <a:ext cx="249889" cy="28842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861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30 novembre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16</a:t>
            </a:fld>
            <a:endParaRPr lang="en-US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Khi-deux d'ajustement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FF26A1-17F3-4643-9BD4-954B48046CB4}"/>
              </a:ext>
            </a:extLst>
          </p:cNvPr>
          <p:cNvSpPr/>
          <p:nvPr/>
        </p:nvSpPr>
        <p:spPr>
          <a:xfrm>
            <a:off x="609600" y="2244114"/>
            <a:ext cx="7924800" cy="2159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KHI </a:t>
            </a:r>
            <a:r>
              <a:rPr lang="en-US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stats::chisq.test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(EFFECTIF)</a:t>
            </a:r>
            <a:b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KHI</a:t>
            </a:r>
            <a:endParaRPr lang="fr-FR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Chi-squared test for given probabilities</a:t>
            </a:r>
            <a:b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EFFECTIF</a:t>
            </a:r>
            <a:b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b="1">
                <a:solidFill>
                  <a:srgbClr val="005DA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X-squared = 11.68, df = 2, p-value = 0.002909</a:t>
            </a:r>
            <a:endParaRPr lang="fr-FR" b="1">
              <a:solidFill>
                <a:srgbClr val="005DA2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A12D4FD-ADDC-49D7-BE32-3B2DC03860F9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335414" y="1833039"/>
            <a:ext cx="236586" cy="41107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FE36BC3-E555-4B30-9C24-E7DF7C2FD377}"/>
              </a:ext>
            </a:extLst>
          </p:cNvPr>
          <p:cNvSpPr/>
          <p:nvPr/>
        </p:nvSpPr>
        <p:spPr>
          <a:xfrm>
            <a:off x="4572000" y="1632984"/>
            <a:ext cx="2316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/>
              <a:t>la table des effectifs</a:t>
            </a:r>
            <a:endParaRPr lang="en-US" sz="2000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AC500F6D-5B56-4436-98C5-42A7DAD1BD49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5909734" y="4364475"/>
            <a:ext cx="1054100" cy="5584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3BA8AB7-110F-47F0-AD63-245CCBEE9368}"/>
              </a:ext>
            </a:extLst>
          </p:cNvPr>
          <p:cNvSpPr/>
          <p:nvPr/>
        </p:nvSpPr>
        <p:spPr>
          <a:xfrm>
            <a:off x="5393267" y="4922927"/>
            <a:ext cx="31411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/>
              <a:t>probabilité d'obtenir un chi2 observé aussi extrême </a:t>
            </a:r>
            <a:r>
              <a:rPr lang="fr-FR" sz="2000" b="1"/>
              <a:t>si H0 était vraie</a:t>
            </a:r>
            <a:endParaRPr lang="en-US" sz="2000" b="1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CF7DF93-FB3D-4FF3-BB39-5CDE6ED20EE3}"/>
              </a:ext>
            </a:extLst>
          </p:cNvPr>
          <p:cNvCxnSpPr>
            <a:cxnSpLocks/>
          </p:cNvCxnSpPr>
          <p:nvPr/>
        </p:nvCxnSpPr>
        <p:spPr>
          <a:xfrm flipV="1">
            <a:off x="2565400" y="4364474"/>
            <a:ext cx="270935" cy="45028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06B4D8-3F98-442B-9C4F-5EA6B30134A6}"/>
              </a:ext>
            </a:extLst>
          </p:cNvPr>
          <p:cNvSpPr/>
          <p:nvPr/>
        </p:nvSpPr>
        <p:spPr>
          <a:xfrm>
            <a:off x="914400" y="4865521"/>
            <a:ext cx="25061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/>
              <a:t>valeur du chi2 observé</a:t>
            </a:r>
            <a:endParaRPr lang="en-US" sz="2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2954CB-85C1-48E0-BB7C-5C56906804BD}"/>
              </a:ext>
            </a:extLst>
          </p:cNvPr>
          <p:cNvSpPr/>
          <p:nvPr/>
        </p:nvSpPr>
        <p:spPr>
          <a:xfrm>
            <a:off x="3039533" y="5069959"/>
            <a:ext cx="22610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/>
              <a:t>degrés de libertés (ici nombre de modalités - 1)</a:t>
            </a:r>
            <a:endParaRPr lang="en-US" sz="2000" b="1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5583A82-FEE9-4A7B-8C53-724D14DC7867}"/>
              </a:ext>
            </a:extLst>
          </p:cNvPr>
          <p:cNvCxnSpPr>
            <a:cxnSpLocks/>
          </p:cNvCxnSpPr>
          <p:nvPr/>
        </p:nvCxnSpPr>
        <p:spPr>
          <a:xfrm flipV="1">
            <a:off x="4030133" y="4438163"/>
            <a:ext cx="25400" cy="5681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EB3482F9-4C08-4977-942F-44FE805CEBAD}"/>
              </a:ext>
            </a:extLst>
          </p:cNvPr>
          <p:cNvSpPr txBox="1"/>
          <p:nvPr/>
        </p:nvSpPr>
        <p:spPr>
          <a:xfrm>
            <a:off x="276447" y="1130701"/>
            <a:ext cx="583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Statistiques inférentielles</a:t>
            </a:r>
          </a:p>
        </p:txBody>
      </p:sp>
    </p:spTree>
    <p:extLst>
      <p:ext uri="{BB962C8B-B14F-4D97-AF65-F5344CB8AC3E}">
        <p14:creationId xmlns:p14="http://schemas.microsoft.com/office/powerpoint/2010/main" val="4093105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30 novembre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17</a:t>
            </a:fld>
            <a:endParaRPr lang="en-US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Khi-deux d'ajustement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pic>
        <p:nvPicPr>
          <p:cNvPr id="12" name="Picture">
            <a:extLst>
              <a:ext uri="{FF2B5EF4-FFF2-40B4-BE49-F238E27FC236}">
                <a16:creationId xmlns:a16="http://schemas.microsoft.com/office/drawing/2014/main" id="{5419509B-BE50-4EE5-B341-FD09076B0B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30" t="6505" r="3968" b="30354"/>
          <a:stretch/>
        </p:blipFill>
        <p:spPr bwMode="auto">
          <a:xfrm>
            <a:off x="546297" y="1340494"/>
            <a:ext cx="2899547" cy="242881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7DE7E50-BA89-4964-8C8D-A2EC9C94E79B}"/>
              </a:ext>
            </a:extLst>
          </p:cNvPr>
          <p:cNvSpPr/>
          <p:nvPr/>
        </p:nvSpPr>
        <p:spPr>
          <a:xfrm>
            <a:off x="4238637" y="11919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/>
              <a:t>Est ce que ces différences de proportions sont assez grandes pour </a:t>
            </a:r>
            <a:r>
              <a:rPr lang="fr-FR" b="1" u="sng"/>
              <a:t>rejeter l'hypothèse nulle </a:t>
            </a:r>
            <a:r>
              <a:rPr lang="fr-FR" b="1"/>
              <a:t>et être </a:t>
            </a:r>
            <a:r>
              <a:rPr lang="fr-FR" b="1" u="sng"/>
              <a:t>généralisées à la population </a:t>
            </a:r>
            <a:r>
              <a:rPr lang="fr-FR" b="1"/>
              <a:t>? OUI !!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83AC67-50CF-477C-A23A-FC9C09B0B31D}"/>
              </a:ext>
            </a:extLst>
          </p:cNvPr>
          <p:cNvSpPr/>
          <p:nvPr/>
        </p:nvSpPr>
        <p:spPr>
          <a:xfrm>
            <a:off x="283945" y="4181874"/>
            <a:ext cx="3672038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Chi-squared test for given probabilities</a:t>
            </a:r>
            <a:b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EFFECTIF</a:t>
            </a:r>
            <a:b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600" b="1">
                <a:solidFill>
                  <a:srgbClr val="005DA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X-squared = 11.68, df = 2, </a:t>
            </a:r>
            <a:r>
              <a:rPr lang="en-US" sz="2000" b="1">
                <a:solidFill>
                  <a:srgbClr val="005DA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p-value = 0.002909</a:t>
            </a:r>
            <a:endParaRPr lang="fr-FR" sz="1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E80F74-0C8D-4C7D-9A38-7DBD7A6279C3}"/>
              </a:ext>
            </a:extLst>
          </p:cNvPr>
          <p:cNvSpPr/>
          <p:nvPr/>
        </p:nvSpPr>
        <p:spPr>
          <a:xfrm>
            <a:off x="3995816" y="4919774"/>
            <a:ext cx="51481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b="1">
                <a:solidFill>
                  <a:srgbClr val="0070C0"/>
                </a:solidFill>
                <a:sym typeface="Wingdings" panose="05000000000000000000" pitchFamily="2" charset="2"/>
              </a:rPr>
              <a:t>OUI les différences de proportions sont beaucoup trop IMPROBABLES si H0 est vraie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b="1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b="1">
                <a:solidFill>
                  <a:srgbClr val="0070C0"/>
                </a:solidFill>
                <a:sym typeface="Wingdings" panose="05000000000000000000" pitchFamily="2" charset="2"/>
              </a:rPr>
              <a:t>On rejette H0 et on GENERALISE nos résultats à la </a:t>
            </a:r>
            <a:r>
              <a:rPr lang="fr-FR" b="1" u="sng">
                <a:solidFill>
                  <a:srgbClr val="0070C0"/>
                </a:solidFill>
                <a:sym typeface="Wingdings" panose="05000000000000000000" pitchFamily="2" charset="2"/>
              </a:rPr>
              <a:t>POPULATION</a:t>
            </a:r>
            <a:endParaRPr lang="fr-FR" b="1">
              <a:solidFill>
                <a:srgbClr val="0070C0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AA619BD-ED2B-4C0D-865D-FB679CC26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001" y="2551284"/>
            <a:ext cx="1799489" cy="181480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4874F9A-91F8-4E71-864D-06AF079ACFE3}"/>
              </a:ext>
            </a:extLst>
          </p:cNvPr>
          <p:cNvSpPr/>
          <p:nvPr/>
        </p:nvSpPr>
        <p:spPr>
          <a:xfrm>
            <a:off x="4820110" y="3831456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005DA2"/>
                </a:solidFill>
                <a:sym typeface="Wingdings" panose="05000000000000000000" pitchFamily="2" charset="2"/>
              </a:rPr>
              <a:t>licence</a:t>
            </a:r>
            <a:endParaRPr lang="fr-FR">
              <a:solidFill>
                <a:srgbClr val="005DA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4C7AF-FCD9-43BE-95E9-EE5A76169CB5}"/>
              </a:ext>
            </a:extLst>
          </p:cNvPr>
          <p:cNvSpPr/>
          <p:nvPr/>
        </p:nvSpPr>
        <p:spPr>
          <a:xfrm>
            <a:off x="7333422" y="3669750"/>
            <a:ext cx="57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>
                <a:solidFill>
                  <a:srgbClr val="FF0000"/>
                </a:solidFill>
                <a:sym typeface="Wingdings" panose="05000000000000000000" pitchFamily="2" charset="2"/>
              </a:rPr>
              <a:t>bac</a:t>
            </a:r>
            <a:endParaRPr lang="fr-FR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429EA-F6BF-4E91-AD7F-551038A8BC9F}"/>
              </a:ext>
            </a:extLst>
          </p:cNvPr>
          <p:cNvSpPr/>
          <p:nvPr/>
        </p:nvSpPr>
        <p:spPr>
          <a:xfrm>
            <a:off x="5984116" y="2177646"/>
            <a:ext cx="849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009242"/>
                </a:solidFill>
                <a:sym typeface="Wingdings" panose="05000000000000000000" pitchFamily="2" charset="2"/>
              </a:rPr>
              <a:t>master</a:t>
            </a:r>
            <a:endParaRPr lang="fr-FR">
              <a:solidFill>
                <a:srgbClr val="009242"/>
              </a:solidFill>
            </a:endParaRP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FD3AFABC-5D07-42B0-83EF-F1C49505772B}"/>
              </a:ext>
            </a:extLst>
          </p:cNvPr>
          <p:cNvCxnSpPr/>
          <p:nvPr/>
        </p:nvCxnSpPr>
        <p:spPr>
          <a:xfrm flipH="1">
            <a:off x="5755907" y="2362312"/>
            <a:ext cx="1491916" cy="21519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CDB0126-B634-4645-AF9A-B352F39A5891}"/>
              </a:ext>
            </a:extLst>
          </p:cNvPr>
          <p:cNvCxnSpPr>
            <a:cxnSpLocks/>
          </p:cNvCxnSpPr>
          <p:nvPr/>
        </p:nvCxnSpPr>
        <p:spPr>
          <a:xfrm>
            <a:off x="5698158" y="2425677"/>
            <a:ext cx="1491916" cy="21519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69036ED-76B1-465C-A4A8-18A215604D26}"/>
              </a:ext>
            </a:extLst>
          </p:cNvPr>
          <p:cNvSpPr/>
          <p:nvPr/>
        </p:nvSpPr>
        <p:spPr>
          <a:xfrm>
            <a:off x="7465630" y="3059668"/>
            <a:ext cx="1426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/>
              <a:t>Rejetée !!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127751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30 novembre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18</a:t>
            </a:fld>
            <a:endParaRPr lang="en-US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Khi-deux d'ajustement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247C46-1713-4F60-A56B-EA14BD7AE43B}"/>
              </a:ext>
            </a:extLst>
          </p:cNvPr>
          <p:cNvSpPr/>
          <p:nvPr/>
        </p:nvSpPr>
        <p:spPr>
          <a:xfrm>
            <a:off x="228215" y="2181899"/>
            <a:ext cx="76902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/>
              <a:t>Selon</a:t>
            </a:r>
            <a:r>
              <a:rPr lang="en-US" sz="2000" dirty="0"/>
              <a:t> le test du </a:t>
            </a:r>
            <a:r>
              <a:rPr lang="en-US" sz="2000" dirty="0" err="1"/>
              <a:t>Khi-deux</a:t>
            </a:r>
            <a:r>
              <a:rPr lang="en-US" sz="2000" dirty="0"/>
              <a:t> </a:t>
            </a:r>
            <a:r>
              <a:rPr lang="en-US" sz="2000" dirty="0" err="1"/>
              <a:t>d'ajustement</a:t>
            </a:r>
            <a:r>
              <a:rPr lang="en-US" sz="2000"/>
              <a:t>, les </a:t>
            </a:r>
            <a:r>
              <a:rPr lang="en-US" sz="2000" dirty="0"/>
              <a:t>3 niveaux </a:t>
            </a:r>
            <a:r>
              <a:rPr lang="en-US" sz="2000" dirty="0" err="1"/>
              <a:t>d'études</a:t>
            </a:r>
            <a:r>
              <a:rPr lang="en-US" sz="2000" dirty="0"/>
              <a:t> (bac : [n = 28,  56%], </a:t>
            </a:r>
            <a:r>
              <a:rPr lang="en-US" sz="2000" dirty="0" err="1"/>
              <a:t>licence</a:t>
            </a:r>
            <a:r>
              <a:rPr lang="en-US" sz="2000" dirty="0"/>
              <a:t> : [n = 10, 20%], master : [n = 12, 24</a:t>
            </a:r>
            <a:r>
              <a:rPr lang="en-US" sz="2000"/>
              <a:t>%</a:t>
            </a:r>
            <a:r>
              <a:rPr lang="en-US" sz="1600"/>
              <a:t>])</a:t>
            </a:r>
            <a:r>
              <a:rPr lang="en-US" sz="2000"/>
              <a:t> était répartis de façon significativement hétérogène (X2</a:t>
            </a:r>
            <a:r>
              <a:rPr lang="en-US" sz="2000" dirty="0"/>
              <a:t>[</a:t>
            </a:r>
            <a:r>
              <a:rPr lang="en-US" sz="2000" dirty="0" err="1"/>
              <a:t>df</a:t>
            </a:r>
            <a:r>
              <a:rPr lang="en-US" sz="2000" dirty="0"/>
              <a:t> = 2, N = 50] = 11.68, p </a:t>
            </a:r>
            <a:r>
              <a:rPr lang="en-US" sz="2000"/>
              <a:t>&lt;.01).</a:t>
            </a:r>
            <a:endParaRPr lang="fr-FR" sz="20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0169033-7181-4140-9B35-D93B91F7FF02}"/>
              </a:ext>
            </a:extLst>
          </p:cNvPr>
          <p:cNvSpPr txBox="1"/>
          <p:nvPr/>
        </p:nvSpPr>
        <p:spPr>
          <a:xfrm>
            <a:off x="276447" y="1319542"/>
            <a:ext cx="583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Exemples de rédaction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677DD9-45B5-455E-9B89-B6FCFB908957}"/>
              </a:ext>
            </a:extLst>
          </p:cNvPr>
          <p:cNvSpPr/>
          <p:nvPr/>
        </p:nvSpPr>
        <p:spPr>
          <a:xfrm>
            <a:off x="228215" y="3704053"/>
            <a:ext cx="81133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/>
              <a:t>According to the chi-square test of goodness-of-fit, the three education levels were not equally distributed in the population, </a:t>
            </a:r>
            <a:r>
              <a:rPr lang="en-US" sz="2000"/>
              <a:t>X2[df = 2, N = 50] = 11.68, p &lt;.01.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2780016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30 novembre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19</a:t>
            </a:fld>
            <a:endParaRPr lang="en-US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Khi-deux d'ajustement (</a:t>
            </a:r>
            <a:r>
              <a:rPr lang="fr-FR" sz="3600" b="1"/>
              <a:t>test binomial</a:t>
            </a:r>
            <a:r>
              <a:rPr lang="fr-FR" sz="3600"/>
              <a:t>)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02F21-43DC-4750-BDB2-6EBFA93334C7}"/>
              </a:ext>
            </a:extLst>
          </p:cNvPr>
          <p:cNvSpPr/>
          <p:nvPr/>
        </p:nvSpPr>
        <p:spPr>
          <a:xfrm>
            <a:off x="-123807" y="1220361"/>
            <a:ext cx="550388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1">
                <a:solidFill>
                  <a:srgbClr val="0070C0"/>
                </a:solidFill>
              </a:rPr>
              <a:t>Q2 :</a:t>
            </a:r>
            <a:r>
              <a:rPr lang="fr-FR" sz="2000">
                <a:solidFill>
                  <a:srgbClr val="0070C0"/>
                </a:solidFill>
              </a:rPr>
              <a:t> Est-ce qu'il y a plus de femmes que d'hommes dans la POPULATION ?</a:t>
            </a:r>
            <a:br>
              <a:rPr lang="fr-FR" sz="2000"/>
            </a:br>
            <a:endParaRPr lang="fr-FR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Quand la VD nominale n'a que </a:t>
            </a:r>
            <a:r>
              <a:rPr lang="fr-FR" b="1"/>
              <a:t>deux catégories</a:t>
            </a:r>
            <a:r>
              <a:rPr lang="fr-FR"/>
              <a:t>, le test binomial est plus adapté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C1A84D-FC0C-4508-9BD7-43E0CBA12D8F}"/>
              </a:ext>
            </a:extLst>
          </p:cNvPr>
          <p:cNvSpPr/>
          <p:nvPr/>
        </p:nvSpPr>
        <p:spPr>
          <a:xfrm>
            <a:off x="342133" y="2903566"/>
            <a:ext cx="457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EFFECTIF </a:t>
            </a:r>
            <a:r>
              <a:rPr lang="en-US" sz="160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table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sexe)</a:t>
            </a:r>
            <a:b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barplot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(EFFECTIF)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b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binom.test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(EFFECTIF)</a:t>
            </a:r>
            <a:endParaRPr lang="fr-FR" sz="160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6CCBDB-013A-4D6A-9B1B-5AA3EC1C5AAD}"/>
              </a:ext>
            </a:extLst>
          </p:cNvPr>
          <p:cNvSpPr/>
          <p:nvPr/>
        </p:nvSpPr>
        <p:spPr>
          <a:xfrm>
            <a:off x="342133" y="3930149"/>
            <a:ext cx="7504565" cy="2277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Exact binomial test</a:t>
            </a:r>
            <a:br>
              <a:rPr lang="en-US" sz="16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6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EFFECTIF</a:t>
            </a:r>
            <a:br>
              <a:rPr lang="en-US" sz="16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number of </a:t>
            </a:r>
            <a:r>
              <a:rPr lang="en-US" sz="1400" b="1">
                <a:solidFill>
                  <a:srgbClr val="005DA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successes = 29</a:t>
            </a:r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number of </a:t>
            </a:r>
            <a:r>
              <a:rPr lang="en-US" sz="1400" b="1">
                <a:solidFill>
                  <a:srgbClr val="005DA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trials = 50</a:t>
            </a:r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>
                <a:solidFill>
                  <a:srgbClr val="005DA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p-value = 0.3222</a:t>
            </a:r>
            <a:br>
              <a:rPr lang="en-US" sz="16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alternative hypothesis: true probability of success is not equal to 0.5</a:t>
            </a:r>
            <a:br>
              <a:rPr lang="en-US" sz="16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95 percent confidence interval:</a:t>
            </a:r>
            <a:br>
              <a:rPr lang="en-US" sz="16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0.4320604 0.7181178</a:t>
            </a:r>
            <a:br>
              <a:rPr lang="en-US" sz="16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sample estimates:</a:t>
            </a:r>
            <a:br>
              <a:rPr lang="en-US" sz="16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probability of success </a:t>
            </a:r>
            <a:br>
              <a:rPr lang="en-US" sz="16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 </a:t>
            </a:r>
            <a:r>
              <a:rPr lang="en-US" sz="1400" b="1">
                <a:solidFill>
                  <a:srgbClr val="005DA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0.58</a:t>
            </a:r>
            <a:endParaRPr lang="fr-FR" sz="1400" b="1">
              <a:solidFill>
                <a:srgbClr val="005DA2"/>
              </a:solidFill>
            </a:endParaRPr>
          </a:p>
        </p:txBody>
      </p:sp>
      <p:pic>
        <p:nvPicPr>
          <p:cNvPr id="11" name="Picture">
            <a:extLst>
              <a:ext uri="{FF2B5EF4-FFF2-40B4-BE49-F238E27FC236}">
                <a16:creationId xmlns:a16="http://schemas.microsoft.com/office/drawing/2014/main" id="{0BCB9043-8DAF-4999-85C8-7D7AE2A6CF54}"/>
              </a:ext>
            </a:extLst>
          </p:cNvPr>
          <p:cNvPicPr/>
          <p:nvPr/>
        </p:nvPicPr>
        <p:blipFill rotWithShape="1">
          <a:blip r:embed="rId2"/>
          <a:srcRect l="6403" t="17520" r="8437" b="11200"/>
          <a:stretch/>
        </p:blipFill>
        <p:spPr bwMode="auto">
          <a:xfrm>
            <a:off x="5599786" y="1347515"/>
            <a:ext cx="3001954" cy="202150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A298A0-4A70-4D5B-86E5-685B1C8E8EC1}"/>
              </a:ext>
            </a:extLst>
          </p:cNvPr>
          <p:cNvCxnSpPr>
            <a:cxnSpLocks/>
          </p:cNvCxnSpPr>
          <p:nvPr/>
        </p:nvCxnSpPr>
        <p:spPr>
          <a:xfrm flipH="1">
            <a:off x="6877880" y="4126733"/>
            <a:ext cx="236586" cy="411075"/>
          </a:xfrm>
          <a:prstGeom prst="straightConnector1">
            <a:avLst/>
          </a:prstGeom>
          <a:ln w="38100">
            <a:solidFill>
              <a:srgbClr val="005DA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CFDAAE5-E6C1-48EF-A0EF-B3640262FDA3}"/>
              </a:ext>
            </a:extLst>
          </p:cNvPr>
          <p:cNvSpPr/>
          <p:nvPr/>
        </p:nvSpPr>
        <p:spPr>
          <a:xfrm>
            <a:off x="6819442" y="3799143"/>
            <a:ext cx="957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005DA2"/>
                </a:solidFill>
              </a:rPr>
              <a:t>valeur p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BADEDBA-C5F3-4A0B-BEB1-DD73FBA31355}"/>
              </a:ext>
            </a:extLst>
          </p:cNvPr>
          <p:cNvCxnSpPr>
            <a:cxnSpLocks/>
          </p:cNvCxnSpPr>
          <p:nvPr/>
        </p:nvCxnSpPr>
        <p:spPr>
          <a:xfrm flipH="1">
            <a:off x="5171313" y="4126733"/>
            <a:ext cx="236586" cy="411075"/>
          </a:xfrm>
          <a:prstGeom prst="straightConnector1">
            <a:avLst/>
          </a:prstGeom>
          <a:ln w="38100">
            <a:solidFill>
              <a:srgbClr val="005DA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6030BAA-DD26-4EB6-BE35-CAB8FB5D62BF}"/>
              </a:ext>
            </a:extLst>
          </p:cNvPr>
          <p:cNvSpPr/>
          <p:nvPr/>
        </p:nvSpPr>
        <p:spPr>
          <a:xfrm>
            <a:off x="4731490" y="3760642"/>
            <a:ext cx="1841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005DA2"/>
                </a:solidFill>
              </a:rPr>
              <a:t>nombre de sujets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E67AB5-8863-4176-8A19-7DD517A174BE}"/>
              </a:ext>
            </a:extLst>
          </p:cNvPr>
          <p:cNvSpPr/>
          <p:nvPr/>
        </p:nvSpPr>
        <p:spPr>
          <a:xfrm>
            <a:off x="2682724" y="3954918"/>
            <a:ext cx="2048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005DA2"/>
                </a:solidFill>
              </a:rPr>
              <a:t>nombre de femmes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F5690E4-4989-47C6-A8D4-A4CB1C53E7DF}"/>
              </a:ext>
            </a:extLst>
          </p:cNvPr>
          <p:cNvCxnSpPr>
            <a:cxnSpLocks/>
          </p:cNvCxnSpPr>
          <p:nvPr/>
        </p:nvCxnSpPr>
        <p:spPr>
          <a:xfrm flipH="1">
            <a:off x="3058978" y="4270590"/>
            <a:ext cx="88259" cy="369332"/>
          </a:xfrm>
          <a:prstGeom prst="straightConnector1">
            <a:avLst/>
          </a:prstGeom>
          <a:ln w="38100">
            <a:solidFill>
              <a:srgbClr val="005DA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04DADEC-DBDD-4188-ACE6-F0CD0DAB7F69}"/>
              </a:ext>
            </a:extLst>
          </p:cNvPr>
          <p:cNvSpPr/>
          <p:nvPr/>
        </p:nvSpPr>
        <p:spPr>
          <a:xfrm>
            <a:off x="3359133" y="5637639"/>
            <a:ext cx="1464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005DA2"/>
                </a:solidFill>
              </a:rPr>
              <a:t>% de femmes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3099C06-EFF7-437E-AADB-BEBFF999D42A}"/>
              </a:ext>
            </a:extLst>
          </p:cNvPr>
          <p:cNvCxnSpPr>
            <a:cxnSpLocks/>
          </p:cNvCxnSpPr>
          <p:nvPr/>
        </p:nvCxnSpPr>
        <p:spPr>
          <a:xfrm flipH="1">
            <a:off x="3065853" y="5822305"/>
            <a:ext cx="293280" cy="184666"/>
          </a:xfrm>
          <a:prstGeom prst="straightConnector1">
            <a:avLst/>
          </a:prstGeom>
          <a:ln w="38100">
            <a:solidFill>
              <a:srgbClr val="005DA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03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30 novembre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</a:t>
            </a:fld>
            <a:endParaRPr lang="en-US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543" y="3608760"/>
            <a:ext cx="2498914" cy="2498914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134766" y="2285162"/>
            <a:ext cx="6874468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Statistiques descriptives et inférentielles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57974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30 novembre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F5C103-7888-4283-9B42-B0EED18F054E}"/>
              </a:ext>
            </a:extLst>
          </p:cNvPr>
          <p:cNvSpPr/>
          <p:nvPr/>
        </p:nvSpPr>
        <p:spPr>
          <a:xfrm>
            <a:off x="647699" y="1960943"/>
            <a:ext cx="73533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/>
              <a:t>Selon</a:t>
            </a:r>
            <a:r>
              <a:rPr lang="en-US" sz="2000" dirty="0"/>
              <a:t> le test binomial, le </a:t>
            </a:r>
            <a:r>
              <a:rPr lang="en-US" sz="2000" dirty="0" err="1"/>
              <a:t>pourcentage</a:t>
            </a:r>
            <a:r>
              <a:rPr lang="en-US" sz="2000" dirty="0"/>
              <a:t> de femmes (n = 29, 58</a:t>
            </a:r>
            <a:r>
              <a:rPr lang="en-US" sz="2000"/>
              <a:t>%) n'était significativement pas supérieur au pourcentage des hommes 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dirty="0"/>
              <a:t> = 21, 42%, p = .32).</a:t>
            </a:r>
            <a:endParaRPr lang="fr-FR" sz="20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3DC8937-A966-4D44-ACEF-E1ADD4FCB898}"/>
              </a:ext>
            </a:extLst>
          </p:cNvPr>
          <p:cNvSpPr txBox="1"/>
          <p:nvPr/>
        </p:nvSpPr>
        <p:spPr>
          <a:xfrm>
            <a:off x="276447" y="1130701"/>
            <a:ext cx="583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Exemple de rédaction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729BDB4B-82AD-4854-95CF-1EBC2FB7A006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Khi-deux d'ajustement (</a:t>
            </a:r>
            <a:r>
              <a:rPr lang="fr-FR" sz="3600" b="1"/>
              <a:t>test binomial</a:t>
            </a:r>
            <a:r>
              <a:rPr lang="fr-FR" sz="3600"/>
              <a:t>)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59F27B-7D60-4F0A-B0FD-1E858073F360}"/>
              </a:ext>
            </a:extLst>
          </p:cNvPr>
          <p:cNvSpPr/>
          <p:nvPr/>
        </p:nvSpPr>
        <p:spPr>
          <a:xfrm>
            <a:off x="647699" y="3780479"/>
            <a:ext cx="73533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/>
              <a:t>The binomial test indicated that the number of women did not differ significantly from the number of men, p = .32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644373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30 novembre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-1257300" y="78683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www.psychometrie.jlroulin.fr</a:t>
            </a:r>
            <a:r>
              <a:rPr lang="en-US" dirty="0"/>
              <a:t>/</a:t>
            </a:r>
            <a:r>
              <a:rPr lang="en-US" dirty="0" err="1"/>
              <a:t>cours</a:t>
            </a:r>
            <a:r>
              <a:rPr lang="en-US" dirty="0"/>
              <a:t>/</a:t>
            </a:r>
            <a:r>
              <a:rPr lang="en-US" dirty="0" err="1"/>
              <a:t>aide_quizz.html?B14.html</a:t>
            </a:r>
            <a:endParaRPr lang="en-US" dirty="0"/>
          </a:p>
        </p:txBody>
      </p:sp>
      <p:sp>
        <p:nvSpPr>
          <p:cNvPr id="81" name="Titre 1">
            <a:extLst>
              <a:ext uri="{FF2B5EF4-FFF2-40B4-BE49-F238E27FC236}">
                <a16:creationId xmlns:a16="http://schemas.microsoft.com/office/drawing/2014/main" id="{09718027-FEA7-4238-BBC2-3FDC43882ED2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Khi-deux d'ajustement</a:t>
            </a:r>
            <a:endParaRPr lang="en-US" sz="3600" dirty="0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75691E5B-F9F1-45B4-BB12-65E94819D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266809"/>
              </p:ext>
            </p:extLst>
          </p:nvPr>
        </p:nvGraphicFramePr>
        <p:xfrm>
          <a:off x="1846930" y="2183812"/>
          <a:ext cx="5906141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2917">
                  <a:extLst>
                    <a:ext uri="{9D8B030D-6E8A-4147-A177-3AD203B41FA5}">
                      <a16:colId xmlns:a16="http://schemas.microsoft.com/office/drawing/2014/main" val="1052743197"/>
                    </a:ext>
                  </a:extLst>
                </a:gridCol>
                <a:gridCol w="2173224">
                  <a:extLst>
                    <a:ext uri="{9D8B030D-6E8A-4147-A177-3AD203B41FA5}">
                      <a16:colId xmlns:a16="http://schemas.microsoft.com/office/drawing/2014/main" val="105312351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605980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/>
                        <a:t>VI-VD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/>
                        <a:t>stat descriptive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/>
                        <a:t>stat inférentielle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753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/>
                        <a:t>1 VD nominale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/>
                        <a:t>table()</a:t>
                      </a:r>
                    </a:p>
                    <a:p>
                      <a:pPr algn="ctr"/>
                      <a:r>
                        <a:rPr lang="fr-FR" sz="2000"/>
                        <a:t>prop.table()</a:t>
                      </a:r>
                      <a:endParaRPr lang="fr-FR" sz="2000" dirty="0"/>
                    </a:p>
                    <a:p>
                      <a:pPr algn="ctr"/>
                      <a:r>
                        <a:rPr lang="fr-FR" sz="2000" dirty="0" err="1"/>
                        <a:t>prettyR</a:t>
                      </a:r>
                      <a:r>
                        <a:rPr lang="fr-FR" sz="2000" dirty="0"/>
                        <a:t>::</a:t>
                      </a:r>
                      <a:r>
                        <a:rPr lang="fr-FR" sz="2000" dirty="0" err="1"/>
                        <a:t>describe</a:t>
                      </a:r>
                      <a:r>
                        <a:rPr lang="fr-FR" sz="2000" dirty="0"/>
                        <a:t>()</a:t>
                      </a:r>
                    </a:p>
                    <a:p>
                      <a:pPr algn="ctr"/>
                      <a:r>
                        <a:rPr lang="fr-FR" sz="2000" dirty="0" err="1"/>
                        <a:t>barplot</a:t>
                      </a:r>
                      <a:r>
                        <a:rPr lang="fr-FR" sz="2000" dirty="0"/>
                        <a:t>()</a:t>
                      </a:r>
                    </a:p>
                    <a:p>
                      <a:pPr algn="ctr"/>
                      <a:r>
                        <a:rPr lang="fr-FR" sz="2000"/>
                        <a:t>pie()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chisq.test</a:t>
                      </a:r>
                      <a:r>
                        <a:rPr lang="fr-FR" sz="2000" dirty="0"/>
                        <a:t>()</a:t>
                      </a:r>
                    </a:p>
                    <a:p>
                      <a:pPr algn="ctr"/>
                      <a:r>
                        <a:rPr lang="fr-FR" sz="2000" dirty="0" err="1"/>
                        <a:t>binom.test</a:t>
                      </a:r>
                      <a:r>
                        <a:rPr lang="fr-FR" sz="2000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72730"/>
                  </a:ext>
                </a:extLst>
              </a:tr>
            </a:tbl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BDA44AB8-9E10-434D-9F47-6D8666DA1B67}"/>
              </a:ext>
            </a:extLst>
          </p:cNvPr>
          <p:cNvSpPr txBox="1"/>
          <p:nvPr/>
        </p:nvSpPr>
        <p:spPr>
          <a:xfrm>
            <a:off x="276447" y="1130701"/>
            <a:ext cx="583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Mémo</a:t>
            </a:r>
          </a:p>
        </p:txBody>
      </p:sp>
    </p:spTree>
    <p:extLst>
      <p:ext uri="{BB962C8B-B14F-4D97-AF65-F5344CB8AC3E}">
        <p14:creationId xmlns:p14="http://schemas.microsoft.com/office/powerpoint/2010/main" val="416144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30 novembre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4675FC-56BC-CADA-33FD-1B7C8DBE84C8}"/>
              </a:ext>
            </a:extLst>
          </p:cNvPr>
          <p:cNvSpPr/>
          <p:nvPr/>
        </p:nvSpPr>
        <p:spPr>
          <a:xfrm>
            <a:off x="2305050" y="1390551"/>
            <a:ext cx="805596" cy="288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Relation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6BB17A-D039-82D8-6781-1343E14E1DF7}"/>
              </a:ext>
            </a:extLst>
          </p:cNvPr>
          <p:cNvSpPr/>
          <p:nvPr/>
        </p:nvSpPr>
        <p:spPr>
          <a:xfrm>
            <a:off x="887249" y="4087918"/>
            <a:ext cx="1123360" cy="323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Quantitative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8ED89A-DFCD-2D8E-DB85-0B3D51838CA7}"/>
              </a:ext>
            </a:extLst>
          </p:cNvPr>
          <p:cNvSpPr/>
          <p:nvPr/>
        </p:nvSpPr>
        <p:spPr>
          <a:xfrm>
            <a:off x="3432339" y="1123972"/>
            <a:ext cx="611051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>
                <a:solidFill>
                  <a:schemeClr val="bg1">
                    <a:lumMod val="65000"/>
                  </a:schemeClr>
                </a:solidFill>
              </a:rPr>
              <a:t>1 VD</a:t>
            </a:r>
            <a:endParaRPr lang="fr-F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072C5F-812E-EB25-D1A9-31D695B890F8}"/>
              </a:ext>
            </a:extLst>
          </p:cNvPr>
          <p:cNvSpPr/>
          <p:nvPr/>
        </p:nvSpPr>
        <p:spPr>
          <a:xfrm>
            <a:off x="3429735" y="1660604"/>
            <a:ext cx="611051" cy="288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 VI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678956-45F0-85F6-A999-A2AE8EE2F236}"/>
              </a:ext>
            </a:extLst>
          </p:cNvPr>
          <p:cNvSpPr/>
          <p:nvPr/>
        </p:nvSpPr>
        <p:spPr>
          <a:xfrm>
            <a:off x="4321457" y="1127007"/>
            <a:ext cx="1885912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Khi-deux d’ajustement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E6F746-5C75-8AAF-05FF-058D555FEA7B}"/>
              </a:ext>
            </a:extLst>
          </p:cNvPr>
          <p:cNvSpPr/>
          <p:nvPr/>
        </p:nvSpPr>
        <p:spPr>
          <a:xfrm>
            <a:off x="4327527" y="1663237"/>
            <a:ext cx="1879842" cy="288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FF0000"/>
                </a:solidFill>
              </a:rPr>
              <a:t>Khi-deux d'indépendance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024BC5-C531-E7A6-582A-33B8C3BB01A7}"/>
              </a:ext>
            </a:extLst>
          </p:cNvPr>
          <p:cNvSpPr/>
          <p:nvPr/>
        </p:nvSpPr>
        <p:spPr>
          <a:xfrm>
            <a:off x="1932086" y="2576503"/>
            <a:ext cx="847143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Relation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74A572-4652-00EE-72B0-045A5E63D35D}"/>
              </a:ext>
            </a:extLst>
          </p:cNvPr>
          <p:cNvSpPr/>
          <p:nvPr/>
        </p:nvSpPr>
        <p:spPr>
          <a:xfrm>
            <a:off x="1871186" y="4886765"/>
            <a:ext cx="957739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Différence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857627-7DBD-FDD3-5DFB-C383D04AC31B}"/>
              </a:ext>
            </a:extLst>
          </p:cNvPr>
          <p:cNvSpPr/>
          <p:nvPr/>
        </p:nvSpPr>
        <p:spPr>
          <a:xfrm>
            <a:off x="3067359" y="2309731"/>
            <a:ext cx="670834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1 VI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99CBD-D8E8-1DDC-A5DA-5D4592E2CFA1}"/>
              </a:ext>
            </a:extLst>
          </p:cNvPr>
          <p:cNvSpPr/>
          <p:nvPr/>
        </p:nvSpPr>
        <p:spPr>
          <a:xfrm>
            <a:off x="3067359" y="2835397"/>
            <a:ext cx="670834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&gt;1 VI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4FE0BA-C933-3560-D110-293049020EBC}"/>
              </a:ext>
            </a:extLst>
          </p:cNvPr>
          <p:cNvSpPr/>
          <p:nvPr/>
        </p:nvSpPr>
        <p:spPr>
          <a:xfrm>
            <a:off x="4121573" y="2836462"/>
            <a:ext cx="1480589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Régression multiple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136AC0-43AC-C12F-66C4-DDE05603CD10}"/>
              </a:ext>
            </a:extLst>
          </p:cNvPr>
          <p:cNvSpPr/>
          <p:nvPr/>
        </p:nvSpPr>
        <p:spPr>
          <a:xfrm>
            <a:off x="4118903" y="2246848"/>
            <a:ext cx="1483259" cy="4267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Corr. de Pearson</a:t>
            </a:r>
            <a:br>
              <a:rPr lang="fr-FR" sz="12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Corr. de Spearman</a:t>
            </a:r>
          </a:p>
        </p:txBody>
      </p:sp>
      <p:cxnSp>
        <p:nvCxnSpPr>
          <p:cNvPr id="46" name="Connecteur : en angle 78">
            <a:extLst>
              <a:ext uri="{FF2B5EF4-FFF2-40B4-BE49-F238E27FC236}">
                <a16:creationId xmlns:a16="http://schemas.microsoft.com/office/drawing/2014/main" id="{6738DBAB-096D-19B3-E994-2A29C3711E94}"/>
              </a:ext>
            </a:extLst>
          </p:cNvPr>
          <p:cNvCxnSpPr>
            <a:stCxn id="9" idx="0"/>
            <a:endCxn id="73" idx="1"/>
          </p:cNvCxnSpPr>
          <p:nvPr/>
        </p:nvCxnSpPr>
        <p:spPr>
          <a:xfrm rot="5400000" flipH="1" flipV="1">
            <a:off x="13282" y="2195664"/>
            <a:ext cx="1566148" cy="25215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ngle 79">
            <a:extLst>
              <a:ext uri="{FF2B5EF4-FFF2-40B4-BE49-F238E27FC236}">
                <a16:creationId xmlns:a16="http://schemas.microsoft.com/office/drawing/2014/main" id="{2F9ABE64-D2D2-1858-EA6A-3FA1410A0984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458436" y="3820658"/>
            <a:ext cx="640655" cy="216972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84">
            <a:extLst>
              <a:ext uri="{FF2B5EF4-FFF2-40B4-BE49-F238E27FC236}">
                <a16:creationId xmlns:a16="http://schemas.microsoft.com/office/drawing/2014/main" id="{3627872C-EDD8-95FA-BD8A-BB5446B2831B}"/>
              </a:ext>
            </a:extLst>
          </p:cNvPr>
          <p:cNvCxnSpPr>
            <a:cxnSpLocks/>
            <a:stCxn id="10" idx="0"/>
            <a:endCxn id="12" idx="1"/>
          </p:cNvCxnSpPr>
          <p:nvPr/>
        </p:nvCxnSpPr>
        <p:spPr>
          <a:xfrm rot="5400000" flipH="1" flipV="1">
            <a:off x="3008804" y="967017"/>
            <a:ext cx="122579" cy="724491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 : en angle 87">
            <a:extLst>
              <a:ext uri="{FF2B5EF4-FFF2-40B4-BE49-F238E27FC236}">
                <a16:creationId xmlns:a16="http://schemas.microsoft.com/office/drawing/2014/main" id="{A52B18A3-3D5B-B55E-8BCC-9C4E7C7A4990}"/>
              </a:ext>
            </a:extLst>
          </p:cNvPr>
          <p:cNvCxnSpPr>
            <a:cxnSpLocks/>
            <a:stCxn id="10" idx="2"/>
            <a:endCxn id="13" idx="1"/>
          </p:cNvCxnSpPr>
          <p:nvPr/>
        </p:nvCxnSpPr>
        <p:spPr>
          <a:xfrm rot="16200000" flipH="1">
            <a:off x="3005765" y="1380633"/>
            <a:ext cx="126053" cy="72188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ngle 90">
            <a:extLst>
              <a:ext uri="{FF2B5EF4-FFF2-40B4-BE49-F238E27FC236}">
                <a16:creationId xmlns:a16="http://schemas.microsoft.com/office/drawing/2014/main" id="{AA2FCEBD-37CA-6424-553D-7A424E6B8236}"/>
              </a:ext>
            </a:extLst>
          </p:cNvPr>
          <p:cNvCxnSpPr>
            <a:cxnSpLocks/>
            <a:stCxn id="11" idx="0"/>
            <a:endCxn id="16" idx="1"/>
          </p:cNvCxnSpPr>
          <p:nvPr/>
        </p:nvCxnSpPr>
        <p:spPr>
          <a:xfrm rot="5400000" flipH="1" flipV="1">
            <a:off x="1006800" y="3162633"/>
            <a:ext cx="1367415" cy="483157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 : en angle 93">
            <a:extLst>
              <a:ext uri="{FF2B5EF4-FFF2-40B4-BE49-F238E27FC236}">
                <a16:creationId xmlns:a16="http://schemas.microsoft.com/office/drawing/2014/main" id="{B0E0D9F9-8344-B860-995B-A9BB99C24F44}"/>
              </a:ext>
            </a:extLst>
          </p:cNvPr>
          <p:cNvCxnSpPr>
            <a:cxnSpLocks/>
            <a:stCxn id="11" idx="2"/>
            <a:endCxn id="17" idx="1"/>
          </p:cNvCxnSpPr>
          <p:nvPr/>
        </p:nvCxnSpPr>
        <p:spPr>
          <a:xfrm rot="16200000" flipH="1">
            <a:off x="1350187" y="4509766"/>
            <a:ext cx="619740" cy="422257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96">
            <a:extLst>
              <a:ext uri="{FF2B5EF4-FFF2-40B4-BE49-F238E27FC236}">
                <a16:creationId xmlns:a16="http://schemas.microsoft.com/office/drawing/2014/main" id="{F9FEF4E5-930E-3715-3DBE-80E8398E8CA4}"/>
              </a:ext>
            </a:extLst>
          </p:cNvPr>
          <p:cNvCxnSpPr>
            <a:cxnSpLocks/>
            <a:stCxn id="16" idx="0"/>
            <a:endCxn id="18" idx="1"/>
          </p:cNvCxnSpPr>
          <p:nvPr/>
        </p:nvCxnSpPr>
        <p:spPr>
          <a:xfrm rot="5400000" flipH="1" flipV="1">
            <a:off x="2650122" y="2159267"/>
            <a:ext cx="122772" cy="711701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 : en angle 99">
            <a:extLst>
              <a:ext uri="{FF2B5EF4-FFF2-40B4-BE49-F238E27FC236}">
                <a16:creationId xmlns:a16="http://schemas.microsoft.com/office/drawing/2014/main" id="{477D13DE-FCCE-B8CC-6931-A436588692DB}"/>
              </a:ext>
            </a:extLst>
          </p:cNvPr>
          <p:cNvCxnSpPr>
            <a:cxnSpLocks/>
            <a:stCxn id="16" idx="2"/>
            <a:endCxn id="19" idx="1"/>
          </p:cNvCxnSpPr>
          <p:nvPr/>
        </p:nvCxnSpPr>
        <p:spPr>
          <a:xfrm rot="16200000" flipH="1">
            <a:off x="2654061" y="2566099"/>
            <a:ext cx="114894" cy="711701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58240C33-F359-EF04-7DAB-F8080C2914A6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4043390" y="1267972"/>
            <a:ext cx="278067" cy="3035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746B3EE4-EF28-B83B-D755-AE663F0EB4E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4040786" y="1804604"/>
            <a:ext cx="286741" cy="263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AFF9DD3A-E62F-45CC-F110-BA8FDB267914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3738193" y="2979397"/>
            <a:ext cx="383380" cy="1065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6" name="Image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23" y="1992697"/>
            <a:ext cx="479830" cy="386755"/>
          </a:xfrm>
          <a:prstGeom prst="rect">
            <a:avLst/>
          </a:prstGeom>
        </p:spPr>
      </p:pic>
      <p:pic>
        <p:nvPicPr>
          <p:cNvPr id="97" name="Image 96"/>
          <p:cNvPicPr>
            <a:picLocks noChangeAspect="1"/>
          </p:cNvPicPr>
          <p:nvPr/>
        </p:nvPicPr>
        <p:blipFill rotWithShape="1">
          <a:blip r:embed="rId3"/>
          <a:srcRect l="27789" t="10229" r="26455" b="19530"/>
          <a:stretch/>
        </p:blipFill>
        <p:spPr>
          <a:xfrm>
            <a:off x="1541946" y="1898233"/>
            <a:ext cx="415926" cy="517525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34" y="4497877"/>
            <a:ext cx="870378" cy="391462"/>
          </a:xfrm>
          <a:prstGeom prst="rect">
            <a:avLst/>
          </a:prstGeom>
        </p:spPr>
      </p:pic>
      <p:pic>
        <p:nvPicPr>
          <p:cNvPr id="99" name="Image 9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280" y="4855187"/>
            <a:ext cx="818086" cy="5192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4657FB-3F0A-EC19-A4A9-02D0A4C0D6FF}"/>
              </a:ext>
            </a:extLst>
          </p:cNvPr>
          <p:cNvSpPr/>
          <p:nvPr/>
        </p:nvSpPr>
        <p:spPr>
          <a:xfrm>
            <a:off x="130277" y="3104817"/>
            <a:ext cx="1080000" cy="504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Variable dépendante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AFF9DD3A-E62F-45CC-F110-BA8FDB267914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3738193" y="2453731"/>
            <a:ext cx="380710" cy="650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260125" y="1065035"/>
            <a:ext cx="18373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/>
              <a:t>Adapté</a:t>
            </a:r>
            <a:r>
              <a:rPr lang="en-US" sz="1050" dirty="0"/>
              <a:t> de David Howell, 2008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4201" y="1487899"/>
            <a:ext cx="2666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rgbClr val="005DA2"/>
                </a:solidFill>
              </a:rPr>
              <a:t>test paramétrique (assomptions++)</a:t>
            </a:r>
          </a:p>
          <a:p>
            <a:r>
              <a:rPr lang="fr-FR" sz="1200" b="1" dirty="0">
                <a:solidFill>
                  <a:srgbClr val="FF0000"/>
                </a:solidFill>
              </a:rPr>
              <a:t>test non-paramétrique (assomptions--)</a:t>
            </a:r>
          </a:p>
        </p:txBody>
      </p:sp>
      <p:pic>
        <p:nvPicPr>
          <p:cNvPr id="69" name="Image 68"/>
          <p:cNvPicPr>
            <a:picLocks noChangeAspect="1"/>
          </p:cNvPicPr>
          <p:nvPr/>
        </p:nvPicPr>
        <p:blipFill rotWithShape="1">
          <a:blip r:embed="rId3"/>
          <a:srcRect l="27789" t="10229" r="26455" b="19530"/>
          <a:stretch/>
        </p:blipFill>
        <p:spPr>
          <a:xfrm>
            <a:off x="296929" y="4314349"/>
            <a:ext cx="256920" cy="319678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CE6BB17A-D039-82D8-6781-1343E14E1DF7}"/>
              </a:ext>
            </a:extLst>
          </p:cNvPr>
          <p:cNvSpPr/>
          <p:nvPr/>
        </p:nvSpPr>
        <p:spPr>
          <a:xfrm>
            <a:off x="922436" y="1377115"/>
            <a:ext cx="1009650" cy="323107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Qualitative</a:t>
            </a: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746B3EE4-EF28-B83B-D755-AE663F0EB4E5}"/>
              </a:ext>
            </a:extLst>
          </p:cNvPr>
          <p:cNvCxnSpPr>
            <a:cxnSpLocks/>
            <a:stCxn id="73" idx="3"/>
            <a:endCxn id="10" idx="1"/>
          </p:cNvCxnSpPr>
          <p:nvPr/>
        </p:nvCxnSpPr>
        <p:spPr>
          <a:xfrm flipV="1">
            <a:off x="1932086" y="1534551"/>
            <a:ext cx="372964" cy="41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Khi-deux d'indépendance</a:t>
            </a:r>
            <a:endParaRPr lang="en-US" sz="36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C1141A0-773E-7DF8-8FD0-6C94B2B5481A}"/>
              </a:ext>
            </a:extLst>
          </p:cNvPr>
          <p:cNvSpPr/>
          <p:nvPr/>
        </p:nvSpPr>
        <p:spPr>
          <a:xfrm>
            <a:off x="5818472" y="3865915"/>
            <a:ext cx="1374978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t test indépendant</a:t>
            </a:r>
            <a:br>
              <a:rPr lang="fr-FR" sz="12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Mann-Whitney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9DDD98F-8A31-DE35-DB36-5EB73A1CA875}"/>
              </a:ext>
            </a:extLst>
          </p:cNvPr>
          <p:cNvSpPr/>
          <p:nvPr/>
        </p:nvSpPr>
        <p:spPr>
          <a:xfrm>
            <a:off x="7422053" y="4870435"/>
            <a:ext cx="1426673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ANOVA à 1 facteur</a:t>
            </a:r>
            <a:br>
              <a:rPr lang="fr-FR" sz="12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fr-FR" sz="1200" b="1" dirty="0" err="1">
                <a:solidFill>
                  <a:schemeClr val="bg1">
                    <a:lumMod val="65000"/>
                  </a:schemeClr>
                </a:solidFill>
              </a:rPr>
              <a:t>Kruskal</a:t>
            </a:r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-Wallis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2AAA339-CDA8-B69E-9C4A-C4AD0F746807}"/>
              </a:ext>
            </a:extLst>
          </p:cNvPr>
          <p:cNvSpPr/>
          <p:nvPr/>
        </p:nvSpPr>
        <p:spPr>
          <a:xfrm>
            <a:off x="5810780" y="4410949"/>
            <a:ext cx="1404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t test apparié</a:t>
            </a:r>
            <a:br>
              <a:rPr lang="fr-FR" sz="12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Wilcoxon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D8C6205-4627-65EF-5135-73E877A8E15F}"/>
              </a:ext>
            </a:extLst>
          </p:cNvPr>
          <p:cNvSpPr/>
          <p:nvPr/>
        </p:nvSpPr>
        <p:spPr>
          <a:xfrm>
            <a:off x="7432999" y="5466276"/>
            <a:ext cx="1415727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ANOVA factorielle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FC14913-5B1D-511B-6545-0517B62D54C8}"/>
              </a:ext>
            </a:extLst>
          </p:cNvPr>
          <p:cNvSpPr/>
          <p:nvPr/>
        </p:nvSpPr>
        <p:spPr>
          <a:xfrm>
            <a:off x="5818472" y="5926204"/>
            <a:ext cx="1943894" cy="465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ANOVA à mesures répétées</a:t>
            </a:r>
            <a:br>
              <a:rPr lang="fr-FR" sz="12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Friedman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E144662-15E8-38F7-2682-68A041665911}"/>
              </a:ext>
            </a:extLst>
          </p:cNvPr>
          <p:cNvSpPr/>
          <p:nvPr/>
        </p:nvSpPr>
        <p:spPr>
          <a:xfrm>
            <a:off x="4357672" y="3914215"/>
            <a:ext cx="11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Indépendants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9FFADC4-0064-37FC-C947-AB587D01E908}"/>
              </a:ext>
            </a:extLst>
          </p:cNvPr>
          <p:cNvSpPr/>
          <p:nvPr/>
        </p:nvSpPr>
        <p:spPr>
          <a:xfrm>
            <a:off x="4356724" y="4446949"/>
            <a:ext cx="1152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Appariés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2D746BA-F519-C3DA-DC8C-7AC5B2FD90FC}"/>
              </a:ext>
            </a:extLst>
          </p:cNvPr>
          <p:cNvSpPr/>
          <p:nvPr/>
        </p:nvSpPr>
        <p:spPr>
          <a:xfrm>
            <a:off x="2707848" y="4170349"/>
            <a:ext cx="1180575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2 groupes (1 VI)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D2ECF8C-DFCB-F540-4C95-DA8965945658}"/>
              </a:ext>
            </a:extLst>
          </p:cNvPr>
          <p:cNvSpPr/>
          <p:nvPr/>
        </p:nvSpPr>
        <p:spPr>
          <a:xfrm>
            <a:off x="4357672" y="5186676"/>
            <a:ext cx="11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Indépendants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6A91927-9236-0944-7E2A-3E5BCDF1308C}"/>
              </a:ext>
            </a:extLst>
          </p:cNvPr>
          <p:cNvSpPr/>
          <p:nvPr/>
        </p:nvSpPr>
        <p:spPr>
          <a:xfrm>
            <a:off x="4356724" y="6015856"/>
            <a:ext cx="1152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Appariés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5B9E654-D484-D51F-2CB4-FDF83328B12C}"/>
              </a:ext>
            </a:extLst>
          </p:cNvPr>
          <p:cNvSpPr/>
          <p:nvPr/>
        </p:nvSpPr>
        <p:spPr>
          <a:xfrm>
            <a:off x="5833853" y="4921238"/>
            <a:ext cx="1152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1 VI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0AF65CD-3652-5ADF-BAA7-3C2DB14DD529}"/>
              </a:ext>
            </a:extLst>
          </p:cNvPr>
          <p:cNvSpPr/>
          <p:nvPr/>
        </p:nvSpPr>
        <p:spPr>
          <a:xfrm>
            <a:off x="5833853" y="5469441"/>
            <a:ext cx="1152000" cy="272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&gt;1 VI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9D6ECC9-C6D2-D328-C294-6761BC603FE0}"/>
              </a:ext>
            </a:extLst>
          </p:cNvPr>
          <p:cNvSpPr/>
          <p:nvPr/>
        </p:nvSpPr>
        <p:spPr>
          <a:xfrm>
            <a:off x="2707848" y="5511246"/>
            <a:ext cx="1179408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&gt;2 groupes</a:t>
            </a:r>
          </a:p>
        </p:txBody>
      </p:sp>
      <p:cxnSp>
        <p:nvCxnSpPr>
          <p:cNvPr id="93" name="Connecteur : en angle 118">
            <a:extLst>
              <a:ext uri="{FF2B5EF4-FFF2-40B4-BE49-F238E27FC236}">
                <a16:creationId xmlns:a16="http://schemas.microsoft.com/office/drawing/2014/main" id="{F1724CF4-7445-BDD1-4620-55033E61AAD8}"/>
              </a:ext>
            </a:extLst>
          </p:cNvPr>
          <p:cNvCxnSpPr>
            <a:cxnSpLocks/>
            <a:endCxn id="87" idx="1"/>
          </p:cNvCxnSpPr>
          <p:nvPr/>
        </p:nvCxnSpPr>
        <p:spPr>
          <a:xfrm rot="5400000" flipH="1" flipV="1">
            <a:off x="2242744" y="4421661"/>
            <a:ext cx="572416" cy="357792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 : en angle 121">
            <a:extLst>
              <a:ext uri="{FF2B5EF4-FFF2-40B4-BE49-F238E27FC236}">
                <a16:creationId xmlns:a16="http://schemas.microsoft.com/office/drawing/2014/main" id="{95B258B0-B1CE-0995-C4B7-EDADBDD9CBEC}"/>
              </a:ext>
            </a:extLst>
          </p:cNvPr>
          <p:cNvCxnSpPr>
            <a:cxnSpLocks/>
            <a:endCxn id="92" idx="1"/>
          </p:cNvCxnSpPr>
          <p:nvPr/>
        </p:nvCxnSpPr>
        <p:spPr>
          <a:xfrm rot="16200000" flipH="1">
            <a:off x="2288712" y="5236109"/>
            <a:ext cx="480481" cy="357792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 : en angle 124">
            <a:extLst>
              <a:ext uri="{FF2B5EF4-FFF2-40B4-BE49-F238E27FC236}">
                <a16:creationId xmlns:a16="http://schemas.microsoft.com/office/drawing/2014/main" id="{0AC9BA9E-C040-8794-395F-81E24B35F134}"/>
              </a:ext>
            </a:extLst>
          </p:cNvPr>
          <p:cNvCxnSpPr>
            <a:cxnSpLocks/>
            <a:stCxn id="87" idx="0"/>
            <a:endCxn id="85" idx="1"/>
          </p:cNvCxnSpPr>
          <p:nvPr/>
        </p:nvCxnSpPr>
        <p:spPr>
          <a:xfrm rot="5400000" flipH="1" flipV="1">
            <a:off x="3958736" y="3771413"/>
            <a:ext cx="112134" cy="685738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 : en angle 127">
            <a:extLst>
              <a:ext uri="{FF2B5EF4-FFF2-40B4-BE49-F238E27FC236}">
                <a16:creationId xmlns:a16="http://schemas.microsoft.com/office/drawing/2014/main" id="{A3A5F91C-052E-F235-417F-9E2B80D160CD}"/>
              </a:ext>
            </a:extLst>
          </p:cNvPr>
          <p:cNvCxnSpPr>
            <a:cxnSpLocks/>
            <a:stCxn id="87" idx="2"/>
            <a:endCxn id="86" idx="1"/>
          </p:cNvCxnSpPr>
          <p:nvPr/>
        </p:nvCxnSpPr>
        <p:spPr>
          <a:xfrm rot="16200000" flipH="1">
            <a:off x="3948029" y="4182254"/>
            <a:ext cx="132600" cy="684790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 : en angle 132">
            <a:extLst>
              <a:ext uri="{FF2B5EF4-FFF2-40B4-BE49-F238E27FC236}">
                <a16:creationId xmlns:a16="http://schemas.microsoft.com/office/drawing/2014/main" id="{F949A873-E554-68A8-CA66-5EC2B7EE05E2}"/>
              </a:ext>
            </a:extLst>
          </p:cNvPr>
          <p:cNvCxnSpPr>
            <a:cxnSpLocks/>
            <a:stCxn id="92" idx="0"/>
            <a:endCxn id="88" idx="1"/>
          </p:cNvCxnSpPr>
          <p:nvPr/>
        </p:nvCxnSpPr>
        <p:spPr>
          <a:xfrm rot="5400000" flipH="1" flipV="1">
            <a:off x="3912409" y="5065983"/>
            <a:ext cx="180570" cy="709956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 : en angle 135">
            <a:extLst>
              <a:ext uri="{FF2B5EF4-FFF2-40B4-BE49-F238E27FC236}">
                <a16:creationId xmlns:a16="http://schemas.microsoft.com/office/drawing/2014/main" id="{C12C6E4E-D379-2D51-380C-84F64F1AAB5C}"/>
              </a:ext>
            </a:extLst>
          </p:cNvPr>
          <p:cNvCxnSpPr>
            <a:cxnSpLocks/>
            <a:stCxn id="92" idx="2"/>
            <a:endCxn id="89" idx="1"/>
          </p:cNvCxnSpPr>
          <p:nvPr/>
        </p:nvCxnSpPr>
        <p:spPr>
          <a:xfrm rot="16200000" flipH="1">
            <a:off x="3821915" y="5625047"/>
            <a:ext cx="360610" cy="709008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 : en angle 138">
            <a:extLst>
              <a:ext uri="{FF2B5EF4-FFF2-40B4-BE49-F238E27FC236}">
                <a16:creationId xmlns:a16="http://schemas.microsoft.com/office/drawing/2014/main" id="{43BCD902-9C12-B987-599C-57CEB7A9460C}"/>
              </a:ext>
            </a:extLst>
          </p:cNvPr>
          <p:cNvCxnSpPr>
            <a:cxnSpLocks/>
            <a:stCxn id="88" idx="0"/>
            <a:endCxn id="90" idx="1"/>
          </p:cNvCxnSpPr>
          <p:nvPr/>
        </p:nvCxnSpPr>
        <p:spPr>
          <a:xfrm rot="5400000" flipH="1" flipV="1">
            <a:off x="5332043" y="4684867"/>
            <a:ext cx="121438" cy="882181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 : en angle 141">
            <a:extLst>
              <a:ext uri="{FF2B5EF4-FFF2-40B4-BE49-F238E27FC236}">
                <a16:creationId xmlns:a16="http://schemas.microsoft.com/office/drawing/2014/main" id="{0732AB2C-14D0-8228-BECE-847EEAE63816}"/>
              </a:ext>
            </a:extLst>
          </p:cNvPr>
          <p:cNvCxnSpPr>
            <a:cxnSpLocks/>
            <a:stCxn id="88" idx="2"/>
            <a:endCxn id="91" idx="1"/>
          </p:cNvCxnSpPr>
          <p:nvPr/>
        </p:nvCxnSpPr>
        <p:spPr>
          <a:xfrm rot="16200000" flipH="1">
            <a:off x="5327346" y="5099001"/>
            <a:ext cx="130833" cy="882181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0E8A0183-D5C3-48F2-5578-3340B8541772}"/>
              </a:ext>
            </a:extLst>
          </p:cNvPr>
          <p:cNvCxnSpPr>
            <a:cxnSpLocks/>
            <a:stCxn id="91" idx="3"/>
            <a:endCxn id="80" idx="1"/>
          </p:cNvCxnSpPr>
          <p:nvPr/>
        </p:nvCxnSpPr>
        <p:spPr>
          <a:xfrm>
            <a:off x="6985853" y="5605509"/>
            <a:ext cx="447146" cy="4767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A71097AD-0306-DFA5-063E-82FC74A6BCEF}"/>
              </a:ext>
            </a:extLst>
          </p:cNvPr>
          <p:cNvCxnSpPr>
            <a:cxnSpLocks/>
            <a:stCxn id="85" idx="3"/>
            <a:endCxn id="74" idx="1"/>
          </p:cNvCxnSpPr>
          <p:nvPr/>
        </p:nvCxnSpPr>
        <p:spPr>
          <a:xfrm>
            <a:off x="5545672" y="4058215"/>
            <a:ext cx="272800" cy="570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A71097AD-0306-DFA5-063E-82FC74A6BCEF}"/>
              </a:ext>
            </a:extLst>
          </p:cNvPr>
          <p:cNvCxnSpPr>
            <a:cxnSpLocks/>
            <a:stCxn id="86" idx="3"/>
            <a:endCxn id="79" idx="1"/>
          </p:cNvCxnSpPr>
          <p:nvPr/>
        </p:nvCxnSpPr>
        <p:spPr>
          <a:xfrm>
            <a:off x="5508724" y="4590949"/>
            <a:ext cx="302056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0E8A0183-D5C3-48F2-5578-3340B8541772}"/>
              </a:ext>
            </a:extLst>
          </p:cNvPr>
          <p:cNvCxnSpPr>
            <a:cxnSpLocks/>
            <a:stCxn id="90" idx="3"/>
            <a:endCxn id="75" idx="1"/>
          </p:cNvCxnSpPr>
          <p:nvPr/>
        </p:nvCxnSpPr>
        <p:spPr>
          <a:xfrm>
            <a:off x="6985853" y="5065238"/>
            <a:ext cx="436200" cy="3197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>
            <a:extLst>
              <a:ext uri="{FF2B5EF4-FFF2-40B4-BE49-F238E27FC236}">
                <a16:creationId xmlns:a16="http://schemas.microsoft.com/office/drawing/2014/main" id="{0E8A0183-D5C3-48F2-5578-3340B8541772}"/>
              </a:ext>
            </a:extLst>
          </p:cNvPr>
          <p:cNvCxnSpPr>
            <a:cxnSpLocks/>
            <a:stCxn id="89" idx="3"/>
            <a:endCxn id="84" idx="1"/>
          </p:cNvCxnSpPr>
          <p:nvPr/>
        </p:nvCxnSpPr>
        <p:spPr>
          <a:xfrm flipV="1">
            <a:off x="5508724" y="6158937"/>
            <a:ext cx="309748" cy="919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2F0C686-85CD-B3DC-AAFD-94BD4845A09B}"/>
              </a:ext>
            </a:extLst>
          </p:cNvPr>
          <p:cNvSpPr/>
          <p:nvPr/>
        </p:nvSpPr>
        <p:spPr>
          <a:xfrm>
            <a:off x="2707848" y="3325036"/>
            <a:ext cx="1179408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1 groupe (1 </a:t>
            </a:r>
            <a:r>
              <a:rPr lang="fr-FR" sz="1200" b="1" dirty="0" err="1">
                <a:solidFill>
                  <a:schemeClr val="bg1">
                    <a:lumMod val="65000"/>
                  </a:schemeClr>
                </a:solidFill>
              </a:rPr>
              <a:t>VD</a:t>
            </a:r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A71097AD-0306-DFA5-063E-82FC74A6BCEF}"/>
              </a:ext>
            </a:extLst>
          </p:cNvPr>
          <p:cNvCxnSpPr>
            <a:cxnSpLocks/>
            <a:stCxn id="110" idx="3"/>
            <a:endCxn id="112" idx="1"/>
          </p:cNvCxnSpPr>
          <p:nvPr/>
        </p:nvCxnSpPr>
        <p:spPr>
          <a:xfrm>
            <a:off x="3887256" y="3469036"/>
            <a:ext cx="273849" cy="72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214E16B-308D-F1ED-46FF-AE6CFB6A92F6}"/>
              </a:ext>
            </a:extLst>
          </p:cNvPr>
          <p:cNvSpPr/>
          <p:nvPr/>
        </p:nvSpPr>
        <p:spPr>
          <a:xfrm>
            <a:off x="4161105" y="3270791"/>
            <a:ext cx="2015197" cy="3979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t échantillon unique</a:t>
            </a:r>
          </a:p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Wilcoxon échantillon unique</a:t>
            </a:r>
          </a:p>
        </p:txBody>
      </p:sp>
      <p:cxnSp>
        <p:nvCxnSpPr>
          <p:cNvPr id="113" name="Connecteur : en angle 115">
            <a:extLst>
              <a:ext uri="{FF2B5EF4-FFF2-40B4-BE49-F238E27FC236}">
                <a16:creationId xmlns:a16="http://schemas.microsoft.com/office/drawing/2014/main" id="{919BC187-80FC-7A92-250B-096E89A426B2}"/>
              </a:ext>
            </a:extLst>
          </p:cNvPr>
          <p:cNvCxnSpPr>
            <a:cxnSpLocks/>
            <a:endCxn id="110" idx="1"/>
          </p:cNvCxnSpPr>
          <p:nvPr/>
        </p:nvCxnSpPr>
        <p:spPr>
          <a:xfrm rot="5400000" flipH="1" flipV="1">
            <a:off x="1820088" y="3999005"/>
            <a:ext cx="1417729" cy="357792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441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30 novembre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23</a:t>
            </a:fld>
            <a:endParaRPr lang="en-US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Khi-deux d'indépendance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2090510-C1ED-43A9-8397-7D6F0002256C}"/>
              </a:ext>
            </a:extLst>
          </p:cNvPr>
          <p:cNvSpPr txBox="1"/>
          <p:nvPr/>
        </p:nvSpPr>
        <p:spPr>
          <a:xfrm>
            <a:off x="270934" y="1408126"/>
            <a:ext cx="842580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Contexte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VD</a:t>
            </a:r>
            <a:r>
              <a:rPr lang="fr-FR" dirty="0"/>
              <a:t> : 1 variable qualitative (nominale, ordinale)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VI  : 1 variable qualitative (nominale, ordinale)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H</a:t>
            </a:r>
            <a:r>
              <a:rPr lang="fr-FR" b="1" baseline="-25000" dirty="0">
                <a:solidFill>
                  <a:srgbClr val="0070C0"/>
                </a:solidFill>
              </a:rPr>
              <a:t>0</a:t>
            </a:r>
            <a:r>
              <a:rPr lang="fr-FR" dirty="0"/>
              <a:t>/</a:t>
            </a:r>
            <a:r>
              <a:rPr lang="fr-FR" b="1" dirty="0" err="1">
                <a:solidFill>
                  <a:srgbClr val="FF0000"/>
                </a:solidFill>
              </a:rPr>
              <a:t>H</a:t>
            </a:r>
            <a:r>
              <a:rPr lang="fr-FR" b="1" baseline="-25000" dirty="0" err="1">
                <a:solidFill>
                  <a:srgbClr val="FF0000"/>
                </a:solidFill>
              </a:rPr>
              <a:t>1</a:t>
            </a:r>
            <a:r>
              <a:rPr lang="fr-FR" dirty="0"/>
              <a:t> : la répartition des individus entre </a:t>
            </a:r>
            <a:r>
              <a:rPr lang="fr-FR"/>
              <a:t>les catégories </a:t>
            </a:r>
            <a:r>
              <a:rPr lang="fr-FR" dirty="0"/>
              <a:t>de la </a:t>
            </a:r>
            <a:r>
              <a:rPr lang="fr-FR" dirty="0" err="1"/>
              <a:t>VD</a:t>
            </a:r>
            <a:r>
              <a:rPr lang="fr-FR" dirty="0"/>
              <a:t> ne </a:t>
            </a:r>
            <a:r>
              <a:rPr lang="fr-FR" b="1" dirty="0">
                <a:solidFill>
                  <a:srgbClr val="0070C0"/>
                </a:solidFill>
              </a:rPr>
              <a:t>diffère pas </a:t>
            </a:r>
            <a:r>
              <a:rPr lang="fr-FR" dirty="0"/>
              <a:t>/ </a:t>
            </a:r>
            <a:r>
              <a:rPr lang="fr-FR" b="1" dirty="0">
                <a:solidFill>
                  <a:srgbClr val="FF0000"/>
                </a:solidFill>
              </a:rPr>
              <a:t>diffère </a:t>
            </a:r>
            <a:r>
              <a:rPr lang="fr-FR" dirty="0"/>
              <a:t>en fonction </a:t>
            </a:r>
            <a:r>
              <a:rPr lang="fr-FR"/>
              <a:t>des catégories de </a:t>
            </a:r>
            <a:r>
              <a:rPr lang="fr-FR" dirty="0"/>
              <a:t>la VI. Il y a </a:t>
            </a:r>
            <a:r>
              <a:rPr lang="fr-FR" b="1" dirty="0">
                <a:solidFill>
                  <a:srgbClr val="0070C0"/>
                </a:solidFill>
              </a:rPr>
              <a:t>indépendance</a:t>
            </a:r>
            <a:r>
              <a:rPr lang="fr-FR" dirty="0"/>
              <a:t> / </a:t>
            </a:r>
            <a:r>
              <a:rPr lang="fr-FR" b="1" dirty="0">
                <a:solidFill>
                  <a:srgbClr val="FF0000"/>
                </a:solidFill>
              </a:rPr>
              <a:t>dépendance </a:t>
            </a:r>
            <a:r>
              <a:rPr lang="fr-FR" dirty="0"/>
              <a:t>entre les </a:t>
            </a:r>
            <a:r>
              <a:rPr lang="fr-FR"/>
              <a:t>2 variables dans la POPULATION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Exemple abordé ici </a:t>
            </a:r>
            <a:r>
              <a:rPr lang="fr-F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Est ce que les femmes </a:t>
            </a:r>
            <a:r>
              <a:rPr lang="fr-FR"/>
              <a:t>ont des niveaux d'études </a:t>
            </a:r>
            <a:r>
              <a:rPr lang="fr-FR" dirty="0"/>
              <a:t>plus élevés que les hommes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 dirty="0"/>
          </a:p>
        </p:txBody>
      </p:sp>
      <p:grpSp>
        <p:nvGrpSpPr>
          <p:cNvPr id="11" name="Groupe 10"/>
          <p:cNvGrpSpPr/>
          <p:nvPr/>
        </p:nvGrpSpPr>
        <p:grpSpPr>
          <a:xfrm>
            <a:off x="4800600" y="2211264"/>
            <a:ext cx="2091967" cy="400050"/>
            <a:chOff x="5345723" y="1885949"/>
            <a:chExt cx="2091967" cy="400050"/>
          </a:xfrm>
        </p:grpSpPr>
        <p:sp>
          <p:nvSpPr>
            <p:cNvPr id="9" name="Arc 8"/>
            <p:cNvSpPr/>
            <p:nvPr/>
          </p:nvSpPr>
          <p:spPr>
            <a:xfrm>
              <a:off x="5345723" y="1885949"/>
              <a:ext cx="738554" cy="400050"/>
            </a:xfrm>
            <a:prstGeom prst="arc">
              <a:avLst>
                <a:gd name="adj1" fmla="val 16200000"/>
                <a:gd name="adj2" fmla="val 5400000"/>
              </a:avLst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99146" y="1901308"/>
              <a:ext cx="12385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/>
                <a:t>permutables</a:t>
              </a:r>
              <a:endParaRPr lang="en-US" sz="1600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B7F2D1C-2B38-4E0E-A4AB-1B406CBECA0D}"/>
              </a:ext>
            </a:extLst>
          </p:cNvPr>
          <p:cNvSpPr/>
          <p:nvPr/>
        </p:nvSpPr>
        <p:spPr>
          <a:xfrm>
            <a:off x="2878765" y="4850420"/>
            <a:ext cx="2660389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sujet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etude   sexe </a:t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     1 master  f    </a:t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     2 bac     f    </a:t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    3 bac     h    </a:t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4     4 bac     f    </a:t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5     5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licence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f    </a:t>
            </a:r>
            <a:endParaRPr lang="fr-FR" sz="14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7B877D6-8C84-4A0C-A65F-EB5EF8EA8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855" y="1460432"/>
            <a:ext cx="348867" cy="34056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E50B9D6-96EB-45B4-B4A3-A98B858EB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169" y="1408126"/>
            <a:ext cx="326600" cy="3928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3F727A9-4C63-419E-8E03-F06CBD1C7AD1}"/>
              </a:ext>
            </a:extLst>
          </p:cNvPr>
          <p:cNvSpPr/>
          <p:nvPr/>
        </p:nvSpPr>
        <p:spPr>
          <a:xfrm>
            <a:off x="7443735" y="1084960"/>
            <a:ext cx="1573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0070C0"/>
                </a:solidFill>
              </a:rPr>
              <a:t>H</a:t>
            </a:r>
            <a:r>
              <a:rPr lang="fr-FR" b="1" baseline="-25000">
                <a:solidFill>
                  <a:srgbClr val="0070C0"/>
                </a:solidFill>
              </a:rPr>
              <a:t>0 = hyp nulle</a:t>
            </a:r>
          </a:p>
          <a:p>
            <a:r>
              <a:rPr lang="fr-FR" b="1">
                <a:solidFill>
                  <a:srgbClr val="FF0000"/>
                </a:solidFill>
              </a:rPr>
              <a:t>H</a:t>
            </a:r>
            <a:r>
              <a:rPr lang="fr-FR" b="1" baseline="-25000">
                <a:solidFill>
                  <a:srgbClr val="FF0000"/>
                </a:solidFill>
              </a:rPr>
              <a:t>1 = hyp alternative</a:t>
            </a:r>
            <a:r>
              <a:rPr lang="fr-F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6857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1E61340-2E88-4A56-8AF3-85515D0D9D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30 novembre 2023</a:t>
            </a:fld>
            <a:endParaRPr 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5D0ABAF-A0D5-44BC-B3E5-8CD5378A8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7BE704-CDF5-46F6-A116-3083B91B692A}"/>
              </a:ext>
            </a:extLst>
          </p:cNvPr>
          <p:cNvSpPr/>
          <p:nvPr/>
        </p:nvSpPr>
        <p:spPr>
          <a:xfrm>
            <a:off x="382772" y="2133234"/>
            <a:ext cx="6262576" cy="13285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EFFECTIF </a:t>
            </a:r>
            <a:r>
              <a:rPr lang="en-US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table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sexe, DF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etude)</a:t>
            </a:r>
            <a:b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addmargins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(EFFECTIF)</a:t>
            </a:r>
            <a:endParaRPr lang="fr-FR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EFFECTIF_PROP </a:t>
            </a:r>
            <a:r>
              <a:rPr lang="en-US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prop.table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(EFFECTIF)</a:t>
            </a:r>
            <a:b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addmargins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(EFFECTIF_PROP)</a:t>
            </a:r>
            <a:endParaRPr lang="fr-FR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AB112D-2E25-4D8F-815F-59AF1131D368}"/>
              </a:ext>
            </a:extLst>
          </p:cNvPr>
          <p:cNvSpPr/>
          <p:nvPr/>
        </p:nvSpPr>
        <p:spPr>
          <a:xfrm>
            <a:off x="-170964" y="1266678"/>
            <a:ext cx="3994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Statistiques descriptives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Khi-deux d'indépendance</a:t>
            </a:r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3A7DBA-F588-4C16-AFA0-303480E76278}"/>
              </a:ext>
            </a:extLst>
          </p:cNvPr>
          <p:cNvSpPr/>
          <p:nvPr/>
        </p:nvSpPr>
        <p:spPr>
          <a:xfrm>
            <a:off x="516835" y="4309766"/>
            <a:ext cx="3677478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bac licence master Sum</a:t>
            </a:r>
            <a:br>
              <a:rPr lang="en-US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f    16       5      8  29</a:t>
            </a:r>
            <a:br>
              <a:rPr lang="en-US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h    12       5      4  21</a:t>
            </a:r>
            <a:br>
              <a:rPr lang="en-US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Sum  28      10     12  50</a:t>
            </a:r>
            <a:endParaRPr lang="fr-FR" sz="16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B43282-1122-4977-B1D6-E222E8B35EA4}"/>
              </a:ext>
            </a:extLst>
          </p:cNvPr>
          <p:cNvSpPr/>
          <p:nvPr/>
        </p:nvSpPr>
        <p:spPr>
          <a:xfrm>
            <a:off x="4572000" y="4331043"/>
            <a:ext cx="3880191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bac licence master  Sum</a:t>
            </a:r>
            <a:br>
              <a:rPr lang="en-US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f   0.32    0.10   0.16 0.58</a:t>
            </a:r>
            <a:br>
              <a:rPr lang="en-US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h   0.24    0.10   0.08 0.42</a:t>
            </a:r>
            <a:br>
              <a:rPr lang="en-US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Sum 0.56    0.20   0.24 1.00</a:t>
            </a:r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1556692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1E61340-2E88-4A56-8AF3-85515D0D9D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30 novembre 2023</a:t>
            </a:fld>
            <a:endParaRPr 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5D0ABAF-A0D5-44BC-B3E5-8CD5378A8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AB112D-2E25-4D8F-815F-59AF1131D368}"/>
              </a:ext>
            </a:extLst>
          </p:cNvPr>
          <p:cNvSpPr/>
          <p:nvPr/>
        </p:nvSpPr>
        <p:spPr>
          <a:xfrm>
            <a:off x="-170964" y="1266678"/>
            <a:ext cx="3994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Statistiques descriptives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18162A-F585-4989-A250-1AF94E37F6BC}"/>
              </a:ext>
            </a:extLst>
          </p:cNvPr>
          <p:cNvSpPr/>
          <p:nvPr/>
        </p:nvSpPr>
        <p:spPr>
          <a:xfrm>
            <a:off x="265814" y="1951101"/>
            <a:ext cx="8410353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graphics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mosaicplot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EFFECTIF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main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dirty="0" err="1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xlab</a:t>
            </a:r>
            <a:r>
              <a:rPr lang="en-US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"Sexe"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dirty="0" err="1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ylab</a:t>
            </a:r>
            <a:r>
              <a:rPr lang="en-US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Niveau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d'étude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"blue"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"red"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"green"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2D094D-987F-4AC4-B14A-359AE6A0B001}"/>
              </a:ext>
            </a:extLst>
          </p:cNvPr>
          <p:cNvSpPr/>
          <p:nvPr/>
        </p:nvSpPr>
        <p:spPr>
          <a:xfrm>
            <a:off x="265814" y="3651758"/>
            <a:ext cx="8410353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barplot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(EFFECTIF,</a:t>
            </a:r>
            <a:b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</a:t>
            </a:r>
            <a:r>
              <a:rPr lang="en-US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xlab =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"Niveau d'étude"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</a:t>
            </a:r>
            <a:r>
              <a:rPr lang="en-US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ylab =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"Fréquence d'observation"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</a:t>
            </a:r>
            <a:r>
              <a:rPr lang="en-US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 =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"blue"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"red"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)</a:t>
            </a:r>
            <a:b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legend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"topright"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legend =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"femme"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"homme"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fill =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"blue"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"red"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fr-FR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Khi-deux d'indépendance</a:t>
            </a:r>
            <a:endParaRPr lang="en-US" sz="3600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7A5ADA0A-8FCF-4E5A-8B85-06045916D3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353697" y="1882433"/>
            <a:ext cx="1378424" cy="92800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">
            <a:extLst>
              <a:ext uri="{FF2B5EF4-FFF2-40B4-BE49-F238E27FC236}">
                <a16:creationId xmlns:a16="http://schemas.microsoft.com/office/drawing/2014/main" id="{ABF9163F-AD6D-4D90-BF51-814E1279C2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7492323" y="3651187"/>
            <a:ext cx="1101173" cy="92800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5201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1E61340-2E88-4A56-8AF3-85515D0D9D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30 novembre 2023</a:t>
            </a:fld>
            <a:endParaRPr 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5D0ABAF-A0D5-44BC-B3E5-8CD5378A8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AB112D-2E25-4D8F-815F-59AF1131D368}"/>
              </a:ext>
            </a:extLst>
          </p:cNvPr>
          <p:cNvSpPr/>
          <p:nvPr/>
        </p:nvSpPr>
        <p:spPr>
          <a:xfrm>
            <a:off x="-170964" y="1266678"/>
            <a:ext cx="3994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Statistiques descriptives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A68A20D0-778E-4F89-B4F5-814F3B6044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22385" y="2278237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9" name="Picture">
            <a:extLst>
              <a:ext uri="{FF2B5EF4-FFF2-40B4-BE49-F238E27FC236}">
                <a16:creationId xmlns:a16="http://schemas.microsoft.com/office/drawing/2014/main" id="{9394A243-F77A-4FA8-9249-B98F161DFA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524375" y="1985187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Khi-deux d'indépendance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05021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1E61340-2E88-4A56-8AF3-85515D0D9D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30 novembre 2023</a:t>
            </a:fld>
            <a:endParaRPr 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5D0ABAF-A0D5-44BC-B3E5-8CD5378A8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A68A20D0-778E-4F89-B4F5-814F3B6044BB}"/>
              </a:ext>
            </a:extLst>
          </p:cNvPr>
          <p:cNvPicPr/>
          <p:nvPr/>
        </p:nvPicPr>
        <p:blipFill rotWithShape="1">
          <a:blip r:embed="rId2"/>
          <a:srcRect t="17015"/>
          <a:stretch/>
        </p:blipFill>
        <p:spPr bwMode="auto">
          <a:xfrm>
            <a:off x="3687417" y="1321903"/>
            <a:ext cx="2443537" cy="203482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9" name="Picture">
            <a:extLst>
              <a:ext uri="{FF2B5EF4-FFF2-40B4-BE49-F238E27FC236}">
                <a16:creationId xmlns:a16="http://schemas.microsoft.com/office/drawing/2014/main" id="{9394A243-F77A-4FA8-9249-B98F161DFA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289980" y="1034810"/>
            <a:ext cx="2347124" cy="219540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Khi-deux d'indépendance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C3A702-AFC9-42E9-8A2A-4F686C63E307}"/>
              </a:ext>
            </a:extLst>
          </p:cNvPr>
          <p:cNvSpPr/>
          <p:nvPr/>
        </p:nvSpPr>
        <p:spPr>
          <a:xfrm>
            <a:off x="212707" y="1655459"/>
            <a:ext cx="3315684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bac licence master Sum</a:t>
            </a:r>
            <a:br>
              <a:rPr lang="en-US" sz="16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f    16       5      8  29</a:t>
            </a:r>
            <a:br>
              <a:rPr lang="en-US" sz="16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h    12       5      4  21</a:t>
            </a:r>
            <a:br>
              <a:rPr lang="en-US" sz="16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Sum  28      10     12  50</a:t>
            </a:r>
            <a:endParaRPr lang="fr-FR" sz="1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F45F3D-FA8F-4B8F-9685-FFFECD07C030}"/>
              </a:ext>
            </a:extLst>
          </p:cNvPr>
          <p:cNvSpPr/>
          <p:nvPr/>
        </p:nvSpPr>
        <p:spPr>
          <a:xfrm>
            <a:off x="376104" y="3717937"/>
            <a:ext cx="549792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/>
              <a:t>Est ce que ces différences</a:t>
            </a:r>
            <a:r>
              <a:rPr lang="fr-FR" sz="1600" b="1">
                <a:solidFill>
                  <a:prstClr val="black"/>
                </a:solidFill>
              </a:rPr>
              <a:t> (certes minimes ici)</a:t>
            </a:r>
            <a:r>
              <a:rPr lang="fr-FR" sz="2000" b="1"/>
              <a:t> de diplômes entre homme et femmes sont assez grandes pour pouvoir </a:t>
            </a:r>
            <a:r>
              <a:rPr lang="fr-FR" sz="2000" b="1" u="sng"/>
              <a:t>rejeter l'hypothèse nulle </a:t>
            </a:r>
            <a:r>
              <a:rPr lang="fr-FR" sz="2000" b="1"/>
              <a:t>et être </a:t>
            </a:r>
            <a:r>
              <a:rPr lang="fr-FR" sz="2000" b="1" u="sng"/>
              <a:t>généralisées à la population </a:t>
            </a:r>
            <a:r>
              <a:rPr lang="fr-FR" sz="2000" b="1"/>
              <a:t>?</a:t>
            </a:r>
          </a:p>
          <a:p>
            <a:endParaRPr lang="fr-FR" sz="2000" b="1"/>
          </a:p>
          <a:p>
            <a:r>
              <a:rPr lang="fr-FR" sz="2000" b="1">
                <a:sym typeface="Wingdings" panose="05000000000000000000" pitchFamily="2" charset="2"/>
              </a:rPr>
              <a:t> Seul le test du </a:t>
            </a:r>
            <a:r>
              <a:rPr lang="fr-FR" sz="2000" b="1" i="1">
                <a:sym typeface="Wingdings" panose="05000000000000000000" pitchFamily="2" charset="2"/>
              </a:rPr>
              <a:t>khi-deux d'indépendance </a:t>
            </a:r>
            <a:r>
              <a:rPr lang="fr-FR" sz="2000" b="1">
                <a:sym typeface="Wingdings" panose="05000000000000000000" pitchFamily="2" charset="2"/>
              </a:rPr>
              <a:t>peut nous donner la réponse</a:t>
            </a:r>
            <a:endParaRPr lang="fr-FR" sz="2000" b="1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E1ABFF9-366E-4A56-AABE-D782B3BF1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635" y="4088271"/>
            <a:ext cx="1143927" cy="115366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211F2A0-F220-4AA1-AAF6-FD84B12E3BC3}"/>
              </a:ext>
            </a:extLst>
          </p:cNvPr>
          <p:cNvSpPr/>
          <p:nvPr/>
        </p:nvSpPr>
        <p:spPr>
          <a:xfrm>
            <a:off x="6475766" y="3825813"/>
            <a:ext cx="849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009242"/>
                </a:solidFill>
                <a:sym typeface="Wingdings" panose="05000000000000000000" pitchFamily="2" charset="2"/>
              </a:rPr>
              <a:t>master</a:t>
            </a:r>
            <a:endParaRPr lang="fr-FR">
              <a:solidFill>
                <a:srgbClr val="00924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F11B67-514D-4455-A287-B1245DBC5621}"/>
              </a:ext>
            </a:extLst>
          </p:cNvPr>
          <p:cNvSpPr/>
          <p:nvPr/>
        </p:nvSpPr>
        <p:spPr>
          <a:xfrm>
            <a:off x="6447635" y="5662684"/>
            <a:ext cx="2872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>
                <a:sym typeface="Wingdings" panose="05000000000000000000" pitchFamily="2" charset="2"/>
              </a:rPr>
              <a:t>représentation imagée de H0 ; le diplôme est indépendant du sexe </a:t>
            </a:r>
            <a:endParaRPr lang="fr-FR" sz="140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3940BCE-88E5-4C1E-BCE1-97B773756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331" y="4103997"/>
            <a:ext cx="1143927" cy="115366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404D127-A020-4FF0-8401-4E451B77F169}"/>
              </a:ext>
            </a:extLst>
          </p:cNvPr>
          <p:cNvSpPr/>
          <p:nvPr/>
        </p:nvSpPr>
        <p:spPr>
          <a:xfrm>
            <a:off x="7767234" y="5241934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>
                <a:sym typeface="Wingdings" panose="05000000000000000000" pitchFamily="2" charset="2"/>
              </a:rPr>
              <a:t>hommes</a:t>
            </a:r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E29794-5A01-438A-BBCE-B8D3BF3582CC}"/>
              </a:ext>
            </a:extLst>
          </p:cNvPr>
          <p:cNvSpPr/>
          <p:nvPr/>
        </p:nvSpPr>
        <p:spPr>
          <a:xfrm>
            <a:off x="8118781" y="4951417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FF0000"/>
                </a:solidFill>
                <a:sym typeface="Wingdings" panose="05000000000000000000" pitchFamily="2" charset="2"/>
              </a:rPr>
              <a:t>licence</a:t>
            </a:r>
            <a:endParaRPr lang="fr-FR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E47AC8-0B1D-43E7-A0BA-F61E22E66EA4}"/>
              </a:ext>
            </a:extLst>
          </p:cNvPr>
          <p:cNvSpPr/>
          <p:nvPr/>
        </p:nvSpPr>
        <p:spPr>
          <a:xfrm>
            <a:off x="6615003" y="4936289"/>
            <a:ext cx="57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>
                <a:solidFill>
                  <a:srgbClr val="0070C0"/>
                </a:solidFill>
                <a:sym typeface="Wingdings" panose="05000000000000000000" pitchFamily="2" charset="2"/>
              </a:rPr>
              <a:t>bac</a:t>
            </a:r>
            <a:endParaRPr lang="fr-FR">
              <a:solidFill>
                <a:srgbClr val="0070C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EBFED7-E565-4519-AFF9-027E57D3341E}"/>
              </a:ext>
            </a:extLst>
          </p:cNvPr>
          <p:cNvSpPr/>
          <p:nvPr/>
        </p:nvSpPr>
        <p:spPr>
          <a:xfrm>
            <a:off x="6475766" y="5241934"/>
            <a:ext cx="951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>
                <a:sym typeface="Wingdings" panose="05000000000000000000" pitchFamily="2" charset="2"/>
              </a:rPr>
              <a:t>femmes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644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1E61340-2E88-4A56-8AF3-85515D0D9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23832"/>
            <a:ext cx="2057400" cy="365125"/>
          </a:xfrm>
        </p:spPr>
        <p:txBody>
          <a:bodyPr/>
          <a:lstStyle/>
          <a:p>
            <a:fld id="{261AD85A-2CEC-4C9C-822C-ED4CDC499645}" type="datetime4">
              <a:rPr lang="fr-FR" smtClean="0"/>
              <a:t>30 novembre 2023</a:t>
            </a:fld>
            <a:endParaRPr 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5D0ABAF-A0D5-44BC-B3E5-8CD5378A8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AB112D-2E25-4D8F-815F-59AF1131D368}"/>
              </a:ext>
            </a:extLst>
          </p:cNvPr>
          <p:cNvSpPr/>
          <p:nvPr/>
        </p:nvSpPr>
        <p:spPr>
          <a:xfrm>
            <a:off x="-170964" y="1266678"/>
            <a:ext cx="4136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Statistiques inférentielles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A153E8-7A55-40EE-8622-188252584B4D}"/>
              </a:ext>
            </a:extLst>
          </p:cNvPr>
          <p:cNvSpPr/>
          <p:nvPr/>
        </p:nvSpPr>
        <p:spPr>
          <a:xfrm>
            <a:off x="404037" y="2164253"/>
            <a:ext cx="5648893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KHI </a:t>
            </a:r>
            <a:r>
              <a:rPr lang="en-US" sz="160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chisq.test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(EFFECTIF) </a:t>
            </a:r>
            <a:br>
              <a:rPr lang="fr-FR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KHI </a:t>
            </a:r>
            <a:b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Pearson's Chi-squared test</a:t>
            </a:r>
            <a:b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EFFECTIF</a:t>
            </a:r>
            <a:b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600" b="1">
                <a:solidFill>
                  <a:srgbClr val="005DA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X-squared = 0.64118, df = 2, p-value = 0.7257</a:t>
            </a:r>
            <a:endParaRPr lang="fr-FR" sz="1600" b="1">
              <a:solidFill>
                <a:srgbClr val="005DA2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Khi-deux d'indépendance</a:t>
            </a:r>
            <a:endParaRPr lang="en-US" sz="3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70BAD11-2743-4A01-ABC7-8BC46FE2C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823" y="4088174"/>
            <a:ext cx="1143927" cy="11536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B7824B5-EA46-4BA0-A676-A72F45F9674E}"/>
              </a:ext>
            </a:extLst>
          </p:cNvPr>
          <p:cNvSpPr/>
          <p:nvPr/>
        </p:nvSpPr>
        <p:spPr>
          <a:xfrm>
            <a:off x="5773954" y="3825716"/>
            <a:ext cx="849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009242"/>
                </a:solidFill>
                <a:sym typeface="Wingdings" panose="05000000000000000000" pitchFamily="2" charset="2"/>
              </a:rPr>
              <a:t>master</a:t>
            </a:r>
            <a:endParaRPr lang="fr-FR">
              <a:solidFill>
                <a:srgbClr val="00924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AF9B1E-DA24-405B-920F-D5E63CC343A7}"/>
              </a:ext>
            </a:extLst>
          </p:cNvPr>
          <p:cNvSpPr/>
          <p:nvPr/>
        </p:nvSpPr>
        <p:spPr>
          <a:xfrm>
            <a:off x="5745823" y="5662587"/>
            <a:ext cx="2872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>
                <a:sym typeface="Wingdings" panose="05000000000000000000" pitchFamily="2" charset="2"/>
              </a:rPr>
              <a:t>représentation imagée de H0 ; le diplôme est indépendant du sexe </a:t>
            </a:r>
            <a:endParaRPr lang="fr-FR" sz="140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1BCDD32-6CAF-461A-BE5E-7EB508981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519" y="4103900"/>
            <a:ext cx="1143927" cy="11536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8B04F5-66D5-4333-8402-35B5F3270306}"/>
              </a:ext>
            </a:extLst>
          </p:cNvPr>
          <p:cNvSpPr/>
          <p:nvPr/>
        </p:nvSpPr>
        <p:spPr>
          <a:xfrm>
            <a:off x="7065422" y="5241837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>
                <a:sym typeface="Wingdings" panose="05000000000000000000" pitchFamily="2" charset="2"/>
              </a:rPr>
              <a:t>hommes</a:t>
            </a:r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196EEC-8B28-4E31-81EA-FDBA327B106E}"/>
              </a:ext>
            </a:extLst>
          </p:cNvPr>
          <p:cNvSpPr/>
          <p:nvPr/>
        </p:nvSpPr>
        <p:spPr>
          <a:xfrm>
            <a:off x="7416969" y="4951320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FF0000"/>
                </a:solidFill>
                <a:sym typeface="Wingdings" panose="05000000000000000000" pitchFamily="2" charset="2"/>
              </a:rPr>
              <a:t>licence</a:t>
            </a:r>
            <a:endParaRPr lang="fr-FR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1BC887-77DB-4863-8AA5-FF723557CE05}"/>
              </a:ext>
            </a:extLst>
          </p:cNvPr>
          <p:cNvSpPr/>
          <p:nvPr/>
        </p:nvSpPr>
        <p:spPr>
          <a:xfrm>
            <a:off x="5913191" y="4936192"/>
            <a:ext cx="57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>
                <a:solidFill>
                  <a:srgbClr val="0070C0"/>
                </a:solidFill>
                <a:sym typeface="Wingdings" panose="05000000000000000000" pitchFamily="2" charset="2"/>
              </a:rPr>
              <a:t>bac</a:t>
            </a:r>
            <a:endParaRPr lang="fr-FR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8F011C-FC0D-40A0-9887-EB8A2374BBDC}"/>
              </a:ext>
            </a:extLst>
          </p:cNvPr>
          <p:cNvSpPr/>
          <p:nvPr/>
        </p:nvSpPr>
        <p:spPr>
          <a:xfrm>
            <a:off x="5773954" y="5241837"/>
            <a:ext cx="951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>
                <a:sym typeface="Wingdings" panose="05000000000000000000" pitchFamily="2" charset="2"/>
              </a:rPr>
              <a:t>femmes</a:t>
            </a:r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8D2FAF-0324-42B7-A211-8269A7773C2A}"/>
              </a:ext>
            </a:extLst>
          </p:cNvPr>
          <p:cNvSpPr/>
          <p:nvPr/>
        </p:nvSpPr>
        <p:spPr>
          <a:xfrm>
            <a:off x="257843" y="3788009"/>
            <a:ext cx="51481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b="1">
                <a:solidFill>
                  <a:srgbClr val="0070C0"/>
                </a:solidFill>
                <a:sym typeface="Wingdings" panose="05000000000000000000" pitchFamily="2" charset="2"/>
              </a:rPr>
              <a:t>Les différences de diplômes entre hommes et femmes observées dans notre échantillon sont donc PROBABLES si H0 est vraie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b="1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b="1">
                <a:solidFill>
                  <a:srgbClr val="0070C0"/>
                </a:solidFill>
                <a:sym typeface="Wingdings" panose="05000000000000000000" pitchFamily="2" charset="2"/>
              </a:rPr>
              <a:t>On NE rejette PAS H0 et on NE GENERALISE PAS nos résultats à la </a:t>
            </a:r>
            <a:r>
              <a:rPr lang="fr-FR" b="1" u="sng">
                <a:solidFill>
                  <a:srgbClr val="0070C0"/>
                </a:solidFill>
                <a:sym typeface="Wingdings" panose="05000000000000000000" pitchFamily="2" charset="2"/>
              </a:rPr>
              <a:t>POPULATION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b="1" u="sng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b="1" u="sng">
                <a:solidFill>
                  <a:srgbClr val="0070C0"/>
                </a:solidFill>
                <a:sym typeface="Wingdings" panose="05000000000000000000" pitchFamily="2" charset="2"/>
              </a:rPr>
              <a:t>/!\ </a:t>
            </a:r>
            <a:r>
              <a:rPr lang="fr-FR" b="1">
                <a:solidFill>
                  <a:srgbClr val="0070C0"/>
                </a:solidFill>
                <a:sym typeface="Wingdings" panose="05000000000000000000" pitchFamily="2" charset="2"/>
              </a:rPr>
              <a:t>Cependant on </a:t>
            </a:r>
            <a:r>
              <a:rPr lang="fr-FR" b="1" u="sng">
                <a:solidFill>
                  <a:srgbClr val="0070C0"/>
                </a:solidFill>
                <a:sym typeface="Wingdings" panose="05000000000000000000" pitchFamily="2" charset="2"/>
              </a:rPr>
              <a:t>N'ACCEPTE PAS H0 car H0 ne peut pas être prouvé /!\</a:t>
            </a:r>
            <a:endParaRPr lang="fr-FR" b="1">
              <a:solidFill>
                <a:srgbClr val="0070C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97B6DA-04C3-4F0E-8C99-3AB6BB94B4CD}"/>
              </a:ext>
            </a:extLst>
          </p:cNvPr>
          <p:cNvSpPr/>
          <p:nvPr/>
        </p:nvSpPr>
        <p:spPr>
          <a:xfrm>
            <a:off x="6991217" y="3468043"/>
            <a:ext cx="16933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/>
              <a:t>Non rejetée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766693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1E61340-2E88-4A56-8AF3-85515D0D9D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30 novembre 2023</a:t>
            </a:fld>
            <a:endParaRPr 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5D0ABAF-A0D5-44BC-B3E5-8CD5378A8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AB112D-2E25-4D8F-815F-59AF1131D368}"/>
              </a:ext>
            </a:extLst>
          </p:cNvPr>
          <p:cNvSpPr/>
          <p:nvPr/>
        </p:nvSpPr>
        <p:spPr>
          <a:xfrm>
            <a:off x="-170964" y="1266678"/>
            <a:ext cx="37006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Exemple de rédaction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97856B-F705-45EB-AF3F-E19503E9D224}"/>
              </a:ext>
            </a:extLst>
          </p:cNvPr>
          <p:cNvSpPr/>
          <p:nvPr/>
        </p:nvSpPr>
        <p:spPr>
          <a:xfrm>
            <a:off x="654958" y="1978554"/>
            <a:ext cx="78340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Nous </a:t>
            </a:r>
            <a:r>
              <a:rPr lang="en-US" sz="2000" dirty="0" err="1"/>
              <a:t>n'avons</a:t>
            </a:r>
            <a:r>
              <a:rPr lang="en-US" sz="2000" dirty="0"/>
              <a:t> </a:t>
            </a:r>
            <a:r>
              <a:rPr lang="en-US" sz="2000"/>
              <a:t>pas observé d'association significative </a:t>
            </a:r>
            <a:r>
              <a:rPr lang="en-US" sz="2000" dirty="0"/>
              <a:t>entre le </a:t>
            </a:r>
            <a:r>
              <a:rPr lang="en-US" sz="2000" dirty="0" err="1"/>
              <a:t>niveau</a:t>
            </a:r>
            <a:r>
              <a:rPr lang="en-US" sz="2000" dirty="0"/>
              <a:t> </a:t>
            </a:r>
            <a:r>
              <a:rPr lang="en-US" sz="2000" dirty="0" err="1"/>
              <a:t>d'étude</a:t>
            </a:r>
            <a:r>
              <a:rPr lang="en-US" sz="2000" dirty="0"/>
              <a:t> et le sexe  (</a:t>
            </a:r>
            <a:r>
              <a:rPr lang="en-US" sz="2000" dirty="0" err="1"/>
              <a:t>X2</a:t>
            </a:r>
            <a:r>
              <a:rPr lang="en-US" sz="2000" dirty="0"/>
              <a:t>(</a:t>
            </a:r>
            <a:r>
              <a:rPr lang="en-US" sz="2000" dirty="0" err="1"/>
              <a:t>df</a:t>
            </a:r>
            <a:r>
              <a:rPr lang="en-US" sz="2000" dirty="0"/>
              <a:t> = 2, N = 50) = 0.64, p = .73). </a:t>
            </a:r>
            <a:r>
              <a:rPr lang="en-US" sz="2000" dirty="0" err="1"/>
              <a:t>Contrairement</a:t>
            </a:r>
            <a:r>
              <a:rPr lang="en-US" sz="2000" dirty="0"/>
              <a:t> à notre </a:t>
            </a:r>
            <a:r>
              <a:rPr lang="en-US" sz="2000" dirty="0" err="1"/>
              <a:t>hypothèse</a:t>
            </a:r>
            <a:r>
              <a:rPr lang="en-US" sz="2000" dirty="0"/>
              <a:t>, les femmes </a:t>
            </a:r>
            <a:r>
              <a:rPr lang="en-US" sz="2000" dirty="0" err="1"/>
              <a:t>n'avaient</a:t>
            </a:r>
            <a:r>
              <a:rPr lang="en-US" sz="2000" dirty="0"/>
              <a:t> pas plus de plus </a:t>
            </a:r>
            <a:r>
              <a:rPr lang="en-US" sz="2000" dirty="0" err="1"/>
              <a:t>hauts</a:t>
            </a:r>
            <a:r>
              <a:rPr lang="en-US" sz="2000" dirty="0"/>
              <a:t> </a:t>
            </a:r>
            <a:r>
              <a:rPr lang="en-US" sz="2000" dirty="0" err="1"/>
              <a:t>diplôme</a:t>
            </a:r>
            <a:r>
              <a:rPr lang="en-US" sz="2000" dirty="0"/>
              <a:t> que les hommes.</a:t>
            </a:r>
            <a:endParaRPr lang="fr-FR" sz="2000" dirty="0"/>
          </a:p>
        </p:txBody>
      </p:sp>
      <p:pic>
        <p:nvPicPr>
          <p:cNvPr id="12" name="Graphique 12">
            <a:extLst>
              <a:ext uri="{FF2B5EF4-FFF2-40B4-BE49-F238E27FC236}">
                <a16:creationId xmlns:a16="http://schemas.microsoft.com/office/drawing/2014/main" id="{24278D79-1E1A-49FD-9C38-EBB83F7D0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424" y="4657757"/>
            <a:ext cx="1075059" cy="11169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6FE0935-55F3-4CDD-ADF7-CA06CECDF9B1}"/>
              </a:ext>
            </a:extLst>
          </p:cNvPr>
          <p:cNvSpPr/>
          <p:nvPr/>
        </p:nvSpPr>
        <p:spPr>
          <a:xfrm>
            <a:off x="1646808" y="4875645"/>
            <a:ext cx="5850384" cy="10156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2000">
                <a:solidFill>
                  <a:prstClr val="black"/>
                </a:solidFill>
              </a:rPr>
              <a:t>Quelques exemples en anglais ici :</a:t>
            </a:r>
          </a:p>
          <a:p>
            <a:r>
              <a:rPr lang="fr-FR" sz="2000">
                <a:hlinkClick r:id="rId4"/>
              </a:rPr>
              <a:t>https://www.socscistatistics.com/tutorials/chisquare/default.aspx</a:t>
            </a:r>
            <a:endParaRPr lang="fr-FR" sz="200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Khi-deux d'indépendance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2D90E-62C8-435A-A772-8538D7C1502D}"/>
              </a:ext>
            </a:extLst>
          </p:cNvPr>
          <p:cNvSpPr/>
          <p:nvPr/>
        </p:nvSpPr>
        <p:spPr>
          <a:xfrm>
            <a:off x="654958" y="3547425"/>
            <a:ext cx="78340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/>
              <a:t>The association between sex and education level was not significant (X2(df = 2, N = 50) = 0.64, p = .73).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386074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30 novembre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15" name="Titre 1"/>
          <p:cNvSpPr txBox="1">
            <a:spLocks/>
          </p:cNvSpPr>
          <p:nvPr/>
        </p:nvSpPr>
        <p:spPr>
          <a:xfrm>
            <a:off x="1134766" y="2285162"/>
            <a:ext cx="6874468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Quelques rappels en matière de statistiques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3864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30 novembre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-1257300" y="78683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www.psychometrie.jlroulin.fr</a:t>
            </a:r>
            <a:r>
              <a:rPr lang="en-US" dirty="0"/>
              <a:t>/</a:t>
            </a:r>
            <a:r>
              <a:rPr lang="en-US" dirty="0" err="1"/>
              <a:t>cours</a:t>
            </a:r>
            <a:r>
              <a:rPr lang="en-US" dirty="0"/>
              <a:t>/</a:t>
            </a:r>
            <a:r>
              <a:rPr lang="en-US" dirty="0" err="1"/>
              <a:t>aide_quizz.html?B14.html</a:t>
            </a:r>
            <a:endParaRPr lang="en-US" dirty="0"/>
          </a:p>
        </p:txBody>
      </p:sp>
      <p:sp>
        <p:nvSpPr>
          <p:cNvPr id="81" name="Titre 1">
            <a:extLst>
              <a:ext uri="{FF2B5EF4-FFF2-40B4-BE49-F238E27FC236}">
                <a16:creationId xmlns:a16="http://schemas.microsoft.com/office/drawing/2014/main" id="{09718027-FEA7-4238-BBC2-3FDC43882ED2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Khi-deux d'ajustement</a:t>
            </a:r>
            <a:endParaRPr lang="en-US" sz="3600" dirty="0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75691E5B-F9F1-45B4-BB12-65E94819D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167845"/>
              </p:ext>
            </p:extLst>
          </p:nvPr>
        </p:nvGraphicFramePr>
        <p:xfrm>
          <a:off x="1770831" y="2183812"/>
          <a:ext cx="5602338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2917">
                  <a:extLst>
                    <a:ext uri="{9D8B030D-6E8A-4147-A177-3AD203B41FA5}">
                      <a16:colId xmlns:a16="http://schemas.microsoft.com/office/drawing/2014/main" val="1052743197"/>
                    </a:ext>
                  </a:extLst>
                </a:gridCol>
                <a:gridCol w="2356031">
                  <a:extLst>
                    <a:ext uri="{9D8B030D-6E8A-4147-A177-3AD203B41FA5}">
                      <a16:colId xmlns:a16="http://schemas.microsoft.com/office/drawing/2014/main" val="1053123512"/>
                    </a:ext>
                  </a:extLst>
                </a:gridCol>
                <a:gridCol w="1493390">
                  <a:extLst>
                    <a:ext uri="{9D8B030D-6E8A-4147-A177-3AD203B41FA5}">
                      <a16:colId xmlns:a16="http://schemas.microsoft.com/office/drawing/2014/main" val="1605980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VI-</a:t>
                      </a:r>
                      <a:r>
                        <a:rPr lang="fr-FR" sz="2000" dirty="0" err="1"/>
                        <a:t>VD</a:t>
                      </a:r>
                      <a:endParaRPr lang="fr-F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/>
                        <a:t>stat descriptive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/>
                        <a:t>stat inférentielle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753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1 </a:t>
                      </a:r>
                      <a:r>
                        <a:rPr lang="fr-FR" sz="2000" dirty="0" err="1"/>
                        <a:t>VD</a:t>
                      </a:r>
                      <a:r>
                        <a:rPr lang="fr-FR" sz="2000" dirty="0"/>
                        <a:t> nominale</a:t>
                      </a:r>
                    </a:p>
                    <a:p>
                      <a:pPr algn="ctr"/>
                      <a:r>
                        <a:rPr lang="fr-FR" sz="2000" dirty="0"/>
                        <a:t>1 VI nominale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table()</a:t>
                      </a:r>
                    </a:p>
                    <a:p>
                      <a:pPr algn="ctr"/>
                      <a:r>
                        <a:rPr lang="fr-FR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prop.table()</a:t>
                      </a:r>
                      <a:endParaRPr lang="fr-F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fr-FR" sz="2000" dirty="0" err="1"/>
                        <a:t>barplot</a:t>
                      </a:r>
                      <a:r>
                        <a:rPr lang="fr-FR" sz="2000" dirty="0"/>
                        <a:t>()</a:t>
                      </a:r>
                    </a:p>
                    <a:p>
                      <a:pPr algn="ctr"/>
                      <a:r>
                        <a:rPr lang="fr-FR" sz="2000" dirty="0" err="1"/>
                        <a:t>mosaicplot</a:t>
                      </a:r>
                      <a:r>
                        <a:rPr lang="fr-FR" sz="2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chisq.test</a:t>
                      </a:r>
                      <a:r>
                        <a:rPr lang="fr-FR" sz="2000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72730"/>
                  </a:ext>
                </a:extLst>
              </a:tr>
            </a:tbl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BDA44AB8-9E10-434D-9F47-6D8666DA1B67}"/>
              </a:ext>
            </a:extLst>
          </p:cNvPr>
          <p:cNvSpPr txBox="1"/>
          <p:nvPr/>
        </p:nvSpPr>
        <p:spPr>
          <a:xfrm>
            <a:off x="276447" y="1130701"/>
            <a:ext cx="583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Mémo</a:t>
            </a:r>
          </a:p>
        </p:txBody>
      </p:sp>
    </p:spTree>
    <p:extLst>
      <p:ext uri="{BB962C8B-B14F-4D97-AF65-F5344CB8AC3E}">
        <p14:creationId xmlns:p14="http://schemas.microsoft.com/office/powerpoint/2010/main" val="3023872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1E61340-2E88-4A56-8AF3-85515D0D9D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30 novembre 2023</a:t>
            </a:fld>
            <a:endParaRPr 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5D0ABAF-A0D5-44BC-B3E5-8CD5378A8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AB112D-2E25-4D8F-815F-59AF1131D368}"/>
              </a:ext>
            </a:extLst>
          </p:cNvPr>
          <p:cNvSpPr/>
          <p:nvPr/>
        </p:nvSpPr>
        <p:spPr>
          <a:xfrm>
            <a:off x="-170963" y="1266678"/>
            <a:ext cx="8752256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Importez et inspectez le </a:t>
            </a:r>
            <a:r>
              <a:rPr lang="fr-FR" dirty="0" err="1"/>
              <a:t>DF</a:t>
            </a:r>
            <a:r>
              <a:rPr lang="fr-FR" dirty="0"/>
              <a:t> "</a:t>
            </a:r>
            <a:r>
              <a:rPr lang="fr-FR" dirty="0" err="1"/>
              <a:t>Xhi-deux_exo.xlsx</a:t>
            </a:r>
            <a:r>
              <a:rPr lang="fr-FR" dirty="0"/>
              <a:t>"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Réalisez un </a:t>
            </a:r>
            <a:r>
              <a:rPr lang="fr-FR" b="1" dirty="0"/>
              <a:t>test binomial </a:t>
            </a:r>
            <a:r>
              <a:rPr lang="fr-FR" dirty="0"/>
              <a:t>sur la variable "</a:t>
            </a:r>
            <a:r>
              <a:rPr lang="fr-FR" dirty="0" err="1"/>
              <a:t>aime_coriandre</a:t>
            </a:r>
            <a:r>
              <a:rPr lang="fr-FR" dirty="0"/>
              <a:t>"'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Réalisez un </a:t>
            </a:r>
            <a:r>
              <a:rPr lang="fr-FR" b="1" dirty="0" err="1"/>
              <a:t>chi2</a:t>
            </a:r>
            <a:r>
              <a:rPr lang="fr-FR" b="1" dirty="0"/>
              <a:t> d'ajustement </a:t>
            </a:r>
            <a:r>
              <a:rPr lang="fr-FR" dirty="0"/>
              <a:t>sur la variable "</a:t>
            </a:r>
            <a:r>
              <a:rPr lang="fr-FR" dirty="0" err="1"/>
              <a:t>opinion_politique</a:t>
            </a:r>
            <a:r>
              <a:rPr lang="fr-FR" dirty="0"/>
              <a:t>"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Réalisez un </a:t>
            </a:r>
            <a:r>
              <a:rPr lang="fr-FR" b="1" dirty="0" err="1"/>
              <a:t>chi2</a:t>
            </a:r>
            <a:r>
              <a:rPr lang="fr-FR" b="1" dirty="0"/>
              <a:t> d'indépendance </a:t>
            </a:r>
            <a:r>
              <a:rPr lang="fr-FR" dirty="0"/>
              <a:t>entre ces deux variables </a:t>
            </a:r>
            <a:br>
              <a:rPr lang="fr-FR" dirty="0"/>
            </a:br>
            <a:endParaRPr lang="fr-F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/>
              <a:t>A chaque fois suivez les étapes 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stat descriptives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graphique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/>
              <a:t>stat inférentielles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Exercice 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7134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 1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14" y="1787952"/>
            <a:ext cx="275853" cy="689633"/>
          </a:xfrm>
          <a:prstGeom prst="rect">
            <a:avLst/>
          </a:prstGeom>
        </p:spPr>
      </p:pic>
      <p:pic>
        <p:nvPicPr>
          <p:cNvPr id="124" name="Image 1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080" y="1863226"/>
            <a:ext cx="275129" cy="687823"/>
          </a:xfrm>
          <a:prstGeom prst="rect">
            <a:avLst/>
          </a:prstGeom>
        </p:spPr>
      </p:pic>
      <p:pic>
        <p:nvPicPr>
          <p:cNvPr id="118" name="Image 1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87356" y="2254616"/>
            <a:ext cx="266755" cy="666889"/>
          </a:xfrm>
          <a:prstGeom prst="rect">
            <a:avLst/>
          </a:prstGeom>
        </p:spPr>
      </p:pic>
      <p:pic>
        <p:nvPicPr>
          <p:cNvPr id="113" name="Image 1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008689" y="2547252"/>
            <a:ext cx="266755" cy="666889"/>
          </a:xfrm>
          <a:prstGeom prst="rect">
            <a:avLst/>
          </a:prstGeom>
        </p:spPr>
      </p:pic>
      <p:pic>
        <p:nvPicPr>
          <p:cNvPr id="102" name="Image 1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607149" y="2625952"/>
            <a:ext cx="266755" cy="666889"/>
          </a:xfrm>
          <a:prstGeom prst="rect">
            <a:avLst/>
          </a:prstGeom>
        </p:spPr>
      </p:pic>
      <p:pic>
        <p:nvPicPr>
          <p:cNvPr id="80" name="Image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811808" y="2735730"/>
            <a:ext cx="266755" cy="666889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30 novembre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4</a:t>
            </a:fld>
            <a:endParaRPr lang="en-US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Les statistiques en bref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-1257300" y="78683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www.psychometrie.jlroulin.fr</a:t>
            </a:r>
            <a:r>
              <a:rPr lang="en-US" dirty="0"/>
              <a:t>/</a:t>
            </a:r>
            <a:r>
              <a:rPr lang="en-US" dirty="0" err="1"/>
              <a:t>cours</a:t>
            </a:r>
            <a:r>
              <a:rPr lang="en-US" dirty="0"/>
              <a:t>/</a:t>
            </a:r>
            <a:r>
              <a:rPr lang="en-US" dirty="0" err="1"/>
              <a:t>aide_quizz.html?B14.html</a:t>
            </a:r>
            <a:endParaRPr lang="en-US" dirty="0"/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382859" y="2773982"/>
            <a:ext cx="266755" cy="666889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048522" y="3518151"/>
            <a:ext cx="266755" cy="666889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2285999" y="3349474"/>
            <a:ext cx="266755" cy="666889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2620857" y="2694877"/>
            <a:ext cx="266755" cy="666889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910472" y="3133305"/>
            <a:ext cx="266755" cy="666889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1524121" y="3190107"/>
            <a:ext cx="266755" cy="666889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05873" y="3402689"/>
            <a:ext cx="266755" cy="666889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547836" y="2448462"/>
            <a:ext cx="266755" cy="666889"/>
          </a:xfrm>
          <a:prstGeom prst="rect">
            <a:avLst/>
          </a:prstGeom>
        </p:spPr>
      </p:pic>
      <p:pic>
        <p:nvPicPr>
          <p:cNvPr id="72" name="Imag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421054" y="2177144"/>
            <a:ext cx="266755" cy="666889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2048001" y="2484085"/>
            <a:ext cx="266755" cy="666889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808325" y="2161194"/>
            <a:ext cx="266755" cy="666889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313190" y="2588061"/>
            <a:ext cx="266755" cy="666889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1101403" y="2231533"/>
            <a:ext cx="266755" cy="666889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55885" y="2856662"/>
            <a:ext cx="266755" cy="666889"/>
          </a:xfrm>
          <a:prstGeom prst="rect">
            <a:avLst/>
          </a:prstGeom>
        </p:spPr>
      </p:pic>
      <p:sp>
        <p:nvSpPr>
          <p:cNvPr id="78" name="ZoneTexte 77"/>
          <p:cNvSpPr txBox="1"/>
          <p:nvPr/>
        </p:nvSpPr>
        <p:spPr>
          <a:xfrm>
            <a:off x="711465" y="1040357"/>
            <a:ext cx="1878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Population</a:t>
            </a:r>
            <a:endParaRPr lang="en-US" sz="2800" b="1" dirty="0"/>
          </a:p>
        </p:txBody>
      </p:sp>
      <p:sp>
        <p:nvSpPr>
          <p:cNvPr id="79" name="ZoneTexte 78"/>
          <p:cNvSpPr txBox="1"/>
          <p:nvPr/>
        </p:nvSpPr>
        <p:spPr>
          <a:xfrm>
            <a:off x="4090531" y="1877259"/>
            <a:ext cx="1370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Echantillon</a:t>
            </a:r>
            <a:endParaRPr lang="en-US" sz="2000" b="1" dirty="0"/>
          </a:p>
        </p:txBody>
      </p:sp>
      <p:cxnSp>
        <p:nvCxnSpPr>
          <p:cNvPr id="82" name="Connecteur droit 81"/>
          <p:cNvCxnSpPr>
            <a:stCxn id="72" idx="1"/>
          </p:cNvCxnSpPr>
          <p:nvPr/>
        </p:nvCxnSpPr>
        <p:spPr>
          <a:xfrm>
            <a:off x="2687809" y="2510589"/>
            <a:ext cx="1300992" cy="2072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>
            <a:stCxn id="70" idx="1"/>
          </p:cNvCxnSpPr>
          <p:nvPr/>
        </p:nvCxnSpPr>
        <p:spPr>
          <a:xfrm flipV="1">
            <a:off x="1472628" y="3351913"/>
            <a:ext cx="2516173" cy="38422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>
            <a:stCxn id="76" idx="1"/>
          </p:cNvCxnSpPr>
          <p:nvPr/>
        </p:nvCxnSpPr>
        <p:spPr>
          <a:xfrm>
            <a:off x="1368158" y="2564978"/>
            <a:ext cx="2595734" cy="28997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stCxn id="71" idx="1"/>
          </p:cNvCxnSpPr>
          <p:nvPr/>
        </p:nvCxnSpPr>
        <p:spPr>
          <a:xfrm>
            <a:off x="1814591" y="2781907"/>
            <a:ext cx="2100398" cy="20246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>
            <a:stCxn id="69" idx="1"/>
          </p:cNvCxnSpPr>
          <p:nvPr/>
        </p:nvCxnSpPr>
        <p:spPr>
          <a:xfrm flipV="1">
            <a:off x="1790876" y="3222847"/>
            <a:ext cx="2124113" cy="30070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75" idx="1"/>
          </p:cNvCxnSpPr>
          <p:nvPr/>
        </p:nvCxnSpPr>
        <p:spPr>
          <a:xfrm>
            <a:off x="1579945" y="2921506"/>
            <a:ext cx="2383947" cy="19276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Image 9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4490737" y="2986706"/>
            <a:ext cx="266755" cy="666889"/>
          </a:xfrm>
          <a:prstGeom prst="rect">
            <a:avLst/>
          </a:prstGeom>
        </p:spPr>
      </p:pic>
      <p:pic>
        <p:nvPicPr>
          <p:cNvPr id="99" name="Image 9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278950" y="2630178"/>
            <a:ext cx="266755" cy="666889"/>
          </a:xfrm>
          <a:prstGeom prst="rect">
            <a:avLst/>
          </a:prstGeom>
        </p:spPr>
      </p:pic>
      <p:pic>
        <p:nvPicPr>
          <p:cNvPr id="100" name="Image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757492" y="2681198"/>
            <a:ext cx="266755" cy="666889"/>
          </a:xfrm>
          <a:prstGeom prst="rect">
            <a:avLst/>
          </a:prstGeom>
        </p:spPr>
      </p:pic>
      <p:pic>
        <p:nvPicPr>
          <p:cNvPr id="101" name="Image 10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928945" y="2944559"/>
            <a:ext cx="266755" cy="666889"/>
          </a:xfrm>
          <a:prstGeom prst="rect">
            <a:avLst/>
          </a:prstGeom>
        </p:spPr>
      </p:pic>
      <p:pic>
        <p:nvPicPr>
          <p:cNvPr id="114" name="Imag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76532" y="2670842"/>
            <a:ext cx="266755" cy="666889"/>
          </a:xfrm>
          <a:prstGeom prst="rect">
            <a:avLst/>
          </a:prstGeom>
        </p:spPr>
      </p:pic>
      <p:pic>
        <p:nvPicPr>
          <p:cNvPr id="115" name="Image 1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738380" y="3395894"/>
            <a:ext cx="266755" cy="666889"/>
          </a:xfrm>
          <a:prstGeom prst="rect">
            <a:avLst/>
          </a:prstGeom>
        </p:spPr>
      </p:pic>
      <p:pic>
        <p:nvPicPr>
          <p:cNvPr id="116" name="Image 1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831165" y="1968821"/>
            <a:ext cx="266755" cy="666889"/>
          </a:xfrm>
          <a:prstGeom prst="rect">
            <a:avLst/>
          </a:prstGeom>
        </p:spPr>
      </p:pic>
      <p:pic>
        <p:nvPicPr>
          <p:cNvPr id="117" name="Image 1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931556" y="3670729"/>
            <a:ext cx="266755" cy="666889"/>
          </a:xfrm>
          <a:prstGeom prst="rect">
            <a:avLst/>
          </a:prstGeom>
        </p:spPr>
      </p:pic>
      <p:sp>
        <p:nvSpPr>
          <p:cNvPr id="119" name="Ellipse 118"/>
          <p:cNvSpPr>
            <a:spLocks noChangeAspect="1"/>
          </p:cNvSpPr>
          <p:nvPr/>
        </p:nvSpPr>
        <p:spPr>
          <a:xfrm>
            <a:off x="88816" y="1616668"/>
            <a:ext cx="2997366" cy="2997366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" name="Image 1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02886" y="3253629"/>
            <a:ext cx="266755" cy="666889"/>
          </a:xfrm>
          <a:prstGeom prst="rect">
            <a:avLst/>
          </a:prstGeom>
        </p:spPr>
      </p:pic>
      <p:pic>
        <p:nvPicPr>
          <p:cNvPr id="121" name="Image 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405382" y="1832178"/>
            <a:ext cx="266755" cy="666889"/>
          </a:xfrm>
          <a:prstGeom prst="rect">
            <a:avLst/>
          </a:prstGeom>
        </p:spPr>
      </p:pic>
      <p:pic>
        <p:nvPicPr>
          <p:cNvPr id="122" name="Image 1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234689" y="2614565"/>
            <a:ext cx="266755" cy="666889"/>
          </a:xfrm>
          <a:prstGeom prst="rect">
            <a:avLst/>
          </a:prstGeom>
        </p:spPr>
      </p:pic>
      <p:pic>
        <p:nvPicPr>
          <p:cNvPr id="123" name="Image 1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191" y="3820518"/>
            <a:ext cx="275129" cy="687823"/>
          </a:xfrm>
          <a:prstGeom prst="rect">
            <a:avLst/>
          </a:prstGeom>
        </p:spPr>
      </p:pic>
      <p:pic>
        <p:nvPicPr>
          <p:cNvPr id="125" name="Image 1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668" y="3845496"/>
            <a:ext cx="275853" cy="689633"/>
          </a:xfrm>
          <a:prstGeom prst="rect">
            <a:avLst/>
          </a:prstGeom>
        </p:spPr>
      </p:pic>
      <p:sp>
        <p:nvSpPr>
          <p:cNvPr id="127" name="ZoneTexte 126"/>
          <p:cNvSpPr txBox="1"/>
          <p:nvPr/>
        </p:nvSpPr>
        <p:spPr>
          <a:xfrm>
            <a:off x="6439104" y="1124513"/>
            <a:ext cx="233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Recueil de données</a:t>
            </a:r>
            <a:endParaRPr lang="en-US" sz="2000" b="1" dirty="0"/>
          </a:p>
        </p:txBody>
      </p:sp>
      <p:pic>
        <p:nvPicPr>
          <p:cNvPr id="128" name="Image 127"/>
          <p:cNvPicPr>
            <a:picLocks noChangeAspect="1"/>
          </p:cNvPicPr>
          <p:nvPr/>
        </p:nvPicPr>
        <p:blipFill rotWithShape="1">
          <a:blip r:embed="rId11"/>
          <a:srcRect r="45328"/>
          <a:stretch/>
        </p:blipFill>
        <p:spPr>
          <a:xfrm>
            <a:off x="6777334" y="1556107"/>
            <a:ext cx="1657308" cy="1633557"/>
          </a:xfrm>
          <a:prstGeom prst="rect">
            <a:avLst/>
          </a:prstGeom>
        </p:spPr>
      </p:pic>
      <p:sp>
        <p:nvSpPr>
          <p:cNvPr id="129" name="Rectangle à coins arrondis 128"/>
          <p:cNvSpPr/>
          <p:nvPr/>
        </p:nvSpPr>
        <p:spPr>
          <a:xfrm>
            <a:off x="4138789" y="2389430"/>
            <a:ext cx="1273618" cy="1277782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lèche droite 135"/>
          <p:cNvSpPr/>
          <p:nvPr/>
        </p:nvSpPr>
        <p:spPr>
          <a:xfrm>
            <a:off x="5640761" y="2819397"/>
            <a:ext cx="571500" cy="36977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lèche droite 136"/>
          <p:cNvSpPr/>
          <p:nvPr/>
        </p:nvSpPr>
        <p:spPr>
          <a:xfrm rot="5400000">
            <a:off x="6831793" y="3509703"/>
            <a:ext cx="571500" cy="36977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ZoneTexte 137"/>
          <p:cNvSpPr txBox="1"/>
          <p:nvPr/>
        </p:nvSpPr>
        <p:spPr>
          <a:xfrm>
            <a:off x="6552951" y="4053246"/>
            <a:ext cx="1129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Analyses</a:t>
            </a:r>
            <a:endParaRPr lang="en-US" sz="2000" b="1" dirty="0"/>
          </a:p>
        </p:txBody>
      </p:sp>
      <p:pic>
        <p:nvPicPr>
          <p:cNvPr id="139" name="Image 1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950" y="4558092"/>
            <a:ext cx="1913200" cy="1913200"/>
          </a:xfrm>
          <a:prstGeom prst="rect">
            <a:avLst/>
          </a:prstGeom>
        </p:spPr>
      </p:pic>
      <p:pic>
        <p:nvPicPr>
          <p:cNvPr id="140" name="Image 1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68062" y="4757824"/>
            <a:ext cx="3464497" cy="1408065"/>
          </a:xfrm>
          <a:prstGeom prst="rect">
            <a:avLst/>
          </a:prstGeom>
        </p:spPr>
      </p:pic>
      <p:sp>
        <p:nvSpPr>
          <p:cNvPr id="141" name="Flèche droite 140"/>
          <p:cNvSpPr/>
          <p:nvPr/>
        </p:nvSpPr>
        <p:spPr>
          <a:xfrm rot="12490843">
            <a:off x="3204149" y="4708714"/>
            <a:ext cx="571500" cy="36977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ZoneTexte 141"/>
          <p:cNvSpPr txBox="1"/>
          <p:nvPr/>
        </p:nvSpPr>
        <p:spPr>
          <a:xfrm>
            <a:off x="2945239" y="4186597"/>
            <a:ext cx="1429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Inférence</a:t>
            </a:r>
            <a:endParaRPr lang="en-US" sz="2000" b="1" dirty="0"/>
          </a:p>
        </p:txBody>
      </p:sp>
      <p:sp>
        <p:nvSpPr>
          <p:cNvPr id="143" name="Rectangle 142"/>
          <p:cNvSpPr/>
          <p:nvPr/>
        </p:nvSpPr>
        <p:spPr>
          <a:xfrm>
            <a:off x="-7328" y="6125718"/>
            <a:ext cx="221727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/>
              <a:t>Adapté</a:t>
            </a:r>
            <a:r>
              <a:rPr lang="en-US" sz="1050" dirty="0"/>
              <a:t> de Stats </a:t>
            </a:r>
            <a:r>
              <a:rPr lang="en-US" sz="1050" dirty="0" err="1"/>
              <a:t>faciles</a:t>
            </a:r>
            <a:r>
              <a:rPr lang="en-US" sz="1050" dirty="0"/>
              <a:t> avec R, 2016</a:t>
            </a:r>
          </a:p>
        </p:txBody>
      </p:sp>
    </p:spTree>
    <p:extLst>
      <p:ext uri="{BB962C8B-B14F-4D97-AF65-F5344CB8AC3E}">
        <p14:creationId xmlns:p14="http://schemas.microsoft.com/office/powerpoint/2010/main" val="19581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 1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14" y="1787952"/>
            <a:ext cx="275853" cy="689633"/>
          </a:xfrm>
          <a:prstGeom prst="rect">
            <a:avLst/>
          </a:prstGeom>
        </p:spPr>
      </p:pic>
      <p:pic>
        <p:nvPicPr>
          <p:cNvPr id="124" name="Image 1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080" y="1863226"/>
            <a:ext cx="275129" cy="687823"/>
          </a:xfrm>
          <a:prstGeom prst="rect">
            <a:avLst/>
          </a:prstGeom>
        </p:spPr>
      </p:pic>
      <p:pic>
        <p:nvPicPr>
          <p:cNvPr id="118" name="Image 1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87356" y="2254616"/>
            <a:ext cx="266755" cy="666889"/>
          </a:xfrm>
          <a:prstGeom prst="rect">
            <a:avLst/>
          </a:prstGeom>
        </p:spPr>
      </p:pic>
      <p:pic>
        <p:nvPicPr>
          <p:cNvPr id="113" name="Image 1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008689" y="2547252"/>
            <a:ext cx="266755" cy="666889"/>
          </a:xfrm>
          <a:prstGeom prst="rect">
            <a:avLst/>
          </a:prstGeom>
        </p:spPr>
      </p:pic>
      <p:pic>
        <p:nvPicPr>
          <p:cNvPr id="102" name="Image 1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607149" y="2625952"/>
            <a:ext cx="266755" cy="666889"/>
          </a:xfrm>
          <a:prstGeom prst="rect">
            <a:avLst/>
          </a:prstGeom>
        </p:spPr>
      </p:pic>
      <p:pic>
        <p:nvPicPr>
          <p:cNvPr id="80" name="Image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811808" y="2735730"/>
            <a:ext cx="266755" cy="666889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30 novembre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5</a:t>
            </a:fld>
            <a:endParaRPr lang="en-US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Les statistiques en bref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-1257300" y="78683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www.psychometrie.jlroulin.fr</a:t>
            </a:r>
            <a:r>
              <a:rPr lang="en-US" dirty="0"/>
              <a:t>/</a:t>
            </a:r>
            <a:r>
              <a:rPr lang="en-US" dirty="0" err="1"/>
              <a:t>cours</a:t>
            </a:r>
            <a:r>
              <a:rPr lang="en-US" dirty="0"/>
              <a:t>/</a:t>
            </a:r>
            <a:r>
              <a:rPr lang="en-US" dirty="0" err="1"/>
              <a:t>aide_quizz.html?B14.html</a:t>
            </a:r>
            <a:endParaRPr lang="en-US" dirty="0"/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382859" y="2773982"/>
            <a:ext cx="266755" cy="666889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048522" y="3518151"/>
            <a:ext cx="266755" cy="666889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2285999" y="3349474"/>
            <a:ext cx="266755" cy="666889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2620857" y="2694877"/>
            <a:ext cx="266755" cy="666889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910472" y="3133305"/>
            <a:ext cx="266755" cy="666889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1524121" y="3190107"/>
            <a:ext cx="266755" cy="666889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05873" y="3402689"/>
            <a:ext cx="266755" cy="666889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547836" y="2448462"/>
            <a:ext cx="266755" cy="666889"/>
          </a:xfrm>
          <a:prstGeom prst="rect">
            <a:avLst/>
          </a:prstGeom>
        </p:spPr>
      </p:pic>
      <p:pic>
        <p:nvPicPr>
          <p:cNvPr id="72" name="Imag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421054" y="2177144"/>
            <a:ext cx="266755" cy="666889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2048001" y="2484085"/>
            <a:ext cx="266755" cy="666889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808325" y="2161194"/>
            <a:ext cx="266755" cy="666889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313190" y="2588061"/>
            <a:ext cx="266755" cy="666889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1101403" y="2231533"/>
            <a:ext cx="266755" cy="666889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55885" y="2856662"/>
            <a:ext cx="266755" cy="666889"/>
          </a:xfrm>
          <a:prstGeom prst="rect">
            <a:avLst/>
          </a:prstGeom>
        </p:spPr>
      </p:pic>
      <p:sp>
        <p:nvSpPr>
          <p:cNvPr id="78" name="ZoneTexte 77"/>
          <p:cNvSpPr txBox="1"/>
          <p:nvPr/>
        </p:nvSpPr>
        <p:spPr>
          <a:xfrm>
            <a:off x="711465" y="1040357"/>
            <a:ext cx="1878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Population</a:t>
            </a:r>
            <a:endParaRPr lang="en-US" sz="2800" b="1" dirty="0"/>
          </a:p>
        </p:txBody>
      </p:sp>
      <p:sp>
        <p:nvSpPr>
          <p:cNvPr id="79" name="ZoneTexte 78"/>
          <p:cNvSpPr txBox="1"/>
          <p:nvPr/>
        </p:nvSpPr>
        <p:spPr>
          <a:xfrm>
            <a:off x="4090531" y="1877259"/>
            <a:ext cx="1370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Echantillon</a:t>
            </a:r>
            <a:endParaRPr lang="en-US" sz="2000" b="1" dirty="0"/>
          </a:p>
        </p:txBody>
      </p:sp>
      <p:cxnSp>
        <p:nvCxnSpPr>
          <p:cNvPr id="82" name="Connecteur droit 81"/>
          <p:cNvCxnSpPr>
            <a:stCxn id="72" idx="1"/>
          </p:cNvCxnSpPr>
          <p:nvPr/>
        </p:nvCxnSpPr>
        <p:spPr>
          <a:xfrm>
            <a:off x="2687809" y="2510589"/>
            <a:ext cx="1300992" cy="2072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>
            <a:stCxn id="70" idx="1"/>
          </p:cNvCxnSpPr>
          <p:nvPr/>
        </p:nvCxnSpPr>
        <p:spPr>
          <a:xfrm flipV="1">
            <a:off x="1472628" y="3351913"/>
            <a:ext cx="2516173" cy="38422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>
            <a:stCxn id="76" idx="1"/>
          </p:cNvCxnSpPr>
          <p:nvPr/>
        </p:nvCxnSpPr>
        <p:spPr>
          <a:xfrm>
            <a:off x="1368158" y="2564978"/>
            <a:ext cx="2595734" cy="28997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stCxn id="71" idx="1"/>
          </p:cNvCxnSpPr>
          <p:nvPr/>
        </p:nvCxnSpPr>
        <p:spPr>
          <a:xfrm>
            <a:off x="1814591" y="2781907"/>
            <a:ext cx="2100398" cy="20246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>
            <a:stCxn id="69" idx="1"/>
          </p:cNvCxnSpPr>
          <p:nvPr/>
        </p:nvCxnSpPr>
        <p:spPr>
          <a:xfrm flipV="1">
            <a:off x="1790876" y="3222847"/>
            <a:ext cx="2124113" cy="30070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75" idx="1"/>
          </p:cNvCxnSpPr>
          <p:nvPr/>
        </p:nvCxnSpPr>
        <p:spPr>
          <a:xfrm>
            <a:off x="1579945" y="2921506"/>
            <a:ext cx="2383947" cy="19276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Image 9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4490737" y="2986706"/>
            <a:ext cx="266755" cy="666889"/>
          </a:xfrm>
          <a:prstGeom prst="rect">
            <a:avLst/>
          </a:prstGeom>
        </p:spPr>
      </p:pic>
      <p:pic>
        <p:nvPicPr>
          <p:cNvPr id="99" name="Image 9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278950" y="2630178"/>
            <a:ext cx="266755" cy="666889"/>
          </a:xfrm>
          <a:prstGeom prst="rect">
            <a:avLst/>
          </a:prstGeom>
        </p:spPr>
      </p:pic>
      <p:pic>
        <p:nvPicPr>
          <p:cNvPr id="100" name="Image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757492" y="2681198"/>
            <a:ext cx="266755" cy="666889"/>
          </a:xfrm>
          <a:prstGeom prst="rect">
            <a:avLst/>
          </a:prstGeom>
        </p:spPr>
      </p:pic>
      <p:pic>
        <p:nvPicPr>
          <p:cNvPr id="101" name="Image 10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928945" y="2944559"/>
            <a:ext cx="266755" cy="666889"/>
          </a:xfrm>
          <a:prstGeom prst="rect">
            <a:avLst/>
          </a:prstGeom>
        </p:spPr>
      </p:pic>
      <p:pic>
        <p:nvPicPr>
          <p:cNvPr id="114" name="Imag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76532" y="2670842"/>
            <a:ext cx="266755" cy="666889"/>
          </a:xfrm>
          <a:prstGeom prst="rect">
            <a:avLst/>
          </a:prstGeom>
        </p:spPr>
      </p:pic>
      <p:pic>
        <p:nvPicPr>
          <p:cNvPr id="115" name="Image 1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738380" y="3395894"/>
            <a:ext cx="266755" cy="666889"/>
          </a:xfrm>
          <a:prstGeom prst="rect">
            <a:avLst/>
          </a:prstGeom>
        </p:spPr>
      </p:pic>
      <p:pic>
        <p:nvPicPr>
          <p:cNvPr id="116" name="Image 1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831165" y="1968821"/>
            <a:ext cx="266755" cy="666889"/>
          </a:xfrm>
          <a:prstGeom prst="rect">
            <a:avLst/>
          </a:prstGeom>
        </p:spPr>
      </p:pic>
      <p:pic>
        <p:nvPicPr>
          <p:cNvPr id="117" name="Image 1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931556" y="3670729"/>
            <a:ext cx="266755" cy="666889"/>
          </a:xfrm>
          <a:prstGeom prst="rect">
            <a:avLst/>
          </a:prstGeom>
        </p:spPr>
      </p:pic>
      <p:sp>
        <p:nvSpPr>
          <p:cNvPr id="119" name="Ellipse 118"/>
          <p:cNvSpPr>
            <a:spLocks noChangeAspect="1"/>
          </p:cNvSpPr>
          <p:nvPr/>
        </p:nvSpPr>
        <p:spPr>
          <a:xfrm>
            <a:off x="88816" y="1616668"/>
            <a:ext cx="2997366" cy="2997366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" name="Image 1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02886" y="3253629"/>
            <a:ext cx="266755" cy="666889"/>
          </a:xfrm>
          <a:prstGeom prst="rect">
            <a:avLst/>
          </a:prstGeom>
        </p:spPr>
      </p:pic>
      <p:pic>
        <p:nvPicPr>
          <p:cNvPr id="121" name="Image 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405382" y="1832178"/>
            <a:ext cx="266755" cy="666889"/>
          </a:xfrm>
          <a:prstGeom prst="rect">
            <a:avLst/>
          </a:prstGeom>
        </p:spPr>
      </p:pic>
      <p:pic>
        <p:nvPicPr>
          <p:cNvPr id="122" name="Image 1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234689" y="2614565"/>
            <a:ext cx="266755" cy="666889"/>
          </a:xfrm>
          <a:prstGeom prst="rect">
            <a:avLst/>
          </a:prstGeom>
        </p:spPr>
      </p:pic>
      <p:pic>
        <p:nvPicPr>
          <p:cNvPr id="123" name="Image 1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191" y="3820518"/>
            <a:ext cx="275129" cy="687823"/>
          </a:xfrm>
          <a:prstGeom prst="rect">
            <a:avLst/>
          </a:prstGeom>
        </p:spPr>
      </p:pic>
      <p:pic>
        <p:nvPicPr>
          <p:cNvPr id="125" name="Image 1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668" y="3845496"/>
            <a:ext cx="275853" cy="689633"/>
          </a:xfrm>
          <a:prstGeom prst="rect">
            <a:avLst/>
          </a:prstGeom>
        </p:spPr>
      </p:pic>
      <p:sp>
        <p:nvSpPr>
          <p:cNvPr id="127" name="ZoneTexte 126"/>
          <p:cNvSpPr txBox="1"/>
          <p:nvPr/>
        </p:nvSpPr>
        <p:spPr>
          <a:xfrm>
            <a:off x="6439104" y="1124513"/>
            <a:ext cx="233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Recueil de données</a:t>
            </a:r>
            <a:endParaRPr lang="en-US" sz="2000" b="1" dirty="0"/>
          </a:p>
        </p:txBody>
      </p:sp>
      <p:pic>
        <p:nvPicPr>
          <p:cNvPr id="128" name="Image 127"/>
          <p:cNvPicPr>
            <a:picLocks noChangeAspect="1"/>
          </p:cNvPicPr>
          <p:nvPr/>
        </p:nvPicPr>
        <p:blipFill rotWithShape="1">
          <a:blip r:embed="rId11"/>
          <a:srcRect r="45328"/>
          <a:stretch/>
        </p:blipFill>
        <p:spPr>
          <a:xfrm>
            <a:off x="6777334" y="1556107"/>
            <a:ext cx="1657308" cy="1633557"/>
          </a:xfrm>
          <a:prstGeom prst="rect">
            <a:avLst/>
          </a:prstGeom>
        </p:spPr>
      </p:pic>
      <p:sp>
        <p:nvSpPr>
          <p:cNvPr id="129" name="Rectangle à coins arrondis 128"/>
          <p:cNvSpPr/>
          <p:nvPr/>
        </p:nvSpPr>
        <p:spPr>
          <a:xfrm>
            <a:off x="4138789" y="2389430"/>
            <a:ext cx="1273618" cy="1277782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lèche droite 135"/>
          <p:cNvSpPr/>
          <p:nvPr/>
        </p:nvSpPr>
        <p:spPr>
          <a:xfrm>
            <a:off x="5640761" y="2819397"/>
            <a:ext cx="571500" cy="36977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lèche droite 136"/>
          <p:cNvSpPr/>
          <p:nvPr/>
        </p:nvSpPr>
        <p:spPr>
          <a:xfrm rot="5400000">
            <a:off x="6831793" y="3509703"/>
            <a:ext cx="571500" cy="36977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ZoneTexte 137"/>
          <p:cNvSpPr txBox="1"/>
          <p:nvPr/>
        </p:nvSpPr>
        <p:spPr>
          <a:xfrm>
            <a:off x="6552951" y="4053246"/>
            <a:ext cx="1129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Analyses</a:t>
            </a:r>
            <a:endParaRPr lang="en-US" sz="2000" b="1" dirty="0"/>
          </a:p>
        </p:txBody>
      </p:sp>
      <p:pic>
        <p:nvPicPr>
          <p:cNvPr id="139" name="Image 1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950" y="4558092"/>
            <a:ext cx="1913200" cy="1913200"/>
          </a:xfrm>
          <a:prstGeom prst="rect">
            <a:avLst/>
          </a:prstGeom>
        </p:spPr>
      </p:pic>
      <p:pic>
        <p:nvPicPr>
          <p:cNvPr id="140" name="Image 1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68062" y="4757824"/>
            <a:ext cx="3464497" cy="1408065"/>
          </a:xfrm>
          <a:prstGeom prst="rect">
            <a:avLst/>
          </a:prstGeom>
        </p:spPr>
      </p:pic>
      <p:sp>
        <p:nvSpPr>
          <p:cNvPr id="141" name="Flèche droite 140"/>
          <p:cNvSpPr/>
          <p:nvPr/>
        </p:nvSpPr>
        <p:spPr>
          <a:xfrm rot="12490843">
            <a:off x="3204149" y="4708714"/>
            <a:ext cx="571500" cy="36977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ZoneTexte 141"/>
          <p:cNvSpPr txBox="1"/>
          <p:nvPr/>
        </p:nvSpPr>
        <p:spPr>
          <a:xfrm>
            <a:off x="2945239" y="4186597"/>
            <a:ext cx="1429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Inférence</a:t>
            </a:r>
            <a:endParaRPr lang="en-US" sz="20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3593931" y="1271189"/>
            <a:ext cx="2670027" cy="584775"/>
          </a:xfrm>
          <a:prstGeom prst="rect">
            <a:avLst/>
          </a:prstGeom>
          <a:solidFill>
            <a:srgbClr val="89FFB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Doit être le plus représentatif de la population</a:t>
            </a:r>
            <a:endParaRPr lang="en-US" sz="1600" dirty="0"/>
          </a:p>
        </p:txBody>
      </p:sp>
      <p:sp>
        <p:nvSpPr>
          <p:cNvPr id="60" name="ZoneTexte 59"/>
          <p:cNvSpPr txBox="1"/>
          <p:nvPr/>
        </p:nvSpPr>
        <p:spPr>
          <a:xfrm>
            <a:off x="6552951" y="1870138"/>
            <a:ext cx="2394199" cy="830997"/>
          </a:xfrm>
          <a:prstGeom prst="rect">
            <a:avLst/>
          </a:prstGeom>
          <a:solidFill>
            <a:srgbClr val="89FFB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Via questionnaire, logiciel etc… l'outil de mesure doit être fiable</a:t>
            </a:r>
            <a:endParaRPr lang="en-US" sz="1600" dirty="0"/>
          </a:p>
        </p:txBody>
      </p:sp>
      <p:sp>
        <p:nvSpPr>
          <p:cNvPr id="61" name="ZoneTexte 60"/>
          <p:cNvSpPr txBox="1"/>
          <p:nvPr/>
        </p:nvSpPr>
        <p:spPr>
          <a:xfrm>
            <a:off x="5021860" y="5057096"/>
            <a:ext cx="3530872" cy="1077218"/>
          </a:xfrm>
          <a:prstGeom prst="rect">
            <a:avLst/>
          </a:prstGeom>
          <a:solidFill>
            <a:srgbClr val="89FFB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phases d'exploration (stat </a:t>
            </a:r>
            <a:r>
              <a:rPr lang="fr-FR" sz="1600" b="1" dirty="0"/>
              <a:t>descriptive</a:t>
            </a:r>
            <a:r>
              <a:rPr lang="fr-FR" sz="1600" dirty="0"/>
              <a:t>) et d'extrapolation (stat </a:t>
            </a:r>
            <a:r>
              <a:rPr lang="fr-FR" sz="1600" b="1" dirty="0"/>
              <a:t>inférentielle</a:t>
            </a:r>
            <a:r>
              <a:rPr lang="fr-FR" sz="1600" dirty="0"/>
              <a:t>) ; implique souvent de </a:t>
            </a:r>
            <a:r>
              <a:rPr lang="fr-FR" sz="1600" b="1" dirty="0"/>
              <a:t>tester l'hypothèse nulle (H0)</a:t>
            </a:r>
            <a:endParaRPr lang="en-US" sz="1600" b="1" dirty="0"/>
          </a:p>
        </p:txBody>
      </p:sp>
      <p:sp>
        <p:nvSpPr>
          <p:cNvPr id="62" name="ZoneTexte 61"/>
          <p:cNvSpPr txBox="1"/>
          <p:nvPr/>
        </p:nvSpPr>
        <p:spPr>
          <a:xfrm>
            <a:off x="1415682" y="5169468"/>
            <a:ext cx="2151120" cy="584775"/>
          </a:xfrm>
          <a:prstGeom prst="rect">
            <a:avLst/>
          </a:prstGeom>
          <a:solidFill>
            <a:srgbClr val="89FFB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On rejette H0 mais avec un risque d'erreur</a:t>
            </a:r>
            <a:endParaRPr lang="en-US" sz="1600" b="1" dirty="0"/>
          </a:p>
        </p:txBody>
      </p:sp>
      <p:sp>
        <p:nvSpPr>
          <p:cNvPr id="63" name="Rectangle 62"/>
          <p:cNvSpPr/>
          <p:nvPr/>
        </p:nvSpPr>
        <p:spPr>
          <a:xfrm>
            <a:off x="-7328" y="6125718"/>
            <a:ext cx="221727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/>
              <a:t>Adapté</a:t>
            </a:r>
            <a:r>
              <a:rPr lang="en-US" sz="1050" dirty="0"/>
              <a:t> de Stats </a:t>
            </a:r>
            <a:r>
              <a:rPr lang="en-US" sz="1050" dirty="0" err="1"/>
              <a:t>faciles</a:t>
            </a:r>
            <a:r>
              <a:rPr lang="en-US" sz="1050" dirty="0"/>
              <a:t> avec R, 2016</a:t>
            </a:r>
          </a:p>
        </p:txBody>
      </p:sp>
    </p:spTree>
    <p:extLst>
      <p:ext uri="{BB962C8B-B14F-4D97-AF65-F5344CB8AC3E}">
        <p14:creationId xmlns:p14="http://schemas.microsoft.com/office/powerpoint/2010/main" val="101173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F9DC3263-CE97-413B-AE80-49F71C1036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915" y="2731699"/>
            <a:ext cx="4941769" cy="3088606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30 novembre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6</a:t>
            </a:fld>
            <a:endParaRPr lang="en-US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Variable : nomenclature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-889000" y="767227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www.psychometrie.jlroulin.fr</a:t>
            </a:r>
            <a:r>
              <a:rPr lang="en-US" dirty="0"/>
              <a:t>/</a:t>
            </a:r>
            <a:r>
              <a:rPr lang="en-US" dirty="0" err="1"/>
              <a:t>cours</a:t>
            </a:r>
            <a:r>
              <a:rPr lang="en-US" dirty="0"/>
              <a:t>/</a:t>
            </a:r>
            <a:r>
              <a:rPr lang="en-US" dirty="0" err="1"/>
              <a:t>aide_quizz.html?B14.html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799" y="1578785"/>
            <a:ext cx="30455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/>
              <a:t>Variable indépendante (VI)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4527950" y="1578785"/>
            <a:ext cx="29958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/>
              <a:t>Variable dépendante (</a:t>
            </a:r>
            <a:r>
              <a:rPr lang="fr-FR" sz="2000" b="1" dirty="0" err="1"/>
              <a:t>VD</a:t>
            </a:r>
            <a:r>
              <a:rPr lang="fr-FR" sz="2000" b="1" dirty="0"/>
              <a:t>) </a:t>
            </a:r>
            <a:endParaRPr lang="en-US" sz="2000" b="1" dirty="0"/>
          </a:p>
        </p:txBody>
      </p:sp>
      <p:sp>
        <p:nvSpPr>
          <p:cNvPr id="12" name="Flèche droite 11"/>
          <p:cNvSpPr/>
          <p:nvPr/>
        </p:nvSpPr>
        <p:spPr>
          <a:xfrm>
            <a:off x="3575720" y="1578785"/>
            <a:ext cx="793080" cy="40011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/>
          <p:cNvSpPr/>
          <p:nvPr/>
        </p:nvSpPr>
        <p:spPr>
          <a:xfrm>
            <a:off x="304799" y="2132028"/>
            <a:ext cx="53751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Si VI fluctue, </a:t>
            </a:r>
            <a:r>
              <a:rPr lang="fr-FR" sz="2000" dirty="0" err="1"/>
              <a:t>VD</a:t>
            </a:r>
            <a:r>
              <a:rPr lang="fr-FR" sz="2000" dirty="0"/>
              <a:t> fluctue aussi (au moins en partie)</a:t>
            </a:r>
            <a:endParaRPr lang="en-US" sz="2000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DFF8BAD-CB03-47F5-A3CC-8DB7F0209EC5}"/>
              </a:ext>
            </a:extLst>
          </p:cNvPr>
          <p:cNvCxnSpPr>
            <a:cxnSpLocks/>
          </p:cNvCxnSpPr>
          <p:nvPr/>
        </p:nvCxnSpPr>
        <p:spPr>
          <a:xfrm>
            <a:off x="1690901" y="3722933"/>
            <a:ext cx="368300" cy="3082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28700" y="3354356"/>
            <a:ext cx="1003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err="1"/>
              <a:t>VD</a:t>
            </a:r>
            <a:r>
              <a:rPr lang="fr-FR" sz="2000" b="1" dirty="0"/>
              <a:t> en y</a:t>
            </a:r>
            <a:endParaRPr lang="en-US" sz="2000" b="1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DFF8BAD-CB03-47F5-A3CC-8DB7F0209EC5}"/>
              </a:ext>
            </a:extLst>
          </p:cNvPr>
          <p:cNvCxnSpPr>
            <a:cxnSpLocks/>
          </p:cNvCxnSpPr>
          <p:nvPr/>
        </p:nvCxnSpPr>
        <p:spPr>
          <a:xfrm flipV="1">
            <a:off x="4681924" y="5792763"/>
            <a:ext cx="79472" cy="4279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74303" y="5920014"/>
            <a:ext cx="907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/>
              <a:t>VI en x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6629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30 novembre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7</a:t>
            </a:fld>
            <a:endParaRPr lang="en-US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Variable : nomenclature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-889000" y="767227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www.psychometrie.jlroulin.fr</a:t>
            </a:r>
            <a:r>
              <a:rPr lang="en-US" dirty="0"/>
              <a:t>/</a:t>
            </a:r>
            <a:r>
              <a:rPr lang="en-US" dirty="0" err="1"/>
              <a:t>cours</a:t>
            </a:r>
            <a:r>
              <a:rPr lang="en-US" dirty="0"/>
              <a:t>/</a:t>
            </a:r>
            <a:r>
              <a:rPr lang="en-US" dirty="0" err="1"/>
              <a:t>aide_quizz.html?B14.html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178" y="1140439"/>
            <a:ext cx="72236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Le choix du test statistique va dépendre de l'</a:t>
            </a:r>
            <a:r>
              <a:rPr lang="fr-FR" sz="2000" b="1" dirty="0"/>
              <a:t>échelle</a:t>
            </a:r>
            <a:r>
              <a:rPr lang="fr-FR" sz="2000" dirty="0"/>
              <a:t> des </a:t>
            </a:r>
            <a:r>
              <a:rPr lang="fr-FR" sz="2000" dirty="0" err="1"/>
              <a:t>VD</a:t>
            </a:r>
            <a:r>
              <a:rPr lang="fr-FR" sz="2000" dirty="0"/>
              <a:t> et VI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860357" y="3108381"/>
            <a:ext cx="1560864" cy="307777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nominale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48739" y="3103369"/>
            <a:ext cx="1398038" cy="307777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ordinale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807247" y="4353047"/>
            <a:ext cx="2197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/>
              <a:t>différentes catégories</a:t>
            </a:r>
            <a:endParaRPr lang="en-US" sz="16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2848739" y="4353047"/>
            <a:ext cx="1548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/>
              <a:t>relation </a:t>
            </a:r>
            <a:r>
              <a:rPr lang="fr-FR" sz="1600" b="1" dirty="0"/>
              <a:t>d'ordre</a:t>
            </a:r>
            <a:endParaRPr lang="en-US" sz="1600" b="1" dirty="0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 rotWithShape="1">
          <a:blip r:embed="rId2"/>
          <a:srcRect l="27789" t="10229" r="26455" b="19530"/>
          <a:stretch/>
        </p:blipFill>
        <p:spPr>
          <a:xfrm>
            <a:off x="-1944116" y="4624421"/>
            <a:ext cx="415926" cy="517525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637843" y="6610143"/>
            <a:ext cx="89608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voir</a:t>
            </a:r>
            <a:r>
              <a:rPr lang="en-US" sz="1200" dirty="0"/>
              <a:t> </a:t>
            </a:r>
            <a:r>
              <a:rPr lang="en-US" sz="1200" dirty="0" err="1"/>
              <a:t>l'excellente</a:t>
            </a:r>
            <a:r>
              <a:rPr lang="en-US" sz="1200" dirty="0"/>
              <a:t> page de </a:t>
            </a:r>
            <a:r>
              <a:rPr lang="en-US" sz="1200" dirty="0" err="1"/>
              <a:t>JL</a:t>
            </a:r>
            <a:r>
              <a:rPr lang="en-US" sz="1200" dirty="0"/>
              <a:t> </a:t>
            </a:r>
            <a:r>
              <a:rPr lang="en-US" sz="1200" dirty="0" err="1"/>
              <a:t>Roulin</a:t>
            </a:r>
            <a:r>
              <a:rPr lang="en-US" sz="1200" dirty="0"/>
              <a:t> : https://</a:t>
            </a:r>
            <a:r>
              <a:rPr lang="en-US" sz="1200" dirty="0" err="1"/>
              <a:t>www.psychometrie.jlroulin.fr</a:t>
            </a:r>
            <a:r>
              <a:rPr lang="en-US" sz="1200" dirty="0"/>
              <a:t>/</a:t>
            </a:r>
            <a:r>
              <a:rPr lang="en-US" sz="1200" dirty="0" err="1"/>
              <a:t>cours</a:t>
            </a:r>
            <a:r>
              <a:rPr lang="en-US" sz="1200" dirty="0"/>
              <a:t>/</a:t>
            </a:r>
            <a:r>
              <a:rPr lang="en-US" sz="1200" dirty="0" err="1"/>
              <a:t>aide_quizz.html?B14.html</a:t>
            </a:r>
            <a:endParaRPr lang="en-US" sz="1200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286BF35-CFD5-4FBC-A5F8-6FE946828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070" y="3617839"/>
            <a:ext cx="568373" cy="55484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F7C8BAC-516B-41A3-8F31-1B6939BFB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618" y="3535799"/>
            <a:ext cx="586422" cy="70540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FED761D-ACBC-4F10-B718-3243400AD2B3}"/>
              </a:ext>
            </a:extLst>
          </p:cNvPr>
          <p:cNvSpPr/>
          <p:nvPr/>
        </p:nvSpPr>
        <p:spPr>
          <a:xfrm>
            <a:off x="1890495" y="2038217"/>
            <a:ext cx="1260231" cy="362772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Qualitative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276D32-7C37-43EE-BCC3-855DFE1BF352}"/>
              </a:ext>
            </a:extLst>
          </p:cNvPr>
          <p:cNvSpPr/>
          <p:nvPr/>
        </p:nvSpPr>
        <p:spPr>
          <a:xfrm>
            <a:off x="5750521" y="2038217"/>
            <a:ext cx="1502984" cy="362772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tx1"/>
                </a:solidFill>
              </a:rPr>
              <a:t>Quantitative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1501771-5BF1-48AE-A85D-B9DBA8E63BD0}"/>
              </a:ext>
            </a:extLst>
          </p:cNvPr>
          <p:cNvCxnSpPr>
            <a:stCxn id="21" idx="2"/>
            <a:endCxn id="15" idx="0"/>
          </p:cNvCxnSpPr>
          <p:nvPr/>
        </p:nvCxnSpPr>
        <p:spPr>
          <a:xfrm flipH="1">
            <a:off x="1640789" y="2400989"/>
            <a:ext cx="879822" cy="70739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F7B1F6F-906A-4D85-B522-39D4A9FC73FF}"/>
              </a:ext>
            </a:extLst>
          </p:cNvPr>
          <p:cNvCxnSpPr>
            <a:cxnSpLocks/>
            <a:stCxn id="21" idx="2"/>
            <a:endCxn id="16" idx="0"/>
          </p:cNvCxnSpPr>
          <p:nvPr/>
        </p:nvCxnSpPr>
        <p:spPr>
          <a:xfrm>
            <a:off x="2520611" y="2400989"/>
            <a:ext cx="1027147" cy="7023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DC8CD43-44E3-4ED6-983C-5B47A09DFC8A}"/>
              </a:ext>
            </a:extLst>
          </p:cNvPr>
          <p:cNvSpPr/>
          <p:nvPr/>
        </p:nvSpPr>
        <p:spPr>
          <a:xfrm>
            <a:off x="1091687" y="5045007"/>
            <a:ext cx="10534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/>
              <a:t>couleur</a:t>
            </a:r>
          </a:p>
          <a:p>
            <a:r>
              <a:rPr lang="fr-FR" sz="1600"/>
              <a:t>sexe</a:t>
            </a:r>
          </a:p>
          <a:p>
            <a:r>
              <a:rPr lang="fr-FR" sz="1600"/>
              <a:t>lieu de vie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0C6766-4AF4-434A-BA84-E1051140940F}"/>
              </a:ext>
            </a:extLst>
          </p:cNvPr>
          <p:cNvSpPr/>
          <p:nvPr/>
        </p:nvSpPr>
        <p:spPr>
          <a:xfrm>
            <a:off x="2642874" y="5045007"/>
            <a:ext cx="22261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/>
              <a:t>niveau d'étude</a:t>
            </a:r>
          </a:p>
          <a:p>
            <a:r>
              <a:rPr lang="fr-FR" sz="1600"/>
              <a:t>échelle de satisfaction</a:t>
            </a:r>
          </a:p>
          <a:p>
            <a:r>
              <a:rPr lang="fr-FR" sz="1600"/>
              <a:t>classement à une course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C04DB5-4377-4BC4-BDDE-C1F85E16D6D5}"/>
              </a:ext>
            </a:extLst>
          </p:cNvPr>
          <p:cNvSpPr/>
          <p:nvPr/>
        </p:nvSpPr>
        <p:spPr>
          <a:xfrm>
            <a:off x="4701822" y="3103369"/>
            <a:ext cx="1560864" cy="307777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intervalle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3AA938-24D6-41BD-91DA-4C818CA407C7}"/>
              </a:ext>
            </a:extLst>
          </p:cNvPr>
          <p:cNvSpPr/>
          <p:nvPr/>
        </p:nvSpPr>
        <p:spPr>
          <a:xfrm>
            <a:off x="6722779" y="3100838"/>
            <a:ext cx="1560864" cy="307777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rapport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BEE94767-85BE-4B29-813E-7600A7A3029B}"/>
              </a:ext>
            </a:extLst>
          </p:cNvPr>
          <p:cNvCxnSpPr>
            <a:cxnSpLocks/>
            <a:stCxn id="22" idx="2"/>
            <a:endCxn id="30" idx="0"/>
          </p:cNvCxnSpPr>
          <p:nvPr/>
        </p:nvCxnSpPr>
        <p:spPr>
          <a:xfrm>
            <a:off x="6502013" y="2400989"/>
            <a:ext cx="1001198" cy="69984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262EFCAA-E5E3-4D8B-AD72-DBB9B361D218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5482254" y="2400989"/>
            <a:ext cx="1019759" cy="7023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que 40">
            <a:extLst>
              <a:ext uri="{FF2B5EF4-FFF2-40B4-BE49-F238E27FC236}">
                <a16:creationId xmlns:a16="http://schemas.microsoft.com/office/drawing/2014/main" id="{7B650224-CB8D-4BD3-8020-52BA5B8A8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35942" y="3544828"/>
            <a:ext cx="735024" cy="735024"/>
          </a:xfrm>
          <a:prstGeom prst="rect">
            <a:avLst/>
          </a:prstGeom>
        </p:spPr>
      </p:pic>
      <p:pic>
        <p:nvPicPr>
          <p:cNvPr id="42" name="Graphique 41">
            <a:extLst>
              <a:ext uri="{FF2B5EF4-FFF2-40B4-BE49-F238E27FC236}">
                <a16:creationId xmlns:a16="http://schemas.microsoft.com/office/drawing/2014/main" id="{77021288-8DA5-4CC6-B809-CE85DC08C6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1868" y="3527747"/>
            <a:ext cx="735024" cy="735024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47657582-CC68-4557-9845-85F08DAE9B3C}"/>
              </a:ext>
            </a:extLst>
          </p:cNvPr>
          <p:cNvSpPr txBox="1"/>
          <p:nvPr/>
        </p:nvSpPr>
        <p:spPr>
          <a:xfrm>
            <a:off x="4701822" y="4332033"/>
            <a:ext cx="1800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/>
              <a:t>unité de distance stable</a:t>
            </a:r>
            <a:endParaRPr lang="en-US" sz="1600" b="1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04B616E-320C-4FBF-89EA-169F14FAD6AA}"/>
              </a:ext>
            </a:extLst>
          </p:cNvPr>
          <p:cNvSpPr txBox="1"/>
          <p:nvPr/>
        </p:nvSpPr>
        <p:spPr>
          <a:xfrm>
            <a:off x="6781764" y="4296167"/>
            <a:ext cx="180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/>
              <a:t>zéro absolu</a:t>
            </a:r>
            <a:endParaRPr lang="en-US" sz="16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505CA7-00F6-4B76-9B91-1F116C994E70}"/>
              </a:ext>
            </a:extLst>
          </p:cNvPr>
          <p:cNvSpPr/>
          <p:nvPr/>
        </p:nvSpPr>
        <p:spPr>
          <a:xfrm>
            <a:off x="5027383" y="5048636"/>
            <a:ext cx="12396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/>
              <a:t>température</a:t>
            </a:r>
          </a:p>
          <a:p>
            <a:r>
              <a:rPr lang="fr-FR" sz="1600"/>
              <a:t>angle</a:t>
            </a:r>
          </a:p>
          <a:p>
            <a:r>
              <a:rPr lang="fr-FR" sz="1600"/>
              <a:t>altitude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E1FE0E-F863-4D5C-9838-1BE5156361CA}"/>
              </a:ext>
            </a:extLst>
          </p:cNvPr>
          <p:cNvSpPr/>
          <p:nvPr/>
        </p:nvSpPr>
        <p:spPr>
          <a:xfrm>
            <a:off x="7236412" y="5047842"/>
            <a:ext cx="7232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/>
              <a:t>poids</a:t>
            </a:r>
          </a:p>
          <a:p>
            <a:r>
              <a:rPr lang="fr-FR" sz="1600"/>
              <a:t>âge</a:t>
            </a:r>
          </a:p>
          <a:p>
            <a:r>
              <a:rPr lang="fr-FR" sz="1600"/>
              <a:t>argent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B1FA31-1BCB-47C5-89CB-8D967C90E79F}"/>
              </a:ext>
            </a:extLst>
          </p:cNvPr>
          <p:cNvSpPr/>
          <p:nvPr/>
        </p:nvSpPr>
        <p:spPr>
          <a:xfrm rot="18803375">
            <a:off x="6990586" y="3732590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/>
              <a:t>0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46531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30 novembre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8</a:t>
            </a:fld>
            <a:endParaRPr lang="en-US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Arbre de décision statistique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4675FC-56BC-CADA-33FD-1B7C8DBE84C8}"/>
              </a:ext>
            </a:extLst>
          </p:cNvPr>
          <p:cNvSpPr/>
          <p:nvPr/>
        </p:nvSpPr>
        <p:spPr>
          <a:xfrm>
            <a:off x="2305050" y="1390551"/>
            <a:ext cx="805596" cy="288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Relation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6BB17A-D039-82D8-6781-1343E14E1DF7}"/>
              </a:ext>
            </a:extLst>
          </p:cNvPr>
          <p:cNvSpPr/>
          <p:nvPr/>
        </p:nvSpPr>
        <p:spPr>
          <a:xfrm>
            <a:off x="887249" y="4087918"/>
            <a:ext cx="1123360" cy="323107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Quantitative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8ED89A-DFCD-2D8E-DB85-0B3D51838CA7}"/>
              </a:ext>
            </a:extLst>
          </p:cNvPr>
          <p:cNvSpPr/>
          <p:nvPr/>
        </p:nvSpPr>
        <p:spPr>
          <a:xfrm>
            <a:off x="3432339" y="1123972"/>
            <a:ext cx="611051" cy="288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 </a:t>
            </a:r>
            <a:r>
              <a:rPr lang="fr-FR" sz="1200" b="1" dirty="0" err="1">
                <a:solidFill>
                  <a:schemeClr val="tx1"/>
                </a:solidFill>
              </a:rPr>
              <a:t>VD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072C5F-812E-EB25-D1A9-31D695B890F8}"/>
              </a:ext>
            </a:extLst>
          </p:cNvPr>
          <p:cNvSpPr/>
          <p:nvPr/>
        </p:nvSpPr>
        <p:spPr>
          <a:xfrm>
            <a:off x="3429735" y="1660604"/>
            <a:ext cx="611051" cy="288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 VI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678956-45F0-85F6-A999-A2AE8EE2F236}"/>
              </a:ext>
            </a:extLst>
          </p:cNvPr>
          <p:cNvSpPr/>
          <p:nvPr/>
        </p:nvSpPr>
        <p:spPr>
          <a:xfrm>
            <a:off x="4321457" y="1127007"/>
            <a:ext cx="1885912" cy="288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FF0000"/>
                </a:solidFill>
              </a:rPr>
              <a:t>Khi-deux d’ajustement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E6F746-5C75-8AAF-05FF-058D555FEA7B}"/>
              </a:ext>
            </a:extLst>
          </p:cNvPr>
          <p:cNvSpPr/>
          <p:nvPr/>
        </p:nvSpPr>
        <p:spPr>
          <a:xfrm>
            <a:off x="4327527" y="1663237"/>
            <a:ext cx="1879842" cy="288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FF0000"/>
                </a:solidFill>
              </a:rPr>
              <a:t>Khi-deux d'indépendance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024BC5-C531-E7A6-582A-33B8C3BB01A7}"/>
              </a:ext>
            </a:extLst>
          </p:cNvPr>
          <p:cNvSpPr/>
          <p:nvPr/>
        </p:nvSpPr>
        <p:spPr>
          <a:xfrm>
            <a:off x="1932086" y="2576503"/>
            <a:ext cx="847143" cy="288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Relation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857627-7DBD-FDD3-5DFB-C383D04AC31B}"/>
              </a:ext>
            </a:extLst>
          </p:cNvPr>
          <p:cNvSpPr/>
          <p:nvPr/>
        </p:nvSpPr>
        <p:spPr>
          <a:xfrm>
            <a:off x="3067359" y="2309731"/>
            <a:ext cx="670834" cy="288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 VI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99CBD-D8E8-1DDC-A5DA-5D4592E2CFA1}"/>
              </a:ext>
            </a:extLst>
          </p:cNvPr>
          <p:cNvSpPr/>
          <p:nvPr/>
        </p:nvSpPr>
        <p:spPr>
          <a:xfrm>
            <a:off x="3067359" y="2835397"/>
            <a:ext cx="670834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&gt;1 VI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4FE0BA-C933-3560-D110-293049020EBC}"/>
              </a:ext>
            </a:extLst>
          </p:cNvPr>
          <p:cNvSpPr/>
          <p:nvPr/>
        </p:nvSpPr>
        <p:spPr>
          <a:xfrm>
            <a:off x="4121573" y="2836462"/>
            <a:ext cx="1480589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Régression multiple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136AC0-43AC-C12F-66C4-DDE05603CD10}"/>
              </a:ext>
            </a:extLst>
          </p:cNvPr>
          <p:cNvSpPr/>
          <p:nvPr/>
        </p:nvSpPr>
        <p:spPr>
          <a:xfrm>
            <a:off x="4118903" y="2246848"/>
            <a:ext cx="1483259" cy="426772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5DA2"/>
                </a:solidFill>
              </a:rPr>
              <a:t>Corr. de Pearson</a:t>
            </a:r>
            <a:br>
              <a:rPr lang="fr-FR" sz="1200" b="1" dirty="0">
                <a:solidFill>
                  <a:srgbClr val="005DA2"/>
                </a:solidFill>
              </a:rPr>
            </a:br>
            <a:r>
              <a:rPr lang="fr-FR" sz="1200" b="1" dirty="0">
                <a:solidFill>
                  <a:srgbClr val="FF0000"/>
                </a:solidFill>
              </a:rPr>
              <a:t>Corr. de Spearman</a:t>
            </a:r>
          </a:p>
        </p:txBody>
      </p:sp>
      <p:cxnSp>
        <p:nvCxnSpPr>
          <p:cNvPr id="46" name="Connecteur : en angle 78">
            <a:extLst>
              <a:ext uri="{FF2B5EF4-FFF2-40B4-BE49-F238E27FC236}">
                <a16:creationId xmlns:a16="http://schemas.microsoft.com/office/drawing/2014/main" id="{6738DBAB-096D-19B3-E994-2A29C3711E94}"/>
              </a:ext>
            </a:extLst>
          </p:cNvPr>
          <p:cNvCxnSpPr>
            <a:stCxn id="9" idx="0"/>
            <a:endCxn id="73" idx="1"/>
          </p:cNvCxnSpPr>
          <p:nvPr/>
        </p:nvCxnSpPr>
        <p:spPr>
          <a:xfrm rot="5400000" flipH="1" flipV="1">
            <a:off x="13282" y="2195664"/>
            <a:ext cx="1566148" cy="25215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ngle 79">
            <a:extLst>
              <a:ext uri="{FF2B5EF4-FFF2-40B4-BE49-F238E27FC236}">
                <a16:creationId xmlns:a16="http://schemas.microsoft.com/office/drawing/2014/main" id="{2F9ABE64-D2D2-1858-EA6A-3FA1410A0984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458436" y="3820658"/>
            <a:ext cx="640655" cy="21697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84">
            <a:extLst>
              <a:ext uri="{FF2B5EF4-FFF2-40B4-BE49-F238E27FC236}">
                <a16:creationId xmlns:a16="http://schemas.microsoft.com/office/drawing/2014/main" id="{3627872C-EDD8-95FA-BD8A-BB5446B2831B}"/>
              </a:ext>
            </a:extLst>
          </p:cNvPr>
          <p:cNvCxnSpPr>
            <a:cxnSpLocks/>
            <a:stCxn id="10" idx="0"/>
            <a:endCxn id="12" idx="1"/>
          </p:cNvCxnSpPr>
          <p:nvPr/>
        </p:nvCxnSpPr>
        <p:spPr>
          <a:xfrm rot="5400000" flipH="1" flipV="1">
            <a:off x="3008804" y="967017"/>
            <a:ext cx="122579" cy="72449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 : en angle 87">
            <a:extLst>
              <a:ext uri="{FF2B5EF4-FFF2-40B4-BE49-F238E27FC236}">
                <a16:creationId xmlns:a16="http://schemas.microsoft.com/office/drawing/2014/main" id="{A52B18A3-3D5B-B55E-8BCC-9C4E7C7A4990}"/>
              </a:ext>
            </a:extLst>
          </p:cNvPr>
          <p:cNvCxnSpPr>
            <a:cxnSpLocks/>
            <a:stCxn id="10" idx="2"/>
            <a:endCxn id="13" idx="1"/>
          </p:cNvCxnSpPr>
          <p:nvPr/>
        </p:nvCxnSpPr>
        <p:spPr>
          <a:xfrm rot="16200000" flipH="1">
            <a:off x="3005765" y="1380633"/>
            <a:ext cx="126053" cy="72188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ngle 90">
            <a:extLst>
              <a:ext uri="{FF2B5EF4-FFF2-40B4-BE49-F238E27FC236}">
                <a16:creationId xmlns:a16="http://schemas.microsoft.com/office/drawing/2014/main" id="{AA2FCEBD-37CA-6424-553D-7A424E6B8236}"/>
              </a:ext>
            </a:extLst>
          </p:cNvPr>
          <p:cNvCxnSpPr>
            <a:cxnSpLocks/>
            <a:stCxn id="11" idx="0"/>
            <a:endCxn id="16" idx="1"/>
          </p:cNvCxnSpPr>
          <p:nvPr/>
        </p:nvCxnSpPr>
        <p:spPr>
          <a:xfrm rot="5400000" flipH="1" flipV="1">
            <a:off x="1006800" y="3162633"/>
            <a:ext cx="1367415" cy="48315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 : en angle 93">
            <a:extLst>
              <a:ext uri="{FF2B5EF4-FFF2-40B4-BE49-F238E27FC236}">
                <a16:creationId xmlns:a16="http://schemas.microsoft.com/office/drawing/2014/main" id="{B0E0D9F9-8344-B860-995B-A9BB99C24F44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1350187" y="4509766"/>
            <a:ext cx="619740" cy="42225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96">
            <a:extLst>
              <a:ext uri="{FF2B5EF4-FFF2-40B4-BE49-F238E27FC236}">
                <a16:creationId xmlns:a16="http://schemas.microsoft.com/office/drawing/2014/main" id="{F9FEF4E5-930E-3715-3DBE-80E8398E8CA4}"/>
              </a:ext>
            </a:extLst>
          </p:cNvPr>
          <p:cNvCxnSpPr>
            <a:cxnSpLocks/>
            <a:stCxn id="16" idx="0"/>
            <a:endCxn id="18" idx="1"/>
          </p:cNvCxnSpPr>
          <p:nvPr/>
        </p:nvCxnSpPr>
        <p:spPr>
          <a:xfrm rot="5400000" flipH="1" flipV="1">
            <a:off x="2650122" y="2159267"/>
            <a:ext cx="122772" cy="7117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 : en angle 99">
            <a:extLst>
              <a:ext uri="{FF2B5EF4-FFF2-40B4-BE49-F238E27FC236}">
                <a16:creationId xmlns:a16="http://schemas.microsoft.com/office/drawing/2014/main" id="{477D13DE-FCCE-B8CC-6931-A436588692DB}"/>
              </a:ext>
            </a:extLst>
          </p:cNvPr>
          <p:cNvCxnSpPr>
            <a:cxnSpLocks/>
            <a:stCxn id="16" idx="2"/>
            <a:endCxn id="19" idx="1"/>
          </p:cNvCxnSpPr>
          <p:nvPr/>
        </p:nvCxnSpPr>
        <p:spPr>
          <a:xfrm rot="16200000" flipH="1">
            <a:off x="2654061" y="2566099"/>
            <a:ext cx="114894" cy="711701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58240C33-F359-EF04-7DAB-F8080C2914A6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4043390" y="1267972"/>
            <a:ext cx="278067" cy="3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746B3EE4-EF28-B83B-D755-AE663F0EB4E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4040786" y="1804604"/>
            <a:ext cx="286741" cy="26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AFF9DD3A-E62F-45CC-F110-BA8FDB267914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3738193" y="2979397"/>
            <a:ext cx="383380" cy="1065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F4657FB-3F0A-EC19-A4A9-02D0A4C0D6FF}"/>
              </a:ext>
            </a:extLst>
          </p:cNvPr>
          <p:cNvSpPr/>
          <p:nvPr/>
        </p:nvSpPr>
        <p:spPr>
          <a:xfrm>
            <a:off x="130277" y="3104817"/>
            <a:ext cx="1080000" cy="504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Variable dépendante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AFF9DD3A-E62F-45CC-F110-BA8FDB267914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3738193" y="2453731"/>
            <a:ext cx="380710" cy="65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260125" y="1065035"/>
            <a:ext cx="18373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/>
              <a:t>Adapté</a:t>
            </a:r>
            <a:r>
              <a:rPr lang="en-US" sz="1050" dirty="0"/>
              <a:t> de David Howell, 2008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4201" y="1487899"/>
            <a:ext cx="2666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rgbClr val="005DA2"/>
                </a:solidFill>
              </a:rPr>
              <a:t>test paramétrique (assomptions++)</a:t>
            </a:r>
          </a:p>
          <a:p>
            <a:r>
              <a:rPr lang="fr-FR" sz="1200" b="1" dirty="0">
                <a:solidFill>
                  <a:srgbClr val="FF0000"/>
                </a:solidFill>
              </a:rPr>
              <a:t>test non-paramétrique (assomptions--)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6BB17A-D039-82D8-6781-1343E14E1DF7}"/>
              </a:ext>
            </a:extLst>
          </p:cNvPr>
          <p:cNvSpPr/>
          <p:nvPr/>
        </p:nvSpPr>
        <p:spPr>
          <a:xfrm>
            <a:off x="922436" y="1377115"/>
            <a:ext cx="1009650" cy="323107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Qualitative</a:t>
            </a: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746B3EE4-EF28-B83B-D755-AE663F0EB4E5}"/>
              </a:ext>
            </a:extLst>
          </p:cNvPr>
          <p:cNvCxnSpPr>
            <a:cxnSpLocks/>
            <a:stCxn id="73" idx="3"/>
            <a:endCxn id="10" idx="1"/>
          </p:cNvCxnSpPr>
          <p:nvPr/>
        </p:nvCxnSpPr>
        <p:spPr>
          <a:xfrm flipV="1">
            <a:off x="1932086" y="1534551"/>
            <a:ext cx="372964" cy="41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AA74A572-4652-00EE-72B0-045A5E63D35D}"/>
              </a:ext>
            </a:extLst>
          </p:cNvPr>
          <p:cNvSpPr/>
          <p:nvPr/>
        </p:nvSpPr>
        <p:spPr>
          <a:xfrm>
            <a:off x="1871186" y="4886765"/>
            <a:ext cx="957739" cy="288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Différence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C1141A0-773E-7DF8-8FD0-6C94B2B5481A}"/>
              </a:ext>
            </a:extLst>
          </p:cNvPr>
          <p:cNvSpPr/>
          <p:nvPr/>
        </p:nvSpPr>
        <p:spPr>
          <a:xfrm>
            <a:off x="5818472" y="3865915"/>
            <a:ext cx="1374978" cy="396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70C0"/>
                </a:solidFill>
              </a:rPr>
              <a:t>t test indépendant</a:t>
            </a:r>
            <a:br>
              <a:rPr lang="fr-FR" sz="1200" b="1" dirty="0">
                <a:solidFill>
                  <a:srgbClr val="0070C0"/>
                </a:solidFill>
              </a:rPr>
            </a:br>
            <a:r>
              <a:rPr lang="fr-FR" sz="1200" b="1" dirty="0">
                <a:solidFill>
                  <a:srgbClr val="FF0000"/>
                </a:solidFill>
              </a:rPr>
              <a:t>Mann-Whitney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9DDD98F-8A31-DE35-DB36-5EB73A1CA875}"/>
              </a:ext>
            </a:extLst>
          </p:cNvPr>
          <p:cNvSpPr/>
          <p:nvPr/>
        </p:nvSpPr>
        <p:spPr>
          <a:xfrm>
            <a:off x="7422053" y="4870435"/>
            <a:ext cx="1426673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ANOVA à 1 facteur</a:t>
            </a:r>
            <a:br>
              <a:rPr lang="fr-FR" sz="12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fr-FR" sz="1200" b="1" dirty="0" err="1">
                <a:solidFill>
                  <a:schemeClr val="bg1">
                    <a:lumMod val="65000"/>
                  </a:schemeClr>
                </a:solidFill>
              </a:rPr>
              <a:t>Kruskal</a:t>
            </a:r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-Wallis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2AAA339-CDA8-B69E-9C4A-C4AD0F746807}"/>
              </a:ext>
            </a:extLst>
          </p:cNvPr>
          <p:cNvSpPr/>
          <p:nvPr/>
        </p:nvSpPr>
        <p:spPr>
          <a:xfrm>
            <a:off x="5810780" y="4410949"/>
            <a:ext cx="1404000" cy="360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70C0"/>
                </a:solidFill>
              </a:rPr>
              <a:t>t test apparié</a:t>
            </a:r>
            <a:br>
              <a:rPr lang="fr-FR" sz="1200" b="1" dirty="0">
                <a:solidFill>
                  <a:srgbClr val="0070C0"/>
                </a:solidFill>
              </a:rPr>
            </a:br>
            <a:r>
              <a:rPr lang="fr-FR" sz="1200" b="1" dirty="0">
                <a:solidFill>
                  <a:srgbClr val="FF0000"/>
                </a:solidFill>
              </a:rPr>
              <a:t>Wilcoxon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D8C6205-4627-65EF-5135-73E877A8E15F}"/>
              </a:ext>
            </a:extLst>
          </p:cNvPr>
          <p:cNvSpPr/>
          <p:nvPr/>
        </p:nvSpPr>
        <p:spPr>
          <a:xfrm>
            <a:off x="7432999" y="5466276"/>
            <a:ext cx="1415727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ANOVA factorielle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FC14913-5B1D-511B-6545-0517B62D54C8}"/>
              </a:ext>
            </a:extLst>
          </p:cNvPr>
          <p:cNvSpPr/>
          <p:nvPr/>
        </p:nvSpPr>
        <p:spPr>
          <a:xfrm>
            <a:off x="5818472" y="5926204"/>
            <a:ext cx="1943894" cy="465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ANOVA à mesures répétées</a:t>
            </a:r>
            <a:br>
              <a:rPr lang="fr-FR" sz="12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Friedman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E144662-15E8-38F7-2682-68A041665911}"/>
              </a:ext>
            </a:extLst>
          </p:cNvPr>
          <p:cNvSpPr/>
          <p:nvPr/>
        </p:nvSpPr>
        <p:spPr>
          <a:xfrm>
            <a:off x="4357672" y="3914215"/>
            <a:ext cx="1188000" cy="288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Indépendants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9FFADC4-0064-37FC-C947-AB587D01E908}"/>
              </a:ext>
            </a:extLst>
          </p:cNvPr>
          <p:cNvSpPr/>
          <p:nvPr/>
        </p:nvSpPr>
        <p:spPr>
          <a:xfrm>
            <a:off x="4356724" y="4446949"/>
            <a:ext cx="1152000" cy="288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Appariés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2D746BA-F519-C3DA-DC8C-7AC5B2FD90FC}"/>
              </a:ext>
            </a:extLst>
          </p:cNvPr>
          <p:cNvSpPr/>
          <p:nvPr/>
        </p:nvSpPr>
        <p:spPr>
          <a:xfrm>
            <a:off x="2707848" y="4170349"/>
            <a:ext cx="1180575" cy="288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2 groupes (1 VI)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D2ECF8C-DFCB-F540-4C95-DA8965945658}"/>
              </a:ext>
            </a:extLst>
          </p:cNvPr>
          <p:cNvSpPr/>
          <p:nvPr/>
        </p:nvSpPr>
        <p:spPr>
          <a:xfrm>
            <a:off x="4357672" y="5186676"/>
            <a:ext cx="11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Indépendants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6A91927-9236-0944-7E2A-3E5BCDF1308C}"/>
              </a:ext>
            </a:extLst>
          </p:cNvPr>
          <p:cNvSpPr/>
          <p:nvPr/>
        </p:nvSpPr>
        <p:spPr>
          <a:xfrm>
            <a:off x="4356724" y="6015856"/>
            <a:ext cx="1152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Appariés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5B9E654-D484-D51F-2CB4-FDF83328B12C}"/>
              </a:ext>
            </a:extLst>
          </p:cNvPr>
          <p:cNvSpPr/>
          <p:nvPr/>
        </p:nvSpPr>
        <p:spPr>
          <a:xfrm>
            <a:off x="5833853" y="4921238"/>
            <a:ext cx="1152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1 VI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0AF65CD-3652-5ADF-BAA7-3C2DB14DD529}"/>
              </a:ext>
            </a:extLst>
          </p:cNvPr>
          <p:cNvSpPr/>
          <p:nvPr/>
        </p:nvSpPr>
        <p:spPr>
          <a:xfrm>
            <a:off x="5833853" y="5469441"/>
            <a:ext cx="1152000" cy="272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&gt;1 VI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9D6ECC9-C6D2-D328-C294-6761BC603FE0}"/>
              </a:ext>
            </a:extLst>
          </p:cNvPr>
          <p:cNvSpPr/>
          <p:nvPr/>
        </p:nvSpPr>
        <p:spPr>
          <a:xfrm>
            <a:off x="2707848" y="5511246"/>
            <a:ext cx="1179408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&gt;2 groupes</a:t>
            </a:r>
          </a:p>
        </p:txBody>
      </p:sp>
      <p:cxnSp>
        <p:nvCxnSpPr>
          <p:cNvPr id="106" name="Connecteur : en angle 118">
            <a:extLst>
              <a:ext uri="{FF2B5EF4-FFF2-40B4-BE49-F238E27FC236}">
                <a16:creationId xmlns:a16="http://schemas.microsoft.com/office/drawing/2014/main" id="{F1724CF4-7445-BDD1-4620-55033E61AAD8}"/>
              </a:ext>
            </a:extLst>
          </p:cNvPr>
          <p:cNvCxnSpPr>
            <a:cxnSpLocks/>
            <a:endCxn id="100" idx="1"/>
          </p:cNvCxnSpPr>
          <p:nvPr/>
        </p:nvCxnSpPr>
        <p:spPr>
          <a:xfrm rot="5400000" flipH="1" flipV="1">
            <a:off x="2242744" y="4421661"/>
            <a:ext cx="572416" cy="3577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 : en angle 121">
            <a:extLst>
              <a:ext uri="{FF2B5EF4-FFF2-40B4-BE49-F238E27FC236}">
                <a16:creationId xmlns:a16="http://schemas.microsoft.com/office/drawing/2014/main" id="{95B258B0-B1CE-0995-C4B7-EDADBDD9CBEC}"/>
              </a:ext>
            </a:extLst>
          </p:cNvPr>
          <p:cNvCxnSpPr>
            <a:cxnSpLocks/>
            <a:endCxn id="105" idx="1"/>
          </p:cNvCxnSpPr>
          <p:nvPr/>
        </p:nvCxnSpPr>
        <p:spPr>
          <a:xfrm rot="16200000" flipH="1">
            <a:off x="2288712" y="5236109"/>
            <a:ext cx="480481" cy="357792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 : en angle 124">
            <a:extLst>
              <a:ext uri="{FF2B5EF4-FFF2-40B4-BE49-F238E27FC236}">
                <a16:creationId xmlns:a16="http://schemas.microsoft.com/office/drawing/2014/main" id="{0AC9BA9E-C040-8794-395F-81E24B35F134}"/>
              </a:ext>
            </a:extLst>
          </p:cNvPr>
          <p:cNvCxnSpPr>
            <a:cxnSpLocks/>
            <a:stCxn id="100" idx="0"/>
            <a:endCxn id="94" idx="1"/>
          </p:cNvCxnSpPr>
          <p:nvPr/>
        </p:nvCxnSpPr>
        <p:spPr>
          <a:xfrm rot="5400000" flipH="1" flipV="1">
            <a:off x="3958736" y="3771413"/>
            <a:ext cx="112134" cy="6857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 : en angle 127">
            <a:extLst>
              <a:ext uri="{FF2B5EF4-FFF2-40B4-BE49-F238E27FC236}">
                <a16:creationId xmlns:a16="http://schemas.microsoft.com/office/drawing/2014/main" id="{A3A5F91C-052E-F235-417F-9E2B80D160CD}"/>
              </a:ext>
            </a:extLst>
          </p:cNvPr>
          <p:cNvCxnSpPr>
            <a:cxnSpLocks/>
            <a:stCxn id="100" idx="2"/>
            <a:endCxn id="95" idx="1"/>
          </p:cNvCxnSpPr>
          <p:nvPr/>
        </p:nvCxnSpPr>
        <p:spPr>
          <a:xfrm rot="16200000" flipH="1">
            <a:off x="3948029" y="4182254"/>
            <a:ext cx="132600" cy="68479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 : en angle 132">
            <a:extLst>
              <a:ext uri="{FF2B5EF4-FFF2-40B4-BE49-F238E27FC236}">
                <a16:creationId xmlns:a16="http://schemas.microsoft.com/office/drawing/2014/main" id="{F949A873-E554-68A8-CA66-5EC2B7EE05E2}"/>
              </a:ext>
            </a:extLst>
          </p:cNvPr>
          <p:cNvCxnSpPr>
            <a:cxnSpLocks/>
            <a:stCxn id="105" idx="0"/>
            <a:endCxn id="101" idx="1"/>
          </p:cNvCxnSpPr>
          <p:nvPr/>
        </p:nvCxnSpPr>
        <p:spPr>
          <a:xfrm rot="5400000" flipH="1" flipV="1">
            <a:off x="3912409" y="5065983"/>
            <a:ext cx="180570" cy="709956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 : en angle 135">
            <a:extLst>
              <a:ext uri="{FF2B5EF4-FFF2-40B4-BE49-F238E27FC236}">
                <a16:creationId xmlns:a16="http://schemas.microsoft.com/office/drawing/2014/main" id="{C12C6E4E-D379-2D51-380C-84F64F1AAB5C}"/>
              </a:ext>
            </a:extLst>
          </p:cNvPr>
          <p:cNvCxnSpPr>
            <a:cxnSpLocks/>
            <a:stCxn id="105" idx="2"/>
            <a:endCxn id="102" idx="1"/>
          </p:cNvCxnSpPr>
          <p:nvPr/>
        </p:nvCxnSpPr>
        <p:spPr>
          <a:xfrm rot="16200000" flipH="1">
            <a:off x="3821915" y="5625047"/>
            <a:ext cx="360610" cy="709008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 : en angle 138">
            <a:extLst>
              <a:ext uri="{FF2B5EF4-FFF2-40B4-BE49-F238E27FC236}">
                <a16:creationId xmlns:a16="http://schemas.microsoft.com/office/drawing/2014/main" id="{43BCD902-9C12-B987-599C-57CEB7A9460C}"/>
              </a:ext>
            </a:extLst>
          </p:cNvPr>
          <p:cNvCxnSpPr>
            <a:cxnSpLocks/>
            <a:stCxn id="101" idx="0"/>
            <a:endCxn id="103" idx="1"/>
          </p:cNvCxnSpPr>
          <p:nvPr/>
        </p:nvCxnSpPr>
        <p:spPr>
          <a:xfrm rot="5400000" flipH="1" flipV="1">
            <a:off x="5332043" y="4684867"/>
            <a:ext cx="121438" cy="882181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 : en angle 141">
            <a:extLst>
              <a:ext uri="{FF2B5EF4-FFF2-40B4-BE49-F238E27FC236}">
                <a16:creationId xmlns:a16="http://schemas.microsoft.com/office/drawing/2014/main" id="{0732AB2C-14D0-8228-BECE-847EEAE63816}"/>
              </a:ext>
            </a:extLst>
          </p:cNvPr>
          <p:cNvCxnSpPr>
            <a:cxnSpLocks/>
            <a:stCxn id="101" idx="2"/>
            <a:endCxn id="104" idx="1"/>
          </p:cNvCxnSpPr>
          <p:nvPr/>
        </p:nvCxnSpPr>
        <p:spPr>
          <a:xfrm rot="16200000" flipH="1">
            <a:off x="5327346" y="5099001"/>
            <a:ext cx="130833" cy="882181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0E8A0183-D5C3-48F2-5578-3340B8541772}"/>
              </a:ext>
            </a:extLst>
          </p:cNvPr>
          <p:cNvCxnSpPr>
            <a:cxnSpLocks/>
            <a:stCxn id="104" idx="3"/>
            <a:endCxn id="92" idx="1"/>
          </p:cNvCxnSpPr>
          <p:nvPr/>
        </p:nvCxnSpPr>
        <p:spPr>
          <a:xfrm>
            <a:off x="6985853" y="5605509"/>
            <a:ext cx="447146" cy="4767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A71097AD-0306-DFA5-063E-82FC74A6BCEF}"/>
              </a:ext>
            </a:extLst>
          </p:cNvPr>
          <p:cNvCxnSpPr>
            <a:cxnSpLocks/>
            <a:stCxn id="94" idx="3"/>
            <a:endCxn id="89" idx="1"/>
          </p:cNvCxnSpPr>
          <p:nvPr/>
        </p:nvCxnSpPr>
        <p:spPr>
          <a:xfrm>
            <a:off x="5545672" y="4058215"/>
            <a:ext cx="272800" cy="5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A71097AD-0306-DFA5-063E-82FC74A6BCEF}"/>
              </a:ext>
            </a:extLst>
          </p:cNvPr>
          <p:cNvCxnSpPr>
            <a:cxnSpLocks/>
            <a:stCxn id="95" idx="3"/>
            <a:endCxn id="91" idx="1"/>
          </p:cNvCxnSpPr>
          <p:nvPr/>
        </p:nvCxnSpPr>
        <p:spPr>
          <a:xfrm>
            <a:off x="5508724" y="4590949"/>
            <a:ext cx="3020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0E8A0183-D5C3-48F2-5578-3340B8541772}"/>
              </a:ext>
            </a:extLst>
          </p:cNvPr>
          <p:cNvCxnSpPr>
            <a:cxnSpLocks/>
            <a:stCxn id="103" idx="3"/>
            <a:endCxn id="90" idx="1"/>
          </p:cNvCxnSpPr>
          <p:nvPr/>
        </p:nvCxnSpPr>
        <p:spPr>
          <a:xfrm>
            <a:off x="6985853" y="5065238"/>
            <a:ext cx="436200" cy="3197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0E8A0183-D5C3-48F2-5578-3340B8541772}"/>
              </a:ext>
            </a:extLst>
          </p:cNvPr>
          <p:cNvCxnSpPr>
            <a:cxnSpLocks/>
            <a:stCxn id="102" idx="3"/>
            <a:endCxn id="93" idx="1"/>
          </p:cNvCxnSpPr>
          <p:nvPr/>
        </p:nvCxnSpPr>
        <p:spPr>
          <a:xfrm flipV="1">
            <a:off x="5508724" y="6158937"/>
            <a:ext cx="309748" cy="919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2F0C686-85CD-B3DC-AAFD-94BD4845A09B}"/>
              </a:ext>
            </a:extLst>
          </p:cNvPr>
          <p:cNvSpPr/>
          <p:nvPr/>
        </p:nvSpPr>
        <p:spPr>
          <a:xfrm>
            <a:off x="2707848" y="3325036"/>
            <a:ext cx="1179408" cy="288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 groupe (1 </a:t>
            </a:r>
            <a:r>
              <a:rPr lang="fr-FR" sz="1200" b="1" dirty="0" err="1">
                <a:solidFill>
                  <a:schemeClr val="tx1"/>
                </a:solidFill>
              </a:rPr>
              <a:t>VD</a:t>
            </a:r>
            <a:r>
              <a:rPr lang="fr-FR" sz="1200" b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23" name="Connecteur droit avec flèche 122">
            <a:extLst>
              <a:ext uri="{FF2B5EF4-FFF2-40B4-BE49-F238E27FC236}">
                <a16:creationId xmlns:a16="http://schemas.microsoft.com/office/drawing/2014/main" id="{A71097AD-0306-DFA5-063E-82FC74A6BCEF}"/>
              </a:ext>
            </a:extLst>
          </p:cNvPr>
          <p:cNvCxnSpPr>
            <a:cxnSpLocks/>
            <a:stCxn id="122" idx="3"/>
            <a:endCxn id="124" idx="1"/>
          </p:cNvCxnSpPr>
          <p:nvPr/>
        </p:nvCxnSpPr>
        <p:spPr>
          <a:xfrm>
            <a:off x="3887256" y="3469036"/>
            <a:ext cx="273849" cy="7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214E16B-308D-F1ED-46FF-AE6CFB6A92F6}"/>
              </a:ext>
            </a:extLst>
          </p:cNvPr>
          <p:cNvSpPr/>
          <p:nvPr/>
        </p:nvSpPr>
        <p:spPr>
          <a:xfrm>
            <a:off x="4161105" y="3270791"/>
            <a:ext cx="2015197" cy="397941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70C0"/>
                </a:solidFill>
              </a:rPr>
              <a:t>t échantillon unique</a:t>
            </a:r>
          </a:p>
          <a:p>
            <a:pPr algn="ctr"/>
            <a:r>
              <a:rPr lang="fr-FR" sz="1200" b="1" dirty="0">
                <a:solidFill>
                  <a:srgbClr val="FF0000"/>
                </a:solidFill>
              </a:rPr>
              <a:t>Wilcoxon échantillon unique</a:t>
            </a:r>
          </a:p>
        </p:txBody>
      </p:sp>
      <p:cxnSp>
        <p:nvCxnSpPr>
          <p:cNvPr id="125" name="Connecteur : en angle 115">
            <a:extLst>
              <a:ext uri="{FF2B5EF4-FFF2-40B4-BE49-F238E27FC236}">
                <a16:creationId xmlns:a16="http://schemas.microsoft.com/office/drawing/2014/main" id="{919BC187-80FC-7A92-250B-096E89A426B2}"/>
              </a:ext>
            </a:extLst>
          </p:cNvPr>
          <p:cNvCxnSpPr>
            <a:cxnSpLocks/>
            <a:endCxn id="122" idx="1"/>
          </p:cNvCxnSpPr>
          <p:nvPr/>
        </p:nvCxnSpPr>
        <p:spPr>
          <a:xfrm rot="5400000" flipH="1" flipV="1">
            <a:off x="1820088" y="3999005"/>
            <a:ext cx="1417729" cy="3577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0" name="Image 69">
            <a:extLst>
              <a:ext uri="{FF2B5EF4-FFF2-40B4-BE49-F238E27FC236}">
                <a16:creationId xmlns:a16="http://schemas.microsoft.com/office/drawing/2014/main" id="{FECA3333-CC28-4ECF-A996-002198536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88" y="1937752"/>
            <a:ext cx="387423" cy="378198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D9479A80-96ED-4CD1-B89F-F74DD76DC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435" y="1828384"/>
            <a:ext cx="399725" cy="480829"/>
          </a:xfrm>
          <a:prstGeom prst="rect">
            <a:avLst/>
          </a:prstGeom>
        </p:spPr>
      </p:pic>
      <p:pic>
        <p:nvPicPr>
          <p:cNvPr id="72" name="Graphique 71">
            <a:extLst>
              <a:ext uri="{FF2B5EF4-FFF2-40B4-BE49-F238E27FC236}">
                <a16:creationId xmlns:a16="http://schemas.microsoft.com/office/drawing/2014/main" id="{336A4E62-EBF0-47C4-8AAF-0A7B43A990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920" y="4553727"/>
            <a:ext cx="511511" cy="51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8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30 novembre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4675FC-56BC-CADA-33FD-1B7C8DBE84C8}"/>
              </a:ext>
            </a:extLst>
          </p:cNvPr>
          <p:cNvSpPr/>
          <p:nvPr/>
        </p:nvSpPr>
        <p:spPr>
          <a:xfrm>
            <a:off x="2305050" y="1390551"/>
            <a:ext cx="805596" cy="288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Relation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6BB17A-D039-82D8-6781-1343E14E1DF7}"/>
              </a:ext>
            </a:extLst>
          </p:cNvPr>
          <p:cNvSpPr/>
          <p:nvPr/>
        </p:nvSpPr>
        <p:spPr>
          <a:xfrm>
            <a:off x="887249" y="4087918"/>
            <a:ext cx="1123360" cy="323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Quantitative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8ED89A-DFCD-2D8E-DB85-0B3D51838CA7}"/>
              </a:ext>
            </a:extLst>
          </p:cNvPr>
          <p:cNvSpPr/>
          <p:nvPr/>
        </p:nvSpPr>
        <p:spPr>
          <a:xfrm>
            <a:off x="3432339" y="1123972"/>
            <a:ext cx="611051" cy="288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 </a:t>
            </a:r>
            <a:r>
              <a:rPr lang="fr-FR" sz="1200" b="1" dirty="0" err="1">
                <a:solidFill>
                  <a:schemeClr val="tx1"/>
                </a:solidFill>
              </a:rPr>
              <a:t>VD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072C5F-812E-EB25-D1A9-31D695B890F8}"/>
              </a:ext>
            </a:extLst>
          </p:cNvPr>
          <p:cNvSpPr/>
          <p:nvPr/>
        </p:nvSpPr>
        <p:spPr>
          <a:xfrm>
            <a:off x="3429735" y="1660604"/>
            <a:ext cx="611051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1 VI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678956-45F0-85F6-A999-A2AE8EE2F236}"/>
              </a:ext>
            </a:extLst>
          </p:cNvPr>
          <p:cNvSpPr/>
          <p:nvPr/>
        </p:nvSpPr>
        <p:spPr>
          <a:xfrm>
            <a:off x="4321457" y="1127007"/>
            <a:ext cx="1885912" cy="288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FF0000"/>
                </a:solidFill>
              </a:rPr>
              <a:t>Khi-deux d’ajustement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E6F746-5C75-8AAF-05FF-058D555FEA7B}"/>
              </a:ext>
            </a:extLst>
          </p:cNvPr>
          <p:cNvSpPr/>
          <p:nvPr/>
        </p:nvSpPr>
        <p:spPr>
          <a:xfrm>
            <a:off x="4327527" y="1663237"/>
            <a:ext cx="1879842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Khi-deux d'indépendance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024BC5-C531-E7A6-582A-33B8C3BB01A7}"/>
              </a:ext>
            </a:extLst>
          </p:cNvPr>
          <p:cNvSpPr/>
          <p:nvPr/>
        </p:nvSpPr>
        <p:spPr>
          <a:xfrm>
            <a:off x="1932086" y="2576503"/>
            <a:ext cx="847143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Relation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74A572-4652-00EE-72B0-045A5E63D35D}"/>
              </a:ext>
            </a:extLst>
          </p:cNvPr>
          <p:cNvSpPr/>
          <p:nvPr/>
        </p:nvSpPr>
        <p:spPr>
          <a:xfrm>
            <a:off x="1871186" y="4886765"/>
            <a:ext cx="957739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Différence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857627-7DBD-FDD3-5DFB-C383D04AC31B}"/>
              </a:ext>
            </a:extLst>
          </p:cNvPr>
          <p:cNvSpPr/>
          <p:nvPr/>
        </p:nvSpPr>
        <p:spPr>
          <a:xfrm>
            <a:off x="3067359" y="2309731"/>
            <a:ext cx="670834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1 VI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99CBD-D8E8-1DDC-A5DA-5D4592E2CFA1}"/>
              </a:ext>
            </a:extLst>
          </p:cNvPr>
          <p:cNvSpPr/>
          <p:nvPr/>
        </p:nvSpPr>
        <p:spPr>
          <a:xfrm>
            <a:off x="3067359" y="2835397"/>
            <a:ext cx="670834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&gt;1 VI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4FE0BA-C933-3560-D110-293049020EBC}"/>
              </a:ext>
            </a:extLst>
          </p:cNvPr>
          <p:cNvSpPr/>
          <p:nvPr/>
        </p:nvSpPr>
        <p:spPr>
          <a:xfrm>
            <a:off x="4121573" y="2836462"/>
            <a:ext cx="1480589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Régression multiple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136AC0-43AC-C12F-66C4-DDE05603CD10}"/>
              </a:ext>
            </a:extLst>
          </p:cNvPr>
          <p:cNvSpPr/>
          <p:nvPr/>
        </p:nvSpPr>
        <p:spPr>
          <a:xfrm>
            <a:off x="4118903" y="2246848"/>
            <a:ext cx="1483259" cy="4267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Corr. de Pearson</a:t>
            </a:r>
            <a:br>
              <a:rPr lang="fr-FR" sz="12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Corr. de Spearman</a:t>
            </a:r>
          </a:p>
        </p:txBody>
      </p:sp>
      <p:cxnSp>
        <p:nvCxnSpPr>
          <p:cNvPr id="46" name="Connecteur : en angle 78">
            <a:extLst>
              <a:ext uri="{FF2B5EF4-FFF2-40B4-BE49-F238E27FC236}">
                <a16:creationId xmlns:a16="http://schemas.microsoft.com/office/drawing/2014/main" id="{6738DBAB-096D-19B3-E994-2A29C3711E94}"/>
              </a:ext>
            </a:extLst>
          </p:cNvPr>
          <p:cNvCxnSpPr>
            <a:stCxn id="9" idx="0"/>
            <a:endCxn id="73" idx="1"/>
          </p:cNvCxnSpPr>
          <p:nvPr/>
        </p:nvCxnSpPr>
        <p:spPr>
          <a:xfrm rot="5400000" flipH="1" flipV="1">
            <a:off x="13282" y="2195664"/>
            <a:ext cx="1566148" cy="25215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ngle 79">
            <a:extLst>
              <a:ext uri="{FF2B5EF4-FFF2-40B4-BE49-F238E27FC236}">
                <a16:creationId xmlns:a16="http://schemas.microsoft.com/office/drawing/2014/main" id="{2F9ABE64-D2D2-1858-EA6A-3FA1410A0984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458436" y="3820658"/>
            <a:ext cx="640655" cy="216972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84">
            <a:extLst>
              <a:ext uri="{FF2B5EF4-FFF2-40B4-BE49-F238E27FC236}">
                <a16:creationId xmlns:a16="http://schemas.microsoft.com/office/drawing/2014/main" id="{3627872C-EDD8-95FA-BD8A-BB5446B2831B}"/>
              </a:ext>
            </a:extLst>
          </p:cNvPr>
          <p:cNvCxnSpPr>
            <a:cxnSpLocks/>
            <a:stCxn id="10" idx="0"/>
            <a:endCxn id="12" idx="1"/>
          </p:cNvCxnSpPr>
          <p:nvPr/>
        </p:nvCxnSpPr>
        <p:spPr>
          <a:xfrm rot="5400000" flipH="1" flipV="1">
            <a:off x="3008804" y="967017"/>
            <a:ext cx="122579" cy="72449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 : en angle 87">
            <a:extLst>
              <a:ext uri="{FF2B5EF4-FFF2-40B4-BE49-F238E27FC236}">
                <a16:creationId xmlns:a16="http://schemas.microsoft.com/office/drawing/2014/main" id="{A52B18A3-3D5B-B55E-8BCC-9C4E7C7A4990}"/>
              </a:ext>
            </a:extLst>
          </p:cNvPr>
          <p:cNvCxnSpPr>
            <a:cxnSpLocks/>
            <a:stCxn id="10" idx="2"/>
            <a:endCxn id="13" idx="1"/>
          </p:cNvCxnSpPr>
          <p:nvPr/>
        </p:nvCxnSpPr>
        <p:spPr>
          <a:xfrm rot="16200000" flipH="1">
            <a:off x="3005765" y="1380633"/>
            <a:ext cx="126053" cy="721887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ngle 90">
            <a:extLst>
              <a:ext uri="{FF2B5EF4-FFF2-40B4-BE49-F238E27FC236}">
                <a16:creationId xmlns:a16="http://schemas.microsoft.com/office/drawing/2014/main" id="{AA2FCEBD-37CA-6424-553D-7A424E6B8236}"/>
              </a:ext>
            </a:extLst>
          </p:cNvPr>
          <p:cNvCxnSpPr>
            <a:cxnSpLocks/>
            <a:stCxn id="11" idx="0"/>
            <a:endCxn id="16" idx="1"/>
          </p:cNvCxnSpPr>
          <p:nvPr/>
        </p:nvCxnSpPr>
        <p:spPr>
          <a:xfrm rot="5400000" flipH="1" flipV="1">
            <a:off x="1006800" y="3162633"/>
            <a:ext cx="1367415" cy="483157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 : en angle 93">
            <a:extLst>
              <a:ext uri="{FF2B5EF4-FFF2-40B4-BE49-F238E27FC236}">
                <a16:creationId xmlns:a16="http://schemas.microsoft.com/office/drawing/2014/main" id="{B0E0D9F9-8344-B860-995B-A9BB99C24F44}"/>
              </a:ext>
            </a:extLst>
          </p:cNvPr>
          <p:cNvCxnSpPr>
            <a:cxnSpLocks/>
            <a:stCxn id="11" idx="2"/>
            <a:endCxn id="17" idx="1"/>
          </p:cNvCxnSpPr>
          <p:nvPr/>
        </p:nvCxnSpPr>
        <p:spPr>
          <a:xfrm rot="16200000" flipH="1">
            <a:off x="1350187" y="4509766"/>
            <a:ext cx="619740" cy="422257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96">
            <a:extLst>
              <a:ext uri="{FF2B5EF4-FFF2-40B4-BE49-F238E27FC236}">
                <a16:creationId xmlns:a16="http://schemas.microsoft.com/office/drawing/2014/main" id="{F9FEF4E5-930E-3715-3DBE-80E8398E8CA4}"/>
              </a:ext>
            </a:extLst>
          </p:cNvPr>
          <p:cNvCxnSpPr>
            <a:cxnSpLocks/>
            <a:stCxn id="16" idx="0"/>
            <a:endCxn id="18" idx="1"/>
          </p:cNvCxnSpPr>
          <p:nvPr/>
        </p:nvCxnSpPr>
        <p:spPr>
          <a:xfrm rot="5400000" flipH="1" flipV="1">
            <a:off x="2650122" y="2159267"/>
            <a:ext cx="122772" cy="711701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 : en angle 99">
            <a:extLst>
              <a:ext uri="{FF2B5EF4-FFF2-40B4-BE49-F238E27FC236}">
                <a16:creationId xmlns:a16="http://schemas.microsoft.com/office/drawing/2014/main" id="{477D13DE-FCCE-B8CC-6931-A436588692DB}"/>
              </a:ext>
            </a:extLst>
          </p:cNvPr>
          <p:cNvCxnSpPr>
            <a:cxnSpLocks/>
            <a:stCxn id="16" idx="2"/>
            <a:endCxn id="19" idx="1"/>
          </p:cNvCxnSpPr>
          <p:nvPr/>
        </p:nvCxnSpPr>
        <p:spPr>
          <a:xfrm rot="16200000" flipH="1">
            <a:off x="2654061" y="2566099"/>
            <a:ext cx="114894" cy="711701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58240C33-F359-EF04-7DAB-F8080C2914A6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4043390" y="1267972"/>
            <a:ext cx="278067" cy="3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746B3EE4-EF28-B83B-D755-AE663F0EB4E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4040786" y="1804604"/>
            <a:ext cx="286741" cy="263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AFF9DD3A-E62F-45CC-F110-BA8FDB267914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3738193" y="2979397"/>
            <a:ext cx="383380" cy="1065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F4657FB-3F0A-EC19-A4A9-02D0A4C0D6FF}"/>
              </a:ext>
            </a:extLst>
          </p:cNvPr>
          <p:cNvSpPr/>
          <p:nvPr/>
        </p:nvSpPr>
        <p:spPr>
          <a:xfrm>
            <a:off x="130277" y="3104817"/>
            <a:ext cx="1080000" cy="504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Variable dépendante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AFF9DD3A-E62F-45CC-F110-BA8FDB267914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3738193" y="2453731"/>
            <a:ext cx="380710" cy="650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260125" y="1065035"/>
            <a:ext cx="18373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/>
              <a:t>Adapté</a:t>
            </a:r>
            <a:r>
              <a:rPr lang="en-US" sz="1050" dirty="0"/>
              <a:t> de David Howell, 2008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4201" y="1487899"/>
            <a:ext cx="2666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rgbClr val="005DA2"/>
                </a:solidFill>
              </a:rPr>
              <a:t>test paramétrique (assomptions++)</a:t>
            </a:r>
          </a:p>
          <a:p>
            <a:r>
              <a:rPr lang="fr-FR" sz="1200" b="1" dirty="0">
                <a:solidFill>
                  <a:srgbClr val="FF0000"/>
                </a:solidFill>
              </a:rPr>
              <a:t>test non-paramétrique (assomptions--)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6BB17A-D039-82D8-6781-1343E14E1DF7}"/>
              </a:ext>
            </a:extLst>
          </p:cNvPr>
          <p:cNvSpPr/>
          <p:nvPr/>
        </p:nvSpPr>
        <p:spPr>
          <a:xfrm>
            <a:off x="922436" y="1377115"/>
            <a:ext cx="1009650" cy="323107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Qualitative</a:t>
            </a: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746B3EE4-EF28-B83B-D755-AE663F0EB4E5}"/>
              </a:ext>
            </a:extLst>
          </p:cNvPr>
          <p:cNvCxnSpPr>
            <a:cxnSpLocks/>
            <a:stCxn id="73" idx="3"/>
            <a:endCxn id="10" idx="1"/>
          </p:cNvCxnSpPr>
          <p:nvPr/>
        </p:nvCxnSpPr>
        <p:spPr>
          <a:xfrm flipV="1">
            <a:off x="1932086" y="1534551"/>
            <a:ext cx="372964" cy="41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itre 1">
            <a:extLst>
              <a:ext uri="{FF2B5EF4-FFF2-40B4-BE49-F238E27FC236}">
                <a16:creationId xmlns:a16="http://schemas.microsoft.com/office/drawing/2014/main" id="{10600C27-0C06-4E62-A90D-17FE1D25BC5E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Khi-deux d'ajustement</a:t>
            </a:r>
            <a:endParaRPr lang="en-US" sz="36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C1141A0-773E-7DF8-8FD0-6C94B2B5481A}"/>
              </a:ext>
            </a:extLst>
          </p:cNvPr>
          <p:cNvSpPr/>
          <p:nvPr/>
        </p:nvSpPr>
        <p:spPr>
          <a:xfrm>
            <a:off x="5818472" y="3865915"/>
            <a:ext cx="1374978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t test indépendant</a:t>
            </a:r>
            <a:br>
              <a:rPr lang="fr-FR" sz="12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Mann-Whitney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9DDD98F-8A31-DE35-DB36-5EB73A1CA875}"/>
              </a:ext>
            </a:extLst>
          </p:cNvPr>
          <p:cNvSpPr/>
          <p:nvPr/>
        </p:nvSpPr>
        <p:spPr>
          <a:xfrm>
            <a:off x="7422053" y="4870435"/>
            <a:ext cx="1426673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ANOVA à 1 facteur</a:t>
            </a:r>
            <a:br>
              <a:rPr lang="fr-FR" sz="12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fr-FR" sz="1200" b="1" dirty="0" err="1">
                <a:solidFill>
                  <a:schemeClr val="bg1">
                    <a:lumMod val="65000"/>
                  </a:schemeClr>
                </a:solidFill>
              </a:rPr>
              <a:t>Kruskal</a:t>
            </a:r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-Wallis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2AAA339-CDA8-B69E-9C4A-C4AD0F746807}"/>
              </a:ext>
            </a:extLst>
          </p:cNvPr>
          <p:cNvSpPr/>
          <p:nvPr/>
        </p:nvSpPr>
        <p:spPr>
          <a:xfrm>
            <a:off x="5810780" y="4410949"/>
            <a:ext cx="1404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t test apparié</a:t>
            </a:r>
            <a:br>
              <a:rPr lang="fr-FR" sz="12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Wilcoxon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D8C6205-4627-65EF-5135-73E877A8E15F}"/>
              </a:ext>
            </a:extLst>
          </p:cNvPr>
          <p:cNvSpPr/>
          <p:nvPr/>
        </p:nvSpPr>
        <p:spPr>
          <a:xfrm>
            <a:off x="7432999" y="5466276"/>
            <a:ext cx="1415727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ANOVA factorielle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FC14913-5B1D-511B-6545-0517B62D54C8}"/>
              </a:ext>
            </a:extLst>
          </p:cNvPr>
          <p:cNvSpPr/>
          <p:nvPr/>
        </p:nvSpPr>
        <p:spPr>
          <a:xfrm>
            <a:off x="5818472" y="5926204"/>
            <a:ext cx="1943894" cy="465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ANOVA à mesures répétées</a:t>
            </a:r>
            <a:br>
              <a:rPr lang="fr-FR" sz="12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Friedman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144662-15E8-38F7-2682-68A041665911}"/>
              </a:ext>
            </a:extLst>
          </p:cNvPr>
          <p:cNvSpPr/>
          <p:nvPr/>
        </p:nvSpPr>
        <p:spPr>
          <a:xfrm>
            <a:off x="4357672" y="3914215"/>
            <a:ext cx="11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Indépendants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9FFADC4-0064-37FC-C947-AB587D01E908}"/>
              </a:ext>
            </a:extLst>
          </p:cNvPr>
          <p:cNvSpPr/>
          <p:nvPr/>
        </p:nvSpPr>
        <p:spPr>
          <a:xfrm>
            <a:off x="4356724" y="4446949"/>
            <a:ext cx="1152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Appariés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2D746BA-F519-C3DA-DC8C-7AC5B2FD90FC}"/>
              </a:ext>
            </a:extLst>
          </p:cNvPr>
          <p:cNvSpPr/>
          <p:nvPr/>
        </p:nvSpPr>
        <p:spPr>
          <a:xfrm>
            <a:off x="2707848" y="4170349"/>
            <a:ext cx="1180575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2 groupes (1 VI)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D2ECF8C-DFCB-F540-4C95-DA8965945658}"/>
              </a:ext>
            </a:extLst>
          </p:cNvPr>
          <p:cNvSpPr/>
          <p:nvPr/>
        </p:nvSpPr>
        <p:spPr>
          <a:xfrm>
            <a:off x="4357672" y="5186676"/>
            <a:ext cx="11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Indépendants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6A91927-9236-0944-7E2A-3E5BCDF1308C}"/>
              </a:ext>
            </a:extLst>
          </p:cNvPr>
          <p:cNvSpPr/>
          <p:nvPr/>
        </p:nvSpPr>
        <p:spPr>
          <a:xfrm>
            <a:off x="4356724" y="6015856"/>
            <a:ext cx="1152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Appariés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5B9E654-D484-D51F-2CB4-FDF83328B12C}"/>
              </a:ext>
            </a:extLst>
          </p:cNvPr>
          <p:cNvSpPr/>
          <p:nvPr/>
        </p:nvSpPr>
        <p:spPr>
          <a:xfrm>
            <a:off x="5833853" y="4921238"/>
            <a:ext cx="1152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1 VI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0AF65CD-3652-5ADF-BAA7-3C2DB14DD529}"/>
              </a:ext>
            </a:extLst>
          </p:cNvPr>
          <p:cNvSpPr/>
          <p:nvPr/>
        </p:nvSpPr>
        <p:spPr>
          <a:xfrm>
            <a:off x="5833853" y="5469441"/>
            <a:ext cx="1152000" cy="272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&gt;1 VI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9D6ECC9-C6D2-D328-C294-6761BC603FE0}"/>
              </a:ext>
            </a:extLst>
          </p:cNvPr>
          <p:cNvSpPr/>
          <p:nvPr/>
        </p:nvSpPr>
        <p:spPr>
          <a:xfrm>
            <a:off x="2707848" y="5511246"/>
            <a:ext cx="1179408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&gt;2 groupes</a:t>
            </a:r>
          </a:p>
        </p:txBody>
      </p:sp>
      <p:cxnSp>
        <p:nvCxnSpPr>
          <p:cNvPr id="92" name="Connecteur : en angle 118">
            <a:extLst>
              <a:ext uri="{FF2B5EF4-FFF2-40B4-BE49-F238E27FC236}">
                <a16:creationId xmlns:a16="http://schemas.microsoft.com/office/drawing/2014/main" id="{F1724CF4-7445-BDD1-4620-55033E61AAD8}"/>
              </a:ext>
            </a:extLst>
          </p:cNvPr>
          <p:cNvCxnSpPr>
            <a:cxnSpLocks/>
            <a:endCxn id="86" idx="1"/>
          </p:cNvCxnSpPr>
          <p:nvPr/>
        </p:nvCxnSpPr>
        <p:spPr>
          <a:xfrm rot="5400000" flipH="1" flipV="1">
            <a:off x="2242744" y="4421661"/>
            <a:ext cx="572416" cy="357792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 : en angle 121">
            <a:extLst>
              <a:ext uri="{FF2B5EF4-FFF2-40B4-BE49-F238E27FC236}">
                <a16:creationId xmlns:a16="http://schemas.microsoft.com/office/drawing/2014/main" id="{95B258B0-B1CE-0995-C4B7-EDADBDD9CBEC}"/>
              </a:ext>
            </a:extLst>
          </p:cNvPr>
          <p:cNvCxnSpPr>
            <a:cxnSpLocks/>
            <a:endCxn id="91" idx="1"/>
          </p:cNvCxnSpPr>
          <p:nvPr/>
        </p:nvCxnSpPr>
        <p:spPr>
          <a:xfrm rot="16200000" flipH="1">
            <a:off x="2288712" y="5236109"/>
            <a:ext cx="480481" cy="357792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 : en angle 124">
            <a:extLst>
              <a:ext uri="{FF2B5EF4-FFF2-40B4-BE49-F238E27FC236}">
                <a16:creationId xmlns:a16="http://schemas.microsoft.com/office/drawing/2014/main" id="{0AC9BA9E-C040-8794-395F-81E24B35F134}"/>
              </a:ext>
            </a:extLst>
          </p:cNvPr>
          <p:cNvCxnSpPr>
            <a:cxnSpLocks/>
            <a:stCxn id="86" idx="0"/>
            <a:endCxn id="84" idx="1"/>
          </p:cNvCxnSpPr>
          <p:nvPr/>
        </p:nvCxnSpPr>
        <p:spPr>
          <a:xfrm rot="5400000" flipH="1" flipV="1">
            <a:off x="3958736" y="3771413"/>
            <a:ext cx="112134" cy="685738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 : en angle 127">
            <a:extLst>
              <a:ext uri="{FF2B5EF4-FFF2-40B4-BE49-F238E27FC236}">
                <a16:creationId xmlns:a16="http://schemas.microsoft.com/office/drawing/2014/main" id="{A3A5F91C-052E-F235-417F-9E2B80D160CD}"/>
              </a:ext>
            </a:extLst>
          </p:cNvPr>
          <p:cNvCxnSpPr>
            <a:cxnSpLocks/>
            <a:stCxn id="86" idx="2"/>
            <a:endCxn id="85" idx="1"/>
          </p:cNvCxnSpPr>
          <p:nvPr/>
        </p:nvCxnSpPr>
        <p:spPr>
          <a:xfrm rot="16200000" flipH="1">
            <a:off x="3948029" y="4182254"/>
            <a:ext cx="132600" cy="684790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 : en angle 132">
            <a:extLst>
              <a:ext uri="{FF2B5EF4-FFF2-40B4-BE49-F238E27FC236}">
                <a16:creationId xmlns:a16="http://schemas.microsoft.com/office/drawing/2014/main" id="{F949A873-E554-68A8-CA66-5EC2B7EE05E2}"/>
              </a:ext>
            </a:extLst>
          </p:cNvPr>
          <p:cNvCxnSpPr>
            <a:cxnSpLocks/>
            <a:stCxn id="91" idx="0"/>
            <a:endCxn id="87" idx="1"/>
          </p:cNvCxnSpPr>
          <p:nvPr/>
        </p:nvCxnSpPr>
        <p:spPr>
          <a:xfrm rot="5400000" flipH="1" flipV="1">
            <a:off x="3912409" y="5065983"/>
            <a:ext cx="180570" cy="709956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 : en angle 135">
            <a:extLst>
              <a:ext uri="{FF2B5EF4-FFF2-40B4-BE49-F238E27FC236}">
                <a16:creationId xmlns:a16="http://schemas.microsoft.com/office/drawing/2014/main" id="{C12C6E4E-D379-2D51-380C-84F64F1AAB5C}"/>
              </a:ext>
            </a:extLst>
          </p:cNvPr>
          <p:cNvCxnSpPr>
            <a:cxnSpLocks/>
            <a:stCxn id="91" idx="2"/>
            <a:endCxn id="88" idx="1"/>
          </p:cNvCxnSpPr>
          <p:nvPr/>
        </p:nvCxnSpPr>
        <p:spPr>
          <a:xfrm rot="16200000" flipH="1">
            <a:off x="3821915" y="5625047"/>
            <a:ext cx="360610" cy="709008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 : en angle 138">
            <a:extLst>
              <a:ext uri="{FF2B5EF4-FFF2-40B4-BE49-F238E27FC236}">
                <a16:creationId xmlns:a16="http://schemas.microsoft.com/office/drawing/2014/main" id="{43BCD902-9C12-B987-599C-57CEB7A9460C}"/>
              </a:ext>
            </a:extLst>
          </p:cNvPr>
          <p:cNvCxnSpPr>
            <a:cxnSpLocks/>
            <a:stCxn id="87" idx="0"/>
            <a:endCxn id="89" idx="1"/>
          </p:cNvCxnSpPr>
          <p:nvPr/>
        </p:nvCxnSpPr>
        <p:spPr>
          <a:xfrm rot="5400000" flipH="1" flipV="1">
            <a:off x="5332043" y="4684867"/>
            <a:ext cx="121438" cy="882181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 : en angle 141">
            <a:extLst>
              <a:ext uri="{FF2B5EF4-FFF2-40B4-BE49-F238E27FC236}">
                <a16:creationId xmlns:a16="http://schemas.microsoft.com/office/drawing/2014/main" id="{0732AB2C-14D0-8228-BECE-847EEAE63816}"/>
              </a:ext>
            </a:extLst>
          </p:cNvPr>
          <p:cNvCxnSpPr>
            <a:cxnSpLocks/>
            <a:stCxn id="87" idx="2"/>
            <a:endCxn id="90" idx="1"/>
          </p:cNvCxnSpPr>
          <p:nvPr/>
        </p:nvCxnSpPr>
        <p:spPr>
          <a:xfrm rot="16200000" flipH="1">
            <a:off x="5327346" y="5099001"/>
            <a:ext cx="130833" cy="882181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0E8A0183-D5C3-48F2-5578-3340B8541772}"/>
              </a:ext>
            </a:extLst>
          </p:cNvPr>
          <p:cNvCxnSpPr>
            <a:cxnSpLocks/>
            <a:stCxn id="90" idx="3"/>
            <a:endCxn id="79" idx="1"/>
          </p:cNvCxnSpPr>
          <p:nvPr/>
        </p:nvCxnSpPr>
        <p:spPr>
          <a:xfrm>
            <a:off x="6985853" y="5605509"/>
            <a:ext cx="447146" cy="4767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A71097AD-0306-DFA5-063E-82FC74A6BCEF}"/>
              </a:ext>
            </a:extLst>
          </p:cNvPr>
          <p:cNvCxnSpPr>
            <a:cxnSpLocks/>
            <a:stCxn id="84" idx="3"/>
            <a:endCxn id="72" idx="1"/>
          </p:cNvCxnSpPr>
          <p:nvPr/>
        </p:nvCxnSpPr>
        <p:spPr>
          <a:xfrm>
            <a:off x="5545672" y="4058215"/>
            <a:ext cx="272800" cy="570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A71097AD-0306-DFA5-063E-82FC74A6BCEF}"/>
              </a:ext>
            </a:extLst>
          </p:cNvPr>
          <p:cNvCxnSpPr>
            <a:cxnSpLocks/>
            <a:stCxn id="85" idx="3"/>
            <a:endCxn id="75" idx="1"/>
          </p:cNvCxnSpPr>
          <p:nvPr/>
        </p:nvCxnSpPr>
        <p:spPr>
          <a:xfrm>
            <a:off x="5508724" y="4590949"/>
            <a:ext cx="302056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0E8A0183-D5C3-48F2-5578-3340B8541772}"/>
              </a:ext>
            </a:extLst>
          </p:cNvPr>
          <p:cNvCxnSpPr>
            <a:cxnSpLocks/>
            <a:stCxn id="89" idx="3"/>
            <a:endCxn id="74" idx="1"/>
          </p:cNvCxnSpPr>
          <p:nvPr/>
        </p:nvCxnSpPr>
        <p:spPr>
          <a:xfrm>
            <a:off x="6985853" y="5065238"/>
            <a:ext cx="436200" cy="3197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0E8A0183-D5C3-48F2-5578-3340B8541772}"/>
              </a:ext>
            </a:extLst>
          </p:cNvPr>
          <p:cNvCxnSpPr>
            <a:cxnSpLocks/>
            <a:stCxn id="88" idx="3"/>
            <a:endCxn id="80" idx="1"/>
          </p:cNvCxnSpPr>
          <p:nvPr/>
        </p:nvCxnSpPr>
        <p:spPr>
          <a:xfrm flipV="1">
            <a:off x="5508724" y="6158937"/>
            <a:ext cx="309748" cy="919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2F0C686-85CD-B3DC-AAFD-94BD4845A09B}"/>
              </a:ext>
            </a:extLst>
          </p:cNvPr>
          <p:cNvSpPr/>
          <p:nvPr/>
        </p:nvSpPr>
        <p:spPr>
          <a:xfrm>
            <a:off x="2707848" y="3325036"/>
            <a:ext cx="1179408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1 groupe (1 </a:t>
            </a:r>
            <a:r>
              <a:rPr lang="fr-FR" sz="1200" b="1" dirty="0" err="1">
                <a:solidFill>
                  <a:schemeClr val="bg1">
                    <a:lumMod val="65000"/>
                  </a:schemeClr>
                </a:solidFill>
              </a:rPr>
              <a:t>VD</a:t>
            </a:r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A71097AD-0306-DFA5-063E-82FC74A6BCEF}"/>
              </a:ext>
            </a:extLst>
          </p:cNvPr>
          <p:cNvCxnSpPr>
            <a:cxnSpLocks/>
            <a:stCxn id="109" idx="3"/>
            <a:endCxn id="111" idx="1"/>
          </p:cNvCxnSpPr>
          <p:nvPr/>
        </p:nvCxnSpPr>
        <p:spPr>
          <a:xfrm>
            <a:off x="3887256" y="3469036"/>
            <a:ext cx="273849" cy="72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214E16B-308D-F1ED-46FF-AE6CFB6A92F6}"/>
              </a:ext>
            </a:extLst>
          </p:cNvPr>
          <p:cNvSpPr/>
          <p:nvPr/>
        </p:nvSpPr>
        <p:spPr>
          <a:xfrm>
            <a:off x="4161105" y="3270791"/>
            <a:ext cx="2015197" cy="3979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t échantillon unique</a:t>
            </a:r>
          </a:p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Wilcoxon échantillon unique</a:t>
            </a:r>
          </a:p>
        </p:txBody>
      </p:sp>
      <p:cxnSp>
        <p:nvCxnSpPr>
          <p:cNvPr id="112" name="Connecteur : en angle 115">
            <a:extLst>
              <a:ext uri="{FF2B5EF4-FFF2-40B4-BE49-F238E27FC236}">
                <a16:creationId xmlns:a16="http://schemas.microsoft.com/office/drawing/2014/main" id="{919BC187-80FC-7A92-250B-096E89A426B2}"/>
              </a:ext>
            </a:extLst>
          </p:cNvPr>
          <p:cNvCxnSpPr>
            <a:cxnSpLocks/>
            <a:endCxn id="109" idx="1"/>
          </p:cNvCxnSpPr>
          <p:nvPr/>
        </p:nvCxnSpPr>
        <p:spPr>
          <a:xfrm rot="5400000" flipH="1" flipV="1">
            <a:off x="1820088" y="3999005"/>
            <a:ext cx="1417729" cy="357792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0" name="Image 69">
            <a:extLst>
              <a:ext uri="{FF2B5EF4-FFF2-40B4-BE49-F238E27FC236}">
                <a16:creationId xmlns:a16="http://schemas.microsoft.com/office/drawing/2014/main" id="{8481554B-F573-4CEC-B277-B5EB210BB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88" y="1937752"/>
            <a:ext cx="387423" cy="378198"/>
          </a:xfrm>
          <a:prstGeom prst="rect">
            <a:avLst/>
          </a:prstGeom>
        </p:spPr>
      </p:pic>
      <p:pic>
        <p:nvPicPr>
          <p:cNvPr id="82" name="Image 81">
            <a:extLst>
              <a:ext uri="{FF2B5EF4-FFF2-40B4-BE49-F238E27FC236}">
                <a16:creationId xmlns:a16="http://schemas.microsoft.com/office/drawing/2014/main" id="{892B6971-6033-4C23-9E98-1693047CC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435" y="1828384"/>
            <a:ext cx="399725" cy="480829"/>
          </a:xfrm>
          <a:prstGeom prst="rect">
            <a:avLst/>
          </a:prstGeom>
        </p:spPr>
      </p:pic>
      <p:pic>
        <p:nvPicPr>
          <p:cNvPr id="83" name="Graphique 82">
            <a:extLst>
              <a:ext uri="{FF2B5EF4-FFF2-40B4-BE49-F238E27FC236}">
                <a16:creationId xmlns:a16="http://schemas.microsoft.com/office/drawing/2014/main" id="{C01557D0-E0DC-458F-83BC-2BA9805D8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920" y="4553727"/>
            <a:ext cx="511511" cy="51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175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4614</TotalTime>
  <Words>2619</Words>
  <Application>Microsoft Office PowerPoint</Application>
  <PresentationFormat>Affichage à l'écran (4:3)</PresentationFormat>
  <Paragraphs>420</Paragraphs>
  <Slides>31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Cambria</vt:lpstr>
      <vt:lpstr>Consolas</vt:lpstr>
      <vt:lpstr>Times New Roman</vt:lpstr>
      <vt:lpstr>Wingdings</vt:lpstr>
      <vt:lpstr>Thème Office</vt:lpstr>
      <vt:lpstr>Statistiques avec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CHU de Grenoble Alpes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Statistiques avec R</dc:title>
  <dc:creator>Lafitte, Remi</dc:creator>
  <cp:keywords>R</cp:keywords>
  <cp:lastModifiedBy>REMI LAFITTE</cp:lastModifiedBy>
  <cp:revision>2144</cp:revision>
  <dcterms:created xsi:type="dcterms:W3CDTF">2023-09-13T10:00:13Z</dcterms:created>
  <dcterms:modified xsi:type="dcterms:W3CDTF">2023-11-30T15:58:10Z</dcterms:modified>
</cp:coreProperties>
</file>