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372" r:id="rId3"/>
    <p:sldId id="511" r:id="rId4"/>
    <p:sldId id="520" r:id="rId5"/>
    <p:sldId id="519" r:id="rId6"/>
    <p:sldId id="440" r:id="rId7"/>
    <p:sldId id="527" r:id="rId8"/>
    <p:sldId id="442" r:id="rId9"/>
    <p:sldId id="428" r:id="rId10"/>
    <p:sldId id="485" r:id="rId11"/>
    <p:sldId id="444" r:id="rId12"/>
    <p:sldId id="445" r:id="rId13"/>
    <p:sldId id="452" r:id="rId14"/>
    <p:sldId id="521" r:id="rId15"/>
    <p:sldId id="456" r:id="rId16"/>
    <p:sldId id="432" r:id="rId17"/>
    <p:sldId id="455" r:id="rId18"/>
    <p:sldId id="454" r:id="rId19"/>
    <p:sldId id="453" r:id="rId20"/>
    <p:sldId id="459" r:id="rId21"/>
    <p:sldId id="461" r:id="rId22"/>
    <p:sldId id="489" r:id="rId23"/>
    <p:sldId id="462" r:id="rId24"/>
    <p:sldId id="465" r:id="rId25"/>
    <p:sldId id="523" r:id="rId26"/>
    <p:sldId id="466" r:id="rId27"/>
    <p:sldId id="467" r:id="rId28"/>
    <p:sldId id="468" r:id="rId29"/>
    <p:sldId id="526" r:id="rId30"/>
    <p:sldId id="525" r:id="rId31"/>
    <p:sldId id="524" r:id="rId32"/>
    <p:sldId id="484" r:id="rId33"/>
    <p:sldId id="487" r:id="rId34"/>
    <p:sldId id="490" r:id="rId35"/>
    <p:sldId id="488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5E8DC4B0-AFD9-4FE4-9FD4-1A7D290EFE45}">
          <p14:sldIdLst>
            <p14:sldId id="256"/>
            <p14:sldId id="372"/>
          </p14:sldIdLst>
        </p14:section>
        <p14:section name="Rappels stats" id="{7AD631B8-636E-4FE7-9503-49302EE29FB1}">
          <p14:sldIdLst/>
        </p14:section>
        <p14:section name="Corrélations" id="{B49AC3AE-82DF-4878-9E0A-A41E55851DD5}">
          <p14:sldIdLst>
            <p14:sldId id="511"/>
            <p14:sldId id="520"/>
            <p14:sldId id="519"/>
            <p14:sldId id="440"/>
            <p14:sldId id="527"/>
            <p14:sldId id="442"/>
            <p14:sldId id="428"/>
            <p14:sldId id="485"/>
            <p14:sldId id="444"/>
            <p14:sldId id="445"/>
            <p14:sldId id="452"/>
            <p14:sldId id="521"/>
            <p14:sldId id="456"/>
            <p14:sldId id="432"/>
            <p14:sldId id="455"/>
            <p14:sldId id="454"/>
            <p14:sldId id="453"/>
            <p14:sldId id="459"/>
            <p14:sldId id="461"/>
            <p14:sldId id="489"/>
            <p14:sldId id="462"/>
            <p14:sldId id="465"/>
            <p14:sldId id="523"/>
            <p14:sldId id="466"/>
            <p14:sldId id="467"/>
            <p14:sldId id="468"/>
            <p14:sldId id="526"/>
            <p14:sldId id="525"/>
            <p14:sldId id="524"/>
            <p14:sldId id="484"/>
            <p14:sldId id="487"/>
            <p14:sldId id="490"/>
            <p14:sldId id="4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MI LAFITTE" initials="RL" lastIdx="1" clrIdx="0">
    <p:extLst>
      <p:ext uri="{19B8F6BF-5375-455C-9EA6-DF929625EA0E}">
        <p15:presenceInfo xmlns:p15="http://schemas.microsoft.com/office/powerpoint/2012/main" userId="REMI LAFITTE" providerId="None"/>
      </p:ext>
    </p:extLst>
  </p:cmAuthor>
  <p:cmAuthor id="2" name="Lafitte, Remi" initials="LR" lastIdx="3" clrIdx="1">
    <p:extLst>
      <p:ext uri="{19B8F6BF-5375-455C-9EA6-DF929625EA0E}">
        <p15:presenceInfo xmlns:p15="http://schemas.microsoft.com/office/powerpoint/2012/main" userId="S-1-5-21-1557681891-856716841-40651431-169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89FFBE"/>
    <a:srgbClr val="005DA2"/>
    <a:srgbClr val="FF0000"/>
    <a:srgbClr val="46DCEC"/>
    <a:srgbClr val="1CD5E8"/>
    <a:srgbClr val="3232FF"/>
    <a:srgbClr val="BCCBFC"/>
    <a:srgbClr val="7897F8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95" autoAdjust="0"/>
  </p:normalViewPr>
  <p:slideViewPr>
    <p:cSldViewPr snapToGrid="0">
      <p:cViewPr varScale="1">
        <p:scale>
          <a:sx n="64" d="100"/>
          <a:sy n="64" d="100"/>
        </p:scale>
        <p:origin x="12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2272B-CEBB-4001-847C-26DA8D73DF2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0E745-1F90-4857-9DF1-0EA83A1C94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6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40858-59EF-41E7-9FD6-3FA0BE2A8C4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77E1-024E-4E11-9BD4-026E67729B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08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1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3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5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5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1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06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3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0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29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93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87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50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01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54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34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95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72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899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60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3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2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38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08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30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73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5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355600" y="0"/>
            <a:ext cx="9702800" cy="990600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45" y="138620"/>
            <a:ext cx="603855" cy="468375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75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1B72-B43F-40DA-990E-590A926C5F4E}" type="slidenum">
              <a:rPr lang="en-US" smtClean="0"/>
              <a:t>‹N°›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-228600" y="6523832"/>
            <a:ext cx="9702800" cy="473868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9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55600" y="-279400"/>
            <a:ext cx="9702800" cy="1270000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45" y="138620"/>
            <a:ext cx="603855" cy="46837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75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1B72-B43F-40DA-990E-590A926C5F4E}" type="slidenum">
              <a:rPr lang="en-US" smtClean="0"/>
              <a:t>‹N°›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228600" y="6523832"/>
            <a:ext cx="9702800" cy="473868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355600" y="-279400"/>
            <a:ext cx="9702800" cy="1270000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45" y="138620"/>
            <a:ext cx="603855" cy="468375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75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1B72-B43F-40DA-990E-590A926C5F4E}" type="slidenum">
              <a:rPr lang="en-US" smtClean="0"/>
              <a:t>‹N°›</a:t>
            </a:fld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-228600" y="6523832"/>
            <a:ext cx="9702800" cy="473868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0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355600" y="-279400"/>
            <a:ext cx="9702800" cy="1270000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45" y="138620"/>
            <a:ext cx="603855" cy="46837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-228600" y="6523832"/>
            <a:ext cx="9702800" cy="473868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75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1B72-B43F-40DA-990E-590A926C5F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5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75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1B72-B43F-40DA-990E-590A926C5F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9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77/1094428112470848" TargetMode="External"/><Relationship Id="rId5" Type="http://schemas.openxmlformats.org/officeDocument/2006/relationships/image" Target="../media/image16.jpeg"/><Relationship Id="rId4" Type="http://schemas.openxmlformats.org/officeDocument/2006/relationships/hyperlink" Target="https://fr.wikipedia.org/wiki/Quartet_d%27Anscomb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4decision.com/fr/le-box-plot-ou-la-fameuse-boite-a-moustache/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f.io/jtsu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77/1745691612459519" TargetMode="Externa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tats.shinyapps.io/NormalDist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ormalesup.org/~carpenti/Notes/Normalite/normalite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ormalesup.org/~carpenti/Notes/Normalite/normalite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com/probability-and-statistics/normal-distributions/box-cox-transformation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lervigen.com/spurious-correlation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minitab.com/fr-fr/minitab/21/help-and-how-to/statistics/basic-statistics/supporting-topics/basics/linear-nonlinear-and-monotonic-relationships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hyperlink" Target="https://www.tylervigen.com/spurious-correl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2418861" y="929504"/>
            <a:ext cx="4306278" cy="1071562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Statistiques avec </a:t>
            </a:r>
            <a:endParaRPr lang="en-US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1143000" y="3932237"/>
            <a:ext cx="6858000" cy="1655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M2 Sciences du Langage</a:t>
            </a:r>
          </a:p>
          <a:p>
            <a:pPr marL="0" indent="0" algn="ctr">
              <a:buNone/>
            </a:pPr>
            <a:r>
              <a:rPr lang="fr-FR" sz="2400" dirty="0"/>
              <a:t>Remi.lafitte@univ-grenoble-alpes.fr</a:t>
            </a:r>
          </a:p>
          <a:p>
            <a:pPr marL="0" indent="0" algn="ctr">
              <a:buNone/>
            </a:pPr>
            <a:r>
              <a:rPr lang="fr-FR" sz="2400" dirty="0"/>
              <a:t>2023-2024</a:t>
            </a:r>
            <a:endParaRPr lang="en-US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28" y="2823180"/>
            <a:ext cx="1431042" cy="110905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08" y="1465285"/>
            <a:ext cx="2672984" cy="267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8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4325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prstClr val="black"/>
                </a:solidFill>
                <a:highlight>
                  <a:srgbClr val="FF0000"/>
                </a:highlight>
              </a:rPr>
              <a:t>/!\</a:t>
            </a:r>
            <a:r>
              <a:rPr lang="fr-FR" sz="2400">
                <a:solidFill>
                  <a:prstClr val="black"/>
                </a:solidFill>
              </a:rPr>
              <a:t> Conditions </a:t>
            </a:r>
            <a:r>
              <a:rPr lang="fr-FR" sz="2400" dirty="0">
                <a:solidFill>
                  <a:prstClr val="black"/>
                </a:solidFill>
              </a:rPr>
              <a:t>d'application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/>
              <a:t>Absence d'</a:t>
            </a:r>
            <a:r>
              <a:rPr lang="fr-FR" sz="2000" b="1"/>
              <a:t>outliers</a:t>
            </a:r>
            <a:r>
              <a:rPr lang="fr-FR" sz="2000"/>
              <a:t> ("cas influents")</a:t>
            </a:r>
            <a:br>
              <a:rPr lang="fr-FR" dirty="0"/>
            </a:b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9"/>
          <a:stretch/>
        </p:blipFill>
        <p:spPr>
          <a:xfrm>
            <a:off x="646896" y="3744388"/>
            <a:ext cx="7464702" cy="26365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226816" y="6611779"/>
            <a:ext cx="30069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</a:t>
            </a:r>
            <a:r>
              <a:rPr lang="en-US" sz="1000" dirty="0" err="1">
                <a:hlinkClick r:id="rId4"/>
              </a:rPr>
              <a:t>fr.wikipedia.org</a:t>
            </a:r>
            <a:r>
              <a:rPr lang="en-US" sz="1000" dirty="0">
                <a:hlinkClick r:id="rId4"/>
              </a:rPr>
              <a:t>/wiki/</a:t>
            </a:r>
            <a:r>
              <a:rPr lang="en-US" sz="1000" dirty="0" err="1">
                <a:hlinkClick r:id="rId4"/>
              </a:rPr>
              <a:t>Quartet_d%27Anscombe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2649371" y="3701683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highlight>
                  <a:srgbClr val="FF0000"/>
                </a:highlight>
              </a:rPr>
              <a:t>outlier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00674" y="3697500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highlight>
                  <a:srgbClr val="FF0000"/>
                </a:highlight>
              </a:rPr>
              <a:t>outlier</a:t>
            </a:r>
            <a:endParaRPr lang="en-US" dirty="0">
              <a:highlight>
                <a:srgbClr val="FF0000"/>
              </a:highlight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FB93BCD-7F85-4316-B8E6-215664D785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65" y="1100933"/>
            <a:ext cx="2032019" cy="11644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F5CB70-8EF1-4251-9C7B-E25CBC996F96}"/>
              </a:ext>
            </a:extLst>
          </p:cNvPr>
          <p:cNvSpPr/>
          <p:nvPr/>
        </p:nvSpPr>
        <p:spPr>
          <a:xfrm>
            <a:off x="451527" y="2416705"/>
            <a:ext cx="78554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>
                <a:solidFill>
                  <a:srgbClr val="FF0000"/>
                </a:solidFill>
              </a:rPr>
              <a:t>Outliers</a:t>
            </a:r>
            <a:r>
              <a:rPr lang="fr-FR" i="1">
                <a:solidFill>
                  <a:srgbClr val="FF0000"/>
                </a:solidFill>
              </a:rPr>
              <a:t>, by virtue of being </a:t>
            </a:r>
            <a:r>
              <a:rPr lang="fr-FR" b="1" i="1">
                <a:solidFill>
                  <a:srgbClr val="FF0000"/>
                </a:solidFill>
              </a:rPr>
              <a:t>different from other cases </a:t>
            </a:r>
            <a:r>
              <a:rPr lang="fr-FR" i="1">
                <a:solidFill>
                  <a:srgbClr val="FF0000"/>
                </a:solidFill>
              </a:rPr>
              <a:t>... usually </a:t>
            </a:r>
            <a:r>
              <a:rPr lang="fr-FR" b="1" i="1">
                <a:solidFill>
                  <a:srgbClr val="FF0000"/>
                </a:solidFill>
              </a:rPr>
              <a:t>exert</a:t>
            </a:r>
          </a:p>
          <a:p>
            <a:r>
              <a:rPr lang="fr-FR" b="1" i="1">
                <a:solidFill>
                  <a:srgbClr val="FF0000"/>
                </a:solidFill>
              </a:rPr>
              <a:t>disproportionate influence</a:t>
            </a:r>
            <a:r>
              <a:rPr lang="fr-FR" i="1">
                <a:solidFill>
                  <a:srgbClr val="FF0000"/>
                </a:solidFill>
              </a:rPr>
              <a:t> on </a:t>
            </a:r>
            <a:r>
              <a:rPr lang="fr-FR" b="1" i="1">
                <a:solidFill>
                  <a:srgbClr val="FF0000"/>
                </a:solidFill>
              </a:rPr>
              <a:t>substantive conclusions </a:t>
            </a:r>
            <a:r>
              <a:rPr lang="fr-FR" i="1">
                <a:solidFill>
                  <a:srgbClr val="FF0000"/>
                </a:solidFill>
              </a:rPr>
              <a:t>regarding relationships among variables </a:t>
            </a:r>
            <a:r>
              <a:rPr lang="fr-FR">
                <a:solidFill>
                  <a:srgbClr val="FF0000"/>
                </a:solidFill>
              </a:rPr>
              <a:t>(Aguinis et al., 2013)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1E9C75-FCA3-461E-81B9-EB21927BB1BE}"/>
              </a:ext>
            </a:extLst>
          </p:cNvPr>
          <p:cNvSpPr/>
          <p:nvPr/>
        </p:nvSpPr>
        <p:spPr>
          <a:xfrm>
            <a:off x="1584045" y="6611779"/>
            <a:ext cx="3307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/>
              <a:t>DOI: </a:t>
            </a:r>
            <a:r>
              <a:rPr lang="fr-FR" sz="1200">
                <a:hlinkClick r:id="rId6"/>
              </a:rPr>
              <a:t>https://doi.org/</a:t>
            </a:r>
            <a:r>
              <a:rPr lang="fr-FR" sz="1200" i="1">
                <a:hlinkClick r:id="rId6"/>
              </a:rPr>
              <a:t>10.1177/1094428112470848</a:t>
            </a:r>
            <a:endParaRPr lang="fr-FR" sz="160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5CFC98B7-F425-4B1A-9FFD-814D5B3111DD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930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">
            <a:extLst>
              <a:ext uri="{FF2B5EF4-FFF2-40B4-BE49-F238E27FC236}">
                <a16:creationId xmlns:a16="http://schemas.microsoft.com/office/drawing/2014/main" id="{A77B8A77-15A6-4302-9CAB-65B782995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966"/>
          <a:stretch/>
        </p:blipFill>
        <p:spPr bwMode="auto">
          <a:xfrm>
            <a:off x="385591" y="1943129"/>
            <a:ext cx="2319642" cy="39456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21" name="Picture">
            <a:extLst>
              <a:ext uri="{FF2B5EF4-FFF2-40B4-BE49-F238E27FC236}">
                <a16:creationId xmlns:a16="http://schemas.microsoft.com/office/drawing/2014/main" id="{D42C62E0-5396-469A-B173-B053407419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055"/>
          <a:stretch/>
        </p:blipFill>
        <p:spPr bwMode="auto">
          <a:xfrm>
            <a:off x="3333432" y="1985927"/>
            <a:ext cx="2319642" cy="35238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5260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prstClr val="black"/>
                </a:solidFill>
              </a:rPr>
              <a:t>(1) Détection </a:t>
            </a:r>
            <a:r>
              <a:rPr lang="fr-FR" sz="2400" dirty="0">
                <a:solidFill>
                  <a:prstClr val="black"/>
                </a:solidFill>
              </a:rPr>
              <a:t>des outliers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Boxplots</a:t>
            </a:r>
            <a:r>
              <a:rPr lang="fr-FR" sz="2000" dirty="0"/>
              <a:t> </a:t>
            </a:r>
            <a:r>
              <a:rPr lang="fr-FR" sz="2000" dirty="0" err="1"/>
              <a:t>univariés</a:t>
            </a:r>
            <a:br>
              <a:rPr lang="fr-FR" dirty="0"/>
            </a:b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D2ED0E-3FD0-465D-8588-F96B06080ACD}"/>
              </a:ext>
            </a:extLst>
          </p:cNvPr>
          <p:cNvSpPr/>
          <p:nvPr/>
        </p:nvSpPr>
        <p:spPr>
          <a:xfrm>
            <a:off x="2741182" y="1687834"/>
            <a:ext cx="247076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boxplot(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Happiness)</a:t>
            </a:r>
            <a:b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boxplot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(Bands)</a:t>
            </a:r>
            <a:endParaRPr lang="fr-FR" sz="160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F0E5933-10EF-46E2-9076-9FF385C985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41"/>
          <a:stretch/>
        </p:blipFill>
        <p:spPr>
          <a:xfrm>
            <a:off x="6054322" y="2692226"/>
            <a:ext cx="2476484" cy="28175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5EFBC9-97D6-4BAC-8B7D-4486000487A6}"/>
              </a:ext>
            </a:extLst>
          </p:cNvPr>
          <p:cNvSpPr/>
          <p:nvPr/>
        </p:nvSpPr>
        <p:spPr>
          <a:xfrm>
            <a:off x="5367319" y="6537517"/>
            <a:ext cx="32896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>
                <a:hlinkClick r:id="rId6"/>
              </a:rPr>
              <a:t>https://www.stat4decision.com/fr/le-box-plot-ou-la-fameuse-boite-a-moustache/</a:t>
            </a:r>
            <a:endParaRPr lang="fr-FR" sz="1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917EB-D3A1-414E-AA4C-1601865A30DC}"/>
              </a:ext>
            </a:extLst>
          </p:cNvPr>
          <p:cNvSpPr/>
          <p:nvPr/>
        </p:nvSpPr>
        <p:spPr>
          <a:xfrm>
            <a:off x="385591" y="5934363"/>
            <a:ext cx="540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solidFill>
                  <a:prstClr val="black"/>
                </a:solidFill>
                <a:highlight>
                  <a:srgbClr val="FF0000"/>
                </a:highlight>
              </a:rPr>
              <a:t>/!\</a:t>
            </a:r>
            <a:r>
              <a:rPr lang="fr-FR">
                <a:solidFill>
                  <a:prstClr val="black"/>
                </a:solidFill>
              </a:rPr>
              <a:t> ne montre pas les </a:t>
            </a:r>
            <a:r>
              <a:rPr lang="fr-FR" b="1">
                <a:solidFill>
                  <a:prstClr val="black"/>
                </a:solidFill>
              </a:rPr>
              <a:t>paires</a:t>
            </a:r>
            <a:r>
              <a:rPr lang="fr-FR">
                <a:solidFill>
                  <a:prstClr val="black"/>
                </a:solidFill>
              </a:rPr>
              <a:t> d'observations déviantes ...</a:t>
            </a:r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E161B377-2E07-4841-BE3D-FA15DFCE2D13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E51090-9435-43B6-8573-FDECFB3D39FE}"/>
              </a:ext>
            </a:extLst>
          </p:cNvPr>
          <p:cNvSpPr/>
          <p:nvPr/>
        </p:nvSpPr>
        <p:spPr>
          <a:xfrm>
            <a:off x="6327318" y="2239707"/>
            <a:ext cx="2203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/>
              <a:t>Anatomie du boxplot</a:t>
            </a:r>
          </a:p>
        </p:txBody>
      </p:sp>
    </p:spTree>
    <p:extLst>
      <p:ext uri="{BB962C8B-B14F-4D97-AF65-F5344CB8AC3E}">
        <p14:creationId xmlns:p14="http://schemas.microsoft.com/office/powerpoint/2010/main" val="308122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">
            <a:extLst>
              <a:ext uri="{FF2B5EF4-FFF2-40B4-BE49-F238E27FC236}">
                <a16:creationId xmlns:a16="http://schemas.microsoft.com/office/drawing/2014/main" id="{674658DF-8975-4D28-9059-991215B043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47" r="7739" b="3552"/>
          <a:stretch/>
        </p:blipFill>
        <p:spPr bwMode="auto">
          <a:xfrm>
            <a:off x="647699" y="2194350"/>
            <a:ext cx="5713344" cy="422570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12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Corrélation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6183" y="1100934"/>
            <a:ext cx="40755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prstClr val="black"/>
                </a:solidFill>
              </a:rPr>
              <a:t>(1) Détection </a:t>
            </a:r>
            <a:r>
              <a:rPr lang="fr-FR" sz="2400" dirty="0">
                <a:solidFill>
                  <a:prstClr val="black"/>
                </a:solidFill>
              </a:rPr>
              <a:t>des outliers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err="1"/>
              <a:t>Boxplot</a:t>
            </a:r>
            <a:r>
              <a:rPr lang="fr-FR" sz="2000"/>
              <a:t> bivarié !</a:t>
            </a:r>
            <a:br>
              <a:rPr lang="fr-FR" dirty="0"/>
            </a:b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AFE1F2-D23C-4705-AE61-EDD12411ADFF}"/>
              </a:ext>
            </a:extLst>
          </p:cNvPr>
          <p:cNvSpPr/>
          <p:nvPr/>
        </p:nvSpPr>
        <p:spPr>
          <a:xfrm>
            <a:off x="3927230" y="1534244"/>
            <a:ext cx="4970586" cy="713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(DescTools) # à installer</a:t>
            </a:r>
            <a:endParaRPr lang="fr-FR" sz="160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DescTools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PlotBag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Bands, </a:t>
            </a:r>
            <a:r>
              <a:rPr lang="en-US" sz="16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Happiness)</a:t>
            </a:r>
            <a:endParaRPr lang="fr-FR" sz="160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833A00C-D4E6-4581-9D2C-A764933323DA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057400" y="3971689"/>
            <a:ext cx="413690" cy="999838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A5BF06A-61F7-4AE2-AB13-C3C52483B0C9}"/>
              </a:ext>
            </a:extLst>
          </p:cNvPr>
          <p:cNvSpPr/>
          <p:nvPr/>
        </p:nvSpPr>
        <p:spPr>
          <a:xfrm>
            <a:off x="2471090" y="4802250"/>
            <a:ext cx="324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>
                <a:solidFill>
                  <a:srgbClr val="7897F8"/>
                </a:solidFill>
              </a:rPr>
              <a:t>Le "sac" : contient 50% des données</a:t>
            </a:r>
            <a:endParaRPr lang="en-US" sz="1600" b="1" dirty="0">
              <a:solidFill>
                <a:srgbClr val="7897F8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6FE4E9-A0FB-49DA-9B4A-2CA0CA47AE89}"/>
              </a:ext>
            </a:extLst>
          </p:cNvPr>
          <p:cNvSpPr/>
          <p:nvPr/>
        </p:nvSpPr>
        <p:spPr>
          <a:xfrm>
            <a:off x="3458625" y="3802194"/>
            <a:ext cx="3984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données en dehors de la "barrière" (</a:t>
            </a:r>
            <a:r>
              <a:rPr lang="fr-FR" sz="1600" b="1" dirty="0" err="1">
                <a:solidFill>
                  <a:srgbClr val="FF0000"/>
                </a:solidFill>
              </a:rPr>
              <a:t>fence</a:t>
            </a:r>
            <a:r>
              <a:rPr lang="fr-FR" sz="1600" b="1" dirty="0">
                <a:solidFill>
                  <a:srgbClr val="FF0000"/>
                </a:solidFill>
              </a:rPr>
              <a:t>) </a:t>
            </a:r>
            <a:r>
              <a:rPr lang="fr-FR" sz="1200" b="1" dirty="0">
                <a:solidFill>
                  <a:srgbClr val="FF0000"/>
                </a:solidFill>
              </a:rPr>
              <a:t>NB : celle-ci est invisible (volume du "sac" x 3)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2273929-6D26-49DE-A8A9-8F43A3421827}"/>
              </a:ext>
            </a:extLst>
          </p:cNvPr>
          <p:cNvCxnSpPr>
            <a:cxnSpLocks/>
          </p:cNvCxnSpPr>
          <p:nvPr/>
        </p:nvCxnSpPr>
        <p:spPr>
          <a:xfrm flipH="1" flipV="1">
            <a:off x="3458625" y="3322309"/>
            <a:ext cx="635634" cy="46700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C21E265-E055-4542-9D64-2348B2FE77A7}"/>
              </a:ext>
            </a:extLst>
          </p:cNvPr>
          <p:cNvCxnSpPr>
            <a:cxnSpLocks/>
          </p:cNvCxnSpPr>
          <p:nvPr/>
        </p:nvCxnSpPr>
        <p:spPr>
          <a:xfrm flipV="1">
            <a:off x="5794513" y="3322309"/>
            <a:ext cx="258417" cy="46700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78E2273-E309-49C1-9DA2-E37E05E6DB85}"/>
              </a:ext>
            </a:extLst>
          </p:cNvPr>
          <p:cNvSpPr>
            <a:spLocks noChangeAspect="1"/>
          </p:cNvSpPr>
          <p:nvPr/>
        </p:nvSpPr>
        <p:spPr>
          <a:xfrm rot="353164">
            <a:off x="1170949" y="2152352"/>
            <a:ext cx="1879367" cy="3732622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42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prstClr val="black"/>
                </a:solidFill>
              </a:rPr>
              <a:t>(2) Traitement </a:t>
            </a:r>
            <a:r>
              <a:rPr lang="fr-FR" sz="2400" dirty="0">
                <a:solidFill>
                  <a:prstClr val="black"/>
                </a:solidFill>
              </a:rPr>
              <a:t>des outliers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EF2C88B-2C6A-459D-942C-BEB96204DECE}"/>
              </a:ext>
            </a:extLst>
          </p:cNvPr>
          <p:cNvSpPr/>
          <p:nvPr/>
        </p:nvSpPr>
        <p:spPr>
          <a:xfrm>
            <a:off x="352838" y="2030770"/>
            <a:ext cx="2575147" cy="924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tx1"/>
                </a:solidFill>
              </a:rPr>
              <a:t>origine connue </a:t>
            </a:r>
            <a:br>
              <a:rPr lang="fr-FR">
                <a:solidFill>
                  <a:schemeClr val="tx1"/>
                </a:solidFill>
              </a:rPr>
            </a:br>
            <a:r>
              <a:rPr lang="fr-FR" sz="1600">
                <a:solidFill>
                  <a:schemeClr val="tx1"/>
                </a:solidFill>
              </a:rPr>
              <a:t>(erreur de saisie, inclusion à tort...)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25E2E40-19A9-47AC-94AC-C93BA233C099}"/>
              </a:ext>
            </a:extLst>
          </p:cNvPr>
          <p:cNvSpPr/>
          <p:nvPr/>
        </p:nvSpPr>
        <p:spPr>
          <a:xfrm>
            <a:off x="4601817" y="2023751"/>
            <a:ext cx="2575147" cy="924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tx1"/>
                </a:solidFill>
              </a:rPr>
              <a:t>origine inconnue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D8B4ED6-9EEC-4F51-8521-4F66CCDD71B6}"/>
              </a:ext>
            </a:extLst>
          </p:cNvPr>
          <p:cNvSpPr/>
          <p:nvPr/>
        </p:nvSpPr>
        <p:spPr>
          <a:xfrm>
            <a:off x="352839" y="3514303"/>
            <a:ext cx="2575147" cy="924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suppression ou correction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A1159B4-CB37-4794-8DD5-99808F1FDAB1}"/>
              </a:ext>
            </a:extLst>
          </p:cNvPr>
          <p:cNvSpPr/>
          <p:nvPr/>
        </p:nvSpPr>
        <p:spPr>
          <a:xfrm>
            <a:off x="3151163" y="3529315"/>
            <a:ext cx="2575147" cy="924339"/>
          </a:xfrm>
          <a:prstGeom prst="roundRect">
            <a:avLst/>
          </a:prstGeom>
          <a:solidFill>
            <a:srgbClr val="89F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procédure de gestion des outliers décidée à l'avance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9110EFC-3617-4E76-8255-8DC93C64D9EF}"/>
              </a:ext>
            </a:extLst>
          </p:cNvPr>
          <p:cNvSpPr/>
          <p:nvPr/>
        </p:nvSpPr>
        <p:spPr>
          <a:xfrm>
            <a:off x="5949486" y="3514303"/>
            <a:ext cx="2575147" cy="924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procédure de gestion des outliers non décidée à l'avance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D46E34E-D19B-4454-8552-C8F9F4A06476}"/>
              </a:ext>
            </a:extLst>
          </p:cNvPr>
          <p:cNvSpPr/>
          <p:nvPr/>
        </p:nvSpPr>
        <p:spPr>
          <a:xfrm>
            <a:off x="3151163" y="5073902"/>
            <a:ext cx="2575147" cy="924339"/>
          </a:xfrm>
          <a:prstGeom prst="roundRect">
            <a:avLst/>
          </a:prstGeom>
          <a:solidFill>
            <a:srgbClr val="89F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application de la procédure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11ED3AB-A45B-4157-84DE-8ADE3F5979AC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640412" y="2955109"/>
            <a:ext cx="1" cy="5591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01AC0D0-2B69-4DD6-AACF-9F50B1E9FDE4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4438737" y="2948090"/>
            <a:ext cx="1450654" cy="5812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D1C6D02-39C1-43D8-9DD0-5DF794FEB108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5889391" y="2948090"/>
            <a:ext cx="1347669" cy="5662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7B35076-E89D-4B23-A34E-12DE2E994DB0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4438737" y="4453654"/>
            <a:ext cx="0" cy="6202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AB599F57-8B42-46B6-8AFC-EDE18A3A8916}"/>
              </a:ext>
            </a:extLst>
          </p:cNvPr>
          <p:cNvSpPr/>
          <p:nvPr/>
        </p:nvSpPr>
        <p:spPr>
          <a:xfrm>
            <a:off x="5949485" y="5061325"/>
            <a:ext cx="2575147" cy="924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analyses avec et sans l'outlier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CF74D09-6C28-40C8-9E92-C53694DEA1CD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 flipH="1">
            <a:off x="7237059" y="4438642"/>
            <a:ext cx="1" cy="6226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F431F53D-854B-4171-BC4E-D352084AB6ED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273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25E2E40-19A9-47AC-94AC-C93BA233C099}"/>
              </a:ext>
            </a:extLst>
          </p:cNvPr>
          <p:cNvSpPr/>
          <p:nvPr/>
        </p:nvSpPr>
        <p:spPr>
          <a:xfrm>
            <a:off x="6717305" y="1266385"/>
            <a:ext cx="2088000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origine inconnue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A1159B4-CB37-4794-8DD5-99808F1FDAB1}"/>
              </a:ext>
            </a:extLst>
          </p:cNvPr>
          <p:cNvSpPr/>
          <p:nvPr/>
        </p:nvSpPr>
        <p:spPr>
          <a:xfrm>
            <a:off x="6717305" y="2193396"/>
            <a:ext cx="2088000" cy="756000"/>
          </a:xfrm>
          <a:prstGeom prst="roundRect">
            <a:avLst/>
          </a:prstGeom>
          <a:solidFill>
            <a:srgbClr val="89F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procédure de gestion des outliers décidée à l'avance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D46E34E-D19B-4454-8552-C8F9F4A06476}"/>
              </a:ext>
            </a:extLst>
          </p:cNvPr>
          <p:cNvSpPr/>
          <p:nvPr/>
        </p:nvSpPr>
        <p:spPr>
          <a:xfrm>
            <a:off x="6717305" y="3565578"/>
            <a:ext cx="2088000" cy="756000"/>
          </a:xfrm>
          <a:prstGeom prst="roundRect">
            <a:avLst/>
          </a:prstGeom>
          <a:solidFill>
            <a:srgbClr val="89F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application de la procédure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01AC0D0-2B69-4DD6-AACF-9F50B1E9FDE4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7761305" y="1626385"/>
            <a:ext cx="0" cy="56701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7B35076-E89D-4B23-A34E-12DE2E994DB0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7761305" y="2949396"/>
            <a:ext cx="0" cy="61618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D411F87B-EC33-43F3-8CC2-5D656975D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86" y="1090263"/>
            <a:ext cx="5004327" cy="5166159"/>
          </a:xfrm>
          <a:prstGeom prst="rect">
            <a:avLst/>
          </a:prstGeom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id="{38CC490C-4909-4E84-9894-DBBC5938D29F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0B421F-E85C-4468-9E75-3B438652FFD9}"/>
              </a:ext>
            </a:extLst>
          </p:cNvPr>
          <p:cNvSpPr/>
          <p:nvPr/>
        </p:nvSpPr>
        <p:spPr>
          <a:xfrm>
            <a:off x="5866515" y="5644668"/>
            <a:ext cx="1903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hlinkClick r:id="rId4"/>
              </a:rPr>
              <a:t>https://osf.io/jtsuf</a:t>
            </a:r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F05CC1-2794-431D-B916-FB88C530721F}"/>
              </a:ext>
            </a:extLst>
          </p:cNvPr>
          <p:cNvSpPr/>
          <p:nvPr/>
        </p:nvSpPr>
        <p:spPr>
          <a:xfrm>
            <a:off x="5866515" y="4696498"/>
            <a:ext cx="30415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solidFill>
                  <a:prstClr val="black"/>
                </a:solidFill>
              </a:rPr>
              <a:t>ex. de </a:t>
            </a:r>
            <a:r>
              <a:rPr lang="fr-FR" b="1">
                <a:solidFill>
                  <a:prstClr val="black"/>
                </a:solidFill>
              </a:rPr>
              <a:t>pré-enregistrement</a:t>
            </a:r>
            <a:r>
              <a:rPr lang="fr-FR">
                <a:solidFill>
                  <a:prstClr val="black"/>
                </a:solidFill>
              </a:rPr>
              <a:t> d'une étude expérimentale en psychologie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173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15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1"/>
          <a:stretch/>
        </p:blipFill>
        <p:spPr>
          <a:xfrm>
            <a:off x="125127" y="1123598"/>
            <a:ext cx="7097925" cy="5105751"/>
          </a:xfrm>
          <a:prstGeom prst="rect">
            <a:avLst/>
          </a:prstGeom>
        </p:spPr>
      </p:pic>
      <p:sp>
        <p:nvSpPr>
          <p:cNvPr id="10" name="Rectangle à coins arrondis 8">
            <a:extLst>
              <a:ext uri="{FF2B5EF4-FFF2-40B4-BE49-F238E27FC236}">
                <a16:creationId xmlns:a16="http://schemas.microsoft.com/office/drawing/2014/main" id="{4ADC6EE7-97A3-40ED-A412-ACF4BE49276C}"/>
              </a:ext>
            </a:extLst>
          </p:cNvPr>
          <p:cNvSpPr/>
          <p:nvPr/>
        </p:nvSpPr>
        <p:spPr>
          <a:xfrm>
            <a:off x="2894943" y="3830854"/>
            <a:ext cx="3795762" cy="423093"/>
          </a:xfrm>
          <a:prstGeom prst="roundRect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CF66E4F-69F8-48B3-81D8-D471241EE47C}"/>
              </a:ext>
            </a:extLst>
          </p:cNvPr>
          <p:cNvSpPr/>
          <p:nvPr/>
        </p:nvSpPr>
        <p:spPr>
          <a:xfrm>
            <a:off x="6717305" y="1266385"/>
            <a:ext cx="2088000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origine inconnue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7BB52AB-5694-45DF-885A-ABA830A837DA}"/>
              </a:ext>
            </a:extLst>
          </p:cNvPr>
          <p:cNvSpPr/>
          <p:nvPr/>
        </p:nvSpPr>
        <p:spPr>
          <a:xfrm>
            <a:off x="6717305" y="2193396"/>
            <a:ext cx="2088000" cy="75600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procédure de gestion des </a:t>
            </a:r>
            <a:r>
              <a:rPr lang="fr-FR" sz="1600">
                <a:solidFill>
                  <a:schemeClr val="tx1"/>
                </a:solidFill>
              </a:rPr>
              <a:t>outliers </a:t>
            </a:r>
            <a:r>
              <a:rPr lang="fr-FR" sz="1600" b="1">
                <a:solidFill>
                  <a:schemeClr val="tx1"/>
                </a:solidFill>
              </a:rPr>
              <a:t>non décidée </a:t>
            </a:r>
            <a:r>
              <a:rPr lang="fr-FR" sz="1600" b="1" dirty="0">
                <a:solidFill>
                  <a:schemeClr val="tx1"/>
                </a:solidFill>
              </a:rPr>
              <a:t>à l'avance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B76A5FC-F934-4CF6-A722-480D70E43A19}"/>
              </a:ext>
            </a:extLst>
          </p:cNvPr>
          <p:cNvCxnSpPr>
            <a:cxnSpLocks/>
          </p:cNvCxnSpPr>
          <p:nvPr/>
        </p:nvCxnSpPr>
        <p:spPr>
          <a:xfrm>
            <a:off x="7761305" y="1626385"/>
            <a:ext cx="0" cy="56701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B176976-363F-4899-86A7-33A0E9A4C063}"/>
              </a:ext>
            </a:extLst>
          </p:cNvPr>
          <p:cNvSpPr/>
          <p:nvPr/>
        </p:nvSpPr>
        <p:spPr>
          <a:xfrm>
            <a:off x="7042996" y="3092653"/>
            <a:ext cx="166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highlight>
                  <a:srgbClr val="FF0000"/>
                </a:highlight>
              </a:rPr>
              <a:t>/!\</a:t>
            </a:r>
            <a:r>
              <a:rPr lang="fr-FR" b="1"/>
              <a:t> DANGER </a:t>
            </a:r>
            <a:r>
              <a:rPr lang="fr-FR" b="1">
                <a:highlight>
                  <a:srgbClr val="FF0000"/>
                </a:highlight>
              </a:rPr>
              <a:t>/!\</a:t>
            </a:r>
            <a:endParaRPr lang="fr-FR" b="1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D855A15D-B7A9-4FE7-867E-6B99D3533BC5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8275516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 </a:t>
            </a:r>
            <a:r>
              <a:rPr lang="fr-FR" sz="2800" dirty="0"/>
              <a:t>(aparté science ouverte)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0D0D9A-F388-4538-8699-1AC5F8C7D9A1}"/>
              </a:ext>
            </a:extLst>
          </p:cNvPr>
          <p:cNvSpPr/>
          <p:nvPr/>
        </p:nvSpPr>
        <p:spPr>
          <a:xfrm>
            <a:off x="2615275" y="4363293"/>
            <a:ext cx="4620227" cy="1827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8DD2085-7542-4A9E-B46A-A1CBC1BDA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285" y="4504371"/>
            <a:ext cx="5856166" cy="11822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E1E8B31-B540-426F-B48F-C30CE42270E6}"/>
              </a:ext>
            </a:extLst>
          </p:cNvPr>
          <p:cNvSpPr/>
          <p:nvPr/>
        </p:nvSpPr>
        <p:spPr>
          <a:xfrm>
            <a:off x="4225104" y="6550403"/>
            <a:ext cx="391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>
                <a:hlinkClick r:id="rId5"/>
              </a:rPr>
              <a:t>https://doi.org/10.1177/1745691612459519</a:t>
            </a:r>
            <a:endParaRPr lang="fr-FR" sz="16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2EEBF3F-A0C3-4F74-AA1E-CB51F9E4615A}"/>
              </a:ext>
            </a:extLst>
          </p:cNvPr>
          <p:cNvSpPr txBox="1"/>
          <p:nvPr/>
        </p:nvSpPr>
        <p:spPr>
          <a:xfrm>
            <a:off x="1715234" y="6565473"/>
            <a:ext cx="3006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pour découvrir les autres cercles 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E00212-881C-42DF-88BD-C3A6F8808795}"/>
              </a:ext>
            </a:extLst>
          </p:cNvPr>
          <p:cNvSpPr/>
          <p:nvPr/>
        </p:nvSpPr>
        <p:spPr>
          <a:xfrm>
            <a:off x="6957362" y="5694601"/>
            <a:ext cx="1871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/>
              <a:t>Neurosceptic (2012)</a:t>
            </a:r>
          </a:p>
        </p:txBody>
      </p:sp>
    </p:spTree>
    <p:extLst>
      <p:ext uri="{BB962C8B-B14F-4D97-AF65-F5344CB8AC3E}">
        <p14:creationId xmlns:p14="http://schemas.microsoft.com/office/powerpoint/2010/main" val="2874857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EFA27A6-88ED-4BF0-9FF3-072B29347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87" y="1603938"/>
            <a:ext cx="5761827" cy="4287872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98240D70-D36A-4590-AD7C-2722E7144FDF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8275516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 </a:t>
            </a:r>
            <a:r>
              <a:rPr lang="fr-FR" sz="2800" dirty="0"/>
              <a:t>(aparté science ouverte)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2618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prstClr val="black"/>
                </a:solidFill>
              </a:rPr>
              <a:t>Les dangers qui vous guêtent ... 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CF4A6A5B-0F53-44CB-A621-65985251328C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8275516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 </a:t>
            </a:r>
            <a:r>
              <a:rPr lang="fr-FR" sz="2800" dirty="0"/>
              <a:t>(aparté science ouverte)</a:t>
            </a:r>
            <a:endParaRPr lang="en-US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A05B2-C78C-43F5-81CB-A36895E1EEF0}"/>
              </a:ext>
            </a:extLst>
          </p:cNvPr>
          <p:cNvSpPr txBox="1"/>
          <p:nvPr/>
        </p:nvSpPr>
        <p:spPr>
          <a:xfrm>
            <a:off x="350942" y="1618089"/>
            <a:ext cx="510564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5DA2"/>
                </a:solidFill>
              </a:rPr>
              <a:t>Une analyse implique de nombreux choix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de(s) la </a:t>
            </a:r>
            <a:r>
              <a:rPr lang="fr-FR" dirty="0" err="1"/>
              <a:t>VD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et codage des 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détection et traitement des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inclusion de variables contrôles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7E91BD78-D9F0-484D-9543-6451A5F39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897" y="2813600"/>
            <a:ext cx="3543301" cy="2956204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8CE2145-B36B-4069-8802-E12C5BC47ABC}"/>
              </a:ext>
            </a:extLst>
          </p:cNvPr>
          <p:cNvCxnSpPr>
            <a:cxnSpLocks/>
          </p:cNvCxnSpPr>
          <p:nvPr/>
        </p:nvCxnSpPr>
        <p:spPr>
          <a:xfrm>
            <a:off x="7051949" y="2782311"/>
            <a:ext cx="219099" cy="26834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97FF707-0D0D-4242-9B4C-D13018A82135}"/>
              </a:ext>
            </a:extLst>
          </p:cNvPr>
          <p:cNvSpPr/>
          <p:nvPr/>
        </p:nvSpPr>
        <p:spPr>
          <a:xfrm>
            <a:off x="6515583" y="2466990"/>
            <a:ext cx="11823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analyse publiée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23A2D98-4243-4BC6-8894-E6FCFEA2A2B2}"/>
              </a:ext>
            </a:extLst>
          </p:cNvPr>
          <p:cNvCxnSpPr>
            <a:cxnSpLocks/>
          </p:cNvCxnSpPr>
          <p:nvPr/>
        </p:nvCxnSpPr>
        <p:spPr>
          <a:xfrm flipH="1">
            <a:off x="7668656" y="3727860"/>
            <a:ext cx="211819" cy="378917"/>
          </a:xfrm>
          <a:prstGeom prst="straightConnector1">
            <a:avLst/>
          </a:prstGeom>
          <a:ln w="38100">
            <a:solidFill>
              <a:srgbClr val="005DA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3E2DCD3-CECF-4E39-88E3-B554897AB821}"/>
              </a:ext>
            </a:extLst>
          </p:cNvPr>
          <p:cNvSpPr/>
          <p:nvPr/>
        </p:nvSpPr>
        <p:spPr>
          <a:xfrm>
            <a:off x="7650013" y="3241817"/>
            <a:ext cx="10591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005DA2"/>
                </a:solidFill>
              </a:rPr>
              <a:t>analyses non publiées</a:t>
            </a:r>
            <a:endParaRPr lang="en-US" sz="2000" b="1" dirty="0">
              <a:solidFill>
                <a:srgbClr val="005DA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646ECD-24D8-47B0-BA72-FF71F613A65E}"/>
              </a:ext>
            </a:extLst>
          </p:cNvPr>
          <p:cNvSpPr/>
          <p:nvPr/>
        </p:nvSpPr>
        <p:spPr>
          <a:xfrm>
            <a:off x="7446372" y="4835437"/>
            <a:ext cx="10591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005DA2"/>
                </a:solidFill>
              </a:rPr>
              <a:t>p &gt; .20</a:t>
            </a:r>
            <a:endParaRPr lang="en-US" sz="2000" b="1" dirty="0">
              <a:solidFill>
                <a:srgbClr val="005DA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D5F193-4234-49EC-9C58-07AC5D102E59}"/>
              </a:ext>
            </a:extLst>
          </p:cNvPr>
          <p:cNvSpPr/>
          <p:nvPr/>
        </p:nvSpPr>
        <p:spPr>
          <a:xfrm>
            <a:off x="7473994" y="5247405"/>
            <a:ext cx="10591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005DA2"/>
                </a:solidFill>
              </a:rPr>
              <a:t>p &gt; .07</a:t>
            </a:r>
            <a:endParaRPr lang="en-US" sz="2000" b="1" dirty="0">
              <a:solidFill>
                <a:srgbClr val="005DA2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D6FBA1-0FC5-438D-85AE-B8306D3BE4F6}"/>
              </a:ext>
            </a:extLst>
          </p:cNvPr>
          <p:cNvSpPr/>
          <p:nvPr/>
        </p:nvSpPr>
        <p:spPr>
          <a:xfrm>
            <a:off x="7453163" y="4205728"/>
            <a:ext cx="10591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005DA2"/>
                </a:solidFill>
              </a:rPr>
              <a:t>p &gt; .10</a:t>
            </a:r>
            <a:endParaRPr lang="en-US" sz="2000" b="1" dirty="0">
              <a:solidFill>
                <a:srgbClr val="005DA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AFA62E-AA5B-429A-85F2-D5BB598BE93C}"/>
              </a:ext>
            </a:extLst>
          </p:cNvPr>
          <p:cNvSpPr/>
          <p:nvPr/>
        </p:nvSpPr>
        <p:spPr>
          <a:xfrm>
            <a:off x="-7718" y="6142282"/>
            <a:ext cx="5409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Perspectives on Psychological </a:t>
            </a:r>
            <a:r>
              <a:rPr lang="en-US" sz="900" dirty="0" err="1"/>
              <a:t>ScienceVolume</a:t>
            </a:r>
            <a:r>
              <a:rPr lang="en-US" sz="900" dirty="0"/>
              <a:t> 11, Issue 5, September 2016, Pages 702-712</a:t>
            </a:r>
          </a:p>
          <a:p>
            <a:r>
              <a:rPr lang="en-US" sz="900" dirty="0"/>
              <a:t>https://</a:t>
            </a:r>
            <a:r>
              <a:rPr lang="en-US" sz="900" dirty="0" err="1"/>
              <a:t>doi.org</a:t>
            </a:r>
            <a:r>
              <a:rPr lang="en-US" sz="900" dirty="0"/>
              <a:t>/10.1177/1745691616658637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FF966C6C-6789-40D6-8C7C-998F263E1EA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78" r="50109"/>
          <a:stretch/>
        </p:blipFill>
        <p:spPr>
          <a:xfrm>
            <a:off x="756471" y="3380000"/>
            <a:ext cx="3362325" cy="222628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EC2D087-121F-4642-8BF3-201559B96822}"/>
              </a:ext>
            </a:extLst>
          </p:cNvPr>
          <p:cNvSpPr/>
          <p:nvPr/>
        </p:nvSpPr>
        <p:spPr>
          <a:xfrm>
            <a:off x="554932" y="5710833"/>
            <a:ext cx="33787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005DA2"/>
                </a:solidFill>
              </a:rPr>
              <a:t>120 barres = 120 manières de traiter les données !</a:t>
            </a:r>
            <a:endParaRPr lang="en-US" sz="1200" b="1" dirty="0">
              <a:solidFill>
                <a:srgbClr val="005DA2"/>
              </a:solidFill>
            </a:endParaRP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E33D63C5-9794-4D29-A229-87519A35F119}"/>
              </a:ext>
            </a:extLst>
          </p:cNvPr>
          <p:cNvCxnSpPr>
            <a:cxnSpLocks/>
          </p:cNvCxnSpPr>
          <p:nvPr/>
        </p:nvCxnSpPr>
        <p:spPr>
          <a:xfrm flipV="1">
            <a:off x="1553397" y="5254440"/>
            <a:ext cx="152400" cy="4667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35D165F-4AB3-402B-9ABC-F09820883F47}"/>
              </a:ext>
            </a:extLst>
          </p:cNvPr>
          <p:cNvCxnSpPr>
            <a:cxnSpLocks/>
          </p:cNvCxnSpPr>
          <p:nvPr/>
        </p:nvCxnSpPr>
        <p:spPr>
          <a:xfrm flipH="1" flipV="1">
            <a:off x="2724216" y="5589203"/>
            <a:ext cx="410331" cy="170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C473198-E5F1-4A53-9260-F936E37AC708}"/>
              </a:ext>
            </a:extLst>
          </p:cNvPr>
          <p:cNvSpPr/>
          <p:nvPr/>
        </p:nvSpPr>
        <p:spPr>
          <a:xfrm>
            <a:off x="3134547" y="5466937"/>
            <a:ext cx="850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005DA2"/>
                </a:solidFill>
              </a:rPr>
              <a:t>la p valeur</a:t>
            </a:r>
            <a:endParaRPr lang="en-US" sz="2000" b="1" dirty="0">
              <a:solidFill>
                <a:srgbClr val="005D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76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prstClr val="black"/>
                </a:solidFill>
              </a:rPr>
              <a:t>Les dangers qui vous guêtent...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A05B2-C78C-43F5-81CB-A36895E1EEF0}"/>
              </a:ext>
            </a:extLst>
          </p:cNvPr>
          <p:cNvSpPr txBox="1"/>
          <p:nvPr/>
        </p:nvSpPr>
        <p:spPr>
          <a:xfrm>
            <a:off x="350942" y="1618089"/>
            <a:ext cx="8793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solidFill>
                  <a:srgbClr val="005DA2"/>
                </a:solidFill>
              </a:rPr>
              <a:t>Deux solutions : le pré-enregistrement et l'analyse "multivers"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DE837B2-380D-4CBC-AA5C-4449519C1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4" y="2168118"/>
            <a:ext cx="8488044" cy="261473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DD5B930-06AF-435A-B459-816692870740}"/>
              </a:ext>
            </a:extLst>
          </p:cNvPr>
          <p:cNvSpPr/>
          <p:nvPr/>
        </p:nvSpPr>
        <p:spPr>
          <a:xfrm>
            <a:off x="338659" y="4773699"/>
            <a:ext cx="26864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>
                <a:solidFill>
                  <a:srgbClr val="FF0000"/>
                </a:solidFill>
              </a:rPr>
              <a:t>(-) = Risques de p hacking</a:t>
            </a:r>
          </a:p>
          <a:p>
            <a:r>
              <a:rPr lang="fr-FR" sz="1600" b="1">
                <a:solidFill>
                  <a:srgbClr val="FF0000"/>
                </a:solidFill>
              </a:rPr>
              <a:t>(-) = Risques de conclusions fragiles</a:t>
            </a:r>
            <a:endParaRPr lang="fr-FR" sz="1600" b="1">
              <a:solidFill>
                <a:srgbClr val="005DA2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FC3EDF-037D-4FC8-84C0-7DDF4833EF8A}"/>
              </a:ext>
            </a:extLst>
          </p:cNvPr>
          <p:cNvSpPr/>
          <p:nvPr/>
        </p:nvSpPr>
        <p:spPr>
          <a:xfrm>
            <a:off x="3178345" y="4781297"/>
            <a:ext cx="296481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>
                <a:solidFill>
                  <a:srgbClr val="FF0000"/>
                </a:solidFill>
              </a:rPr>
              <a:t>(-) = Contraignant</a:t>
            </a:r>
            <a:br>
              <a:rPr lang="fr-FR" sz="1600" b="1">
                <a:solidFill>
                  <a:srgbClr val="FF0000"/>
                </a:solidFill>
              </a:rPr>
            </a:br>
            <a:r>
              <a:rPr lang="fr-FR" sz="1600" b="1">
                <a:solidFill>
                  <a:srgbClr val="005DA2"/>
                </a:solidFill>
              </a:rPr>
              <a:t>(+) = ... mais possibilité de revenir sur ses choix si arguments</a:t>
            </a:r>
          </a:p>
          <a:p>
            <a:r>
              <a:rPr lang="fr-FR" sz="1600" b="1">
                <a:solidFill>
                  <a:srgbClr val="005DA2"/>
                </a:solidFill>
              </a:rPr>
              <a:t>(+) = une meilleure science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F0059A-FAD2-4648-A0A7-C4A5EE590779}"/>
              </a:ext>
            </a:extLst>
          </p:cNvPr>
          <p:cNvSpPr/>
          <p:nvPr/>
        </p:nvSpPr>
        <p:spPr>
          <a:xfrm>
            <a:off x="6244069" y="4781297"/>
            <a:ext cx="26537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>
                <a:solidFill>
                  <a:srgbClr val="FF0000"/>
                </a:solidFill>
              </a:rPr>
              <a:t>(-) = Beaucoup de travail !</a:t>
            </a:r>
            <a:br>
              <a:rPr lang="fr-FR" sz="1600" b="1">
                <a:solidFill>
                  <a:srgbClr val="FF0000"/>
                </a:solidFill>
              </a:rPr>
            </a:br>
            <a:r>
              <a:rPr lang="fr-FR" sz="1600" b="1">
                <a:solidFill>
                  <a:srgbClr val="005DA2"/>
                </a:solidFill>
              </a:rPr>
              <a:t>(+) = Eprouve la robustesse des résultats vis-à-vis des choix du chercheur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05DA92FC-637B-423F-BBD4-D02A93DF0335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8275516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 </a:t>
            </a:r>
            <a:r>
              <a:rPr lang="fr-FR" sz="2800" dirty="0"/>
              <a:t>(aparté science ouverte)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339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Traitement des outliers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EF2C88B-2C6A-459D-942C-BEB96204DECE}"/>
              </a:ext>
            </a:extLst>
          </p:cNvPr>
          <p:cNvSpPr/>
          <p:nvPr/>
        </p:nvSpPr>
        <p:spPr>
          <a:xfrm>
            <a:off x="352838" y="2030770"/>
            <a:ext cx="2575147" cy="9243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bg1">
                    <a:lumMod val="65000"/>
                  </a:schemeClr>
                </a:solidFill>
              </a:rPr>
              <a:t>origine connue </a:t>
            </a:r>
            <a:br>
              <a:rPr lang="fr-FR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600">
                <a:solidFill>
                  <a:schemeClr val="bg1">
                    <a:lumMod val="65000"/>
                  </a:schemeClr>
                </a:solidFill>
              </a:rPr>
              <a:t>(erreur de saisie, inclusion à tort...)</a:t>
            </a:r>
            <a:endParaRPr lang="fr-FR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25E2E40-19A9-47AC-94AC-C93BA233C099}"/>
              </a:ext>
            </a:extLst>
          </p:cNvPr>
          <p:cNvSpPr/>
          <p:nvPr/>
        </p:nvSpPr>
        <p:spPr>
          <a:xfrm>
            <a:off x="4601817" y="2023751"/>
            <a:ext cx="2575147" cy="924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tx1"/>
                </a:solidFill>
              </a:rPr>
              <a:t>origine inconnue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D8B4ED6-9EEC-4F51-8521-4F66CCDD71B6}"/>
              </a:ext>
            </a:extLst>
          </p:cNvPr>
          <p:cNvSpPr/>
          <p:nvPr/>
        </p:nvSpPr>
        <p:spPr>
          <a:xfrm>
            <a:off x="352839" y="3514303"/>
            <a:ext cx="2575147" cy="9243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65000"/>
                  </a:schemeClr>
                </a:solidFill>
              </a:rPr>
              <a:t>suppression ou correction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A1159B4-CB37-4794-8DD5-99808F1FDAB1}"/>
              </a:ext>
            </a:extLst>
          </p:cNvPr>
          <p:cNvSpPr/>
          <p:nvPr/>
        </p:nvSpPr>
        <p:spPr>
          <a:xfrm>
            <a:off x="3151163" y="3529315"/>
            <a:ext cx="2575147" cy="9243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procédure de gestion des outliers décidée à l'avance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9110EFC-3617-4E76-8255-8DC93C64D9EF}"/>
              </a:ext>
            </a:extLst>
          </p:cNvPr>
          <p:cNvSpPr/>
          <p:nvPr/>
        </p:nvSpPr>
        <p:spPr>
          <a:xfrm>
            <a:off x="5949486" y="3514303"/>
            <a:ext cx="2575147" cy="924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procédure de gestion des outliers </a:t>
            </a:r>
            <a:r>
              <a:rPr lang="fr-FR" b="1" dirty="0">
                <a:solidFill>
                  <a:schemeClr val="tx1"/>
                </a:solidFill>
              </a:rPr>
              <a:t>non décidée à l'avance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D46E34E-D19B-4454-8552-C8F9F4A06476}"/>
              </a:ext>
            </a:extLst>
          </p:cNvPr>
          <p:cNvSpPr/>
          <p:nvPr/>
        </p:nvSpPr>
        <p:spPr>
          <a:xfrm>
            <a:off x="3151163" y="5073902"/>
            <a:ext cx="2575147" cy="9243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65000"/>
                  </a:schemeClr>
                </a:solidFill>
              </a:rPr>
              <a:t>application de la procédure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11ED3AB-A45B-4157-84DE-8ADE3F5979AC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640412" y="2955109"/>
            <a:ext cx="1" cy="55919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01AC0D0-2B69-4DD6-AACF-9F50B1E9FDE4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4438737" y="2948090"/>
            <a:ext cx="1450654" cy="58122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D1C6D02-39C1-43D8-9DD0-5DF794FEB108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5889391" y="2948090"/>
            <a:ext cx="1347669" cy="5662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7B35076-E89D-4B23-A34E-12DE2E994DB0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4438737" y="4453654"/>
            <a:ext cx="0" cy="62024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AB599F57-8B42-46B6-8AFC-EDE18A3A8916}"/>
              </a:ext>
            </a:extLst>
          </p:cNvPr>
          <p:cNvSpPr/>
          <p:nvPr/>
        </p:nvSpPr>
        <p:spPr>
          <a:xfrm>
            <a:off x="5949485" y="5061325"/>
            <a:ext cx="2575147" cy="924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analyses </a:t>
            </a:r>
            <a:r>
              <a:rPr lang="fr-FR" b="1">
                <a:solidFill>
                  <a:schemeClr val="tx1"/>
                </a:solidFill>
              </a:rPr>
              <a:t>avec et sans </a:t>
            </a:r>
            <a:r>
              <a:rPr lang="fr-FR">
                <a:solidFill>
                  <a:schemeClr val="tx1"/>
                </a:solidFill>
              </a:rPr>
              <a:t>l'outlier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CF74D09-6C28-40C8-9E92-C53694DEA1CD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 flipH="1">
            <a:off x="7237059" y="4438642"/>
            <a:ext cx="1" cy="6226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A80B7C2-A288-4CC5-9EF1-3EF199E9ADD0}"/>
              </a:ext>
            </a:extLst>
          </p:cNvPr>
          <p:cNvSpPr/>
          <p:nvPr/>
        </p:nvSpPr>
        <p:spPr>
          <a:xfrm>
            <a:off x="-3289300" y="74255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https://learnche.org/pid/least-squares-modelling/outliers-discrepancy-leverage-and-influence-of-the-observations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8AAC8955-9DAF-4BBB-B18F-8FCBD8D30CD0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205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</a:t>
            </a:fld>
            <a:endParaRPr lang="en-US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43" y="3608760"/>
            <a:ext cx="2498914" cy="2498914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134766" y="2285162"/>
            <a:ext cx="6874468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Statistiques descriptives et inférentielles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57974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">
            <a:extLst>
              <a:ext uri="{FF2B5EF4-FFF2-40B4-BE49-F238E27FC236}">
                <a16:creationId xmlns:a16="http://schemas.microsoft.com/office/drawing/2014/main" id="{7A91E841-33A4-40C3-AA74-905A5813197A}"/>
              </a:ext>
            </a:extLst>
          </p:cNvPr>
          <p:cNvPicPr/>
          <p:nvPr/>
        </p:nvPicPr>
        <p:blipFill rotWithShape="1">
          <a:blip r:embed="rId3"/>
          <a:srcRect b="4374"/>
          <a:stretch/>
        </p:blipFill>
        <p:spPr bwMode="auto">
          <a:xfrm>
            <a:off x="1946893" y="3023149"/>
            <a:ext cx="4576445" cy="35006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20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Absence d'outliers : oui </a:t>
            </a:r>
            <a:r>
              <a:rPr lang="fr-FR" sz="1400" dirty="0"/>
              <a:t>(puisqu'on le supprime)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084" y="1575143"/>
            <a:ext cx="791371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DF_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stat[!DF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_stat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Territory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%in%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"United States"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40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"Germany"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),] </a:t>
            </a:r>
            <a:b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exclusion </a:t>
            </a:r>
            <a:endParaRPr lang="en-US" sz="1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7082" y="2228160"/>
            <a:ext cx="7913717" cy="1082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</a:t>
            </a:r>
            <a:r>
              <a:rPr lang="en-US" sz="14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</a:t>
            </a:r>
            <a:r>
              <a:rPr lang="en-US" sz="14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Happiness)</a:t>
            </a:r>
          </a:p>
          <a:p>
            <a:pPr latinLnBrk="1">
              <a:spcAft>
                <a:spcPts val="1000"/>
              </a:spcAft>
            </a:pP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CORR_MOD2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(Happiness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Bands, 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400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modèle linéaire sans l'outlier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CORR_MOD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"blue"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lwd=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CORR_MOD2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lwd=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82899" y="4037624"/>
            <a:ext cx="15528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ea typeface="Cambria" panose="02040503050406030204" pitchFamily="18" charset="0"/>
                <a:cs typeface="Times New Roman" panose="02020603050405020304" pitchFamily="18" charset="0"/>
              </a:rPr>
              <a:t>corrélation </a:t>
            </a:r>
            <a:r>
              <a:rPr lang="en-US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plus </a:t>
            </a:r>
            <a:r>
              <a:rPr lang="en-US" sz="1600" b="1">
                <a:ea typeface="Cambria" panose="02040503050406030204" pitchFamily="18" charset="0"/>
                <a:cs typeface="Times New Roman" panose="02020603050405020304" pitchFamily="18" charset="0"/>
              </a:rPr>
              <a:t>forte sans USA et Allemagne</a:t>
            </a:r>
            <a:endParaRPr lang="en-US" sz="16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E851AEC-EA6B-40E8-A8B9-F26F4E9A0D30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3257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21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prstClr val="black"/>
                </a:solidFill>
                <a:highlight>
                  <a:srgbClr val="FF0000"/>
                </a:highlight>
              </a:rPr>
              <a:t>/!\</a:t>
            </a:r>
            <a:r>
              <a:rPr lang="fr-FR" sz="2400">
                <a:solidFill>
                  <a:prstClr val="black"/>
                </a:solidFill>
              </a:rPr>
              <a:t> Conditions d'application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/>
              <a:t>Les </a:t>
            </a:r>
            <a:r>
              <a:rPr lang="fr-FR" sz="2000" dirty="0"/>
              <a:t>distributions </a:t>
            </a:r>
            <a:r>
              <a:rPr lang="fr-FR" sz="2000"/>
              <a:t>des 2 variables </a:t>
            </a:r>
            <a:r>
              <a:rPr lang="fr-FR" sz="2000" dirty="0"/>
              <a:t>sont </a:t>
            </a:r>
            <a:r>
              <a:rPr lang="fr-FR" sz="2000" b="1" dirty="0"/>
              <a:t>approximativement</a:t>
            </a:r>
            <a:r>
              <a:rPr lang="fr-FR" sz="2000" dirty="0"/>
              <a:t> normales</a:t>
            </a:r>
            <a:endParaRPr lang="fr-FR" sz="1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8848" r="7712"/>
          <a:stretch/>
        </p:blipFill>
        <p:spPr>
          <a:xfrm>
            <a:off x="862881" y="2560228"/>
            <a:ext cx="7146405" cy="27675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0267" y="2560228"/>
            <a:ext cx="26266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err="1">
                <a:hlinkClick r:id="rId4"/>
              </a:rPr>
              <a:t>istats.shinyapps.io</a:t>
            </a:r>
            <a:r>
              <a:rPr lang="en-US" sz="1200" dirty="0">
                <a:hlinkClick r:id="rId4"/>
              </a:rPr>
              <a:t>/</a:t>
            </a:r>
            <a:r>
              <a:rPr lang="en-US" sz="1200" dirty="0" err="1">
                <a:hlinkClick r:id="rId4"/>
              </a:rPr>
              <a:t>NormalDist</a:t>
            </a:r>
            <a:r>
              <a:rPr lang="en-US" sz="1200" dirty="0">
                <a:hlinkClick r:id="rId4"/>
              </a:rPr>
              <a:t>/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694484" y="3013501"/>
            <a:ext cx="2827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prstClr val="black"/>
                </a:solidFill>
              </a:rPr>
              <a:t>dans l'idéal on aimerait que nos variables soient distribuées de cette façon</a:t>
            </a:r>
            <a:endParaRPr lang="en-US" sz="1600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5940556" y="3884442"/>
            <a:ext cx="311969" cy="41266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1">
            <a:extLst>
              <a:ext uri="{FF2B5EF4-FFF2-40B4-BE49-F238E27FC236}">
                <a16:creationId xmlns:a16="http://schemas.microsoft.com/office/drawing/2014/main" id="{FC235A7B-317A-4D79-B9F0-0BA5C66FA1AD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562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">
            <a:extLst>
              <a:ext uri="{FF2B5EF4-FFF2-40B4-BE49-F238E27FC236}">
                <a16:creationId xmlns:a16="http://schemas.microsoft.com/office/drawing/2014/main" id="{2FA74760-627A-429B-A052-068B8D5D5F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452483" y="2211399"/>
            <a:ext cx="3662045" cy="27463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7" name="Picture">
            <a:extLst>
              <a:ext uri="{FF2B5EF4-FFF2-40B4-BE49-F238E27FC236}">
                <a16:creationId xmlns:a16="http://schemas.microsoft.com/office/drawing/2014/main" id="{209A0708-3852-4E90-98DA-86FB40DB765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04465" y="2218733"/>
            <a:ext cx="3662045" cy="27463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22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009494"/>
            <a:ext cx="827551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Les distributions des variables sont </a:t>
            </a:r>
            <a:r>
              <a:rPr lang="fr-FR" sz="2000" b="1" dirty="0"/>
              <a:t>approximativement</a:t>
            </a:r>
            <a:r>
              <a:rPr lang="fr-FR" sz="2000" dirty="0"/>
              <a:t> normales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3232FF"/>
                </a:solidFill>
              </a:rPr>
              <a:t>(1) </a:t>
            </a:r>
            <a:r>
              <a:rPr lang="fr-FR" b="1" dirty="0" err="1">
                <a:solidFill>
                  <a:srgbClr val="3232FF"/>
                </a:solidFill>
              </a:rPr>
              <a:t>boxplots</a:t>
            </a:r>
            <a:r>
              <a:rPr lang="fr-FR" b="1" dirty="0">
                <a:solidFill>
                  <a:srgbClr val="3232FF"/>
                </a:solidFill>
              </a:rPr>
              <a:t> </a:t>
            </a:r>
            <a:endParaRPr lang="fr-FR" sz="1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/>
          <a:srcRect r="66997"/>
          <a:stretch/>
        </p:blipFill>
        <p:spPr>
          <a:xfrm>
            <a:off x="187033" y="4706644"/>
            <a:ext cx="3137707" cy="181718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5"/>
          <a:srcRect l="33613" r="33469"/>
          <a:stretch/>
        </p:blipFill>
        <p:spPr>
          <a:xfrm>
            <a:off x="4737023" y="4706644"/>
            <a:ext cx="3129587" cy="1817188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F920570B-3AB0-4058-98BA-ED7750A4A34D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11CBD2-B831-49A5-9198-4209B830B4D8}"/>
              </a:ext>
            </a:extLst>
          </p:cNvPr>
          <p:cNvSpPr/>
          <p:nvPr/>
        </p:nvSpPr>
        <p:spPr>
          <a:xfrm>
            <a:off x="2232282" y="4879011"/>
            <a:ext cx="2050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asymétrie (skewness) positive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A42AD-75B5-4DB1-991E-23797B37BB02}"/>
              </a:ext>
            </a:extLst>
          </p:cNvPr>
          <p:cNvSpPr/>
          <p:nvPr/>
        </p:nvSpPr>
        <p:spPr>
          <a:xfrm>
            <a:off x="7154019" y="4888256"/>
            <a:ext cx="2050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symétrie</a:t>
            </a:r>
          </a:p>
        </p:txBody>
      </p:sp>
    </p:spTree>
    <p:extLst>
      <p:ext uri="{BB962C8B-B14F-4D97-AF65-F5344CB8AC3E}">
        <p14:creationId xmlns:p14="http://schemas.microsoft.com/office/powerpoint/2010/main" val="1356535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684" y="3016745"/>
            <a:ext cx="4342923" cy="347549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23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042743"/>
            <a:ext cx="8275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Les distributions des variables sont </a:t>
            </a:r>
            <a:r>
              <a:rPr lang="fr-FR" sz="2000" b="1" dirty="0"/>
              <a:t>approximativement</a:t>
            </a:r>
            <a:r>
              <a:rPr lang="fr-FR" sz="2000" dirty="0"/>
              <a:t> normales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369650" y="2000634"/>
            <a:ext cx="740817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hist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scale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(Bands),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histogramme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 </a:t>
            </a:r>
            <a:r>
              <a:rPr lang="en-US" sz="1400" b="1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densité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au lieu de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fréquence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&lt;- scale(Bands)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curve(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dnorm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(x),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lwd=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842" y="2905650"/>
            <a:ext cx="2019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aire</a:t>
            </a:r>
            <a:r>
              <a:rPr lang="en-US" sz="1200" b="1" dirty="0">
                <a:solidFill>
                  <a:srgbClr val="FF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totale</a:t>
            </a:r>
            <a:r>
              <a:rPr lang="en-US" sz="1200" b="1" dirty="0">
                <a:solidFill>
                  <a:srgbClr val="FF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 sous la </a:t>
            </a:r>
            <a:r>
              <a:rPr lang="en-US" sz="1200" b="1" dirty="0" err="1">
                <a:solidFill>
                  <a:srgbClr val="FF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courbe</a:t>
            </a:r>
            <a:r>
              <a:rPr lang="en-US" sz="1200" b="1" dirty="0">
                <a:solidFill>
                  <a:srgbClr val="FF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 = 1</a:t>
            </a:r>
            <a:endParaRPr lang="en-US" sz="1200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D1C6D02-39C1-43D8-9DD0-5DF794FEB108}"/>
              </a:ext>
            </a:extLst>
          </p:cNvPr>
          <p:cNvCxnSpPr>
            <a:cxnSpLocks/>
          </p:cNvCxnSpPr>
          <p:nvPr/>
        </p:nvCxnSpPr>
        <p:spPr>
          <a:xfrm>
            <a:off x="340466" y="3282982"/>
            <a:ext cx="0" cy="104286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3125432" y="4672535"/>
            <a:ext cx="311969" cy="412667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0246" y="4110404"/>
            <a:ext cx="1132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3232FF"/>
                </a:solidFill>
              </a:rPr>
              <a:t>loi normale</a:t>
            </a:r>
          </a:p>
          <a:p>
            <a:r>
              <a:rPr lang="fr-FR" sz="1600" dirty="0">
                <a:solidFill>
                  <a:srgbClr val="3232FF"/>
                </a:solidFill>
              </a:rPr>
              <a:t>"parfaite"</a:t>
            </a:r>
            <a:endParaRPr lang="en-US" sz="1600" dirty="0">
              <a:solidFill>
                <a:srgbClr val="3232FF"/>
              </a:solidFill>
            </a:endParaRPr>
          </a:p>
        </p:txBody>
      </p:sp>
      <p:pic>
        <p:nvPicPr>
          <p:cNvPr id="27" name="Pictur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9304" y="3016743"/>
            <a:ext cx="4374087" cy="35004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46184" y="1364775"/>
            <a:ext cx="213847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3232FF"/>
                </a:solidFill>
              </a:rPr>
              <a:t>(2) histogrammes</a:t>
            </a:r>
            <a:endParaRPr lang="fr-FR" sz="14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70962A67-061C-418C-9E28-8051A100CD2B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DDCDB-B5FA-4FE4-BB63-CA86F4926493}"/>
              </a:ext>
            </a:extLst>
          </p:cNvPr>
          <p:cNvSpPr/>
          <p:nvPr/>
        </p:nvSpPr>
        <p:spPr>
          <a:xfrm>
            <a:off x="2473145" y="1438503"/>
            <a:ext cx="4837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/>
              <a:t>stratégie : centrer et réduire nos variables puis comparer leur histogramme avec une distribution normale</a:t>
            </a:r>
          </a:p>
        </p:txBody>
      </p:sp>
    </p:spTree>
    <p:extLst>
      <p:ext uri="{BB962C8B-B14F-4D97-AF65-F5344CB8AC3E}">
        <p14:creationId xmlns:p14="http://schemas.microsoft.com/office/powerpoint/2010/main" val="1431660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24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/>
              <a:t>Possibilité </a:t>
            </a:r>
            <a:r>
              <a:rPr lang="fr-FR" sz="2000" dirty="0"/>
              <a:t>d'utiliser des tests statistiques "formels" …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/>
              <a:t>… </a:t>
            </a:r>
            <a:r>
              <a:rPr lang="fr-FR" sz="2000">
                <a:highlight>
                  <a:srgbClr val="FF0000"/>
                </a:highlight>
              </a:rPr>
              <a:t>/!\</a:t>
            </a:r>
            <a:r>
              <a:rPr lang="fr-FR" sz="2000"/>
              <a:t> mais </a:t>
            </a:r>
            <a:r>
              <a:rPr lang="fr-FR" sz="2000" dirty="0"/>
              <a:t>toujours à croiser avec l'approche graphique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4885" y="2096818"/>
            <a:ext cx="3016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si </a:t>
            </a:r>
            <a:r>
              <a:rPr lang="fr-FR" i="1" dirty="0"/>
              <a:t>n</a:t>
            </a:r>
            <a:r>
              <a:rPr lang="fr-FR" dirty="0"/>
              <a:t> &lt; 50 : test de </a:t>
            </a:r>
            <a:r>
              <a:rPr lang="fr-FR" dirty="0">
                <a:solidFill>
                  <a:srgbClr val="3232FF"/>
                </a:solidFill>
              </a:rPr>
              <a:t>Shapiro-</a:t>
            </a:r>
            <a:r>
              <a:rPr lang="fr-FR" dirty="0" err="1">
                <a:solidFill>
                  <a:srgbClr val="3232FF"/>
                </a:solidFill>
              </a:rPr>
              <a:t>Wilk</a:t>
            </a:r>
            <a:endParaRPr lang="en-US" dirty="0">
              <a:solidFill>
                <a:srgbClr val="3232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681" y="2827235"/>
            <a:ext cx="2990328" cy="13285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shapiro.test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Happiness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Shapiro-Wilk normality test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DF_stat2$Happiness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W = 0.9747,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 0.02816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0904" y="4374089"/>
            <a:ext cx="25843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>
                <a:solidFill>
                  <a:srgbClr val="3232FF"/>
                </a:solidFill>
              </a:rPr>
              <a:t>Le Shapiro-</a:t>
            </a:r>
            <a:r>
              <a:rPr lang="fr-FR" sz="1100" b="1" dirty="0" err="1">
                <a:solidFill>
                  <a:srgbClr val="3232FF"/>
                </a:solidFill>
              </a:rPr>
              <a:t>Wilk</a:t>
            </a:r>
            <a:r>
              <a:rPr lang="fr-FR" sz="1100" b="1" dirty="0">
                <a:solidFill>
                  <a:srgbClr val="3232FF"/>
                </a:solidFill>
              </a:rPr>
              <a:t> est </a:t>
            </a:r>
            <a:r>
              <a:rPr lang="fr-FR" sz="1100" b="1">
                <a:solidFill>
                  <a:srgbClr val="3232FF"/>
                </a:solidFill>
              </a:rPr>
              <a:t>injustement sévère...</a:t>
            </a:r>
            <a:endParaRPr lang="en-US" sz="1100" b="1" dirty="0">
              <a:solidFill>
                <a:srgbClr val="3232FF"/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A011DCC-25D5-489F-8355-EA41E90B565E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pic>
        <p:nvPicPr>
          <p:cNvPr id="16" name="Picture">
            <a:extLst>
              <a:ext uri="{FF2B5EF4-FFF2-40B4-BE49-F238E27FC236}">
                <a16:creationId xmlns:a16="http://schemas.microsoft.com/office/drawing/2014/main" id="{ECA06BDE-77C9-4ED8-B34F-7A3A6AB96133}"/>
              </a:ext>
            </a:extLst>
          </p:cNvPr>
          <p:cNvPicPr/>
          <p:nvPr/>
        </p:nvPicPr>
        <p:blipFill rotWithShape="1">
          <a:blip r:embed="rId3"/>
          <a:srcRect t="17763" r="9965" b="13871"/>
          <a:stretch/>
        </p:blipFill>
        <p:spPr bwMode="auto">
          <a:xfrm>
            <a:off x="644885" y="4635699"/>
            <a:ext cx="2576473" cy="157264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0BF601-33D4-4F6D-856F-8CC8DDD8ABD3}"/>
              </a:ext>
            </a:extLst>
          </p:cNvPr>
          <p:cNvSpPr/>
          <p:nvPr/>
        </p:nvSpPr>
        <p:spPr>
          <a:xfrm>
            <a:off x="14663" y="2443086"/>
            <a:ext cx="47105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/>
              <a:t>H0 : les données viennent d'une distribution normale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654679-D848-4622-B5BA-4DA8CA2978F4}"/>
              </a:ext>
            </a:extLst>
          </p:cNvPr>
          <p:cNvSpPr/>
          <p:nvPr/>
        </p:nvSpPr>
        <p:spPr>
          <a:xfrm>
            <a:off x="4499873" y="6547302"/>
            <a:ext cx="49489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</a:t>
            </a:r>
            <a:r>
              <a:rPr lang="en-US" sz="1000" dirty="0" err="1">
                <a:hlinkClick r:id="rId4"/>
              </a:rPr>
              <a:t>www.normalesup.org</a:t>
            </a:r>
            <a:r>
              <a:rPr lang="en-US" sz="1000" dirty="0">
                <a:hlinkClick r:id="rId4"/>
              </a:rPr>
              <a:t>/~</a:t>
            </a:r>
            <a:r>
              <a:rPr lang="en-US" sz="1000" dirty="0" err="1">
                <a:hlinkClick r:id="rId4"/>
              </a:rPr>
              <a:t>carpenti</a:t>
            </a:r>
            <a:r>
              <a:rPr lang="en-US" sz="1000" dirty="0">
                <a:hlinkClick r:id="rId4"/>
              </a:rPr>
              <a:t>/Notes/</a:t>
            </a:r>
            <a:r>
              <a:rPr lang="en-US" sz="1000" dirty="0" err="1">
                <a:hlinkClick r:id="rId4"/>
              </a:rPr>
              <a:t>Normalite</a:t>
            </a:r>
            <a:r>
              <a:rPr lang="en-US" sz="1000" dirty="0">
                <a:hlinkClick r:id="rId4"/>
              </a:rPr>
              <a:t>/</a:t>
            </a:r>
            <a:r>
              <a:rPr lang="en-US" sz="1000" dirty="0" err="1">
                <a:hlinkClick r:id="rId4"/>
              </a:rPr>
              <a:t>normalite.html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743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25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/>
              <a:t>Possibilité </a:t>
            </a:r>
            <a:r>
              <a:rPr lang="fr-FR" sz="2000" dirty="0"/>
              <a:t>d'utiliser des tests statistiques "formels" …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/>
              <a:t>… </a:t>
            </a:r>
            <a:r>
              <a:rPr lang="fr-FR" sz="2000">
                <a:highlight>
                  <a:srgbClr val="FF0000"/>
                </a:highlight>
              </a:rPr>
              <a:t>/!\</a:t>
            </a:r>
            <a:r>
              <a:rPr lang="fr-FR" sz="2000"/>
              <a:t> mais </a:t>
            </a:r>
            <a:r>
              <a:rPr lang="fr-FR" sz="2000" dirty="0"/>
              <a:t>toujours à croiser avec l'approche graphique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4885" y="2096818"/>
            <a:ext cx="3016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si </a:t>
            </a:r>
            <a:r>
              <a:rPr lang="fr-FR" i="1" dirty="0"/>
              <a:t>n</a:t>
            </a:r>
            <a:r>
              <a:rPr lang="fr-FR" dirty="0"/>
              <a:t> &lt; 50 : test de </a:t>
            </a:r>
            <a:r>
              <a:rPr lang="fr-FR" dirty="0">
                <a:solidFill>
                  <a:srgbClr val="3232FF"/>
                </a:solidFill>
              </a:rPr>
              <a:t>Shapiro-</a:t>
            </a:r>
            <a:r>
              <a:rPr lang="fr-FR" dirty="0" err="1">
                <a:solidFill>
                  <a:srgbClr val="3232FF"/>
                </a:solidFill>
              </a:rPr>
              <a:t>Wilk</a:t>
            </a:r>
            <a:endParaRPr lang="en-US" dirty="0">
              <a:solidFill>
                <a:srgbClr val="3232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681" y="2827235"/>
            <a:ext cx="2990328" cy="13285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shapiro.test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Happiness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Shapiro-Wilk normality test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DF_stat2$Happiness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W = 0.9747,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= 0.02705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0904" y="4374089"/>
            <a:ext cx="25843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>
                <a:solidFill>
                  <a:srgbClr val="3232FF"/>
                </a:solidFill>
              </a:rPr>
              <a:t>Le Shapiro-</a:t>
            </a:r>
            <a:r>
              <a:rPr lang="fr-FR" sz="1100" b="1" dirty="0" err="1">
                <a:solidFill>
                  <a:srgbClr val="3232FF"/>
                </a:solidFill>
              </a:rPr>
              <a:t>Wilk</a:t>
            </a:r>
            <a:r>
              <a:rPr lang="fr-FR" sz="1100" b="1" dirty="0">
                <a:solidFill>
                  <a:srgbClr val="3232FF"/>
                </a:solidFill>
              </a:rPr>
              <a:t> est </a:t>
            </a:r>
            <a:r>
              <a:rPr lang="fr-FR" sz="1100" b="1">
                <a:solidFill>
                  <a:srgbClr val="3232FF"/>
                </a:solidFill>
              </a:rPr>
              <a:t>injustement sévère...</a:t>
            </a:r>
            <a:endParaRPr lang="en-US" sz="1100" b="1" dirty="0">
              <a:solidFill>
                <a:srgbClr val="3232FF"/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A011DCC-25D5-489F-8355-EA41E90B565E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pic>
        <p:nvPicPr>
          <p:cNvPr id="16" name="Picture">
            <a:extLst>
              <a:ext uri="{FF2B5EF4-FFF2-40B4-BE49-F238E27FC236}">
                <a16:creationId xmlns:a16="http://schemas.microsoft.com/office/drawing/2014/main" id="{ECA06BDE-77C9-4ED8-B34F-7A3A6AB96133}"/>
              </a:ext>
            </a:extLst>
          </p:cNvPr>
          <p:cNvPicPr/>
          <p:nvPr/>
        </p:nvPicPr>
        <p:blipFill rotWithShape="1">
          <a:blip r:embed="rId3"/>
          <a:srcRect t="17763" r="9965" b="13871"/>
          <a:stretch/>
        </p:blipFill>
        <p:spPr bwMode="auto">
          <a:xfrm>
            <a:off x="644885" y="4635699"/>
            <a:ext cx="2576473" cy="157264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496B6C-FDA5-4154-91E2-C64D4F1A2BA2}"/>
              </a:ext>
            </a:extLst>
          </p:cNvPr>
          <p:cNvSpPr/>
          <p:nvPr/>
        </p:nvSpPr>
        <p:spPr>
          <a:xfrm>
            <a:off x="4492579" y="2095328"/>
            <a:ext cx="3862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si </a:t>
            </a:r>
            <a:r>
              <a:rPr lang="fr-FR" i="1" dirty="0"/>
              <a:t>n</a:t>
            </a:r>
            <a:r>
              <a:rPr lang="fr-FR" dirty="0"/>
              <a:t> &gt; 50 : test de </a:t>
            </a:r>
            <a:r>
              <a:rPr lang="fr-FR" b="1" dirty="0">
                <a:solidFill>
                  <a:srgbClr val="3232FF"/>
                </a:solidFill>
              </a:rPr>
              <a:t>Kolmogorov-Smirnov</a:t>
            </a:r>
            <a:endParaRPr lang="en-US" b="1" dirty="0">
              <a:solidFill>
                <a:srgbClr val="3232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680BF2-06C7-417E-B0D1-AD98331C0DC5}"/>
              </a:ext>
            </a:extLst>
          </p:cNvPr>
          <p:cNvSpPr/>
          <p:nvPr/>
        </p:nvSpPr>
        <p:spPr>
          <a:xfrm>
            <a:off x="4499873" y="2827235"/>
            <a:ext cx="4021827" cy="1697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ks.test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scale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Happiness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pnorm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mean=</a:t>
            </a:r>
            <a:r>
              <a:rPr lang="en-US" sz="1200" dirty="0" err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 err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2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Asymptotic one-sample Kolmogorov-Smirnov test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scale(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DF_stat2$Happiness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 </a:t>
            </a:r>
            <a:r>
              <a:rPr lang="en-US" sz="12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 0.058053,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 0.8331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two-sided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462420-C1AA-40D0-B217-F049BE4AD8CE}"/>
              </a:ext>
            </a:extLst>
          </p:cNvPr>
          <p:cNvSpPr/>
          <p:nvPr/>
        </p:nvSpPr>
        <p:spPr>
          <a:xfrm>
            <a:off x="4175426" y="2412553"/>
            <a:ext cx="47105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/>
              <a:t>H0 : les données viennent d'une distribution normale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6B48B7-8FB2-46DE-9905-FA86DF0F0A68}"/>
              </a:ext>
            </a:extLst>
          </p:cNvPr>
          <p:cNvSpPr/>
          <p:nvPr/>
        </p:nvSpPr>
        <p:spPr>
          <a:xfrm>
            <a:off x="4326637" y="4926069"/>
            <a:ext cx="4295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/>
              <a:t>Le </a:t>
            </a:r>
            <a:r>
              <a:rPr lang="fr-FR" sz="1600" dirty="0"/>
              <a:t>test de </a:t>
            </a:r>
            <a:r>
              <a:rPr lang="fr-FR" sz="1600" dirty="0">
                <a:solidFill>
                  <a:srgbClr val="3232FF"/>
                </a:solidFill>
              </a:rPr>
              <a:t>Kolmogorov-Smirnov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3232FF"/>
                </a:solidFill>
              </a:rPr>
              <a:t>est peu puissant</a:t>
            </a:r>
            <a:r>
              <a:rPr lang="fr-FR" sz="1600" dirty="0"/>
              <a:t>, donc "moins sévère" avec les distributions </a:t>
            </a:r>
            <a:r>
              <a:rPr lang="fr-FR" sz="1600" b="1" dirty="0">
                <a:solidFill>
                  <a:srgbClr val="3232FF"/>
                </a:solidFill>
              </a:rPr>
              <a:t>approximativement normales</a:t>
            </a:r>
            <a:endParaRPr lang="en-US" sz="1600" b="1" dirty="0">
              <a:solidFill>
                <a:srgbClr val="3232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5C5DA6-3520-46AB-BAE0-584CA7ACC6DA}"/>
              </a:ext>
            </a:extLst>
          </p:cNvPr>
          <p:cNvSpPr/>
          <p:nvPr/>
        </p:nvSpPr>
        <p:spPr>
          <a:xfrm>
            <a:off x="4499873" y="6547302"/>
            <a:ext cx="49489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</a:t>
            </a:r>
            <a:r>
              <a:rPr lang="en-US" sz="1000" dirty="0" err="1">
                <a:hlinkClick r:id="rId4"/>
              </a:rPr>
              <a:t>www.normalesup.org</a:t>
            </a:r>
            <a:r>
              <a:rPr lang="en-US" sz="1000" dirty="0">
                <a:hlinkClick r:id="rId4"/>
              </a:rPr>
              <a:t>/~</a:t>
            </a:r>
            <a:r>
              <a:rPr lang="en-US" sz="1000" dirty="0" err="1">
                <a:hlinkClick r:id="rId4"/>
              </a:rPr>
              <a:t>carpenti</a:t>
            </a:r>
            <a:r>
              <a:rPr lang="en-US" sz="1000" dirty="0">
                <a:hlinkClick r:id="rId4"/>
              </a:rPr>
              <a:t>/Notes/</a:t>
            </a:r>
            <a:r>
              <a:rPr lang="en-US" sz="1000" dirty="0" err="1">
                <a:hlinkClick r:id="rId4"/>
              </a:rPr>
              <a:t>Normalite</a:t>
            </a:r>
            <a:r>
              <a:rPr lang="en-US" sz="1000" dirty="0">
                <a:hlinkClick r:id="rId4"/>
              </a:rPr>
              <a:t>/</a:t>
            </a:r>
            <a:r>
              <a:rPr lang="en-US" sz="1000" dirty="0" err="1">
                <a:hlinkClick r:id="rId4"/>
              </a:rPr>
              <a:t>normalite.html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9258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26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Absence d'outliers : </a:t>
            </a:r>
            <a:r>
              <a:rPr lang="fr-FR" sz="2000"/>
              <a:t>oui </a:t>
            </a:r>
            <a:r>
              <a:rPr lang="fr-FR" sz="1400"/>
              <a:t>(après suppression)</a:t>
            </a:r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Les distributions des variables sont </a:t>
            </a:r>
            <a:r>
              <a:rPr lang="fr-FR" sz="2000" b="1" dirty="0"/>
              <a:t>approximativement</a:t>
            </a:r>
            <a:r>
              <a:rPr lang="fr-FR" sz="2000" dirty="0"/>
              <a:t> normales </a:t>
            </a:r>
            <a:r>
              <a:rPr lang="fr-FR" sz="2000"/>
              <a:t>: </a:t>
            </a:r>
            <a:r>
              <a:rPr lang="fr-FR" sz="2000" b="1">
                <a:solidFill>
                  <a:srgbClr val="FF0000"/>
                </a:solidFill>
              </a:rPr>
              <a:t>NON !</a:t>
            </a:r>
            <a:endParaRPr lang="fr-FR" sz="2000" b="1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sp>
        <p:nvSpPr>
          <p:cNvPr id="11" name="Rectangle 10"/>
          <p:cNvSpPr/>
          <p:nvPr/>
        </p:nvSpPr>
        <p:spPr>
          <a:xfrm>
            <a:off x="336263" y="4540406"/>
            <a:ext cx="8406340" cy="143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/>
              <a:t>Solutions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3232FF"/>
                </a:solidFill>
              </a:rPr>
              <a:t>(1) Forcer la variable à devenir normale ?!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(2) </a:t>
            </a:r>
            <a:r>
              <a:rPr lang="fr-FR"/>
              <a:t>Utiliser le </a:t>
            </a:r>
            <a:r>
              <a:rPr lang="fr-FR" dirty="0"/>
              <a:t>test de corrélation de </a:t>
            </a:r>
            <a:r>
              <a:rPr lang="fr-FR" b="1" dirty="0"/>
              <a:t>Spearman</a:t>
            </a:r>
            <a:r>
              <a:rPr lang="fr-FR" dirty="0"/>
              <a:t> qui ne requiert pas ces 2 assomptions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F165157-7A11-4167-9D2D-8D3180CC5D72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1B104026-52BD-4FAA-A12A-EFFCB07547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6648" y="2164130"/>
            <a:ext cx="3349070" cy="26773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9119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27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La transformation de Box-Cox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597" y="2004825"/>
            <a:ext cx="7975103" cy="1456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(car)</a:t>
            </a:r>
          </a:p>
          <a:p>
            <a:pPr latinLnBrk="1">
              <a:spcAft>
                <a:spcPts val="1000"/>
              </a:spcAft>
            </a:pP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étape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 :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trouver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le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paramètre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lambda qui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permet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la transformation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optimale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LAMBDA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car::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powerTransform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étape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2 :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appliquer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la transformation de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BoxCox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Bands_BOXCOX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car::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bcPower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LAMBDA$lambda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192240" y="6578079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3"/>
              </a:rPr>
              <a:t>https://</a:t>
            </a:r>
            <a:r>
              <a:rPr lang="en-US" sz="1100" dirty="0" err="1">
                <a:hlinkClick r:id="rId3"/>
              </a:rPr>
              <a:t>www.statisticshowto.com</a:t>
            </a:r>
            <a:r>
              <a:rPr lang="en-US" sz="1100" dirty="0">
                <a:hlinkClick r:id="rId3"/>
              </a:rPr>
              <a:t>/probability-and-statistics/normal-distributions/box-cox-transformation/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546597" y="4224687"/>
            <a:ext cx="3839993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hist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Bands_BOXCOX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ks.test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scale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Bands_BOXCOX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mean=</a:t>
            </a:r>
            <a:r>
              <a:rPr lang="en-US" sz="1400" dirty="0" err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 err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pnorm</a:t>
            </a:r>
            <a:r>
              <a:rPr lang="en-US" sz="1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184" y="5451204"/>
            <a:ext cx="70849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Bands_</a:t>
            </a:r>
            <a:r>
              <a:rPr lang="fr-FR" sz="1600" b="1" err="1"/>
              <a:t>BOXCOX</a:t>
            </a:r>
            <a:r>
              <a:rPr lang="fr-FR" sz="1600" b="1"/>
              <a:t> est-elle devenue normale ? vérifiez avec boxplot() et/ou hist()</a:t>
            </a:r>
            <a:endParaRPr lang="en-US" sz="1600" b="1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901E603-8387-4476-8BD5-DF9432C8AE79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5743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28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Statistiques descriptives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/>
              <a:t>Le r de </a:t>
            </a:r>
            <a:r>
              <a:rPr lang="fr-FR" sz="2000" dirty="0"/>
              <a:t>Pearson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3E880883-79B5-4CFC-A713-48DD6FE39EE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37F303-D7EC-4188-85FD-4447AC4C6AD9}"/>
              </a:ext>
            </a:extLst>
          </p:cNvPr>
          <p:cNvSpPr/>
          <p:nvPr/>
        </p:nvSpPr>
        <p:spPr>
          <a:xfrm>
            <a:off x="409072" y="1999392"/>
            <a:ext cx="5327585" cy="713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(DF_stat2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Happiness,DF_stat2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Bands_BOXCOX)</a:t>
            </a:r>
            <a:endParaRPr lang="fr-FR" sz="160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</a:t>
            </a:r>
            <a:r>
              <a:rPr lang="en-US" sz="16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0.5244629</a:t>
            </a:r>
            <a:endParaRPr lang="fr-FR" sz="1600" b="1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E315D9B-34DA-4AF8-BA07-E344E7D28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61" y="2688317"/>
            <a:ext cx="1101313" cy="110834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DD3909F-4B60-4233-9A71-5AB19E252A1B}"/>
              </a:ext>
            </a:extLst>
          </p:cNvPr>
          <p:cNvSpPr/>
          <p:nvPr/>
        </p:nvSpPr>
        <p:spPr>
          <a:xfrm>
            <a:off x="693741" y="3417790"/>
            <a:ext cx="3725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/>
              <a:t>Est ce que cette corrélation de 0.52 permet de </a:t>
            </a:r>
            <a:r>
              <a:rPr lang="fr-FR" b="1" u="sng"/>
              <a:t>rejeter l'hypothèse nulle </a:t>
            </a:r>
            <a:r>
              <a:rPr lang="fr-FR" b="1"/>
              <a:t>et être </a:t>
            </a:r>
            <a:r>
              <a:rPr lang="fr-FR" b="1" u="sng"/>
              <a:t>généralisée à TOUS les PAYS </a:t>
            </a:r>
            <a:r>
              <a:rPr lang="fr-FR" b="1"/>
              <a:t>? 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43E81B7-13CF-4FA7-A180-1A4A30513A73}"/>
              </a:ext>
            </a:extLst>
          </p:cNvPr>
          <p:cNvCxnSpPr>
            <a:cxnSpLocks/>
          </p:cNvCxnSpPr>
          <p:nvPr/>
        </p:nvCxnSpPr>
        <p:spPr>
          <a:xfrm flipV="1">
            <a:off x="6543241" y="3565709"/>
            <a:ext cx="0" cy="10548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BD5D0871-99BF-4B60-BDA0-C47F65FF233A}"/>
              </a:ext>
            </a:extLst>
          </p:cNvPr>
          <p:cNvCxnSpPr>
            <a:cxnSpLocks/>
          </p:cNvCxnSpPr>
          <p:nvPr/>
        </p:nvCxnSpPr>
        <p:spPr>
          <a:xfrm>
            <a:off x="6543241" y="4620534"/>
            <a:ext cx="148617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1FDD945-83E0-4BC3-A558-8446939AE7DB}"/>
              </a:ext>
            </a:extLst>
          </p:cNvPr>
          <p:cNvSpPr/>
          <p:nvPr/>
        </p:nvSpPr>
        <p:spPr>
          <a:xfrm>
            <a:off x="6889750" y="4683431"/>
            <a:ext cx="720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métal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5EF806-D694-4EC1-8E76-99B691EF83FB}"/>
              </a:ext>
            </a:extLst>
          </p:cNvPr>
          <p:cNvSpPr/>
          <p:nvPr/>
        </p:nvSpPr>
        <p:spPr>
          <a:xfrm rot="16200000">
            <a:off x="5797609" y="3925989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bonheur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E00AB5D-A728-4725-BCE7-112AAA03AA69}"/>
              </a:ext>
            </a:extLst>
          </p:cNvPr>
          <p:cNvCxnSpPr>
            <a:cxnSpLocks/>
          </p:cNvCxnSpPr>
          <p:nvPr/>
        </p:nvCxnSpPr>
        <p:spPr>
          <a:xfrm>
            <a:off x="6621956" y="4224293"/>
            <a:ext cx="11762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05FC79A-67CE-48B6-AB67-335CEFA82CB4}"/>
              </a:ext>
            </a:extLst>
          </p:cNvPr>
          <p:cNvSpPr/>
          <p:nvPr/>
        </p:nvSpPr>
        <p:spPr>
          <a:xfrm>
            <a:off x="6708667" y="3852159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/>
              <a:t>H0: r = 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B03ADD-E4BA-4789-8C55-0A964A94B18B}"/>
              </a:ext>
            </a:extLst>
          </p:cNvPr>
          <p:cNvSpPr/>
          <p:nvPr/>
        </p:nvSpPr>
        <p:spPr>
          <a:xfrm>
            <a:off x="178141" y="5046502"/>
            <a:ext cx="45767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/>
              <a:t>NB : les pays manquants dans notre échantillon sont ceux que nous avons exclus pour cause de données manquantes.</a:t>
            </a:r>
          </a:p>
          <a:p>
            <a:r>
              <a:rPr lang="fr-FR" sz="1400"/>
              <a:t>Si nous avions eu accès aux données de TOUS les pays, nous n'aurions pas besoin d'un test d'inférence statistique !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00E038-3D92-49DF-A390-89768D970BAC}"/>
              </a:ext>
            </a:extLst>
          </p:cNvPr>
          <p:cNvSpPr/>
          <p:nvPr/>
        </p:nvSpPr>
        <p:spPr>
          <a:xfrm>
            <a:off x="6249157" y="5167409"/>
            <a:ext cx="20020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/>
              <a:t>représentation imagée de H0</a:t>
            </a:r>
          </a:p>
        </p:txBody>
      </p:sp>
    </p:spTree>
    <p:extLst>
      <p:ext uri="{BB962C8B-B14F-4D97-AF65-F5344CB8AC3E}">
        <p14:creationId xmlns:p14="http://schemas.microsoft.com/office/powerpoint/2010/main" val="2129381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29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Statistiques inférentielles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/>
              <a:t>Test de corrélation </a:t>
            </a:r>
            <a:r>
              <a:rPr lang="fr-FR" sz="2000" dirty="0"/>
              <a:t>de Pearson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45063" y="2763378"/>
            <a:ext cx="6453874" cy="2805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cor.test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Happiness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Bands_BOXCOX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Pearson's product-moment correlation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DF_stat2$Happiness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DF_stat2$Bands_BOXCOX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 = 6.7341,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114,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7.021e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-10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correlation is not equal to 0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95 percent confidence interval:</a:t>
            </a:r>
            <a:b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</a:t>
            </a: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0.3889778 0.6523339</a:t>
            </a:r>
            <a:b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</a:t>
            </a:r>
            <a:r>
              <a:rPr lang="en-US" sz="1400" b="1" dirty="0" err="1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0.5334628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79540" y="2021888"/>
            <a:ext cx="1178574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3232FF"/>
                </a:solidFill>
              </a:rPr>
              <a:t>variable 1</a:t>
            </a:r>
            <a:endParaRPr lang="en-US" sz="1600" b="1" dirty="0">
              <a:solidFill>
                <a:srgbClr val="3232FF"/>
              </a:solidFill>
            </a:endParaRPr>
          </a:p>
        </p:txBody>
      </p:sp>
      <p:cxnSp>
        <p:nvCxnSpPr>
          <p:cNvPr id="13" name="Connecteur droit avec flèche 12"/>
          <p:cNvCxnSpPr>
            <a:cxnSpLocks/>
            <a:stCxn id="12" idx="2"/>
          </p:cNvCxnSpPr>
          <p:nvPr/>
        </p:nvCxnSpPr>
        <p:spPr>
          <a:xfrm>
            <a:off x="3568827" y="2360442"/>
            <a:ext cx="40761" cy="394319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2692179" y="5394960"/>
            <a:ext cx="574723" cy="473698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38290" y="1869242"/>
            <a:ext cx="1642388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b="1">
                <a:solidFill>
                  <a:srgbClr val="3232FF"/>
                </a:solidFill>
              </a:rPr>
              <a:t>variable 2 (transformée)</a:t>
            </a:r>
            <a:endParaRPr lang="en-US" sz="1600" b="1" dirty="0">
              <a:solidFill>
                <a:srgbClr val="3232FF"/>
              </a:solidFill>
            </a:endParaRPr>
          </a:p>
        </p:txBody>
      </p:sp>
      <p:cxnSp>
        <p:nvCxnSpPr>
          <p:cNvPr id="20" name="Connecteur droit avec flèche 19"/>
          <p:cNvCxnSpPr>
            <a:cxnSpLocks/>
            <a:stCxn id="19" idx="2"/>
          </p:cNvCxnSpPr>
          <p:nvPr/>
        </p:nvCxnSpPr>
        <p:spPr>
          <a:xfrm flipH="1">
            <a:off x="5938787" y="2454017"/>
            <a:ext cx="320697" cy="214420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66902" y="5738775"/>
            <a:ext cx="1213658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b="1" i="1" dirty="0">
                <a:solidFill>
                  <a:srgbClr val="3232FF"/>
                </a:solidFill>
              </a:rPr>
              <a:t>r</a:t>
            </a:r>
            <a:r>
              <a:rPr lang="fr-FR" sz="1600" b="1" dirty="0">
                <a:solidFill>
                  <a:srgbClr val="3232FF"/>
                </a:solidFill>
              </a:rPr>
              <a:t> de Pearson</a:t>
            </a:r>
            <a:endParaRPr lang="en-US" sz="1600" b="1" dirty="0">
              <a:solidFill>
                <a:srgbClr val="3232FF"/>
              </a:solidFill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 flipH="1" flipV="1">
            <a:off x="3809220" y="4765963"/>
            <a:ext cx="762780" cy="1043741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71999" y="5738775"/>
            <a:ext cx="3226937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3232FF"/>
                </a:solidFill>
              </a:rPr>
              <a:t>intervalle de confiance </a:t>
            </a:r>
            <a:r>
              <a:rPr lang="fr-FR" sz="1600" b="1" i="1" dirty="0">
                <a:solidFill>
                  <a:srgbClr val="3232FF"/>
                </a:solidFill>
              </a:rPr>
              <a:t>du r</a:t>
            </a:r>
            <a:r>
              <a:rPr lang="fr-FR" sz="1600" b="1" dirty="0">
                <a:solidFill>
                  <a:srgbClr val="3232FF"/>
                </a:solidFill>
              </a:rPr>
              <a:t> de Pearson</a:t>
            </a:r>
            <a:endParaRPr lang="en-US" sz="1600" b="1" dirty="0">
              <a:solidFill>
                <a:srgbClr val="3232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69109" y="3188838"/>
            <a:ext cx="205740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b="1">
                <a:solidFill>
                  <a:srgbClr val="FF0000"/>
                </a:solidFill>
              </a:rPr>
              <a:t>p valeur significative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4" name="Connecteur en angle 33"/>
          <p:cNvCxnSpPr/>
          <p:nvPr/>
        </p:nvCxnSpPr>
        <p:spPr>
          <a:xfrm flipV="1">
            <a:off x="5859887" y="3536732"/>
            <a:ext cx="788801" cy="61296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re 1">
            <a:extLst>
              <a:ext uri="{FF2B5EF4-FFF2-40B4-BE49-F238E27FC236}">
                <a16:creationId xmlns:a16="http://schemas.microsoft.com/office/drawing/2014/main" id="{3E880883-79B5-4CFC-A713-48DD6FE39EE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617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4675FC-56BC-CADA-33FD-1B7C8DBE84C8}"/>
              </a:ext>
            </a:extLst>
          </p:cNvPr>
          <p:cNvSpPr/>
          <p:nvPr/>
        </p:nvSpPr>
        <p:spPr>
          <a:xfrm>
            <a:off x="2305050" y="1390551"/>
            <a:ext cx="805596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Relation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6BB17A-D039-82D8-6781-1343E14E1DF7}"/>
              </a:ext>
            </a:extLst>
          </p:cNvPr>
          <p:cNvSpPr/>
          <p:nvPr/>
        </p:nvSpPr>
        <p:spPr>
          <a:xfrm>
            <a:off x="887249" y="4087918"/>
            <a:ext cx="1123360" cy="323107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Quantitative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ED89A-DFCD-2D8E-DB85-0B3D51838CA7}"/>
              </a:ext>
            </a:extLst>
          </p:cNvPr>
          <p:cNvSpPr/>
          <p:nvPr/>
        </p:nvSpPr>
        <p:spPr>
          <a:xfrm>
            <a:off x="3432339" y="1123972"/>
            <a:ext cx="611051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fr-FR" sz="1200" b="1" dirty="0" err="1">
                <a:solidFill>
                  <a:schemeClr val="bg1">
                    <a:lumMod val="65000"/>
                  </a:schemeClr>
                </a:solidFill>
              </a:rPr>
              <a:t>VD</a:t>
            </a:r>
            <a:endParaRPr lang="fr-F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072C5F-812E-EB25-D1A9-31D695B890F8}"/>
              </a:ext>
            </a:extLst>
          </p:cNvPr>
          <p:cNvSpPr/>
          <p:nvPr/>
        </p:nvSpPr>
        <p:spPr>
          <a:xfrm>
            <a:off x="3429735" y="1660604"/>
            <a:ext cx="611051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678956-45F0-85F6-A999-A2AE8EE2F236}"/>
              </a:ext>
            </a:extLst>
          </p:cNvPr>
          <p:cNvSpPr/>
          <p:nvPr/>
        </p:nvSpPr>
        <p:spPr>
          <a:xfrm>
            <a:off x="4321457" y="1127007"/>
            <a:ext cx="1885912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Khi-deux d’ajustement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E6F746-5C75-8AAF-05FF-058D555FEA7B}"/>
              </a:ext>
            </a:extLst>
          </p:cNvPr>
          <p:cNvSpPr/>
          <p:nvPr/>
        </p:nvSpPr>
        <p:spPr>
          <a:xfrm>
            <a:off x="4327527" y="1663237"/>
            <a:ext cx="1879842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Khi-deux d'indépendance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024BC5-C531-E7A6-582A-33B8C3BB01A7}"/>
              </a:ext>
            </a:extLst>
          </p:cNvPr>
          <p:cNvSpPr/>
          <p:nvPr/>
        </p:nvSpPr>
        <p:spPr>
          <a:xfrm>
            <a:off x="1932086" y="2576503"/>
            <a:ext cx="847143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Relation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74A572-4652-00EE-72B0-045A5E63D35D}"/>
              </a:ext>
            </a:extLst>
          </p:cNvPr>
          <p:cNvSpPr/>
          <p:nvPr/>
        </p:nvSpPr>
        <p:spPr>
          <a:xfrm>
            <a:off x="1871186" y="4886765"/>
            <a:ext cx="957739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Différence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57627-7DBD-FDD3-5DFB-C383D04AC31B}"/>
              </a:ext>
            </a:extLst>
          </p:cNvPr>
          <p:cNvSpPr/>
          <p:nvPr/>
        </p:nvSpPr>
        <p:spPr>
          <a:xfrm>
            <a:off x="3067359" y="2309731"/>
            <a:ext cx="670834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VI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99CBD-D8E8-1DDC-A5DA-5D4592E2CFA1}"/>
              </a:ext>
            </a:extLst>
          </p:cNvPr>
          <p:cNvSpPr/>
          <p:nvPr/>
        </p:nvSpPr>
        <p:spPr>
          <a:xfrm>
            <a:off x="3067359" y="2835397"/>
            <a:ext cx="67083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&gt;1 VI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4FE0BA-C933-3560-D110-293049020EBC}"/>
              </a:ext>
            </a:extLst>
          </p:cNvPr>
          <p:cNvSpPr/>
          <p:nvPr/>
        </p:nvSpPr>
        <p:spPr>
          <a:xfrm>
            <a:off x="4121573" y="2836462"/>
            <a:ext cx="1480589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Régression multiple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136AC0-43AC-C12F-66C4-DDE05603CD10}"/>
              </a:ext>
            </a:extLst>
          </p:cNvPr>
          <p:cNvSpPr/>
          <p:nvPr/>
        </p:nvSpPr>
        <p:spPr>
          <a:xfrm>
            <a:off x="4118903" y="2246848"/>
            <a:ext cx="1483259" cy="426772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5DA2"/>
                </a:solidFill>
              </a:rPr>
              <a:t>Corr. de Pearson</a:t>
            </a:r>
            <a:br>
              <a:rPr lang="fr-FR" sz="1200" b="1" dirty="0">
                <a:solidFill>
                  <a:srgbClr val="005DA2"/>
                </a:solidFill>
              </a:rPr>
            </a:br>
            <a:r>
              <a:rPr lang="fr-FR" sz="1200" b="1" dirty="0">
                <a:solidFill>
                  <a:srgbClr val="FF0000"/>
                </a:solidFill>
              </a:rPr>
              <a:t>Corr. de Spearman</a:t>
            </a:r>
          </a:p>
        </p:txBody>
      </p:sp>
      <p:cxnSp>
        <p:nvCxnSpPr>
          <p:cNvPr id="46" name="Connecteur : en angle 78">
            <a:extLst>
              <a:ext uri="{FF2B5EF4-FFF2-40B4-BE49-F238E27FC236}">
                <a16:creationId xmlns:a16="http://schemas.microsoft.com/office/drawing/2014/main" id="{6738DBAB-096D-19B3-E994-2A29C3711E94}"/>
              </a:ext>
            </a:extLst>
          </p:cNvPr>
          <p:cNvCxnSpPr>
            <a:stCxn id="9" idx="0"/>
            <a:endCxn id="73" idx="1"/>
          </p:cNvCxnSpPr>
          <p:nvPr/>
        </p:nvCxnSpPr>
        <p:spPr>
          <a:xfrm rot="5400000" flipH="1" flipV="1">
            <a:off x="13282" y="2195664"/>
            <a:ext cx="1566148" cy="252159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79">
            <a:extLst>
              <a:ext uri="{FF2B5EF4-FFF2-40B4-BE49-F238E27FC236}">
                <a16:creationId xmlns:a16="http://schemas.microsoft.com/office/drawing/2014/main" id="{2F9ABE64-D2D2-1858-EA6A-3FA1410A0984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458436" y="3820658"/>
            <a:ext cx="640655" cy="21697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84">
            <a:extLst>
              <a:ext uri="{FF2B5EF4-FFF2-40B4-BE49-F238E27FC236}">
                <a16:creationId xmlns:a16="http://schemas.microsoft.com/office/drawing/2014/main" id="{3627872C-EDD8-95FA-BD8A-BB5446B2831B}"/>
              </a:ext>
            </a:extLst>
          </p:cNvPr>
          <p:cNvCxnSpPr>
            <a:cxnSpLocks/>
            <a:stCxn id="10" idx="0"/>
            <a:endCxn id="12" idx="1"/>
          </p:cNvCxnSpPr>
          <p:nvPr/>
        </p:nvCxnSpPr>
        <p:spPr>
          <a:xfrm rot="5400000" flipH="1" flipV="1">
            <a:off x="3008804" y="967017"/>
            <a:ext cx="122579" cy="72449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87">
            <a:extLst>
              <a:ext uri="{FF2B5EF4-FFF2-40B4-BE49-F238E27FC236}">
                <a16:creationId xmlns:a16="http://schemas.microsoft.com/office/drawing/2014/main" id="{A52B18A3-3D5B-B55E-8BCC-9C4E7C7A4990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rot="16200000" flipH="1">
            <a:off x="3005765" y="1380633"/>
            <a:ext cx="126053" cy="721887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90">
            <a:extLst>
              <a:ext uri="{FF2B5EF4-FFF2-40B4-BE49-F238E27FC236}">
                <a16:creationId xmlns:a16="http://schemas.microsoft.com/office/drawing/2014/main" id="{AA2FCEBD-37CA-6424-553D-7A424E6B8236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5400000" flipH="1" flipV="1">
            <a:off x="1006800" y="3162633"/>
            <a:ext cx="1367415" cy="48315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93">
            <a:extLst>
              <a:ext uri="{FF2B5EF4-FFF2-40B4-BE49-F238E27FC236}">
                <a16:creationId xmlns:a16="http://schemas.microsoft.com/office/drawing/2014/main" id="{B0E0D9F9-8344-B860-995B-A9BB99C24F44}"/>
              </a:ext>
            </a:extLst>
          </p:cNvPr>
          <p:cNvCxnSpPr>
            <a:cxnSpLocks/>
            <a:stCxn id="11" idx="2"/>
            <a:endCxn id="17" idx="1"/>
          </p:cNvCxnSpPr>
          <p:nvPr/>
        </p:nvCxnSpPr>
        <p:spPr>
          <a:xfrm rot="16200000" flipH="1">
            <a:off x="1350187" y="4509766"/>
            <a:ext cx="619740" cy="422257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96">
            <a:extLst>
              <a:ext uri="{FF2B5EF4-FFF2-40B4-BE49-F238E27FC236}">
                <a16:creationId xmlns:a16="http://schemas.microsoft.com/office/drawing/2014/main" id="{F9FEF4E5-930E-3715-3DBE-80E8398E8CA4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5400000" flipH="1" flipV="1">
            <a:off x="2650122" y="2159267"/>
            <a:ext cx="122772" cy="7117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99">
            <a:extLst>
              <a:ext uri="{FF2B5EF4-FFF2-40B4-BE49-F238E27FC236}">
                <a16:creationId xmlns:a16="http://schemas.microsoft.com/office/drawing/2014/main" id="{477D13DE-FCCE-B8CC-6931-A436588692DB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 rot="16200000" flipH="1">
            <a:off x="2654061" y="2566099"/>
            <a:ext cx="114894" cy="71170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58240C33-F359-EF04-7DAB-F8080C2914A6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4043390" y="1267972"/>
            <a:ext cx="278067" cy="303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746B3EE4-EF28-B83B-D755-AE663F0EB4E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4040786" y="1804604"/>
            <a:ext cx="286741" cy="263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AFF9DD3A-E62F-45CC-F110-BA8FDB26791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738193" y="2979397"/>
            <a:ext cx="383380" cy="106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F4657FB-3F0A-EC19-A4A9-02D0A4C0D6FF}"/>
              </a:ext>
            </a:extLst>
          </p:cNvPr>
          <p:cNvSpPr/>
          <p:nvPr/>
        </p:nvSpPr>
        <p:spPr>
          <a:xfrm>
            <a:off x="130277" y="3104817"/>
            <a:ext cx="1080000" cy="504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Variable dépendante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AFF9DD3A-E62F-45CC-F110-BA8FDB2679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738193" y="2453731"/>
            <a:ext cx="380710" cy="6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260125" y="1065035"/>
            <a:ext cx="18373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/>
              <a:t>Adapté</a:t>
            </a:r>
            <a:r>
              <a:rPr lang="en-US" sz="1050" dirty="0"/>
              <a:t> de David Howell, 2008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4201" y="1487899"/>
            <a:ext cx="2666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005DA2"/>
                </a:solidFill>
              </a:rPr>
              <a:t>test paramétrique (assomptions++)</a:t>
            </a:r>
          </a:p>
          <a:p>
            <a:r>
              <a:rPr lang="fr-FR" sz="1200" b="1" dirty="0">
                <a:solidFill>
                  <a:srgbClr val="FF0000"/>
                </a:solidFill>
              </a:rPr>
              <a:t>test non-paramétrique (assomptions--)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6BB17A-D039-82D8-6781-1343E14E1DF7}"/>
              </a:ext>
            </a:extLst>
          </p:cNvPr>
          <p:cNvSpPr/>
          <p:nvPr/>
        </p:nvSpPr>
        <p:spPr>
          <a:xfrm>
            <a:off x="922436" y="1377115"/>
            <a:ext cx="1009650" cy="323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Qualitative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46B3EE4-EF28-B83B-D755-AE663F0EB4E5}"/>
              </a:ext>
            </a:extLst>
          </p:cNvPr>
          <p:cNvCxnSpPr>
            <a:cxnSpLocks/>
            <a:stCxn id="73" idx="3"/>
            <a:endCxn id="10" idx="1"/>
          </p:cNvCxnSpPr>
          <p:nvPr/>
        </p:nvCxnSpPr>
        <p:spPr>
          <a:xfrm flipV="1">
            <a:off x="1932086" y="1534551"/>
            <a:ext cx="372964" cy="411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Corrélations</a:t>
            </a:r>
            <a:endParaRPr lang="en-US" sz="3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C1141A0-773E-7DF8-8FD0-6C94B2B5481A}"/>
              </a:ext>
            </a:extLst>
          </p:cNvPr>
          <p:cNvSpPr/>
          <p:nvPr/>
        </p:nvSpPr>
        <p:spPr>
          <a:xfrm>
            <a:off x="5818472" y="3865915"/>
            <a:ext cx="1374978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t test indépendant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Mann-Whitney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DDD98F-8A31-DE35-DB36-5EB73A1CA875}"/>
              </a:ext>
            </a:extLst>
          </p:cNvPr>
          <p:cNvSpPr/>
          <p:nvPr/>
        </p:nvSpPr>
        <p:spPr>
          <a:xfrm>
            <a:off x="7422053" y="4870435"/>
            <a:ext cx="1426673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à 1 facteur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 err="1">
                <a:solidFill>
                  <a:schemeClr val="bg1">
                    <a:lumMod val="65000"/>
                  </a:schemeClr>
                </a:solidFill>
              </a:rPr>
              <a:t>Kruskal</a:t>
            </a: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-Wallis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AAA339-CDA8-B69E-9C4A-C4AD0F746807}"/>
              </a:ext>
            </a:extLst>
          </p:cNvPr>
          <p:cNvSpPr/>
          <p:nvPr/>
        </p:nvSpPr>
        <p:spPr>
          <a:xfrm>
            <a:off x="5810780" y="4410949"/>
            <a:ext cx="1404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t test apparié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Wilcoxon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D8C6205-4627-65EF-5135-73E877A8E15F}"/>
              </a:ext>
            </a:extLst>
          </p:cNvPr>
          <p:cNvSpPr/>
          <p:nvPr/>
        </p:nvSpPr>
        <p:spPr>
          <a:xfrm>
            <a:off x="7432999" y="5466276"/>
            <a:ext cx="1415727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factorielle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FC14913-5B1D-511B-6545-0517B62D54C8}"/>
              </a:ext>
            </a:extLst>
          </p:cNvPr>
          <p:cNvSpPr/>
          <p:nvPr/>
        </p:nvSpPr>
        <p:spPr>
          <a:xfrm>
            <a:off x="5818472" y="5926204"/>
            <a:ext cx="1943894" cy="465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à mesures répétées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Friedman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E144662-15E8-38F7-2682-68A041665911}"/>
              </a:ext>
            </a:extLst>
          </p:cNvPr>
          <p:cNvSpPr/>
          <p:nvPr/>
        </p:nvSpPr>
        <p:spPr>
          <a:xfrm>
            <a:off x="4357672" y="3914215"/>
            <a:ext cx="11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Indépendants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9FFADC4-0064-37FC-C947-AB587D01E908}"/>
              </a:ext>
            </a:extLst>
          </p:cNvPr>
          <p:cNvSpPr/>
          <p:nvPr/>
        </p:nvSpPr>
        <p:spPr>
          <a:xfrm>
            <a:off x="4356724" y="4446949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Appariés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D746BA-F519-C3DA-DC8C-7AC5B2FD90FC}"/>
              </a:ext>
            </a:extLst>
          </p:cNvPr>
          <p:cNvSpPr/>
          <p:nvPr/>
        </p:nvSpPr>
        <p:spPr>
          <a:xfrm>
            <a:off x="2707848" y="4170349"/>
            <a:ext cx="1180575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2 groupes (1 VI)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D2ECF8C-DFCB-F540-4C95-DA8965945658}"/>
              </a:ext>
            </a:extLst>
          </p:cNvPr>
          <p:cNvSpPr/>
          <p:nvPr/>
        </p:nvSpPr>
        <p:spPr>
          <a:xfrm>
            <a:off x="4357672" y="5186676"/>
            <a:ext cx="11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Indépendants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6A91927-9236-0944-7E2A-3E5BCDF1308C}"/>
              </a:ext>
            </a:extLst>
          </p:cNvPr>
          <p:cNvSpPr/>
          <p:nvPr/>
        </p:nvSpPr>
        <p:spPr>
          <a:xfrm>
            <a:off x="4356724" y="6015856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Appariés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5B9E654-D484-D51F-2CB4-FDF83328B12C}"/>
              </a:ext>
            </a:extLst>
          </p:cNvPr>
          <p:cNvSpPr/>
          <p:nvPr/>
        </p:nvSpPr>
        <p:spPr>
          <a:xfrm>
            <a:off x="5833853" y="4921238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VI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0AF65CD-3652-5ADF-BAA7-3C2DB14DD529}"/>
              </a:ext>
            </a:extLst>
          </p:cNvPr>
          <p:cNvSpPr/>
          <p:nvPr/>
        </p:nvSpPr>
        <p:spPr>
          <a:xfrm>
            <a:off x="5833853" y="5469441"/>
            <a:ext cx="1152000" cy="27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&gt;1 VI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9D6ECC9-C6D2-D328-C294-6761BC603FE0}"/>
              </a:ext>
            </a:extLst>
          </p:cNvPr>
          <p:cNvSpPr/>
          <p:nvPr/>
        </p:nvSpPr>
        <p:spPr>
          <a:xfrm>
            <a:off x="2707848" y="5511246"/>
            <a:ext cx="1179408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&gt;2 groupes</a:t>
            </a:r>
          </a:p>
        </p:txBody>
      </p:sp>
      <p:cxnSp>
        <p:nvCxnSpPr>
          <p:cNvPr id="94" name="Connecteur : en angle 118">
            <a:extLst>
              <a:ext uri="{FF2B5EF4-FFF2-40B4-BE49-F238E27FC236}">
                <a16:creationId xmlns:a16="http://schemas.microsoft.com/office/drawing/2014/main" id="{F1724CF4-7445-BDD1-4620-55033E61AAD8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 flipH="1" flipV="1">
            <a:off x="2242744" y="4421661"/>
            <a:ext cx="572416" cy="357792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121">
            <a:extLst>
              <a:ext uri="{FF2B5EF4-FFF2-40B4-BE49-F238E27FC236}">
                <a16:creationId xmlns:a16="http://schemas.microsoft.com/office/drawing/2014/main" id="{95B258B0-B1CE-0995-C4B7-EDADBDD9CBEC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H="1">
            <a:off x="2288712" y="5236109"/>
            <a:ext cx="480481" cy="357792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 : en angle 124">
            <a:extLst>
              <a:ext uri="{FF2B5EF4-FFF2-40B4-BE49-F238E27FC236}">
                <a16:creationId xmlns:a16="http://schemas.microsoft.com/office/drawing/2014/main" id="{0AC9BA9E-C040-8794-395F-81E24B35F134}"/>
              </a:ext>
            </a:extLst>
          </p:cNvPr>
          <p:cNvCxnSpPr>
            <a:cxnSpLocks/>
            <a:stCxn id="88" idx="0"/>
            <a:endCxn id="86" idx="1"/>
          </p:cNvCxnSpPr>
          <p:nvPr/>
        </p:nvCxnSpPr>
        <p:spPr>
          <a:xfrm rot="5400000" flipH="1" flipV="1">
            <a:off x="3958736" y="3771413"/>
            <a:ext cx="112134" cy="68573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 : en angle 127">
            <a:extLst>
              <a:ext uri="{FF2B5EF4-FFF2-40B4-BE49-F238E27FC236}">
                <a16:creationId xmlns:a16="http://schemas.microsoft.com/office/drawing/2014/main" id="{A3A5F91C-052E-F235-417F-9E2B80D160CD}"/>
              </a:ext>
            </a:extLst>
          </p:cNvPr>
          <p:cNvCxnSpPr>
            <a:cxnSpLocks/>
            <a:stCxn id="88" idx="2"/>
            <a:endCxn id="87" idx="1"/>
          </p:cNvCxnSpPr>
          <p:nvPr/>
        </p:nvCxnSpPr>
        <p:spPr>
          <a:xfrm rot="16200000" flipH="1">
            <a:off x="3948029" y="4182254"/>
            <a:ext cx="132600" cy="68479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 : en angle 132">
            <a:extLst>
              <a:ext uri="{FF2B5EF4-FFF2-40B4-BE49-F238E27FC236}">
                <a16:creationId xmlns:a16="http://schemas.microsoft.com/office/drawing/2014/main" id="{F949A873-E554-68A8-CA66-5EC2B7EE05E2}"/>
              </a:ext>
            </a:extLst>
          </p:cNvPr>
          <p:cNvCxnSpPr>
            <a:cxnSpLocks/>
            <a:stCxn id="93" idx="0"/>
            <a:endCxn id="89" idx="1"/>
          </p:cNvCxnSpPr>
          <p:nvPr/>
        </p:nvCxnSpPr>
        <p:spPr>
          <a:xfrm rot="5400000" flipH="1" flipV="1">
            <a:off x="3912409" y="5065983"/>
            <a:ext cx="180570" cy="709956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 : en angle 135">
            <a:extLst>
              <a:ext uri="{FF2B5EF4-FFF2-40B4-BE49-F238E27FC236}">
                <a16:creationId xmlns:a16="http://schemas.microsoft.com/office/drawing/2014/main" id="{C12C6E4E-D379-2D51-380C-84F64F1AAB5C}"/>
              </a:ext>
            </a:extLst>
          </p:cNvPr>
          <p:cNvCxnSpPr>
            <a:cxnSpLocks/>
            <a:stCxn id="93" idx="2"/>
            <a:endCxn id="90" idx="1"/>
          </p:cNvCxnSpPr>
          <p:nvPr/>
        </p:nvCxnSpPr>
        <p:spPr>
          <a:xfrm rot="16200000" flipH="1">
            <a:off x="3821915" y="5625047"/>
            <a:ext cx="360610" cy="70900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 : en angle 138">
            <a:extLst>
              <a:ext uri="{FF2B5EF4-FFF2-40B4-BE49-F238E27FC236}">
                <a16:creationId xmlns:a16="http://schemas.microsoft.com/office/drawing/2014/main" id="{43BCD902-9C12-B987-599C-57CEB7A9460C}"/>
              </a:ext>
            </a:extLst>
          </p:cNvPr>
          <p:cNvCxnSpPr>
            <a:cxnSpLocks/>
            <a:stCxn id="89" idx="0"/>
            <a:endCxn id="91" idx="1"/>
          </p:cNvCxnSpPr>
          <p:nvPr/>
        </p:nvCxnSpPr>
        <p:spPr>
          <a:xfrm rot="5400000" flipH="1" flipV="1">
            <a:off x="5332043" y="4684867"/>
            <a:ext cx="121438" cy="88218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 : en angle 141">
            <a:extLst>
              <a:ext uri="{FF2B5EF4-FFF2-40B4-BE49-F238E27FC236}">
                <a16:creationId xmlns:a16="http://schemas.microsoft.com/office/drawing/2014/main" id="{0732AB2C-14D0-8228-BECE-847EEAE63816}"/>
              </a:ext>
            </a:extLst>
          </p:cNvPr>
          <p:cNvCxnSpPr>
            <a:cxnSpLocks/>
            <a:stCxn id="89" idx="2"/>
            <a:endCxn id="92" idx="1"/>
          </p:cNvCxnSpPr>
          <p:nvPr/>
        </p:nvCxnSpPr>
        <p:spPr>
          <a:xfrm rot="16200000" flipH="1">
            <a:off x="5327346" y="5099001"/>
            <a:ext cx="130833" cy="88218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92" idx="3"/>
            <a:endCxn id="84" idx="1"/>
          </p:cNvCxnSpPr>
          <p:nvPr/>
        </p:nvCxnSpPr>
        <p:spPr>
          <a:xfrm>
            <a:off x="6985853" y="5605509"/>
            <a:ext cx="447146" cy="476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86" idx="3"/>
            <a:endCxn id="75" idx="1"/>
          </p:cNvCxnSpPr>
          <p:nvPr/>
        </p:nvCxnSpPr>
        <p:spPr>
          <a:xfrm>
            <a:off x="5545672" y="4058215"/>
            <a:ext cx="272800" cy="570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87" idx="3"/>
            <a:endCxn id="80" idx="1"/>
          </p:cNvCxnSpPr>
          <p:nvPr/>
        </p:nvCxnSpPr>
        <p:spPr>
          <a:xfrm>
            <a:off x="5508724" y="4590949"/>
            <a:ext cx="30205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91" idx="3"/>
            <a:endCxn id="79" idx="1"/>
          </p:cNvCxnSpPr>
          <p:nvPr/>
        </p:nvCxnSpPr>
        <p:spPr>
          <a:xfrm>
            <a:off x="6985853" y="5065238"/>
            <a:ext cx="436200" cy="319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90" idx="3"/>
            <a:endCxn id="85" idx="1"/>
          </p:cNvCxnSpPr>
          <p:nvPr/>
        </p:nvCxnSpPr>
        <p:spPr>
          <a:xfrm flipV="1">
            <a:off x="5508724" y="6158937"/>
            <a:ext cx="309748" cy="91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2F0C686-85CD-B3DC-AAFD-94BD4845A09B}"/>
              </a:ext>
            </a:extLst>
          </p:cNvPr>
          <p:cNvSpPr/>
          <p:nvPr/>
        </p:nvSpPr>
        <p:spPr>
          <a:xfrm>
            <a:off x="2707848" y="3325036"/>
            <a:ext cx="1179408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groupe (1 </a:t>
            </a:r>
            <a:r>
              <a:rPr lang="fr-FR" sz="1200" b="1" dirty="0" err="1">
                <a:solidFill>
                  <a:schemeClr val="bg1">
                    <a:lumMod val="65000"/>
                  </a:schemeClr>
                </a:solidFill>
              </a:rPr>
              <a:t>VD</a:t>
            </a: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>
            <a:off x="3887256" y="3469036"/>
            <a:ext cx="273849" cy="72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214E16B-308D-F1ED-46FF-AE6CFB6A92F6}"/>
              </a:ext>
            </a:extLst>
          </p:cNvPr>
          <p:cNvSpPr/>
          <p:nvPr/>
        </p:nvSpPr>
        <p:spPr>
          <a:xfrm>
            <a:off x="4161105" y="3270791"/>
            <a:ext cx="2015197" cy="397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t échantillon unique</a:t>
            </a:r>
          </a:p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Wilcoxon échantillon unique</a:t>
            </a:r>
          </a:p>
        </p:txBody>
      </p:sp>
      <p:cxnSp>
        <p:nvCxnSpPr>
          <p:cNvPr id="115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  <a:endCxn id="111" idx="1"/>
          </p:cNvCxnSpPr>
          <p:nvPr/>
        </p:nvCxnSpPr>
        <p:spPr>
          <a:xfrm rot="5400000" flipH="1" flipV="1">
            <a:off x="1820088" y="3999005"/>
            <a:ext cx="1417729" cy="357792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Image 69">
            <a:extLst>
              <a:ext uri="{FF2B5EF4-FFF2-40B4-BE49-F238E27FC236}">
                <a16:creationId xmlns:a16="http://schemas.microsoft.com/office/drawing/2014/main" id="{5FD47DAA-6503-4F33-A5EF-5B855B960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88" y="1937752"/>
            <a:ext cx="387423" cy="378198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8959BF19-B346-40F4-9201-91951018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35" y="1828384"/>
            <a:ext cx="399725" cy="480829"/>
          </a:xfrm>
          <a:prstGeom prst="rect">
            <a:avLst/>
          </a:prstGeom>
        </p:spPr>
      </p:pic>
      <p:pic>
        <p:nvPicPr>
          <p:cNvPr id="74" name="Graphique 73">
            <a:extLst>
              <a:ext uri="{FF2B5EF4-FFF2-40B4-BE49-F238E27FC236}">
                <a16:creationId xmlns:a16="http://schemas.microsoft.com/office/drawing/2014/main" id="{8635B10D-378E-45EC-B274-31A214DF7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920" y="4553727"/>
            <a:ext cx="511511" cy="5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80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30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Statistiques inférentielles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/>
              <a:t>Test de corrélation </a:t>
            </a:r>
            <a:r>
              <a:rPr lang="fr-FR" sz="2000" dirty="0"/>
              <a:t>de Pearson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6184" y="2349491"/>
            <a:ext cx="4632225" cy="2421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cor.test</a:t>
            </a: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</a:t>
            </a:r>
            <a:r>
              <a:rPr lang="en-US" sz="11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Happiness</a:t>
            </a: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</a:t>
            </a:r>
            <a:r>
              <a:rPr lang="en-US" sz="11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Bands_BOXCOX</a:t>
            </a: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Pearson's product-moment correlation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DF_stat2$Happiness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DF_stat2$Bands_BOXCOX</a:t>
            </a:r>
            <a:b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 = 6.7341, </a:t>
            </a:r>
            <a:r>
              <a:rPr lang="en-US" sz="11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114,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= 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7.021e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-10</a:t>
            </a:r>
            <a:b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correlation is not equal to 0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1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95 percent confidence interval:</a:t>
            </a:r>
            <a:br>
              <a:rPr lang="en-US" sz="11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</a:t>
            </a:r>
            <a:r>
              <a:rPr lang="en-US" sz="11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0.3889778 0.6523339</a:t>
            </a:r>
            <a:br>
              <a:rPr lang="en-US" sz="11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</a:t>
            </a:r>
            <a:r>
              <a:rPr lang="en-US" sz="1100" b="1" dirty="0" err="1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</a:t>
            </a: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1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0.5334628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3E880883-79B5-4CFC-A713-48DD6FE39EE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AC395F-3E68-4502-9F04-8B031819643D}"/>
              </a:ext>
            </a:extLst>
          </p:cNvPr>
          <p:cNvSpPr/>
          <p:nvPr/>
        </p:nvSpPr>
        <p:spPr>
          <a:xfrm>
            <a:off x="5293410" y="1498152"/>
            <a:ext cx="37254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/>
              <a:t>Est ce que cette corrélation de 0.53 permet de </a:t>
            </a:r>
            <a:r>
              <a:rPr lang="fr-FR" b="1" u="sng"/>
              <a:t>rejeter l'hypothèse nulle </a:t>
            </a:r>
            <a:r>
              <a:rPr lang="fr-FR" b="1"/>
              <a:t>et être </a:t>
            </a:r>
            <a:r>
              <a:rPr lang="fr-FR" b="1" u="sng"/>
              <a:t>généralisée à la population </a:t>
            </a:r>
            <a:r>
              <a:rPr lang="fr-FR" b="1"/>
              <a:t>? OUI !!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EA6665D-2ED1-4B66-833C-CFBE7ACF1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433" y="3208081"/>
            <a:ext cx="1101313" cy="1108343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64AAE3A-FF5F-446B-999C-D42D49EB4476}"/>
              </a:ext>
            </a:extLst>
          </p:cNvPr>
          <p:cNvCxnSpPr>
            <a:cxnSpLocks/>
          </p:cNvCxnSpPr>
          <p:nvPr/>
        </p:nvCxnSpPr>
        <p:spPr>
          <a:xfrm flipV="1">
            <a:off x="6456613" y="4085473"/>
            <a:ext cx="0" cy="10548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B13D740-3BA5-42EB-8DBF-8388E49E7007}"/>
              </a:ext>
            </a:extLst>
          </p:cNvPr>
          <p:cNvCxnSpPr>
            <a:cxnSpLocks/>
          </p:cNvCxnSpPr>
          <p:nvPr/>
        </p:nvCxnSpPr>
        <p:spPr>
          <a:xfrm>
            <a:off x="6456613" y="5140298"/>
            <a:ext cx="148617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B615085-0A72-4361-9B0C-267F63E36D09}"/>
              </a:ext>
            </a:extLst>
          </p:cNvPr>
          <p:cNvSpPr/>
          <p:nvPr/>
        </p:nvSpPr>
        <p:spPr>
          <a:xfrm>
            <a:off x="6803122" y="5203195"/>
            <a:ext cx="720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métal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BAA247-F01D-41DA-9238-DC616D3B41F7}"/>
              </a:ext>
            </a:extLst>
          </p:cNvPr>
          <p:cNvSpPr/>
          <p:nvPr/>
        </p:nvSpPr>
        <p:spPr>
          <a:xfrm rot="16200000">
            <a:off x="5710981" y="4445753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bonheur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2D061F9-C00E-404D-91BB-C233C8C48D17}"/>
              </a:ext>
            </a:extLst>
          </p:cNvPr>
          <p:cNvCxnSpPr>
            <a:cxnSpLocks/>
          </p:cNvCxnSpPr>
          <p:nvPr/>
        </p:nvCxnSpPr>
        <p:spPr>
          <a:xfrm>
            <a:off x="6535328" y="4744057"/>
            <a:ext cx="11762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CB2B42B-01E6-40D4-B7A5-DD2855234740}"/>
              </a:ext>
            </a:extLst>
          </p:cNvPr>
          <p:cNvSpPr/>
          <p:nvPr/>
        </p:nvSpPr>
        <p:spPr>
          <a:xfrm>
            <a:off x="6622039" y="4371923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/>
              <a:t>H0: r = 0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A56C8EF-6A0A-47A0-8D45-B41B444843FB}"/>
              </a:ext>
            </a:extLst>
          </p:cNvPr>
          <p:cNvCxnSpPr/>
          <p:nvPr/>
        </p:nvCxnSpPr>
        <p:spPr>
          <a:xfrm flipH="1">
            <a:off x="6465141" y="3564313"/>
            <a:ext cx="1491916" cy="21519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6F3F3A0-B0A2-459B-B0D6-9E07899B54F9}"/>
              </a:ext>
            </a:extLst>
          </p:cNvPr>
          <p:cNvCxnSpPr>
            <a:cxnSpLocks/>
          </p:cNvCxnSpPr>
          <p:nvPr/>
        </p:nvCxnSpPr>
        <p:spPr>
          <a:xfrm>
            <a:off x="6407392" y="3627678"/>
            <a:ext cx="1491916" cy="21519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66DA374-60FC-43C6-A51A-A60DBD77CFEC}"/>
              </a:ext>
            </a:extLst>
          </p:cNvPr>
          <p:cNvSpPr/>
          <p:nvPr/>
        </p:nvSpPr>
        <p:spPr>
          <a:xfrm>
            <a:off x="7890314" y="3683714"/>
            <a:ext cx="1155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/>
              <a:t>Rejetée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883125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31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Absence d'outliers : </a:t>
            </a:r>
            <a:r>
              <a:rPr lang="fr-FR" sz="2000"/>
              <a:t>oui </a:t>
            </a:r>
            <a:r>
              <a:rPr lang="fr-FR" sz="1400"/>
              <a:t>(après suppression)</a:t>
            </a:r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Les distributions des variables sont </a:t>
            </a:r>
            <a:r>
              <a:rPr lang="fr-FR" sz="2000" b="1" dirty="0"/>
              <a:t>approximativement</a:t>
            </a:r>
            <a:r>
              <a:rPr lang="fr-FR" sz="2000" dirty="0"/>
              <a:t> normales </a:t>
            </a:r>
            <a:r>
              <a:rPr lang="fr-FR" sz="2000"/>
              <a:t>: </a:t>
            </a:r>
            <a:r>
              <a:rPr lang="fr-FR" sz="2000" b="1">
                <a:solidFill>
                  <a:srgbClr val="FF0000"/>
                </a:solidFill>
              </a:rPr>
              <a:t>NON !</a:t>
            </a:r>
            <a:endParaRPr lang="fr-FR" sz="2000" b="1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sp>
        <p:nvSpPr>
          <p:cNvPr id="11" name="Rectangle 10"/>
          <p:cNvSpPr/>
          <p:nvPr/>
        </p:nvSpPr>
        <p:spPr>
          <a:xfrm>
            <a:off x="336263" y="4540406"/>
            <a:ext cx="8406340" cy="143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/>
              <a:t>Solutions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(1) Forcer la variable à devenir normale ?!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3232FF"/>
                </a:solidFill>
              </a:rPr>
              <a:t>(2</a:t>
            </a:r>
            <a:r>
              <a:rPr lang="fr-FR" b="1">
                <a:solidFill>
                  <a:srgbClr val="3232FF"/>
                </a:solidFill>
              </a:rPr>
              <a:t>) Utiliser le </a:t>
            </a:r>
            <a:r>
              <a:rPr lang="fr-FR" b="1" dirty="0">
                <a:solidFill>
                  <a:srgbClr val="3232FF"/>
                </a:solidFill>
              </a:rPr>
              <a:t>test de corrélation </a:t>
            </a:r>
            <a:r>
              <a:rPr lang="fr-FR" b="1">
                <a:solidFill>
                  <a:srgbClr val="3232FF"/>
                </a:solidFill>
              </a:rPr>
              <a:t>de Spearman</a:t>
            </a:r>
            <a:r>
              <a:rPr lang="fr-FR" b="1" dirty="0">
                <a:solidFill>
                  <a:srgbClr val="3232FF"/>
                </a:solidFill>
              </a:rPr>
              <a:t> qui ne requiert pas ces 2 assomptions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F165157-7A11-4167-9D2D-8D3180CC5D72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1B104026-52BD-4FAA-A12A-EFFCB07547EB}"/>
              </a:ext>
            </a:extLst>
          </p:cNvPr>
          <p:cNvPicPr/>
          <p:nvPr/>
        </p:nvPicPr>
        <p:blipFill rotWithShape="1">
          <a:blip r:embed="rId3"/>
          <a:srcRect b="5095"/>
          <a:stretch/>
        </p:blipFill>
        <p:spPr bwMode="auto">
          <a:xfrm>
            <a:off x="2675823" y="2164130"/>
            <a:ext cx="3510720" cy="26773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7082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32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Spearman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150236" y="3642868"/>
            <a:ext cx="6583679" cy="2159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cor.test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Happiness,DF_stat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method=</a:t>
            </a:r>
            <a:r>
              <a:rPr lang="en-US" sz="1400" b="1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"spearman"</a:t>
            </a:r>
            <a: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Spearman's rank correlation rho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DF_stat$Happiness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DF_stat$Bands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 = 125768,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8.858e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-10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rho is not equal to 0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rho </a:t>
            </a:r>
            <a:b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0.5288108</a:t>
            </a:r>
          </a:p>
        </p:txBody>
      </p:sp>
      <p:sp>
        <p:nvSpPr>
          <p:cNvPr id="7" name="Rectangle 6"/>
          <p:cNvSpPr/>
          <p:nvPr/>
        </p:nvSpPr>
        <p:spPr>
          <a:xfrm>
            <a:off x="-106140" y="1310658"/>
            <a:ext cx="88306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/>
              <a:t>équivaut à une corrélation de Pearson sur 2 variables </a:t>
            </a:r>
            <a:r>
              <a:rPr lang="fr-FR" sz="2000" b="1" dirty="0"/>
              <a:t>transformées en rangs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/>
              <a:t>teste une </a:t>
            </a:r>
            <a:r>
              <a:rPr lang="fr-FR" sz="2000" b="1"/>
              <a:t>relation MONOTONE </a:t>
            </a:r>
            <a:r>
              <a:rPr lang="fr-FR" sz="2000" dirty="0"/>
              <a:t>(si x augmente, y augmente)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test légèrement moins </a:t>
            </a:r>
            <a:r>
              <a:rPr lang="fr-FR" sz="2000"/>
              <a:t>puissant (p valeur plus grosse)</a:t>
            </a:r>
            <a:endParaRPr lang="en-US" sz="2000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2627158" y="5713031"/>
            <a:ext cx="574723" cy="473698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01880" y="6056846"/>
            <a:ext cx="1661065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b="1" i="1" dirty="0">
                <a:solidFill>
                  <a:srgbClr val="3232FF"/>
                </a:solidFill>
              </a:rPr>
              <a:t>rho</a:t>
            </a:r>
            <a:r>
              <a:rPr lang="fr-FR" sz="1600" b="1" dirty="0">
                <a:solidFill>
                  <a:srgbClr val="3232FF"/>
                </a:solidFill>
              </a:rPr>
              <a:t> de Spearman</a:t>
            </a:r>
            <a:endParaRPr lang="en-US" sz="1600" b="1" dirty="0">
              <a:solidFill>
                <a:srgbClr val="3232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10844" y="4145208"/>
            <a:ext cx="926869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p valeur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6" name="Connecteur en angle 15"/>
          <p:cNvCxnSpPr/>
          <p:nvPr/>
        </p:nvCxnSpPr>
        <p:spPr>
          <a:xfrm flipV="1">
            <a:off x="4689986" y="4399620"/>
            <a:ext cx="1020858" cy="41906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6510372" y="3166716"/>
            <a:ext cx="254682" cy="449964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610894" y="2708658"/>
            <a:ext cx="3225098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3232FF"/>
                </a:solidFill>
              </a:rPr>
              <a:t>par défaut, </a:t>
            </a:r>
            <a:r>
              <a:rPr lang="fr-FR" sz="1600" b="1" dirty="0"/>
              <a:t>méthode = "</a:t>
            </a:r>
            <a:r>
              <a:rPr lang="fr-FR" sz="1600" b="1" dirty="0" err="1"/>
              <a:t>pearson</a:t>
            </a:r>
            <a:r>
              <a:rPr lang="fr-FR" sz="1600" b="1" dirty="0"/>
              <a:t>"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8936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33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Corrélation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05832" y="1197581"/>
            <a:ext cx="2833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Exemples de rédaction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833" y="1823355"/>
            <a:ext cx="6660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Nous avons conduit une corrélation de </a:t>
            </a:r>
            <a:r>
              <a:rPr lang="fr-FR" b="1" dirty="0">
                <a:solidFill>
                  <a:srgbClr val="3232FF"/>
                </a:solidFill>
              </a:rPr>
              <a:t>Pearson</a:t>
            </a:r>
            <a:r>
              <a:rPr lang="fr-FR" dirty="0"/>
              <a:t> pour tester l'existence d'une association </a:t>
            </a:r>
            <a:r>
              <a:rPr lang="fr-FR" sz="1400" b="1" dirty="0">
                <a:solidFill>
                  <a:srgbClr val="3232FF"/>
                </a:solidFill>
              </a:rPr>
              <a:t>(linéaire) </a:t>
            </a:r>
            <a:r>
              <a:rPr lang="fr-FR" dirty="0"/>
              <a:t>entre le nombre de groupes de métal (GM) et le bonheur ressenti (BR) par pays. La relation entre GM et BR était significative </a:t>
            </a:r>
            <a:r>
              <a:rPr lang="fr-FR" b="1" dirty="0">
                <a:solidFill>
                  <a:srgbClr val="3232FF"/>
                </a:solidFill>
              </a:rPr>
              <a:t>(</a:t>
            </a:r>
            <a:r>
              <a:rPr lang="en-US" b="1" i="1" dirty="0">
                <a:solidFill>
                  <a:srgbClr val="3232FF"/>
                </a:solidFill>
              </a:rPr>
              <a:t>r</a:t>
            </a:r>
            <a:r>
              <a:rPr lang="en-US" b="1">
                <a:solidFill>
                  <a:srgbClr val="3232FF"/>
                </a:solidFill>
              </a:rPr>
              <a:t>(113) </a:t>
            </a:r>
            <a:r>
              <a:rPr lang="en-US" b="1" dirty="0">
                <a:solidFill>
                  <a:srgbClr val="3232FF"/>
                </a:solidFill>
              </a:rPr>
              <a:t>= .52, </a:t>
            </a:r>
            <a:r>
              <a:rPr lang="en-US" b="1" i="1" dirty="0">
                <a:solidFill>
                  <a:srgbClr val="3232FF"/>
                </a:solidFill>
              </a:rPr>
              <a:t>p</a:t>
            </a:r>
            <a:r>
              <a:rPr lang="en-US" b="1" dirty="0">
                <a:solidFill>
                  <a:srgbClr val="3232FF"/>
                </a:solidFill>
              </a:rPr>
              <a:t> &lt; .001).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5832" y="3628696"/>
            <a:ext cx="6660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Nous avons conduit une corrélation de </a:t>
            </a:r>
            <a:r>
              <a:rPr lang="fr-FR" b="1" dirty="0">
                <a:solidFill>
                  <a:srgbClr val="3232FF"/>
                </a:solidFill>
              </a:rPr>
              <a:t>Spearman</a:t>
            </a:r>
            <a:r>
              <a:rPr lang="fr-FR" dirty="0"/>
              <a:t> pour tester l'existence d'une association </a:t>
            </a:r>
            <a:r>
              <a:rPr lang="fr-FR" sz="1400" b="1" dirty="0">
                <a:solidFill>
                  <a:srgbClr val="3232FF"/>
                </a:solidFill>
              </a:rPr>
              <a:t>(monotone) </a:t>
            </a:r>
            <a:r>
              <a:rPr lang="fr-FR" dirty="0"/>
              <a:t>entre le nombre de groupes de métal (GM) et le bonheur ressenti (BR) par pays. La relation entre GM et BR était significative </a:t>
            </a:r>
            <a:r>
              <a:rPr lang="fr-FR" b="1" dirty="0">
                <a:solidFill>
                  <a:srgbClr val="3232FF"/>
                </a:solidFill>
              </a:rPr>
              <a:t>(</a:t>
            </a:r>
            <a:r>
              <a:rPr lang="en-US" b="1" i="1" dirty="0" err="1">
                <a:solidFill>
                  <a:srgbClr val="3232FF"/>
                </a:solidFill>
              </a:rPr>
              <a:t>r</a:t>
            </a:r>
            <a:r>
              <a:rPr lang="en-US" b="1" i="1" baseline="-25000" dirty="0" err="1">
                <a:solidFill>
                  <a:srgbClr val="3232FF"/>
                </a:solidFill>
              </a:rPr>
              <a:t>s</a:t>
            </a:r>
            <a:r>
              <a:rPr lang="en-US" b="1">
                <a:solidFill>
                  <a:srgbClr val="3232FF"/>
                </a:solidFill>
              </a:rPr>
              <a:t>(114) </a:t>
            </a:r>
            <a:r>
              <a:rPr lang="en-US" b="1" dirty="0">
                <a:solidFill>
                  <a:srgbClr val="3232FF"/>
                </a:solidFill>
              </a:rPr>
              <a:t>= .53, </a:t>
            </a:r>
            <a:r>
              <a:rPr lang="en-US" b="1" i="1" dirty="0">
                <a:solidFill>
                  <a:srgbClr val="3232FF"/>
                </a:solidFill>
              </a:rPr>
              <a:t>p</a:t>
            </a:r>
            <a:r>
              <a:rPr lang="en-US" b="1" dirty="0">
                <a:solidFill>
                  <a:srgbClr val="3232FF"/>
                </a:solidFill>
              </a:rPr>
              <a:t> &lt; .001).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H="1" flipV="1">
            <a:off x="3038761" y="3023684"/>
            <a:ext cx="236454" cy="28478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75215" y="3190026"/>
            <a:ext cx="97366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400" b="1" dirty="0" err="1">
                <a:solidFill>
                  <a:srgbClr val="FF0000"/>
                </a:solidFill>
              </a:rPr>
              <a:t>ddl</a:t>
            </a:r>
            <a:r>
              <a:rPr lang="fr-FR" sz="1400" b="1" dirty="0">
                <a:solidFill>
                  <a:srgbClr val="FF0000"/>
                </a:solidFill>
              </a:rPr>
              <a:t> = n - 2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 flipH="1" flipV="1">
            <a:off x="4012422" y="4833422"/>
            <a:ext cx="236454" cy="28478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30649" y="5120401"/>
            <a:ext cx="3633438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NB : pas de 0 avant virgule si chiffre borné entre -1 et +1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4389120" y="4800723"/>
            <a:ext cx="241215" cy="3174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369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-1257300" y="7868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www.psychometrie.jlroulin.fr</a:t>
            </a:r>
            <a:r>
              <a:rPr lang="en-US" dirty="0"/>
              <a:t>/</a:t>
            </a:r>
            <a:r>
              <a:rPr lang="en-US" dirty="0" err="1"/>
              <a:t>cours</a:t>
            </a:r>
            <a:r>
              <a:rPr lang="en-US" dirty="0"/>
              <a:t>/</a:t>
            </a:r>
            <a:r>
              <a:rPr lang="en-US" dirty="0" err="1"/>
              <a:t>aide_quizz.html?B14.html</a:t>
            </a:r>
            <a:endParaRPr lang="en-US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75691E5B-F9F1-45B4-BB12-65E94819D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965648"/>
              </p:ext>
            </p:extLst>
          </p:nvPr>
        </p:nvGraphicFramePr>
        <p:xfrm>
          <a:off x="1545526" y="2482196"/>
          <a:ext cx="6052948" cy="1889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917">
                  <a:extLst>
                    <a:ext uri="{9D8B030D-6E8A-4147-A177-3AD203B41FA5}">
                      <a16:colId xmlns:a16="http://schemas.microsoft.com/office/drawing/2014/main" val="1052743197"/>
                    </a:ext>
                  </a:extLst>
                </a:gridCol>
                <a:gridCol w="2356031">
                  <a:extLst>
                    <a:ext uri="{9D8B030D-6E8A-4147-A177-3AD203B41FA5}">
                      <a16:colId xmlns:a16="http://schemas.microsoft.com/office/drawing/2014/main" val="105312351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160598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VI-</a:t>
                      </a:r>
                      <a:r>
                        <a:rPr lang="fr-FR" sz="2000" dirty="0" err="1"/>
                        <a:t>VD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/>
                        <a:t>stat descriptive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/>
                        <a:t>stat inférentielle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75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2 </a:t>
                      </a:r>
                      <a:r>
                        <a:rPr lang="fr-FR" sz="2000" dirty="0" err="1"/>
                        <a:t>VD</a:t>
                      </a:r>
                      <a:r>
                        <a:rPr lang="fr-FR" sz="2000" dirty="0"/>
                        <a:t>/VI </a:t>
                      </a:r>
                      <a:r>
                        <a:rPr lang="fr-FR" sz="1800" dirty="0"/>
                        <a:t>ordinale</a:t>
                      </a:r>
                      <a:br>
                        <a:rPr lang="fr-FR" sz="1800" dirty="0"/>
                      </a:br>
                      <a:r>
                        <a:rPr lang="fr-FR" sz="1800" dirty="0"/>
                        <a:t>intervalle</a:t>
                      </a:r>
                      <a:br>
                        <a:rPr lang="fr-FR" sz="1800" dirty="0"/>
                      </a:br>
                      <a:r>
                        <a:rPr lang="fr-FR" sz="1800" dirty="0"/>
                        <a:t>rapport</a:t>
                      </a:r>
                      <a:r>
                        <a:rPr lang="fr-FR" sz="1800" baseline="0" dirty="0"/>
                        <a:t> (quantitative)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plot()</a:t>
                      </a:r>
                    </a:p>
                    <a:p>
                      <a:pPr algn="ctr"/>
                      <a:r>
                        <a:rPr lang="fr-FR" sz="2000" dirty="0"/>
                        <a:t>lm()</a:t>
                      </a:r>
                    </a:p>
                    <a:p>
                      <a:pPr algn="ctr"/>
                      <a:r>
                        <a:rPr lang="fr-FR" sz="2000"/>
                        <a:t>abline()</a:t>
                      </a:r>
                    </a:p>
                    <a:p>
                      <a:pPr algn="ctr"/>
                      <a:r>
                        <a:rPr lang="fr-FR" sz="2000"/>
                        <a:t>cor()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cor.test</a:t>
                      </a:r>
                      <a:r>
                        <a:rPr lang="fr-FR" sz="20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72730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BDA44AB8-9E10-434D-9F47-6D8666DA1B67}"/>
              </a:ext>
            </a:extLst>
          </p:cNvPr>
          <p:cNvSpPr txBox="1"/>
          <p:nvPr/>
        </p:nvSpPr>
        <p:spPr>
          <a:xfrm>
            <a:off x="276447" y="1130701"/>
            <a:ext cx="583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Mémo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Corrélation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23747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35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Exercice 6 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05832" y="1197581"/>
            <a:ext cx="8068747" cy="40164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Importez "</a:t>
            </a:r>
            <a:r>
              <a:rPr lang="fr-FR" sz="2000" dirty="0" err="1"/>
              <a:t>reading_skills2.csv</a:t>
            </a:r>
            <a:r>
              <a:rPr lang="fr-FR" sz="2000" dirty="0"/>
              <a:t>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Tester l'hypothèse d'une corrélation entre les variables "iq" et "</a:t>
            </a:r>
            <a:r>
              <a:rPr lang="fr-FR" sz="2000" dirty="0" err="1"/>
              <a:t>age</a:t>
            </a:r>
            <a:r>
              <a:rPr lang="fr-FR" sz="2000" dirty="0"/>
              <a:t>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Tester l'hypothèse d'une corrélation entre les variables "iq" et "</a:t>
            </a:r>
            <a:r>
              <a:rPr lang="fr-FR" sz="2000" dirty="0" err="1"/>
              <a:t>accuracy</a:t>
            </a:r>
            <a:r>
              <a:rPr lang="fr-FR" sz="2000" dirty="0"/>
              <a:t>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Suivez les étapes :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graphique </a:t>
            </a:r>
            <a:r>
              <a:rPr lang="fr-FR" dirty="0" err="1"/>
              <a:t>bivarié</a:t>
            </a:r>
            <a:endParaRPr lang="fr-F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outlier</a:t>
            </a:r>
            <a:r>
              <a:rPr lang="fr-FR" dirty="0"/>
              <a:t> 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normalité des distributions ? </a:t>
            </a:r>
            <a:r>
              <a:rPr lang="fr-FR" sz="1400" dirty="0"/>
              <a:t>(si besoin, transformez la variable en question)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test </a:t>
            </a:r>
            <a:r>
              <a:rPr lang="fr-FR" dirty="0" err="1"/>
              <a:t>inférentiel</a:t>
            </a:r>
            <a:r>
              <a:rPr lang="fr-FR" dirty="0"/>
              <a:t> : Pearson ou Spearman ?</a:t>
            </a: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305831" y="5439729"/>
            <a:ext cx="81398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Question de statistiques bonus : </a:t>
            </a:r>
            <a:r>
              <a:rPr lang="fr-FR" sz="1400" dirty="0" err="1"/>
              <a:t>Timéha</a:t>
            </a:r>
            <a:r>
              <a:rPr lang="fr-FR" sz="1400" dirty="0"/>
              <a:t> trouve une corrélation de</a:t>
            </a:r>
            <a:r>
              <a:rPr lang="fr-FR" sz="1400" b="1" dirty="0"/>
              <a:t> 0.01 </a:t>
            </a:r>
            <a:r>
              <a:rPr lang="fr-FR" sz="1400" dirty="0"/>
              <a:t>entre le </a:t>
            </a:r>
            <a:r>
              <a:rPr lang="fr-FR" sz="1400" b="1" dirty="0">
                <a:solidFill>
                  <a:srgbClr val="0070C0"/>
                </a:solidFill>
              </a:rPr>
              <a:t>nombre de groupes de jazz par pays </a:t>
            </a:r>
            <a:r>
              <a:rPr lang="fr-FR" sz="1400" dirty="0"/>
              <a:t>et le </a:t>
            </a:r>
            <a:r>
              <a:rPr lang="fr-FR" sz="1400" b="1" dirty="0">
                <a:solidFill>
                  <a:srgbClr val="0070C0"/>
                </a:solidFill>
              </a:rPr>
              <a:t>bonheur ressenti par </a:t>
            </a:r>
            <a:r>
              <a:rPr lang="fr-FR" sz="1400" b="1">
                <a:solidFill>
                  <a:srgbClr val="0070C0"/>
                </a:solidFill>
              </a:rPr>
              <a:t>pays</a:t>
            </a:r>
            <a:r>
              <a:rPr lang="fr-FR" sz="1400"/>
              <a:t>. Elle a les données de </a:t>
            </a:r>
            <a:r>
              <a:rPr lang="fr-FR" sz="1400" u="sng"/>
              <a:t>tous les pays</a:t>
            </a:r>
            <a:r>
              <a:rPr lang="fr-FR" sz="1400"/>
              <a:t>. </a:t>
            </a:r>
            <a:r>
              <a:rPr lang="fr-FR" sz="1400" b="1" dirty="0"/>
              <a:t>Dans son article </a:t>
            </a:r>
            <a:r>
              <a:rPr lang="fr-FR" sz="1400" b="1" dirty="0" err="1"/>
              <a:t>Timéha</a:t>
            </a:r>
            <a:r>
              <a:rPr lang="fr-FR" sz="1400" b="1" dirty="0"/>
              <a:t> rejette H0 sans même calculer de p-valeur</a:t>
            </a:r>
            <a:r>
              <a:rPr lang="fr-FR" sz="1400" dirty="0"/>
              <a:t>… S'est-elle trompée !?</a:t>
            </a:r>
          </a:p>
        </p:txBody>
      </p:sp>
    </p:spTree>
    <p:extLst>
      <p:ext uri="{BB962C8B-B14F-4D97-AF65-F5344CB8AC3E}">
        <p14:creationId xmlns:p14="http://schemas.microsoft.com/office/powerpoint/2010/main" val="61501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4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Corrélation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54" y="2302177"/>
            <a:ext cx="8047022" cy="379671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619380" y="6579436"/>
            <a:ext cx="302959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https://</a:t>
            </a:r>
            <a:r>
              <a:rPr lang="en-US" sz="1050" dirty="0" err="1">
                <a:hlinkClick r:id="rId3"/>
              </a:rPr>
              <a:t>www.tylervigen.com</a:t>
            </a:r>
            <a:r>
              <a:rPr lang="en-US" sz="1050" dirty="0">
                <a:hlinkClick r:id="rId3"/>
              </a:rPr>
              <a:t>/spurious-correlations</a:t>
            </a:r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0405EF-E4D3-43E1-91E1-36595A4F70A6}"/>
              </a:ext>
            </a:extLst>
          </p:cNvPr>
          <p:cNvSpPr/>
          <p:nvPr/>
        </p:nvSpPr>
        <p:spPr>
          <a:xfrm>
            <a:off x="1818861" y="1452459"/>
            <a:ext cx="5506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>
                <a:highlight>
                  <a:srgbClr val="FF0000"/>
                </a:highlight>
              </a:rPr>
              <a:t>/!\</a:t>
            </a:r>
            <a:r>
              <a:rPr lang="fr-FR" sz="2400"/>
              <a:t> </a:t>
            </a:r>
            <a:r>
              <a:rPr lang="fr-FR" sz="2400" b="1"/>
              <a:t>corrélation n'est pas causalité </a:t>
            </a:r>
            <a:r>
              <a:rPr lang="fr-FR" sz="2400">
                <a:highlight>
                  <a:srgbClr val="FF0000"/>
                </a:highlight>
              </a:rPr>
              <a:t>/!\ </a:t>
            </a:r>
          </a:p>
        </p:txBody>
      </p:sp>
    </p:spTree>
    <p:extLst>
      <p:ext uri="{BB962C8B-B14F-4D97-AF65-F5344CB8AC3E}">
        <p14:creationId xmlns:p14="http://schemas.microsoft.com/office/powerpoint/2010/main" val="302529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5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sp>
        <p:nvSpPr>
          <p:cNvPr id="4" name="ZoneTexte 3"/>
          <p:cNvSpPr txBox="1"/>
          <p:nvPr/>
        </p:nvSpPr>
        <p:spPr>
          <a:xfrm>
            <a:off x="246183" y="1100934"/>
            <a:ext cx="85897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Contexte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</a:t>
            </a:r>
            <a:r>
              <a:rPr lang="fr-FR" err="1"/>
              <a:t>VD</a:t>
            </a:r>
            <a:r>
              <a:rPr lang="fr-FR"/>
              <a:t> quantitative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1 VI quantitative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H</a:t>
            </a:r>
            <a:r>
              <a:rPr lang="fr-FR" b="1" baseline="-25000" dirty="0">
                <a:solidFill>
                  <a:srgbClr val="0070C0"/>
                </a:solidFill>
              </a:rPr>
              <a:t>0</a:t>
            </a:r>
            <a:r>
              <a:rPr lang="fr-FR" dirty="0"/>
              <a:t>/</a:t>
            </a:r>
            <a:r>
              <a:rPr lang="fr-FR" b="1" dirty="0" err="1">
                <a:solidFill>
                  <a:srgbClr val="FF0000"/>
                </a:solidFill>
              </a:rPr>
              <a:t>H</a:t>
            </a:r>
            <a:r>
              <a:rPr lang="fr-FR" b="1" baseline="-25000" dirty="0" err="1">
                <a:solidFill>
                  <a:srgbClr val="FF0000"/>
                </a:solidFill>
              </a:rPr>
              <a:t>1</a:t>
            </a:r>
            <a:r>
              <a:rPr lang="fr-FR" dirty="0"/>
              <a:t> : </a:t>
            </a:r>
            <a:r>
              <a:rPr lang="fr-FR" b="1" dirty="0">
                <a:solidFill>
                  <a:srgbClr val="0070C0"/>
                </a:solidFill>
              </a:rPr>
              <a:t>Il n'y a pas de </a:t>
            </a:r>
            <a:r>
              <a:rPr lang="fr-FR" dirty="0"/>
              <a:t>/ </a:t>
            </a:r>
            <a:r>
              <a:rPr lang="fr-FR" b="1" dirty="0">
                <a:solidFill>
                  <a:srgbClr val="FF0000"/>
                </a:solidFill>
              </a:rPr>
              <a:t>il y a une </a:t>
            </a:r>
            <a:r>
              <a:rPr lang="fr-FR" b="1">
                <a:solidFill>
                  <a:srgbClr val="FF0000"/>
                </a:solidFill>
              </a:rPr>
              <a:t>association LINEAIRE entre </a:t>
            </a:r>
            <a:r>
              <a:rPr lang="fr-FR"/>
              <a:t>les deux variables dans la POPULATION</a:t>
            </a:r>
            <a:endParaRPr lang="en-US" dirty="0"/>
          </a:p>
        </p:txBody>
      </p:sp>
      <p:sp>
        <p:nvSpPr>
          <p:cNvPr id="7" name="Arc 6"/>
          <p:cNvSpPr/>
          <p:nvPr/>
        </p:nvSpPr>
        <p:spPr>
          <a:xfrm>
            <a:off x="2849249" y="1823317"/>
            <a:ext cx="738554" cy="400050"/>
          </a:xfrm>
          <a:prstGeom prst="arc">
            <a:avLst>
              <a:gd name="adj1" fmla="val 16200000"/>
              <a:gd name="adj2" fmla="val 5400000"/>
            </a:avLst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02672" y="1838676"/>
            <a:ext cx="1372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permutables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619380" y="6579436"/>
            <a:ext cx="302959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</a:t>
            </a:r>
            <a:r>
              <a:rPr lang="en-US" sz="1050" dirty="0" err="1">
                <a:hlinkClick r:id="rId2"/>
              </a:rPr>
              <a:t>www.tylervigen.com</a:t>
            </a:r>
            <a:r>
              <a:rPr lang="en-US" sz="1050" dirty="0">
                <a:hlinkClick r:id="rId2"/>
              </a:rPr>
              <a:t>/spurious-correlations</a:t>
            </a:r>
            <a:endParaRPr lang="en-US" sz="10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FBD002-0DB4-4AD3-9C1F-88DE7A85E6C8}"/>
              </a:ext>
            </a:extLst>
          </p:cNvPr>
          <p:cNvSpPr/>
          <p:nvPr/>
        </p:nvSpPr>
        <p:spPr>
          <a:xfrm>
            <a:off x="7443735" y="1084960"/>
            <a:ext cx="1573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70C0"/>
                </a:solidFill>
              </a:rPr>
              <a:t>H</a:t>
            </a:r>
            <a:r>
              <a:rPr lang="fr-FR" b="1" baseline="-25000">
                <a:solidFill>
                  <a:srgbClr val="0070C0"/>
                </a:solidFill>
              </a:rPr>
              <a:t>0 = hyp nulle</a:t>
            </a:r>
          </a:p>
          <a:p>
            <a:r>
              <a:rPr lang="fr-FR" b="1">
                <a:solidFill>
                  <a:srgbClr val="FF0000"/>
                </a:solidFill>
              </a:rPr>
              <a:t>H</a:t>
            </a:r>
            <a:r>
              <a:rPr lang="fr-FR" b="1" baseline="-25000">
                <a:solidFill>
                  <a:srgbClr val="FF0000"/>
                </a:solidFill>
              </a:rPr>
              <a:t>1 = hyp alternative</a:t>
            </a:r>
            <a:r>
              <a:rPr lang="fr-FR"/>
              <a:t> </a:t>
            </a:r>
          </a:p>
        </p:txBody>
      </p:sp>
      <p:pic>
        <p:nvPicPr>
          <p:cNvPr id="17" name="Graphique 16">
            <a:extLst>
              <a:ext uri="{FF2B5EF4-FFF2-40B4-BE49-F238E27FC236}">
                <a16:creationId xmlns:a16="http://schemas.microsoft.com/office/drawing/2014/main" id="{BAD390FF-F135-4033-BC4D-AAAAFB443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2769" y="1572562"/>
            <a:ext cx="511511" cy="511511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D4B6C0FF-02EE-4D0C-8798-08FD0D49A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6542" y="1957253"/>
            <a:ext cx="511511" cy="5115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B9F999-71C8-48B3-B328-4830D2AE4E0B}"/>
              </a:ext>
            </a:extLst>
          </p:cNvPr>
          <p:cNvSpPr/>
          <p:nvPr/>
        </p:nvSpPr>
        <p:spPr>
          <a:xfrm>
            <a:off x="246183" y="3367705"/>
            <a:ext cx="82517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Exemple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 Association linéaire entre le bonheur d'un pays et son nombre de groupes de métal ?</a:t>
            </a:r>
            <a:endParaRPr lang="en-US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B4EED3B-0C67-4E0C-A918-71BC04ECA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440" y="4152929"/>
            <a:ext cx="2514590" cy="130323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C1ADFE8-A467-4A26-A62D-F2A34EC16B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20" y="5404161"/>
            <a:ext cx="1915059" cy="111967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3A9BB58-AE7F-4FDC-83AD-B94D5DBAF5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7563" y="5511648"/>
            <a:ext cx="992186" cy="97846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00B909B-FA73-4DB1-8759-B5473DB40FF1}"/>
              </a:ext>
            </a:extLst>
          </p:cNvPr>
          <p:cNvSpPr/>
          <p:nvPr/>
        </p:nvSpPr>
        <p:spPr>
          <a:xfrm>
            <a:off x="438762" y="4793149"/>
            <a:ext cx="4636786" cy="1513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 </a:t>
            </a:r>
            <a:r>
              <a:rPr lang="en-US" sz="14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readxl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::read_xlsx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metal_bands.xlsx</a:t>
            </a:r>
            <a:r>
              <a:rPr lang="en-US" sz="1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(DF);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(DF) ;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(DF)</a:t>
            </a:r>
          </a:p>
          <a:p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# A tibble: 6 × 4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Territory   Bands Population Happiness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&lt;chr&gt;       &lt;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     &lt;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    &lt;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Afghanistan     2   37466414      2.40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3C8672-A1DA-40ED-BC67-FE63EABA271E}"/>
              </a:ext>
            </a:extLst>
          </p:cNvPr>
          <p:cNvSpPr/>
          <p:nvPr/>
        </p:nvSpPr>
        <p:spPr>
          <a:xfrm>
            <a:off x="5492559" y="2978956"/>
            <a:ext cx="35246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/>
              <a:t>les deux variables augmentent ou diminuent simultanément et à une vitesse constante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89AB1-E5E6-43C7-A1AE-9E27E333DEF1}"/>
              </a:ext>
            </a:extLst>
          </p:cNvPr>
          <p:cNvSpPr/>
          <p:nvPr/>
        </p:nvSpPr>
        <p:spPr>
          <a:xfrm>
            <a:off x="1301803" y="6550403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800">
                <a:hlinkClick r:id="rId8"/>
              </a:rPr>
              <a:t>https://support.minitab.com/fr-fr/minitab/21/help-and-how-to/statistics/basic-statistics/supporting-topics/basics/linear-nonlinear-and-monotonic-relationships/</a:t>
            </a:r>
            <a:endParaRPr lang="fr-FR" sz="800"/>
          </a:p>
        </p:txBody>
      </p:sp>
    </p:spTree>
    <p:extLst>
      <p:ext uri="{BB962C8B-B14F-4D97-AF65-F5344CB8AC3E}">
        <p14:creationId xmlns:p14="http://schemas.microsoft.com/office/powerpoint/2010/main" val="85691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>
                <a:solidFill>
                  <a:prstClr val="black"/>
                </a:solidFill>
              </a:rPr>
              <a:t>NB : dans cet exemple nous allons supprimer les pays avec des données manquantes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>
                <a:solidFill>
                  <a:prstClr val="black"/>
                </a:solidFill>
              </a:rPr>
              <a:t>De cette façon c'est comme si notre DF contenait un </a:t>
            </a:r>
            <a:r>
              <a:rPr lang="fr-FR" sz="2000" b="1">
                <a:solidFill>
                  <a:prstClr val="black"/>
                </a:solidFill>
              </a:rPr>
              <a:t>échantillon</a:t>
            </a:r>
            <a:r>
              <a:rPr lang="fr-FR" sz="2000">
                <a:solidFill>
                  <a:prstClr val="black"/>
                </a:solidFill>
              </a:rPr>
              <a:t> de certains pays</a:t>
            </a:r>
            <a:endParaRPr lang="fr-FR" sz="20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E744E1F9-9DAC-4EDB-9D12-EC89DEC1D2C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55A887-527B-4793-A927-4363AF245A5B}"/>
              </a:ext>
            </a:extLst>
          </p:cNvPr>
          <p:cNvSpPr/>
          <p:nvPr/>
        </p:nvSpPr>
        <p:spPr>
          <a:xfrm>
            <a:off x="420739" y="2947634"/>
            <a:ext cx="79264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 </a:t>
            </a:r>
            <a:r>
              <a:rPr lang="en-US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na.omit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(DF[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"Territory"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"Bands"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"Happiness"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)])</a:t>
            </a:r>
            <a:endParaRPr lang="fr-FR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6B817A-6D27-4887-A9DA-255CCC3A3986}"/>
              </a:ext>
            </a:extLst>
          </p:cNvPr>
          <p:cNvSpPr/>
          <p:nvPr/>
        </p:nvSpPr>
        <p:spPr>
          <a:xfrm>
            <a:off x="246184" y="398165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b="1">
                <a:solidFill>
                  <a:prstClr val="black"/>
                </a:solidFill>
              </a:rPr>
              <a:t>Nous avons un total de 117 pays</a:t>
            </a:r>
            <a:endParaRPr lang="fr-FR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F85DC1-ED30-4493-A8F1-AF1A0907F265}"/>
              </a:ext>
            </a:extLst>
          </p:cNvPr>
          <p:cNvSpPr/>
          <p:nvPr/>
        </p:nvSpPr>
        <p:spPr>
          <a:xfrm>
            <a:off x="3678181" y="3985501"/>
            <a:ext cx="25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(sur 197 selon wikipédia)</a:t>
            </a:r>
          </a:p>
        </p:txBody>
      </p:sp>
    </p:spTree>
    <p:extLst>
      <p:ext uri="{BB962C8B-B14F-4D97-AF65-F5344CB8AC3E}">
        <p14:creationId xmlns:p14="http://schemas.microsoft.com/office/powerpoint/2010/main" val="328329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8378" y="1601663"/>
            <a:ext cx="827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prstClr val="black"/>
                </a:solidFill>
              </a:rPr>
              <a:t>NUAGE DE POINTS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prstClr val="black"/>
                </a:solidFill>
              </a:rPr>
              <a:t>Possible de rajouter une </a:t>
            </a:r>
            <a:r>
              <a:rPr lang="fr-FR" b="1">
                <a:solidFill>
                  <a:prstClr val="black"/>
                </a:solidFill>
              </a:rPr>
              <a:t>droite de régression </a:t>
            </a:r>
            <a:r>
              <a:rPr lang="fr-FR">
                <a:solidFill>
                  <a:prstClr val="black"/>
                </a:solidFill>
              </a:rPr>
              <a:t>passant par les points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DD79BB-CC03-4E5A-9FDD-753FD02529E4}"/>
              </a:ext>
            </a:extLst>
          </p:cNvPr>
          <p:cNvSpPr/>
          <p:nvPr/>
        </p:nvSpPr>
        <p:spPr>
          <a:xfrm>
            <a:off x="293990" y="2275523"/>
            <a:ext cx="817990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CORR_MOD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(Happiness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Bands)     </a:t>
            </a:r>
            <a:r>
              <a:rPr lang="en-US" sz="16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modèle de régression linéaire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CORR_MOD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 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"blue"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lwd</a:t>
            </a:r>
            <a:r>
              <a:rPr lang="en-US" sz="16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6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droite </a:t>
            </a:r>
            <a:r>
              <a:rPr lang="en-US" sz="16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estimée</a:t>
            </a:r>
            <a:r>
              <a:rPr lang="en-US" sz="16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par le modèle</a:t>
            </a:r>
            <a:endParaRPr lang="fr-FR" sz="16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4A0DAE75-02C5-404A-BA6B-91952D78D2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22" r="5925" b="4156"/>
          <a:stretch/>
        </p:blipFill>
        <p:spPr bwMode="auto">
          <a:xfrm>
            <a:off x="2026163" y="3026907"/>
            <a:ext cx="4811170" cy="340888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E744E1F9-9DAC-4EDB-9D12-EC89DEC1D2C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5EECD-5545-4E1E-8D05-716FA7BDF6CE}"/>
              </a:ext>
            </a:extLst>
          </p:cNvPr>
          <p:cNvSpPr/>
          <p:nvPr/>
        </p:nvSpPr>
        <p:spPr>
          <a:xfrm>
            <a:off x="198378" y="1126233"/>
            <a:ext cx="1845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>
                <a:solidFill>
                  <a:prstClr val="black"/>
                </a:solidFill>
              </a:rPr>
              <a:t>Graphique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74227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">
            <a:extLst>
              <a:ext uri="{FF2B5EF4-FFF2-40B4-BE49-F238E27FC236}">
                <a16:creationId xmlns:a16="http://schemas.microsoft.com/office/drawing/2014/main" id="{5D2F8C05-0A07-468F-9F57-787922843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22" r="5925" b="4156"/>
          <a:stretch/>
        </p:blipFill>
        <p:spPr bwMode="auto">
          <a:xfrm>
            <a:off x="1910062" y="2568644"/>
            <a:ext cx="5323877" cy="37721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prstClr val="black"/>
                </a:solidFill>
              </a:rPr>
              <a:t>Possible de rajouter une </a:t>
            </a:r>
            <a:r>
              <a:rPr lang="fr-FR" b="1">
                <a:solidFill>
                  <a:prstClr val="black"/>
                </a:solidFill>
              </a:rPr>
              <a:t>droite de régression </a:t>
            </a:r>
            <a:r>
              <a:rPr lang="fr-FR">
                <a:solidFill>
                  <a:prstClr val="black"/>
                </a:solidFill>
              </a:rPr>
              <a:t>passant par les points</a:t>
            </a:r>
            <a:br>
              <a:rPr lang="fr-FR" dirty="0"/>
            </a:b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F6374-2AA4-4562-84F9-412BD94F226E}"/>
              </a:ext>
            </a:extLst>
          </p:cNvPr>
          <p:cNvSpPr/>
          <p:nvPr/>
        </p:nvSpPr>
        <p:spPr>
          <a:xfrm>
            <a:off x="472109" y="1577641"/>
            <a:ext cx="3727174" cy="9592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coefficients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(CORR_MOD)</a:t>
            </a:r>
            <a:endParaRPr lang="fr-FR" sz="160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</a:t>
            </a:r>
            <a:r>
              <a:rPr lang="en-US" sz="1600" b="1">
                <a:solidFill>
                  <a:srgbClr val="005DA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(Intercept)        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600" b="1">
                <a:solidFill>
                  <a:srgbClr val="005DA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5.7023814491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0.0001514175</a:t>
            </a:r>
            <a:endParaRPr lang="fr-FR" sz="1600" b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9AC9EC-18D6-48EA-AE27-5ED13CB82BA1}"/>
              </a:ext>
            </a:extLst>
          </p:cNvPr>
          <p:cNvSpPr/>
          <p:nvPr/>
        </p:nvSpPr>
        <p:spPr>
          <a:xfrm>
            <a:off x="757686" y="2924467"/>
            <a:ext cx="14637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>
                <a:solidFill>
                  <a:srgbClr val="005DA2"/>
                </a:solidFill>
              </a:rPr>
              <a:t>Bonheur prédit si zéro groupe de métal</a:t>
            </a:r>
            <a:endParaRPr lang="en-US" sz="1600" b="1" dirty="0">
              <a:solidFill>
                <a:srgbClr val="005DA2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852C1F6-2621-48AA-8FCC-1EE4599F9354}"/>
              </a:ext>
            </a:extLst>
          </p:cNvPr>
          <p:cNvCxnSpPr>
            <a:cxnSpLocks/>
          </p:cNvCxnSpPr>
          <p:nvPr/>
        </p:nvCxnSpPr>
        <p:spPr>
          <a:xfrm>
            <a:off x="1709530" y="2611018"/>
            <a:ext cx="1023731" cy="1341882"/>
          </a:xfrm>
          <a:prstGeom prst="straightConnector1">
            <a:avLst/>
          </a:prstGeom>
          <a:ln w="38100">
            <a:solidFill>
              <a:srgbClr val="005DA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EB4A-414D-4F20-8DBD-54C9A20A565C}"/>
              </a:ext>
            </a:extLst>
          </p:cNvPr>
          <p:cNvSpPr/>
          <p:nvPr/>
        </p:nvSpPr>
        <p:spPr>
          <a:xfrm>
            <a:off x="4888413" y="1557555"/>
            <a:ext cx="3015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>
                <a:solidFill>
                  <a:schemeClr val="accent6">
                    <a:lumMod val="50000"/>
                  </a:schemeClr>
                </a:solidFill>
              </a:rPr>
              <a:t>Augmentation prédite du bonheur pour chaque groupe de métal en plus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6F20354-B2DF-4A49-9E6F-E4C61DE6771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816626" y="1973054"/>
            <a:ext cx="1071787" cy="39314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>
            <a:extLst>
              <a:ext uri="{FF2B5EF4-FFF2-40B4-BE49-F238E27FC236}">
                <a16:creationId xmlns:a16="http://schemas.microsoft.com/office/drawing/2014/main" id="{23BFDD31-47DC-4009-AC2F-338D29614B52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45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8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6183" y="1100934"/>
            <a:ext cx="612136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prstClr val="black"/>
                </a:solidFill>
                <a:highlight>
                  <a:srgbClr val="FF0000"/>
                </a:highlight>
              </a:rPr>
              <a:t>/!\ </a:t>
            </a:r>
            <a:r>
              <a:rPr lang="fr-FR" sz="2400">
                <a:solidFill>
                  <a:prstClr val="black"/>
                </a:solidFill>
              </a:rPr>
              <a:t> Conditions </a:t>
            </a:r>
            <a:r>
              <a:rPr lang="fr-FR" sz="2400" dirty="0">
                <a:solidFill>
                  <a:prstClr val="black"/>
                </a:solidFill>
              </a:rPr>
              <a:t>d'application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Deux variables </a:t>
            </a:r>
            <a:r>
              <a:rPr lang="fr-FR" sz="2000" b="1" dirty="0"/>
              <a:t>continues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/>
              <a:t>Les </a:t>
            </a:r>
            <a:r>
              <a:rPr lang="fr-FR" sz="2000" dirty="0"/>
              <a:t>paires de variables </a:t>
            </a:r>
            <a:r>
              <a:rPr lang="fr-FR" sz="2000"/>
              <a:t>sont </a:t>
            </a:r>
            <a:r>
              <a:rPr lang="fr-FR" sz="2000" b="1"/>
              <a:t>indépendantes</a:t>
            </a:r>
            <a:br>
              <a:rPr lang="fr-FR" sz="2000" b="1"/>
            </a:br>
            <a:r>
              <a:rPr lang="fr-FR" sz="1600" b="1"/>
              <a:t>ex :</a:t>
            </a:r>
            <a:r>
              <a:rPr lang="fr-FR" sz="1600"/>
              <a:t> elles ne viennent pas du </a:t>
            </a:r>
            <a:r>
              <a:rPr lang="fr-FR" sz="1600" b="1"/>
              <a:t>même sujet</a:t>
            </a:r>
            <a:endParaRPr lang="fr-FR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/>
              <a:t>Relation</a:t>
            </a:r>
            <a:r>
              <a:rPr lang="fr-FR" sz="2000" b="1"/>
              <a:t> </a:t>
            </a:r>
            <a:r>
              <a:rPr lang="fr-FR" sz="2000" b="1" dirty="0"/>
              <a:t>linéaire </a:t>
            </a:r>
            <a:r>
              <a:rPr lang="fr-FR" sz="2000" dirty="0"/>
              <a:t>entre les deux variables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5" y="4270918"/>
            <a:ext cx="7820025" cy="215265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A934E66D-8E16-42A6-92F7-6CAC020F7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6865" y="1731159"/>
            <a:ext cx="511511" cy="511511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AF67C32C-C910-4946-8670-A890AE635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7950" y="1731159"/>
            <a:ext cx="511511" cy="5115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53BDD3-3D5F-4FCD-99FB-49A4AAD52CD2}"/>
              </a:ext>
            </a:extLst>
          </p:cNvPr>
          <p:cNvSpPr/>
          <p:nvPr/>
        </p:nvSpPr>
        <p:spPr>
          <a:xfrm>
            <a:off x="5472002" y="2404981"/>
            <a:ext cx="3425815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Sujet Age Happiness Height</a:t>
            </a:r>
            <a:br>
              <a:rPr lang="en-US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1   20    2.4     165</a:t>
            </a:r>
          </a:p>
          <a:p>
            <a:r>
              <a:rPr lang="en-US" sz="1600"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1   30    4.7     165</a:t>
            </a:r>
          </a:p>
          <a:p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2   45    3.6     178</a:t>
            </a:r>
            <a:endParaRPr lang="fr-FR" sz="1600"/>
          </a:p>
          <a:p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3   19    2.6     185</a:t>
            </a:r>
            <a:endParaRPr lang="fr-FR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91A4B2-4CF2-4C8A-AB5D-CF38AB1043F3}"/>
              </a:ext>
            </a:extLst>
          </p:cNvPr>
          <p:cNvSpPr/>
          <p:nvPr/>
        </p:nvSpPr>
        <p:spPr>
          <a:xfrm>
            <a:off x="5625548" y="1636652"/>
            <a:ext cx="28940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600"/>
              <a:t>ces 2 paires d'observations ne sont pas indépendantes !</a:t>
            </a:r>
            <a:endParaRPr lang="fr-FR" sz="1600" dirty="0"/>
          </a:p>
        </p:txBody>
      </p:sp>
      <p:cxnSp>
        <p:nvCxnSpPr>
          <p:cNvPr id="12" name="Connecteur : en angle 96">
            <a:extLst>
              <a:ext uri="{FF2B5EF4-FFF2-40B4-BE49-F238E27FC236}">
                <a16:creationId xmlns:a16="http://schemas.microsoft.com/office/drawing/2014/main" id="{BA5410BB-6EC3-46D6-A130-3717A4EA6230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>
            <a:off x="5008884" y="2450033"/>
            <a:ext cx="1079786" cy="153550"/>
          </a:xfrm>
          <a:prstGeom prst="bentConnector4">
            <a:avLst>
              <a:gd name="adj1" fmla="val 19359"/>
              <a:gd name="adj2" fmla="val 248877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re 1">
            <a:extLst>
              <a:ext uri="{FF2B5EF4-FFF2-40B4-BE49-F238E27FC236}">
                <a16:creationId xmlns:a16="http://schemas.microsoft.com/office/drawing/2014/main" id="{532BF6CC-DC28-4585-B073-E626286FD02E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674857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4646</TotalTime>
  <Words>2866</Words>
  <Application>Microsoft Office PowerPoint</Application>
  <PresentationFormat>Affichage à l'écran (4:3)</PresentationFormat>
  <Paragraphs>430</Paragraphs>
  <Slides>35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Consolas</vt:lpstr>
      <vt:lpstr>Times New Roman</vt:lpstr>
      <vt:lpstr>Thème Office</vt:lpstr>
      <vt:lpstr>Statistiques avec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CHU de Grenoble Alpes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Statistiques avec R</dc:title>
  <dc:creator>Lafitte, Remi</dc:creator>
  <cp:keywords>R</cp:keywords>
  <cp:lastModifiedBy>REMI LAFITTE</cp:lastModifiedBy>
  <cp:revision>2136</cp:revision>
  <dcterms:created xsi:type="dcterms:W3CDTF">2023-09-13T10:00:13Z</dcterms:created>
  <dcterms:modified xsi:type="dcterms:W3CDTF">2023-12-08T14:56:35Z</dcterms:modified>
</cp:coreProperties>
</file>