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1"/>
  </p:sldMasterIdLst>
  <p:notesMasterIdLst>
    <p:notesMasterId r:id="rId3"/>
  </p:notesMasterIdLst>
  <p:handoutMasterIdLst>
    <p:handoutMasterId r:id="rId4"/>
  </p:handoutMasterIdLst>
  <p:sldIdLst>
    <p:sldId id="688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e lackner" initials="zl" lastIdx="1" clrIdx="0">
    <p:extLst>
      <p:ext uri="{19B8F6BF-5375-455C-9EA6-DF929625EA0E}">
        <p15:presenceInfo xmlns:p15="http://schemas.microsoft.com/office/powerpoint/2012/main" userId="912e6eefe203dc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202"/>
    <a:srgbClr val="840E0E"/>
    <a:srgbClr val="B95151"/>
    <a:srgbClr val="B10303"/>
    <a:srgbClr val="EDEEF3"/>
    <a:srgbClr val="FF3D3D"/>
    <a:srgbClr val="FF86FF"/>
    <a:srgbClr val="4040FF"/>
    <a:srgbClr val="92D050"/>
    <a:srgbClr val="5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3" autoAdjust="0"/>
    <p:restoredTop sz="73296" autoAdjust="0"/>
  </p:normalViewPr>
  <p:slideViewPr>
    <p:cSldViewPr snapToGrid="0" snapToObjects="1">
      <p:cViewPr varScale="1">
        <p:scale>
          <a:sx n="80" d="100"/>
          <a:sy n="80" d="100"/>
        </p:scale>
        <p:origin x="30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B916C-D940-E34E-87E5-4AE90AFF336B}" type="datetimeFigureOut">
              <a:rPr lang="fr-FR" smtClean="0"/>
              <a:pPr/>
              <a:t>19/10/2023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10F3F-602B-F349-A476-30C630A058B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335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332E0-E66D-6944-9CB1-834BDEFCA16C}" type="datetimeFigureOut">
              <a:rPr lang="fr-FR" smtClean="0"/>
              <a:pPr/>
              <a:t>19/10/2023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ACED-FC38-A447-8B04-D5558A48034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7963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tests statistiques étudiés lors de ce cours sont ceux de couleur foncée</a:t>
            </a:r>
          </a:p>
          <a:p>
            <a:r>
              <a:rPr lang="fr-FR" dirty="0"/>
              <a:t>- t-test indépendant (CM3)</a:t>
            </a:r>
          </a:p>
          <a:p>
            <a:r>
              <a:rPr lang="fr-FR" dirty="0"/>
              <a:t>- table de contingence du khi-deux (CM3)</a:t>
            </a:r>
          </a:p>
          <a:p>
            <a:r>
              <a:rPr lang="fr-FR" dirty="0"/>
              <a:t>- corrélation de Pearson (CM4)</a:t>
            </a:r>
          </a:p>
          <a:p>
            <a:r>
              <a:rPr lang="fr-FR" dirty="0"/>
              <a:t>- Régression linéaire simple (CM5)</a:t>
            </a:r>
          </a:p>
          <a:p>
            <a:r>
              <a:rPr lang="fr-FR" dirty="0"/>
              <a:t>- Régression linéaire multiple (CM6 &amp; CM7)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4ACED-FC38-A447-8B04-D5558A48034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2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fr-FR" dirty="0"/>
              <a:t>Click to </a:t>
            </a:r>
            <a:r>
              <a:rPr kumimoji="0" lang="fr-FR" dirty="0" err="1"/>
              <a:t>edit</a:t>
            </a:r>
            <a:r>
              <a:rPr kumimoji="0" lang="fr-FR" dirty="0"/>
              <a:t> Master </a:t>
            </a:r>
            <a:r>
              <a:rPr kumimoji="0" lang="fr-FR" dirty="0" err="1"/>
              <a:t>title</a:t>
            </a:r>
            <a:r>
              <a:rPr kumimoji="0" lang="fr-FR" dirty="0"/>
              <a:t>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Click to </a:t>
            </a:r>
            <a:r>
              <a:rPr kumimoji="0" lang="fr-FR" dirty="0" err="1"/>
              <a:t>edit</a:t>
            </a:r>
            <a:r>
              <a:rPr kumimoji="0" lang="fr-FR" dirty="0"/>
              <a:t> Master </a:t>
            </a:r>
            <a:r>
              <a:rPr kumimoji="0" lang="fr-FR" dirty="0" err="1"/>
              <a:t>subtitle</a:t>
            </a:r>
            <a:r>
              <a:rPr kumimoji="0" lang="fr-FR" dirty="0"/>
              <a:t>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9DBF50B-FC28-A447-92E9-F0F30AFE9C8D}" type="datetime1">
              <a:rPr lang="fr-FR" smtClean="0"/>
              <a:pPr/>
              <a:t>19/10/2023</a:t>
            </a:fld>
            <a:endParaRPr lang="fr-F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3F1C724-60D5-A34D-884D-88F8E0A66A0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fr-F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fr-FR"/>
              <a:t>Click to edit Master text styles</a:t>
            </a:r>
          </a:p>
          <a:p>
            <a:pPr lvl="1" eaLnBrk="1" latinLnBrk="0" hangingPunct="1"/>
            <a:r>
              <a:rPr lang="fr-FR"/>
              <a:t>Second level</a:t>
            </a:r>
          </a:p>
          <a:p>
            <a:pPr lvl="2" eaLnBrk="1" latinLnBrk="0" hangingPunct="1"/>
            <a:r>
              <a:rPr lang="fr-FR"/>
              <a:t>Third level</a:t>
            </a:r>
          </a:p>
          <a:p>
            <a:pPr lvl="3" eaLnBrk="1" latinLnBrk="0" hangingPunct="1"/>
            <a:r>
              <a:rPr lang="fr-FR"/>
              <a:t>Fourth level</a:t>
            </a:r>
          </a:p>
          <a:p>
            <a:pPr lvl="4" eaLnBrk="1" latinLnBrk="0" hangingPunct="1"/>
            <a:r>
              <a:rPr lang="fr-F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03F86C5-0B50-2F4C-8996-A6C8E5A7FE25}" type="datetime1">
              <a:rPr lang="fr-FR" smtClean="0"/>
              <a:pPr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3F1C724-60D5-A34D-884D-88F8E0A66A0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fr-FR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fr-FR"/>
              <a:t>Click to edit Master text styles</a:t>
            </a:r>
          </a:p>
          <a:p>
            <a:pPr lvl="1" eaLnBrk="1" latinLnBrk="0" hangingPunct="1"/>
            <a:r>
              <a:rPr lang="fr-FR"/>
              <a:t>Second level</a:t>
            </a:r>
          </a:p>
          <a:p>
            <a:pPr lvl="2" eaLnBrk="1" latinLnBrk="0" hangingPunct="1"/>
            <a:r>
              <a:rPr lang="fr-FR"/>
              <a:t>Third level</a:t>
            </a:r>
          </a:p>
          <a:p>
            <a:pPr lvl="3" eaLnBrk="1" latinLnBrk="0" hangingPunct="1"/>
            <a:r>
              <a:rPr lang="fr-FR"/>
              <a:t>Fourth level</a:t>
            </a:r>
          </a:p>
          <a:p>
            <a:pPr lvl="4" eaLnBrk="1" latinLnBrk="0" hangingPunct="1"/>
            <a:r>
              <a:rPr lang="fr-FR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5FB4C3C-D8C5-5443-AD95-D9677D32C4C9}" type="datetime1">
              <a:rPr lang="fr-FR" smtClean="0"/>
              <a:pPr/>
              <a:t>19/10/2023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3F1C724-60D5-A34D-884D-88F8E0A66A0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fr-FR" dirty="0"/>
              <a:t>Click to </a:t>
            </a:r>
            <a:r>
              <a:rPr kumimoji="0" lang="fr-FR" dirty="0" err="1"/>
              <a:t>edit</a:t>
            </a:r>
            <a:r>
              <a:rPr kumimoji="0" lang="fr-FR" dirty="0"/>
              <a:t> Master </a:t>
            </a:r>
            <a:r>
              <a:rPr kumimoji="0" lang="fr-FR" dirty="0" err="1"/>
              <a:t>title</a:t>
            </a:r>
            <a:r>
              <a:rPr kumimoji="0" lang="fr-FR" dirty="0"/>
              <a:t>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2EE9D35-CCAF-814B-AD5D-8CEB2A0BDB22}" type="datetime1">
              <a:rPr lang="fr-FR" smtClean="0"/>
              <a:pPr/>
              <a:t>19/10/2023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3F1C724-60D5-A34D-884D-88F8E0A66A0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styles</a:t>
            </a:r>
          </a:p>
          <a:p>
            <a:pPr lvl="1" eaLnBrk="1" latinLnBrk="0" hangingPunct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 eaLnBrk="1" latinLnBrk="0" hangingPunct="1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 eaLnBrk="1" latinLnBrk="0" hangingPunct="1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 eaLnBrk="1" latinLnBrk="0" hangingPunct="1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fr-F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DDAA5AB-8FAB-584C-AA10-67B8C650AE33}" type="datetime1">
              <a:rPr lang="fr-FR" smtClean="0"/>
              <a:pPr/>
              <a:t>19/10/2023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3F1C724-60D5-A34D-884D-88F8E0A66A0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fr-FR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C7C8390-0563-0B44-8CC3-F534E8A7FFAC}" type="datetime1">
              <a:rPr lang="fr-FR" smtClean="0"/>
              <a:pPr/>
              <a:t>19/10/2023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3F1C724-60D5-A34D-884D-88F8E0A66A0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fr-FR"/>
              <a:t>Click to edit Master text styles</a:t>
            </a:r>
          </a:p>
          <a:p>
            <a:pPr lvl="1" eaLnBrk="1" latinLnBrk="0" hangingPunct="1"/>
            <a:r>
              <a:rPr lang="fr-FR"/>
              <a:t>Second level</a:t>
            </a:r>
          </a:p>
          <a:p>
            <a:pPr lvl="2" eaLnBrk="1" latinLnBrk="0" hangingPunct="1"/>
            <a:r>
              <a:rPr lang="fr-FR"/>
              <a:t>Third level</a:t>
            </a:r>
          </a:p>
          <a:p>
            <a:pPr lvl="3" eaLnBrk="1" latinLnBrk="0" hangingPunct="1"/>
            <a:r>
              <a:rPr lang="fr-FR"/>
              <a:t>Fourth level</a:t>
            </a:r>
          </a:p>
          <a:p>
            <a:pPr lvl="4" eaLnBrk="1" latinLnBrk="0" hangingPunct="1"/>
            <a:r>
              <a:rPr lang="fr-FR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fr-FR"/>
              <a:t>Click to edit Master text styles</a:t>
            </a:r>
          </a:p>
          <a:p>
            <a:pPr lvl="1" eaLnBrk="1" latinLnBrk="0" hangingPunct="1"/>
            <a:r>
              <a:rPr lang="fr-FR"/>
              <a:t>Second level</a:t>
            </a:r>
          </a:p>
          <a:p>
            <a:pPr lvl="2" eaLnBrk="1" latinLnBrk="0" hangingPunct="1"/>
            <a:r>
              <a:rPr lang="fr-FR"/>
              <a:t>Third level</a:t>
            </a:r>
          </a:p>
          <a:p>
            <a:pPr lvl="3" eaLnBrk="1" latinLnBrk="0" hangingPunct="1"/>
            <a:r>
              <a:rPr lang="fr-FR"/>
              <a:t>Fourth level</a:t>
            </a:r>
          </a:p>
          <a:p>
            <a:pPr lvl="4" eaLnBrk="1" latinLnBrk="0" hangingPunct="1"/>
            <a:r>
              <a:rPr lang="fr-FR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fr-F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C92CCB3-BF42-004F-AA34-B74E1EA1FCA2}" type="datetime1">
              <a:rPr lang="fr-FR" smtClean="0"/>
              <a:pPr/>
              <a:t>19/10/2023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3F1C724-60D5-A34D-884D-88F8E0A66A0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fr-FR"/>
              <a:t>Click to edit Master text styles</a:t>
            </a:r>
          </a:p>
          <a:p>
            <a:pPr lvl="1" eaLnBrk="1" latinLnBrk="0" hangingPunct="1"/>
            <a:r>
              <a:rPr lang="fr-FR"/>
              <a:t>Second level</a:t>
            </a:r>
          </a:p>
          <a:p>
            <a:pPr lvl="2" eaLnBrk="1" latinLnBrk="0" hangingPunct="1"/>
            <a:r>
              <a:rPr lang="fr-FR"/>
              <a:t>Third level</a:t>
            </a:r>
          </a:p>
          <a:p>
            <a:pPr lvl="3" eaLnBrk="1" latinLnBrk="0" hangingPunct="1"/>
            <a:r>
              <a:rPr lang="fr-FR"/>
              <a:t>Fourth level</a:t>
            </a:r>
          </a:p>
          <a:p>
            <a:pPr lvl="4" eaLnBrk="1" latinLnBrk="0" hangingPunct="1"/>
            <a:r>
              <a:rPr lang="fr-FR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fr-FR"/>
              <a:t>Click to edit Master text styles</a:t>
            </a:r>
          </a:p>
          <a:p>
            <a:pPr lvl="1" eaLnBrk="1" latinLnBrk="0" hangingPunct="1"/>
            <a:r>
              <a:rPr lang="fr-FR"/>
              <a:t>Second level</a:t>
            </a:r>
          </a:p>
          <a:p>
            <a:pPr lvl="2" eaLnBrk="1" latinLnBrk="0" hangingPunct="1"/>
            <a:r>
              <a:rPr lang="fr-FR"/>
              <a:t>Third level</a:t>
            </a:r>
          </a:p>
          <a:p>
            <a:pPr lvl="3" eaLnBrk="1" latinLnBrk="0" hangingPunct="1"/>
            <a:r>
              <a:rPr lang="fr-FR"/>
              <a:t>Fourth level</a:t>
            </a:r>
          </a:p>
          <a:p>
            <a:pPr lvl="4" eaLnBrk="1" latinLnBrk="0" hangingPunct="1"/>
            <a:r>
              <a:rPr lang="fr-FR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fr-FR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AEEB82D-377F-A342-909B-D44F9F2E5290}" type="datetime1">
              <a:rPr lang="fr-FR" smtClean="0"/>
              <a:pPr/>
              <a:t>19/10/2023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3F1C724-60D5-A34D-884D-88F8E0A66A0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16C1E-43EF-7747-ACE0-EDE57386FF75}" type="datetime1">
              <a:rPr lang="fr-FR" smtClean="0"/>
              <a:pPr/>
              <a:t>19/10/2023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1C724-60D5-A34D-884D-88F8E0A66A0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kumimoji="0" lang="fr-FR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E291607-0CEB-0F43-A7B9-AC551ADB299D}" type="datetime1">
              <a:rPr lang="fr-FR" smtClean="0"/>
              <a:pPr/>
              <a:t>19/10/2023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3F1C724-60D5-A34D-884D-88F8E0A66A0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fr-FR"/>
              <a:t>Click to edit Master text styles</a:t>
            </a:r>
          </a:p>
          <a:p>
            <a:pPr lvl="1" eaLnBrk="1" latinLnBrk="0" hangingPunct="1"/>
            <a:r>
              <a:rPr lang="fr-FR"/>
              <a:t>Second level</a:t>
            </a:r>
          </a:p>
          <a:p>
            <a:pPr lvl="2" eaLnBrk="1" latinLnBrk="0" hangingPunct="1"/>
            <a:r>
              <a:rPr lang="fr-FR"/>
              <a:t>Third level</a:t>
            </a:r>
          </a:p>
          <a:p>
            <a:pPr lvl="3" eaLnBrk="1" latinLnBrk="0" hangingPunct="1"/>
            <a:r>
              <a:rPr lang="fr-FR"/>
              <a:t>Fourth level</a:t>
            </a:r>
          </a:p>
          <a:p>
            <a:pPr lvl="4" eaLnBrk="1" latinLnBrk="0" hangingPunct="1"/>
            <a:r>
              <a:rPr lang="fr-FR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fr-FR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fr-FR" dirty="0"/>
              <a:t>Click </a:t>
            </a:r>
            <a:r>
              <a:rPr kumimoji="0" lang="fr-FR" dirty="0" err="1"/>
              <a:t>icon</a:t>
            </a:r>
            <a:r>
              <a:rPr kumimoji="0" lang="fr-FR"/>
              <a:t>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F0D99C0-8E4D-824D-9F10-D4D20EB0761F}" type="datetime1">
              <a:rPr lang="fr-FR" smtClean="0"/>
              <a:pPr/>
              <a:t>19/10/2023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3F1C724-60D5-A34D-884D-88F8E0A66A0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dirty="0"/>
              <a:t>Click to </a:t>
            </a:r>
            <a:r>
              <a:rPr kumimoji="0" lang="fr-FR" dirty="0" err="1"/>
              <a:t>edit</a:t>
            </a:r>
            <a:r>
              <a:rPr kumimoji="0" lang="fr-FR" dirty="0"/>
              <a:t> Master </a:t>
            </a:r>
            <a:r>
              <a:rPr kumimoji="0" lang="fr-FR" dirty="0" err="1"/>
              <a:t>title</a:t>
            </a:r>
            <a:r>
              <a:rPr kumimoji="0" lang="fr-FR" dirty="0"/>
              <a:t>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Click to </a:t>
            </a:r>
            <a:r>
              <a:rPr kumimoji="0" lang="fr-FR" dirty="0" err="1"/>
              <a:t>edit</a:t>
            </a:r>
            <a:r>
              <a:rPr kumimoji="0" lang="fr-FR" dirty="0"/>
              <a:t> Master </a:t>
            </a:r>
            <a:r>
              <a:rPr kumimoji="0" lang="fr-FR" dirty="0" err="1"/>
              <a:t>text</a:t>
            </a:r>
            <a:r>
              <a:rPr kumimoji="0" lang="fr-FR" dirty="0"/>
              <a:t> styles</a:t>
            </a:r>
          </a:p>
          <a:p>
            <a:pPr lvl="1" eaLnBrk="1" latinLnBrk="0" hangingPunct="1"/>
            <a:r>
              <a:rPr kumimoji="0" lang="fr-FR" dirty="0"/>
              <a:t>Second </a:t>
            </a:r>
            <a:r>
              <a:rPr kumimoji="0" lang="fr-FR" dirty="0" err="1"/>
              <a:t>level</a:t>
            </a:r>
            <a:endParaRPr kumimoji="0" lang="fr-FR" dirty="0"/>
          </a:p>
          <a:p>
            <a:pPr lvl="2" eaLnBrk="1" latinLnBrk="0" hangingPunct="1"/>
            <a:r>
              <a:rPr kumimoji="0" lang="fr-FR" dirty="0" err="1"/>
              <a:t>Third</a:t>
            </a:r>
            <a:r>
              <a:rPr kumimoji="0" lang="fr-FR" dirty="0"/>
              <a:t> </a:t>
            </a:r>
            <a:r>
              <a:rPr kumimoji="0" lang="fr-FR" dirty="0" err="1"/>
              <a:t>level</a:t>
            </a:r>
            <a:endParaRPr kumimoji="0" lang="fr-FR" dirty="0"/>
          </a:p>
          <a:p>
            <a:pPr lvl="3" eaLnBrk="1" latinLnBrk="0" hangingPunct="1"/>
            <a:r>
              <a:rPr kumimoji="0" lang="fr-FR" dirty="0" err="1"/>
              <a:t>Fourth</a:t>
            </a:r>
            <a:r>
              <a:rPr kumimoji="0" lang="fr-FR" dirty="0"/>
              <a:t> </a:t>
            </a:r>
            <a:r>
              <a:rPr kumimoji="0" lang="fr-FR" dirty="0" err="1"/>
              <a:t>level</a:t>
            </a:r>
            <a:endParaRPr kumimoji="0" lang="fr-FR" dirty="0"/>
          </a:p>
          <a:p>
            <a:pPr lvl="4" eaLnBrk="1" latinLnBrk="0" hangingPunct="1"/>
            <a:r>
              <a:rPr kumimoji="0" lang="fr-FR" dirty="0" err="1"/>
              <a:t>Fifth</a:t>
            </a:r>
            <a:r>
              <a:rPr kumimoji="0" lang="fr-FR" dirty="0"/>
              <a:t> </a:t>
            </a:r>
            <a:r>
              <a:rPr kumimoji="0" lang="fr-FR" dirty="0" err="1"/>
              <a:t>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03E12E-FBEF-AF47-A434-F58A0317AAF6}" type="datetime1">
              <a:rPr lang="fr-FR" smtClean="0"/>
              <a:pPr/>
              <a:t>19/10/2023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F1C724-60D5-A34D-884D-88F8E0A66A0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0C168D2-8132-EB13-0969-3D7BEDB6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3532623" cy="990600"/>
          </a:xfrm>
        </p:spPr>
        <p:txBody>
          <a:bodyPr/>
          <a:lstStyle/>
          <a:p>
            <a:r>
              <a:rPr lang="fr-FR" dirty="0"/>
              <a:t>Arbre de décision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657FB-3F0A-EC19-A4A9-02D0A4C0D6FF}"/>
              </a:ext>
            </a:extLst>
          </p:cNvPr>
          <p:cNvSpPr/>
          <p:nvPr/>
        </p:nvSpPr>
        <p:spPr>
          <a:xfrm>
            <a:off x="111891" y="3065038"/>
            <a:ext cx="1080000" cy="504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Variable dépendante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675FC-56BC-CADA-33FD-1B7C8DBE84C8}"/>
              </a:ext>
            </a:extLst>
          </p:cNvPr>
          <p:cNvSpPr/>
          <p:nvPr/>
        </p:nvSpPr>
        <p:spPr>
          <a:xfrm>
            <a:off x="868863" y="1202417"/>
            <a:ext cx="1080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Qualitative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6BB17A-D039-82D8-6781-1343E14E1DF7}"/>
              </a:ext>
            </a:extLst>
          </p:cNvPr>
          <p:cNvSpPr/>
          <p:nvPr/>
        </p:nvSpPr>
        <p:spPr>
          <a:xfrm>
            <a:off x="868863" y="4083246"/>
            <a:ext cx="1080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Quantitative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ED89A-DFCD-2D8E-DB85-0B3D51838CA7}"/>
              </a:ext>
            </a:extLst>
          </p:cNvPr>
          <p:cNvSpPr/>
          <p:nvPr/>
        </p:nvSpPr>
        <p:spPr>
          <a:xfrm>
            <a:off x="4176250" y="1015444"/>
            <a:ext cx="1584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 VD catégorielle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072C5F-812E-EB25-D1A9-31D695B890F8}"/>
              </a:ext>
            </a:extLst>
          </p:cNvPr>
          <p:cNvSpPr/>
          <p:nvPr/>
        </p:nvSpPr>
        <p:spPr>
          <a:xfrm>
            <a:off x="4176250" y="1385115"/>
            <a:ext cx="1584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 VD catégorielles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678956-45F0-85F6-A999-A2AE8EE2F236}"/>
                  </a:ext>
                </a:extLst>
              </p:cNvPr>
              <p:cNvSpPr/>
              <p:nvPr/>
            </p:nvSpPr>
            <p:spPr>
              <a:xfrm>
                <a:off x="7258216" y="1018446"/>
                <a:ext cx="1764000" cy="288000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fr-FR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400" dirty="0"/>
                  <a:t>d’ajustement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678956-45F0-85F6-A999-A2AE8EE2F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216" y="1018446"/>
                <a:ext cx="1764000" cy="288000"/>
              </a:xfrm>
              <a:prstGeom prst="rect">
                <a:avLst/>
              </a:prstGeom>
              <a:blipFill>
                <a:blip r:embed="rId3"/>
                <a:stretch>
                  <a:fillRect t="-1923" b="-17308"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E6F746-5C75-8AAF-05FF-058D555FEA7B}"/>
                  </a:ext>
                </a:extLst>
              </p:cNvPr>
              <p:cNvSpPr/>
              <p:nvPr/>
            </p:nvSpPr>
            <p:spPr>
              <a:xfrm>
                <a:off x="7263748" y="1385115"/>
                <a:ext cx="1764000" cy="288000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chemeClr val="bg1"/>
                    </a:solidFill>
                  </a:rPr>
                  <a:t>Table de </a:t>
                </a:r>
                <a:r>
                  <a:rPr lang="fr-FR" sz="1400" dirty="0" err="1">
                    <a:solidFill>
                      <a:schemeClr val="bg1"/>
                    </a:solidFill>
                  </a:rPr>
                  <a:t>cont</a:t>
                </a:r>
                <a:r>
                  <a:rPr lang="fr-FR" sz="1400" dirty="0">
                    <a:solidFill>
                      <a:schemeClr val="bg1"/>
                    </a:solidFill>
                  </a:rPr>
                  <a:t>. du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fr-FR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E6F746-5C75-8AAF-05FF-058D555FE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48" y="1385115"/>
                <a:ext cx="1764000" cy="288000"/>
              </a:xfrm>
              <a:prstGeom prst="rect">
                <a:avLst/>
              </a:prstGeom>
              <a:blipFill>
                <a:blip r:embed="rId4"/>
                <a:stretch>
                  <a:fillRect t="-1923" b="-17308"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7024BC5-C531-E7A6-582A-33B8C3BB01A7}"/>
              </a:ext>
            </a:extLst>
          </p:cNvPr>
          <p:cNvSpPr/>
          <p:nvPr/>
        </p:nvSpPr>
        <p:spPr>
          <a:xfrm>
            <a:off x="1913700" y="2536724"/>
            <a:ext cx="1080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Relation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4A572-4652-00EE-72B0-045A5E63D35D}"/>
              </a:ext>
            </a:extLst>
          </p:cNvPr>
          <p:cNvSpPr/>
          <p:nvPr/>
        </p:nvSpPr>
        <p:spPr>
          <a:xfrm>
            <a:off x="2211575" y="4846986"/>
            <a:ext cx="1080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Différence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57627-7DBD-FDD3-5DFB-C383D04AC31B}"/>
              </a:ext>
            </a:extLst>
          </p:cNvPr>
          <p:cNvSpPr/>
          <p:nvPr/>
        </p:nvSpPr>
        <p:spPr>
          <a:xfrm>
            <a:off x="3144223" y="2208808"/>
            <a:ext cx="115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 prédicteur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B99CBD-D8E8-1DDC-A5DA-5D4592E2CFA1}"/>
              </a:ext>
            </a:extLst>
          </p:cNvPr>
          <p:cNvSpPr/>
          <p:nvPr/>
        </p:nvSpPr>
        <p:spPr>
          <a:xfrm>
            <a:off x="3144223" y="2846643"/>
            <a:ext cx="115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 prédicteurs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4FE0BA-C933-3560-D110-293049020EBC}"/>
              </a:ext>
            </a:extLst>
          </p:cNvPr>
          <p:cNvSpPr/>
          <p:nvPr/>
        </p:nvSpPr>
        <p:spPr>
          <a:xfrm>
            <a:off x="7258216" y="2846643"/>
            <a:ext cx="1764000" cy="288000"/>
          </a:xfrm>
          <a:prstGeom prst="rect">
            <a:avLst/>
          </a:prstGeom>
          <a:solidFill>
            <a:srgbClr val="9C020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Régression multiple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136AC0-43AC-C12F-66C4-DDE05603CD10}"/>
              </a:ext>
            </a:extLst>
          </p:cNvPr>
          <p:cNvSpPr/>
          <p:nvPr/>
        </p:nvSpPr>
        <p:spPr>
          <a:xfrm>
            <a:off x="7258216" y="1751784"/>
            <a:ext cx="1764000" cy="288000"/>
          </a:xfrm>
          <a:prstGeom prst="rect">
            <a:avLst/>
          </a:prstGeom>
          <a:solidFill>
            <a:srgbClr val="9C020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Corr. de Pearson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2CAEC-9805-2EBA-6EF9-E0F8D4081F00}"/>
              </a:ext>
            </a:extLst>
          </p:cNvPr>
          <p:cNvSpPr/>
          <p:nvPr/>
        </p:nvSpPr>
        <p:spPr>
          <a:xfrm>
            <a:off x="7263748" y="2116737"/>
            <a:ext cx="1764000" cy="288000"/>
          </a:xfrm>
          <a:prstGeom prst="rect">
            <a:avLst/>
          </a:prstGeom>
          <a:solidFill>
            <a:srgbClr val="9C020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Régression simple</a:t>
            </a:r>
            <a:endParaRPr lang="fr-F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9A693F-F9B6-15D2-EB80-69FBEECEF56A}"/>
              </a:ext>
            </a:extLst>
          </p:cNvPr>
          <p:cNvSpPr/>
          <p:nvPr/>
        </p:nvSpPr>
        <p:spPr>
          <a:xfrm>
            <a:off x="7263748" y="2481690"/>
            <a:ext cx="1764000" cy="288000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 de Spearman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4E16B-308D-F1ED-46FF-AE6CFB6A92F6}"/>
              </a:ext>
            </a:extLst>
          </p:cNvPr>
          <p:cNvSpPr/>
          <p:nvPr/>
        </p:nvSpPr>
        <p:spPr>
          <a:xfrm>
            <a:off x="7258216" y="3211596"/>
            <a:ext cx="1764000" cy="288000"/>
          </a:xfrm>
          <a:prstGeom prst="rect">
            <a:avLst/>
          </a:prstGeom>
          <a:solidFill>
            <a:srgbClr val="9C020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 échantillon unique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1141A0-773E-7DF8-8FD0-6C94B2B5481A}"/>
              </a:ext>
            </a:extLst>
          </p:cNvPr>
          <p:cNvSpPr/>
          <p:nvPr/>
        </p:nvSpPr>
        <p:spPr>
          <a:xfrm>
            <a:off x="7263748" y="3576549"/>
            <a:ext cx="1764000" cy="288000"/>
          </a:xfrm>
          <a:prstGeom prst="rect">
            <a:avLst/>
          </a:prstGeom>
          <a:solidFill>
            <a:srgbClr val="9C020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t test indépendant</a:t>
            </a:r>
            <a:endParaRPr lang="fr-F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DDD98F-8A31-DE35-DB36-5EB73A1CA875}"/>
              </a:ext>
            </a:extLst>
          </p:cNvPr>
          <p:cNvSpPr/>
          <p:nvPr/>
        </p:nvSpPr>
        <p:spPr>
          <a:xfrm>
            <a:off x="7258216" y="5031281"/>
            <a:ext cx="1764000" cy="288000"/>
          </a:xfrm>
          <a:prstGeom prst="rect">
            <a:avLst/>
          </a:prstGeom>
          <a:solidFill>
            <a:srgbClr val="9C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ANOVA à 1 facteur</a:t>
            </a:r>
            <a:endParaRPr lang="fr-FR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CFCDC1-7BB4-38B1-85DD-B7103DF523D8}"/>
              </a:ext>
            </a:extLst>
          </p:cNvPr>
          <p:cNvSpPr/>
          <p:nvPr/>
        </p:nvSpPr>
        <p:spPr>
          <a:xfrm>
            <a:off x="7258216" y="3941502"/>
            <a:ext cx="1764000" cy="288000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Mann-Whitney</a:t>
            </a:r>
            <a:endParaRPr lang="fr-FR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AAA339-CDA8-B69E-9C4A-C4AD0F746807}"/>
              </a:ext>
            </a:extLst>
          </p:cNvPr>
          <p:cNvSpPr/>
          <p:nvPr/>
        </p:nvSpPr>
        <p:spPr>
          <a:xfrm>
            <a:off x="7258216" y="4306455"/>
            <a:ext cx="1764000" cy="288000"/>
          </a:xfrm>
          <a:prstGeom prst="rect">
            <a:avLst/>
          </a:prstGeom>
          <a:solidFill>
            <a:srgbClr val="9C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t test apparié</a:t>
            </a:r>
            <a:endParaRPr lang="fr-FR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295622-313B-B9A5-D828-39FC15A2429C}"/>
              </a:ext>
            </a:extLst>
          </p:cNvPr>
          <p:cNvSpPr/>
          <p:nvPr/>
        </p:nvSpPr>
        <p:spPr>
          <a:xfrm>
            <a:off x="7263748" y="4671408"/>
            <a:ext cx="1764000" cy="288000"/>
          </a:xfrm>
          <a:prstGeom prst="rect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Wilcoxon</a:t>
            </a:r>
            <a:endParaRPr lang="fr-FR" sz="1400" dirty="0"/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E84FCCB4-371D-B5A4-1655-6DD0BB15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F3F1C724-60D5-A34D-884D-88F8E0A66A0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FFAC84-7165-32D1-DFE9-48A7DF6F0876}"/>
              </a:ext>
            </a:extLst>
          </p:cNvPr>
          <p:cNvSpPr/>
          <p:nvPr/>
        </p:nvSpPr>
        <p:spPr>
          <a:xfrm>
            <a:off x="7252684" y="6484050"/>
            <a:ext cx="1764000" cy="28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Friedman</a:t>
            </a:r>
            <a:endParaRPr lang="fr-FR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29E410-E1D9-5910-C160-A58DB88D484F}"/>
              </a:ext>
            </a:extLst>
          </p:cNvPr>
          <p:cNvSpPr/>
          <p:nvPr/>
        </p:nvSpPr>
        <p:spPr>
          <a:xfrm>
            <a:off x="7252684" y="5391154"/>
            <a:ext cx="1764000" cy="28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bg1"/>
                </a:solidFill>
              </a:rPr>
              <a:t>Kruskal</a:t>
            </a:r>
            <a:r>
              <a:rPr lang="fr-FR" sz="1400" dirty="0">
                <a:solidFill>
                  <a:schemeClr val="bg1"/>
                </a:solidFill>
              </a:rPr>
              <a:t>-Wallis</a:t>
            </a:r>
            <a:endParaRPr lang="fr-FR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8C6205-4627-65EF-5135-73E877A8E15F}"/>
              </a:ext>
            </a:extLst>
          </p:cNvPr>
          <p:cNvSpPr/>
          <p:nvPr/>
        </p:nvSpPr>
        <p:spPr>
          <a:xfrm>
            <a:off x="7252684" y="5756199"/>
            <a:ext cx="1764000" cy="288000"/>
          </a:xfrm>
          <a:prstGeom prst="rect">
            <a:avLst/>
          </a:prstGeom>
          <a:solidFill>
            <a:srgbClr val="9C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ANOVA factorielle</a:t>
            </a:r>
            <a:endParaRPr lang="fr-FR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FC14913-5B1D-511B-6545-0517B62D54C8}"/>
              </a:ext>
            </a:extLst>
          </p:cNvPr>
          <p:cNvSpPr/>
          <p:nvPr/>
        </p:nvSpPr>
        <p:spPr>
          <a:xfrm>
            <a:off x="7258216" y="6119005"/>
            <a:ext cx="1764000" cy="288000"/>
          </a:xfrm>
          <a:prstGeom prst="rect">
            <a:avLst/>
          </a:prstGeom>
          <a:solidFill>
            <a:srgbClr val="9C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Mesures répétées</a:t>
            </a:r>
            <a:endParaRPr lang="fr-FR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3BA272-35B6-975F-32CD-509BDE1AD519}"/>
              </a:ext>
            </a:extLst>
          </p:cNvPr>
          <p:cNvSpPr/>
          <p:nvPr/>
        </p:nvSpPr>
        <p:spPr>
          <a:xfrm>
            <a:off x="5587084" y="1749060"/>
            <a:ext cx="151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Degré de la </a:t>
            </a:r>
            <a:r>
              <a:rPr lang="fr-FR" sz="1400" dirty="0" err="1"/>
              <a:t>relat</a:t>
            </a:r>
            <a:r>
              <a:rPr lang="fr-FR" sz="1400" dirty="0"/>
              <a:t>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0D33AD5-611E-CE41-B3FA-E541BD3BB489}"/>
              </a:ext>
            </a:extLst>
          </p:cNvPr>
          <p:cNvSpPr/>
          <p:nvPr/>
        </p:nvSpPr>
        <p:spPr>
          <a:xfrm>
            <a:off x="5584202" y="2116737"/>
            <a:ext cx="151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Forme de la </a:t>
            </a:r>
            <a:r>
              <a:rPr lang="fr-FR" sz="1400" dirty="0" err="1"/>
              <a:t>relat</a:t>
            </a:r>
            <a:r>
              <a:rPr lang="fr-FR" sz="1400" dirty="0"/>
              <a:t>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F1AD77-C0FC-7908-6938-9E0FC5E86F1A}"/>
              </a:ext>
            </a:extLst>
          </p:cNvPr>
          <p:cNvSpPr/>
          <p:nvPr/>
        </p:nvSpPr>
        <p:spPr>
          <a:xfrm>
            <a:off x="4403011" y="1937653"/>
            <a:ext cx="1080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Continu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90F87B5-D4F4-3CD1-2ECA-E3E6D5E1BD77}"/>
              </a:ext>
            </a:extLst>
          </p:cNvPr>
          <p:cNvSpPr/>
          <p:nvPr/>
        </p:nvSpPr>
        <p:spPr>
          <a:xfrm>
            <a:off x="4403011" y="2481690"/>
            <a:ext cx="1080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Rang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F0C686-85CD-B3DC-AAFD-94BD4845A09B}"/>
              </a:ext>
            </a:extLst>
          </p:cNvPr>
          <p:cNvSpPr/>
          <p:nvPr/>
        </p:nvSpPr>
        <p:spPr>
          <a:xfrm>
            <a:off x="3144223" y="3214920"/>
            <a:ext cx="115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Une valeur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144662-15E8-38F7-2682-68A041665911}"/>
              </a:ext>
            </a:extLst>
          </p:cNvPr>
          <p:cNvSpPr/>
          <p:nvPr/>
        </p:nvSpPr>
        <p:spPr>
          <a:xfrm>
            <a:off x="4405961" y="3760140"/>
            <a:ext cx="115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Indépendants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9FFADC4-0064-37FC-C947-AB587D01E908}"/>
              </a:ext>
            </a:extLst>
          </p:cNvPr>
          <p:cNvSpPr/>
          <p:nvPr/>
        </p:nvSpPr>
        <p:spPr>
          <a:xfrm>
            <a:off x="4405013" y="4486298"/>
            <a:ext cx="115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Appariés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2D746BA-F519-C3DA-DC8C-7AC5B2FD90FC}"/>
              </a:ext>
            </a:extLst>
          </p:cNvPr>
          <p:cNvSpPr/>
          <p:nvPr/>
        </p:nvSpPr>
        <p:spPr>
          <a:xfrm>
            <a:off x="3144223" y="4095402"/>
            <a:ext cx="115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 groupes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2ECF8C-DFCB-F540-4C95-DA8965945658}"/>
              </a:ext>
            </a:extLst>
          </p:cNvPr>
          <p:cNvSpPr/>
          <p:nvPr/>
        </p:nvSpPr>
        <p:spPr>
          <a:xfrm>
            <a:off x="4405961" y="5387117"/>
            <a:ext cx="115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Indépendants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A91927-9236-0944-7E2A-3E5BCDF1308C}"/>
              </a:ext>
            </a:extLst>
          </p:cNvPr>
          <p:cNvSpPr/>
          <p:nvPr/>
        </p:nvSpPr>
        <p:spPr>
          <a:xfrm>
            <a:off x="4405013" y="6305779"/>
            <a:ext cx="115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Appariés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B9E654-D484-D51F-2CB4-FDF83328B12C}"/>
              </a:ext>
            </a:extLst>
          </p:cNvPr>
          <p:cNvSpPr/>
          <p:nvPr/>
        </p:nvSpPr>
        <p:spPr>
          <a:xfrm>
            <a:off x="5741461" y="5211161"/>
            <a:ext cx="115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 prédicteur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AF65CD-3652-5ADF-BAA7-3C2DB14DD529}"/>
              </a:ext>
            </a:extLst>
          </p:cNvPr>
          <p:cNvSpPr/>
          <p:nvPr/>
        </p:nvSpPr>
        <p:spPr>
          <a:xfrm>
            <a:off x="5741461" y="5756199"/>
            <a:ext cx="115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 prédicteurs</a:t>
            </a:r>
          </a:p>
        </p:txBody>
      </p:sp>
      <p:cxnSp>
        <p:nvCxnSpPr>
          <p:cNvPr id="79" name="Connecteur : en angle 78">
            <a:extLst>
              <a:ext uri="{FF2B5EF4-FFF2-40B4-BE49-F238E27FC236}">
                <a16:creationId xmlns:a16="http://schemas.microsoft.com/office/drawing/2014/main" id="{6738DBAB-096D-19B3-E994-2A29C3711E94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-98933" y="2097242"/>
            <a:ext cx="1718621" cy="216972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2F9ABE64-D2D2-1858-EA6A-3FA1410A0984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431273" y="3789656"/>
            <a:ext cx="658208" cy="216972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 : en angle 84">
            <a:extLst>
              <a:ext uri="{FF2B5EF4-FFF2-40B4-BE49-F238E27FC236}">
                <a16:creationId xmlns:a16="http://schemas.microsoft.com/office/drawing/2014/main" id="{3627872C-EDD8-95FA-BD8A-BB5446B2831B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2771070" y="-202762"/>
            <a:ext cx="42973" cy="2767387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 : en angle 87">
            <a:extLst>
              <a:ext uri="{FF2B5EF4-FFF2-40B4-BE49-F238E27FC236}">
                <a16:creationId xmlns:a16="http://schemas.microsoft.com/office/drawing/2014/main" id="{A52B18A3-3D5B-B55E-8BCC-9C4E7C7A4990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2773207" y="126072"/>
            <a:ext cx="38698" cy="2767387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 : en angle 90">
            <a:extLst>
              <a:ext uri="{FF2B5EF4-FFF2-40B4-BE49-F238E27FC236}">
                <a16:creationId xmlns:a16="http://schemas.microsoft.com/office/drawing/2014/main" id="{AA2FCEBD-37CA-6424-553D-7A424E6B8236}"/>
              </a:ext>
            </a:extLst>
          </p:cNvPr>
          <p:cNvCxnSpPr>
            <a:cxnSpLocks/>
            <a:stCxn id="6" idx="0"/>
            <a:endCxn id="11" idx="1"/>
          </p:cNvCxnSpPr>
          <p:nvPr/>
        </p:nvCxnSpPr>
        <p:spPr>
          <a:xfrm rot="5400000" flipH="1" flipV="1">
            <a:off x="960020" y="3129567"/>
            <a:ext cx="1402522" cy="504837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B0E0D9F9-8344-B860-995B-A9BB99C24F44}"/>
              </a:ext>
            </a:extLst>
          </p:cNvPr>
          <p:cNvCxnSpPr>
            <a:cxnSpLocks/>
            <a:stCxn id="6" idx="2"/>
            <a:endCxn id="12" idx="1"/>
          </p:cNvCxnSpPr>
          <p:nvPr/>
        </p:nvCxnSpPr>
        <p:spPr>
          <a:xfrm rot="16200000" flipH="1">
            <a:off x="1500349" y="4279760"/>
            <a:ext cx="619740" cy="802712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 : en angle 96">
            <a:extLst>
              <a:ext uri="{FF2B5EF4-FFF2-40B4-BE49-F238E27FC236}">
                <a16:creationId xmlns:a16="http://schemas.microsoft.com/office/drawing/2014/main" id="{F9FEF4E5-930E-3715-3DBE-80E8398E8CA4}"/>
              </a:ext>
            </a:extLst>
          </p:cNvPr>
          <p:cNvCxnSpPr>
            <a:cxnSpLocks/>
            <a:stCxn id="11" idx="0"/>
            <a:endCxn id="13" idx="1"/>
          </p:cNvCxnSpPr>
          <p:nvPr/>
        </p:nvCxnSpPr>
        <p:spPr>
          <a:xfrm rot="5400000" flipH="1" flipV="1">
            <a:off x="2707003" y="2099505"/>
            <a:ext cx="183916" cy="690523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477D13DE-FCCE-B8CC-6931-A436588692DB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2716002" y="2562421"/>
            <a:ext cx="165919" cy="690523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0528EFE0-9209-C2A6-9608-D0071F27C165}"/>
              </a:ext>
            </a:extLst>
          </p:cNvPr>
          <p:cNvCxnSpPr>
            <a:cxnSpLocks/>
            <a:stCxn id="13" idx="0"/>
            <a:endCxn id="65" idx="1"/>
          </p:cNvCxnSpPr>
          <p:nvPr/>
        </p:nvCxnSpPr>
        <p:spPr>
          <a:xfrm rot="5400000" flipH="1" flipV="1">
            <a:off x="3998040" y="1803837"/>
            <a:ext cx="127155" cy="682788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 : en angle 105">
            <a:extLst>
              <a:ext uri="{FF2B5EF4-FFF2-40B4-BE49-F238E27FC236}">
                <a16:creationId xmlns:a16="http://schemas.microsoft.com/office/drawing/2014/main" id="{22DDB5BD-1402-CF55-3D88-A1C7A71BB2EB}"/>
              </a:ext>
            </a:extLst>
          </p:cNvPr>
          <p:cNvCxnSpPr>
            <a:cxnSpLocks/>
            <a:stCxn id="13" idx="2"/>
            <a:endCxn id="66" idx="1"/>
          </p:cNvCxnSpPr>
          <p:nvPr/>
        </p:nvCxnSpPr>
        <p:spPr>
          <a:xfrm rot="16200000" flipH="1">
            <a:off x="3997176" y="2219855"/>
            <a:ext cx="128882" cy="682788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C2BB1AC9-7350-BA74-EB0A-B52A93057049}"/>
              </a:ext>
            </a:extLst>
          </p:cNvPr>
          <p:cNvCxnSpPr>
            <a:cxnSpLocks/>
            <a:stCxn id="65" idx="0"/>
            <a:endCxn id="63" idx="1"/>
          </p:cNvCxnSpPr>
          <p:nvPr/>
        </p:nvCxnSpPr>
        <p:spPr>
          <a:xfrm rot="5400000" flipH="1" flipV="1">
            <a:off x="5242751" y="1593321"/>
            <a:ext cx="44593" cy="644073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BF4989D2-4E66-2013-BFD8-9945EDDF485B}"/>
              </a:ext>
            </a:extLst>
          </p:cNvPr>
          <p:cNvCxnSpPr>
            <a:cxnSpLocks/>
            <a:stCxn id="65" idx="2"/>
            <a:endCxn id="64" idx="1"/>
          </p:cNvCxnSpPr>
          <p:nvPr/>
        </p:nvCxnSpPr>
        <p:spPr>
          <a:xfrm rot="16200000" flipH="1">
            <a:off x="5246064" y="1922599"/>
            <a:ext cx="35084" cy="641191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D6ECC9-C6D2-D328-C294-6761BC603FE0}"/>
              </a:ext>
            </a:extLst>
          </p:cNvPr>
          <p:cNvSpPr/>
          <p:nvPr/>
        </p:nvSpPr>
        <p:spPr>
          <a:xfrm>
            <a:off x="3120005" y="5801169"/>
            <a:ext cx="1152000" cy="28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n groupes</a:t>
            </a:r>
          </a:p>
        </p:txBody>
      </p: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919BC187-80FC-7A92-250B-096E89A426B2}"/>
              </a:ext>
            </a:extLst>
          </p:cNvPr>
          <p:cNvCxnSpPr>
            <a:cxnSpLocks/>
            <a:stCxn id="12" idx="0"/>
            <a:endCxn id="68" idx="1"/>
          </p:cNvCxnSpPr>
          <p:nvPr/>
        </p:nvCxnSpPr>
        <p:spPr>
          <a:xfrm rot="5400000" flipH="1" flipV="1">
            <a:off x="2203866" y="3906629"/>
            <a:ext cx="1488066" cy="392648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ngle 118">
            <a:extLst>
              <a:ext uri="{FF2B5EF4-FFF2-40B4-BE49-F238E27FC236}">
                <a16:creationId xmlns:a16="http://schemas.microsoft.com/office/drawing/2014/main" id="{F1724CF4-7445-BDD1-4620-55033E61AAD8}"/>
              </a:ext>
            </a:extLst>
          </p:cNvPr>
          <p:cNvCxnSpPr>
            <a:cxnSpLocks/>
            <a:stCxn id="12" idx="0"/>
            <a:endCxn id="71" idx="1"/>
          </p:cNvCxnSpPr>
          <p:nvPr/>
        </p:nvCxnSpPr>
        <p:spPr>
          <a:xfrm rot="5400000" flipH="1" flipV="1">
            <a:off x="2644107" y="4346870"/>
            <a:ext cx="607584" cy="392648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ngle 121">
            <a:extLst>
              <a:ext uri="{FF2B5EF4-FFF2-40B4-BE49-F238E27FC236}">
                <a16:creationId xmlns:a16="http://schemas.microsoft.com/office/drawing/2014/main" id="{95B258B0-B1CE-0995-C4B7-EDADBDD9CBEC}"/>
              </a:ext>
            </a:extLst>
          </p:cNvPr>
          <p:cNvCxnSpPr>
            <a:cxnSpLocks/>
            <a:stCxn id="12" idx="2"/>
            <a:endCxn id="115" idx="1"/>
          </p:cNvCxnSpPr>
          <p:nvPr/>
        </p:nvCxnSpPr>
        <p:spPr>
          <a:xfrm rot="16200000" flipH="1">
            <a:off x="2530699" y="5355862"/>
            <a:ext cx="810183" cy="368430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0AC9BA9E-C040-8794-395F-81E24B35F134}"/>
              </a:ext>
            </a:extLst>
          </p:cNvPr>
          <p:cNvCxnSpPr>
            <a:cxnSpLocks/>
            <a:stCxn id="71" idx="0"/>
            <a:endCxn id="69" idx="1"/>
          </p:cNvCxnSpPr>
          <p:nvPr/>
        </p:nvCxnSpPr>
        <p:spPr>
          <a:xfrm rot="5400000" flipH="1" flipV="1">
            <a:off x="3967461" y="3656902"/>
            <a:ext cx="191262" cy="685738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 : en angle 127">
            <a:extLst>
              <a:ext uri="{FF2B5EF4-FFF2-40B4-BE49-F238E27FC236}">
                <a16:creationId xmlns:a16="http://schemas.microsoft.com/office/drawing/2014/main" id="{A3A5F91C-052E-F235-417F-9E2B80D160CD}"/>
              </a:ext>
            </a:extLst>
          </p:cNvPr>
          <p:cNvCxnSpPr>
            <a:cxnSpLocks/>
            <a:stCxn id="71" idx="2"/>
            <a:endCxn id="70" idx="1"/>
          </p:cNvCxnSpPr>
          <p:nvPr/>
        </p:nvCxnSpPr>
        <p:spPr>
          <a:xfrm rot="16200000" flipH="1">
            <a:off x="3939170" y="4164455"/>
            <a:ext cx="246896" cy="684790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F949A873-E554-68A8-CA66-5EC2B7EE05E2}"/>
              </a:ext>
            </a:extLst>
          </p:cNvPr>
          <p:cNvCxnSpPr>
            <a:cxnSpLocks/>
            <a:stCxn id="115" idx="0"/>
            <a:endCxn id="72" idx="1"/>
          </p:cNvCxnSpPr>
          <p:nvPr/>
        </p:nvCxnSpPr>
        <p:spPr>
          <a:xfrm rot="5400000" flipH="1" flipV="1">
            <a:off x="3915957" y="5311165"/>
            <a:ext cx="270052" cy="709956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C12C6E4E-D379-2D51-380C-84F64F1AAB5C}"/>
              </a:ext>
            </a:extLst>
          </p:cNvPr>
          <p:cNvCxnSpPr>
            <a:cxnSpLocks/>
            <a:stCxn id="115" idx="2"/>
            <a:endCxn id="73" idx="1"/>
          </p:cNvCxnSpPr>
          <p:nvPr/>
        </p:nvCxnSpPr>
        <p:spPr>
          <a:xfrm rot="16200000" flipH="1">
            <a:off x="3870204" y="5914970"/>
            <a:ext cx="360610" cy="709008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 : en angle 138">
            <a:extLst>
              <a:ext uri="{FF2B5EF4-FFF2-40B4-BE49-F238E27FC236}">
                <a16:creationId xmlns:a16="http://schemas.microsoft.com/office/drawing/2014/main" id="{43BCD902-9C12-B987-599C-57CEB7A9460C}"/>
              </a:ext>
            </a:extLst>
          </p:cNvPr>
          <p:cNvCxnSpPr>
            <a:cxnSpLocks/>
            <a:stCxn id="72" idx="0"/>
            <a:endCxn id="74" idx="1"/>
          </p:cNvCxnSpPr>
          <p:nvPr/>
        </p:nvCxnSpPr>
        <p:spPr>
          <a:xfrm rot="5400000" flipH="1" flipV="1">
            <a:off x="5345733" y="4991389"/>
            <a:ext cx="31956" cy="759500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0732AB2C-14D0-8228-BECE-847EEAE63816}"/>
              </a:ext>
            </a:extLst>
          </p:cNvPr>
          <p:cNvCxnSpPr>
            <a:cxnSpLocks/>
            <a:stCxn id="72" idx="2"/>
            <a:endCxn id="75" idx="1"/>
          </p:cNvCxnSpPr>
          <p:nvPr/>
        </p:nvCxnSpPr>
        <p:spPr>
          <a:xfrm rot="16200000" flipH="1">
            <a:off x="5249170" y="5407908"/>
            <a:ext cx="225082" cy="759500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88E66362-01A4-55D0-7B86-1A5771F5B854}"/>
              </a:ext>
            </a:extLst>
          </p:cNvPr>
          <p:cNvCxnSpPr>
            <a:cxnSpLocks/>
            <a:stCxn id="74" idx="0"/>
            <a:endCxn id="21" idx="1"/>
          </p:cNvCxnSpPr>
          <p:nvPr/>
        </p:nvCxnSpPr>
        <p:spPr>
          <a:xfrm rot="5400000" flipH="1" flipV="1">
            <a:off x="6769898" y="4722844"/>
            <a:ext cx="35880" cy="940755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 : en angle 148">
            <a:extLst>
              <a:ext uri="{FF2B5EF4-FFF2-40B4-BE49-F238E27FC236}">
                <a16:creationId xmlns:a16="http://schemas.microsoft.com/office/drawing/2014/main" id="{446EB9A0-A456-7674-3A5C-6E754B4E9D46}"/>
              </a:ext>
            </a:extLst>
          </p:cNvPr>
          <p:cNvCxnSpPr>
            <a:cxnSpLocks/>
            <a:stCxn id="74" idx="2"/>
            <a:endCxn id="56" idx="1"/>
          </p:cNvCxnSpPr>
          <p:nvPr/>
        </p:nvCxnSpPr>
        <p:spPr>
          <a:xfrm rot="16200000" flipH="1">
            <a:off x="6767076" y="5049545"/>
            <a:ext cx="35993" cy="935223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C8A7C61E-2838-7E55-6C14-A38D8A26A469}"/>
              </a:ext>
            </a:extLst>
          </p:cNvPr>
          <p:cNvCxnSpPr>
            <a:cxnSpLocks/>
            <a:stCxn id="73" idx="0"/>
            <a:endCxn id="58" idx="1"/>
          </p:cNvCxnSpPr>
          <p:nvPr/>
        </p:nvCxnSpPr>
        <p:spPr>
          <a:xfrm rot="5400000" flipH="1" flipV="1">
            <a:off x="6098227" y="5145791"/>
            <a:ext cx="42774" cy="2277203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F3A4F620-B089-EC5E-F59F-61830ADCFE59}"/>
              </a:ext>
            </a:extLst>
          </p:cNvPr>
          <p:cNvCxnSpPr>
            <a:cxnSpLocks/>
            <a:stCxn id="73" idx="2"/>
            <a:endCxn id="55" idx="1"/>
          </p:cNvCxnSpPr>
          <p:nvPr/>
        </p:nvCxnSpPr>
        <p:spPr>
          <a:xfrm rot="16200000" flipH="1">
            <a:off x="6099713" y="5475078"/>
            <a:ext cx="34271" cy="2271671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 : en angle 159">
            <a:extLst>
              <a:ext uri="{FF2B5EF4-FFF2-40B4-BE49-F238E27FC236}">
                <a16:creationId xmlns:a16="http://schemas.microsoft.com/office/drawing/2014/main" id="{C4F19C1B-69A6-3C2F-C735-417A544ECADE}"/>
              </a:ext>
            </a:extLst>
          </p:cNvPr>
          <p:cNvCxnSpPr>
            <a:cxnSpLocks/>
            <a:stCxn id="69" idx="0"/>
            <a:endCxn id="20" idx="1"/>
          </p:cNvCxnSpPr>
          <p:nvPr/>
        </p:nvCxnSpPr>
        <p:spPr>
          <a:xfrm rot="5400000" flipH="1" flipV="1">
            <a:off x="6103059" y="2599452"/>
            <a:ext cx="39591" cy="2281787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29E20CB5-250C-BE9F-33A4-4D9830A9835D}"/>
              </a:ext>
            </a:extLst>
          </p:cNvPr>
          <p:cNvCxnSpPr>
            <a:cxnSpLocks/>
            <a:stCxn id="69" idx="2"/>
            <a:endCxn id="22" idx="1"/>
          </p:cNvCxnSpPr>
          <p:nvPr/>
        </p:nvCxnSpPr>
        <p:spPr>
          <a:xfrm rot="16200000" flipH="1">
            <a:off x="6101407" y="2928693"/>
            <a:ext cx="37362" cy="2276255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 : en angle 166">
            <a:extLst>
              <a:ext uri="{FF2B5EF4-FFF2-40B4-BE49-F238E27FC236}">
                <a16:creationId xmlns:a16="http://schemas.microsoft.com/office/drawing/2014/main" id="{F7020F5C-E7C5-BBEC-E219-FE090348ED6A}"/>
              </a:ext>
            </a:extLst>
          </p:cNvPr>
          <p:cNvCxnSpPr>
            <a:cxnSpLocks/>
            <a:stCxn id="70" idx="0"/>
            <a:endCxn id="23" idx="1"/>
          </p:cNvCxnSpPr>
          <p:nvPr/>
        </p:nvCxnSpPr>
        <p:spPr>
          <a:xfrm rot="5400000" flipH="1" flipV="1">
            <a:off x="6101693" y="3329776"/>
            <a:ext cx="35843" cy="2277203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 : en angle 169">
            <a:extLst>
              <a:ext uri="{FF2B5EF4-FFF2-40B4-BE49-F238E27FC236}">
                <a16:creationId xmlns:a16="http://schemas.microsoft.com/office/drawing/2014/main" id="{C995EAB3-DBCE-1F14-8CF4-E3C455533EB6}"/>
              </a:ext>
            </a:extLst>
          </p:cNvPr>
          <p:cNvCxnSpPr>
            <a:cxnSpLocks/>
            <a:stCxn id="70" idx="2"/>
            <a:endCxn id="24" idx="1"/>
          </p:cNvCxnSpPr>
          <p:nvPr/>
        </p:nvCxnSpPr>
        <p:spPr>
          <a:xfrm rot="16200000" flipH="1">
            <a:off x="6101825" y="3653485"/>
            <a:ext cx="41110" cy="2282735"/>
          </a:xfrm>
          <a:prstGeom prst="bentConnector2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58240C33-F359-EF04-7DAB-F8080C2914A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760250" y="1159444"/>
            <a:ext cx="1497966" cy="3002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746B3EE4-EF28-B83B-D755-AE663F0EB4E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760250" y="1529115"/>
            <a:ext cx="1503498" cy="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2B0C6264-42A3-1747-2467-F5735DEE0A63}"/>
              </a:ext>
            </a:extLst>
          </p:cNvPr>
          <p:cNvCxnSpPr>
            <a:cxnSpLocks/>
            <a:stCxn id="63" idx="3"/>
            <a:endCxn id="16" idx="1"/>
          </p:cNvCxnSpPr>
          <p:nvPr/>
        </p:nvCxnSpPr>
        <p:spPr>
          <a:xfrm>
            <a:off x="7099084" y="1893060"/>
            <a:ext cx="159132" cy="272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474008C4-7994-43CF-D2E0-6220A35D0AD0}"/>
              </a:ext>
            </a:extLst>
          </p:cNvPr>
          <p:cNvCxnSpPr>
            <a:cxnSpLocks/>
            <a:stCxn id="64" idx="3"/>
            <a:endCxn id="17" idx="1"/>
          </p:cNvCxnSpPr>
          <p:nvPr/>
        </p:nvCxnSpPr>
        <p:spPr>
          <a:xfrm>
            <a:off x="7096202" y="2260737"/>
            <a:ext cx="167546" cy="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avec flèche 183">
            <a:extLst>
              <a:ext uri="{FF2B5EF4-FFF2-40B4-BE49-F238E27FC236}">
                <a16:creationId xmlns:a16="http://schemas.microsoft.com/office/drawing/2014/main" id="{0DE21A1D-8E3C-3434-DFF8-CBA37A3AFA95}"/>
              </a:ext>
            </a:extLst>
          </p:cNvPr>
          <p:cNvCxnSpPr>
            <a:cxnSpLocks/>
            <a:stCxn id="66" idx="3"/>
            <a:endCxn id="18" idx="1"/>
          </p:cNvCxnSpPr>
          <p:nvPr/>
        </p:nvCxnSpPr>
        <p:spPr>
          <a:xfrm>
            <a:off x="5483011" y="2625690"/>
            <a:ext cx="1780737" cy="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avec flèche 186">
            <a:extLst>
              <a:ext uri="{FF2B5EF4-FFF2-40B4-BE49-F238E27FC236}">
                <a16:creationId xmlns:a16="http://schemas.microsoft.com/office/drawing/2014/main" id="{AFF9DD3A-E62F-45CC-F110-BA8FDB26791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296223" y="2990643"/>
            <a:ext cx="2961993" cy="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A71097AD-0306-DFA5-063E-82FC74A6BCEF}"/>
              </a:ext>
            </a:extLst>
          </p:cNvPr>
          <p:cNvCxnSpPr>
            <a:cxnSpLocks/>
            <a:stCxn id="68" idx="3"/>
            <a:endCxn id="19" idx="1"/>
          </p:cNvCxnSpPr>
          <p:nvPr/>
        </p:nvCxnSpPr>
        <p:spPr>
          <a:xfrm flipV="1">
            <a:off x="4296223" y="3355596"/>
            <a:ext cx="2961993" cy="3324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avec flèche 192">
            <a:extLst>
              <a:ext uri="{FF2B5EF4-FFF2-40B4-BE49-F238E27FC236}">
                <a16:creationId xmlns:a16="http://schemas.microsoft.com/office/drawing/2014/main" id="{0E8A0183-D5C3-48F2-5578-3340B8541772}"/>
              </a:ext>
            </a:extLst>
          </p:cNvPr>
          <p:cNvCxnSpPr>
            <a:cxnSpLocks/>
            <a:stCxn id="75" idx="3"/>
            <a:endCxn id="57" idx="1"/>
          </p:cNvCxnSpPr>
          <p:nvPr/>
        </p:nvCxnSpPr>
        <p:spPr>
          <a:xfrm>
            <a:off x="6893461" y="5900199"/>
            <a:ext cx="359223" cy="0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FD9882D-0300-BCCD-F6EE-124EF007C302}"/>
              </a:ext>
            </a:extLst>
          </p:cNvPr>
          <p:cNvSpPr/>
          <p:nvPr/>
        </p:nvSpPr>
        <p:spPr>
          <a:xfrm>
            <a:off x="6985613" y="519458"/>
            <a:ext cx="376942" cy="1985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E4AE73EF-70BA-AFFC-E203-446F06A02C71}"/>
              </a:ext>
            </a:extLst>
          </p:cNvPr>
          <p:cNvSpPr txBox="1"/>
          <p:nvPr/>
        </p:nvSpPr>
        <p:spPr>
          <a:xfrm>
            <a:off x="7403375" y="438407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Non paramétrique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FE81199-CE7A-EFDC-F36C-631BEE14D972}"/>
              </a:ext>
            </a:extLst>
          </p:cNvPr>
          <p:cNvSpPr/>
          <p:nvPr/>
        </p:nvSpPr>
        <p:spPr>
          <a:xfrm>
            <a:off x="6985613" y="221414"/>
            <a:ext cx="376942" cy="198545"/>
          </a:xfrm>
          <a:prstGeom prst="rect">
            <a:avLst/>
          </a:prstGeom>
          <a:solidFill>
            <a:srgbClr val="9C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ZoneTexte 198">
            <a:extLst>
              <a:ext uri="{FF2B5EF4-FFF2-40B4-BE49-F238E27FC236}">
                <a16:creationId xmlns:a16="http://schemas.microsoft.com/office/drawing/2014/main" id="{E75A6B76-F00F-39BD-826D-7F093CDDE963}"/>
              </a:ext>
            </a:extLst>
          </p:cNvPr>
          <p:cNvSpPr txBox="1"/>
          <p:nvPr/>
        </p:nvSpPr>
        <p:spPr>
          <a:xfrm>
            <a:off x="7403375" y="140363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Paramétrique</a:t>
            </a:r>
          </a:p>
        </p:txBody>
      </p:sp>
    </p:spTree>
    <p:extLst>
      <p:ext uri="{BB962C8B-B14F-4D97-AF65-F5344CB8AC3E}">
        <p14:creationId xmlns:p14="http://schemas.microsoft.com/office/powerpoint/2010/main" val="1796228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34141</TotalTime>
  <Words>141</Words>
  <Application>Microsoft Office PowerPoint</Application>
  <PresentationFormat>Affichage à l'écran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Gill Sans MT</vt:lpstr>
      <vt:lpstr>Wingdings</vt:lpstr>
      <vt:lpstr>Wingdings 3</vt:lpstr>
      <vt:lpstr>Origin</vt:lpstr>
      <vt:lpstr>Arbre de décision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aux statistiques L3 SDE 2015 – CM1</dc:title>
  <dc:creator>NADIA LER</dc:creator>
  <cp:lastModifiedBy>Zoe Lackner</cp:lastModifiedBy>
  <cp:revision>773</cp:revision>
  <cp:lastPrinted>2021-12-07T14:13:24Z</cp:lastPrinted>
  <dcterms:created xsi:type="dcterms:W3CDTF">2015-09-13T13:09:30Z</dcterms:created>
  <dcterms:modified xsi:type="dcterms:W3CDTF">2023-10-19T08:46:26Z</dcterms:modified>
</cp:coreProperties>
</file>