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314" r:id="rId3"/>
    <p:sldId id="259" r:id="rId4"/>
    <p:sldId id="315" r:id="rId5"/>
    <p:sldId id="321" r:id="rId6"/>
    <p:sldId id="316" r:id="rId7"/>
    <p:sldId id="317" r:id="rId8"/>
    <p:sldId id="318" r:id="rId9"/>
    <p:sldId id="320" r:id="rId10"/>
    <p:sldId id="319" r:id="rId11"/>
    <p:sldId id="324" r:id="rId12"/>
    <p:sldId id="325" r:id="rId13"/>
    <p:sldId id="327" r:id="rId14"/>
    <p:sldId id="326" r:id="rId15"/>
    <p:sldId id="329" r:id="rId16"/>
    <p:sldId id="330" r:id="rId17"/>
    <p:sldId id="331" r:id="rId18"/>
    <p:sldId id="332" r:id="rId19"/>
    <p:sldId id="268" r:id="rId20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Fira Code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E45B"/>
    <a:srgbClr val="E9C6E9"/>
    <a:srgbClr val="AAE8F6"/>
    <a:srgbClr val="19A72A"/>
    <a:srgbClr val="129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348665-6CA6-4D7E-8FBF-0E175D2215CF}">
  <a:tblStyle styleId="{02348665-6CA6-4D7E-8FBF-0E175D2215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368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149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974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663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565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880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108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711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60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781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774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985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5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6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37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672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17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241782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241782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241782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241782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241782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241782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241782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241782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241782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241782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241782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241782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241782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241782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34;p3">
            <a:extLst>
              <a:ext uri="{FF2B5EF4-FFF2-40B4-BE49-F238E27FC236}">
                <a16:creationId xmlns:a16="http://schemas.microsoft.com/office/drawing/2014/main" id="{FE7B1597-072D-4266-8637-56FA51073828}"/>
              </a:ext>
            </a:extLst>
          </p:cNvPr>
          <p:cNvSpPr txBox="1"/>
          <p:nvPr userDrawn="1"/>
        </p:nvSpPr>
        <p:spPr>
          <a:xfrm>
            <a:off x="241782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" name="Google Shape;35;p3">
            <a:extLst>
              <a:ext uri="{FF2B5EF4-FFF2-40B4-BE49-F238E27FC236}">
                <a16:creationId xmlns:a16="http://schemas.microsoft.com/office/drawing/2014/main" id="{E06C40AD-88CA-419C-9FB4-060838F68892}"/>
              </a:ext>
            </a:extLst>
          </p:cNvPr>
          <p:cNvSpPr txBox="1"/>
          <p:nvPr userDrawn="1"/>
        </p:nvSpPr>
        <p:spPr>
          <a:xfrm>
            <a:off x="241782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" name="Google Shape;36;p3">
            <a:extLst>
              <a:ext uri="{FF2B5EF4-FFF2-40B4-BE49-F238E27FC236}">
                <a16:creationId xmlns:a16="http://schemas.microsoft.com/office/drawing/2014/main" id="{EC6EDC3E-99C8-480A-A519-C1B81F962BA5}"/>
              </a:ext>
            </a:extLst>
          </p:cNvPr>
          <p:cNvSpPr txBox="1"/>
          <p:nvPr userDrawn="1"/>
        </p:nvSpPr>
        <p:spPr>
          <a:xfrm>
            <a:off x="241782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" name="Google Shape;37;p3">
            <a:extLst>
              <a:ext uri="{FF2B5EF4-FFF2-40B4-BE49-F238E27FC236}">
                <a16:creationId xmlns:a16="http://schemas.microsoft.com/office/drawing/2014/main" id="{9B4664DE-37D7-4788-A662-59AE1DE6107B}"/>
              </a:ext>
            </a:extLst>
          </p:cNvPr>
          <p:cNvSpPr txBox="1"/>
          <p:nvPr userDrawn="1"/>
        </p:nvSpPr>
        <p:spPr>
          <a:xfrm>
            <a:off x="241782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" name="Google Shape;38;p3">
            <a:extLst>
              <a:ext uri="{FF2B5EF4-FFF2-40B4-BE49-F238E27FC236}">
                <a16:creationId xmlns:a16="http://schemas.microsoft.com/office/drawing/2014/main" id="{F5356CDA-4A4D-493B-AE3A-5E1DCE49F7EB}"/>
              </a:ext>
            </a:extLst>
          </p:cNvPr>
          <p:cNvSpPr txBox="1"/>
          <p:nvPr userDrawn="1"/>
        </p:nvSpPr>
        <p:spPr>
          <a:xfrm>
            <a:off x="241782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" name="Google Shape;39;p3">
            <a:extLst>
              <a:ext uri="{FF2B5EF4-FFF2-40B4-BE49-F238E27FC236}">
                <a16:creationId xmlns:a16="http://schemas.microsoft.com/office/drawing/2014/main" id="{B3A28B50-B43A-4E7F-BBEF-62D700542B84}"/>
              </a:ext>
            </a:extLst>
          </p:cNvPr>
          <p:cNvSpPr txBox="1"/>
          <p:nvPr userDrawn="1"/>
        </p:nvSpPr>
        <p:spPr>
          <a:xfrm>
            <a:off x="241782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" name="Google Shape;40;p3">
            <a:extLst>
              <a:ext uri="{FF2B5EF4-FFF2-40B4-BE49-F238E27FC236}">
                <a16:creationId xmlns:a16="http://schemas.microsoft.com/office/drawing/2014/main" id="{A872DBFA-3AF6-436A-B94F-DFACC3D7CFAA}"/>
              </a:ext>
            </a:extLst>
          </p:cNvPr>
          <p:cNvSpPr txBox="1"/>
          <p:nvPr userDrawn="1"/>
        </p:nvSpPr>
        <p:spPr>
          <a:xfrm>
            <a:off x="241782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41;p3">
            <a:extLst>
              <a:ext uri="{FF2B5EF4-FFF2-40B4-BE49-F238E27FC236}">
                <a16:creationId xmlns:a16="http://schemas.microsoft.com/office/drawing/2014/main" id="{A0F653F0-9D9D-4855-9287-446B3689BDB1}"/>
              </a:ext>
            </a:extLst>
          </p:cNvPr>
          <p:cNvSpPr txBox="1"/>
          <p:nvPr userDrawn="1"/>
        </p:nvSpPr>
        <p:spPr>
          <a:xfrm>
            <a:off x="241782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42;p3">
            <a:extLst>
              <a:ext uri="{FF2B5EF4-FFF2-40B4-BE49-F238E27FC236}">
                <a16:creationId xmlns:a16="http://schemas.microsoft.com/office/drawing/2014/main" id="{9898B0D2-1FDE-4A75-9F84-F1F76F1E957D}"/>
              </a:ext>
            </a:extLst>
          </p:cNvPr>
          <p:cNvSpPr txBox="1"/>
          <p:nvPr userDrawn="1"/>
        </p:nvSpPr>
        <p:spPr>
          <a:xfrm>
            <a:off x="241782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43;p3">
            <a:extLst>
              <a:ext uri="{FF2B5EF4-FFF2-40B4-BE49-F238E27FC236}">
                <a16:creationId xmlns:a16="http://schemas.microsoft.com/office/drawing/2014/main" id="{C9C54E89-F846-422B-BFB3-B59CFE970252}"/>
              </a:ext>
            </a:extLst>
          </p:cNvPr>
          <p:cNvSpPr txBox="1"/>
          <p:nvPr userDrawn="1"/>
        </p:nvSpPr>
        <p:spPr>
          <a:xfrm>
            <a:off x="241782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44;p3">
            <a:extLst>
              <a:ext uri="{FF2B5EF4-FFF2-40B4-BE49-F238E27FC236}">
                <a16:creationId xmlns:a16="http://schemas.microsoft.com/office/drawing/2014/main" id="{F0137FDA-17F4-42BD-81CE-8C8314502D90}"/>
              </a:ext>
            </a:extLst>
          </p:cNvPr>
          <p:cNvSpPr txBox="1"/>
          <p:nvPr userDrawn="1"/>
        </p:nvSpPr>
        <p:spPr>
          <a:xfrm>
            <a:off x="241782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45;p3">
            <a:extLst>
              <a:ext uri="{FF2B5EF4-FFF2-40B4-BE49-F238E27FC236}">
                <a16:creationId xmlns:a16="http://schemas.microsoft.com/office/drawing/2014/main" id="{0FAB508B-895F-4785-A3A8-E978FBA4D62E}"/>
              </a:ext>
            </a:extLst>
          </p:cNvPr>
          <p:cNvSpPr txBox="1"/>
          <p:nvPr userDrawn="1"/>
        </p:nvSpPr>
        <p:spPr>
          <a:xfrm>
            <a:off x="241782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6;p3">
            <a:extLst>
              <a:ext uri="{FF2B5EF4-FFF2-40B4-BE49-F238E27FC236}">
                <a16:creationId xmlns:a16="http://schemas.microsoft.com/office/drawing/2014/main" id="{28D4AF4C-20F0-4458-9D99-AC38C5102AE0}"/>
              </a:ext>
            </a:extLst>
          </p:cNvPr>
          <p:cNvSpPr txBox="1"/>
          <p:nvPr userDrawn="1"/>
        </p:nvSpPr>
        <p:spPr>
          <a:xfrm>
            <a:off x="241782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7;p3">
            <a:extLst>
              <a:ext uri="{FF2B5EF4-FFF2-40B4-BE49-F238E27FC236}">
                <a16:creationId xmlns:a16="http://schemas.microsoft.com/office/drawing/2014/main" id="{AF2D53F1-8C27-4C70-8868-AA9613A14CCB}"/>
              </a:ext>
            </a:extLst>
          </p:cNvPr>
          <p:cNvSpPr txBox="1"/>
          <p:nvPr userDrawn="1"/>
        </p:nvSpPr>
        <p:spPr>
          <a:xfrm>
            <a:off x="241782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4;p3">
            <a:extLst>
              <a:ext uri="{FF2B5EF4-FFF2-40B4-BE49-F238E27FC236}">
                <a16:creationId xmlns:a16="http://schemas.microsoft.com/office/drawing/2014/main" id="{51C27164-1FDD-4CED-8ACE-7C927A91338C}"/>
              </a:ext>
            </a:extLst>
          </p:cNvPr>
          <p:cNvSpPr txBox="1"/>
          <p:nvPr userDrawn="1"/>
        </p:nvSpPr>
        <p:spPr>
          <a:xfrm>
            <a:off x="241782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35;p3">
            <a:extLst>
              <a:ext uri="{FF2B5EF4-FFF2-40B4-BE49-F238E27FC236}">
                <a16:creationId xmlns:a16="http://schemas.microsoft.com/office/drawing/2014/main" id="{E17B262A-8E6F-480A-88C5-8EAFB6AF1133}"/>
              </a:ext>
            </a:extLst>
          </p:cNvPr>
          <p:cNvSpPr txBox="1"/>
          <p:nvPr userDrawn="1"/>
        </p:nvSpPr>
        <p:spPr>
          <a:xfrm>
            <a:off x="241782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36;p3">
            <a:extLst>
              <a:ext uri="{FF2B5EF4-FFF2-40B4-BE49-F238E27FC236}">
                <a16:creationId xmlns:a16="http://schemas.microsoft.com/office/drawing/2014/main" id="{D6AD80FC-4090-435A-A0B6-732CDD0195D3}"/>
              </a:ext>
            </a:extLst>
          </p:cNvPr>
          <p:cNvSpPr txBox="1"/>
          <p:nvPr userDrawn="1"/>
        </p:nvSpPr>
        <p:spPr>
          <a:xfrm>
            <a:off x="241782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37;p3">
            <a:extLst>
              <a:ext uri="{FF2B5EF4-FFF2-40B4-BE49-F238E27FC236}">
                <a16:creationId xmlns:a16="http://schemas.microsoft.com/office/drawing/2014/main" id="{D9051782-EED4-4851-A2E5-997CC731EDBB}"/>
              </a:ext>
            </a:extLst>
          </p:cNvPr>
          <p:cNvSpPr txBox="1"/>
          <p:nvPr userDrawn="1"/>
        </p:nvSpPr>
        <p:spPr>
          <a:xfrm>
            <a:off x="241782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38;p3">
            <a:extLst>
              <a:ext uri="{FF2B5EF4-FFF2-40B4-BE49-F238E27FC236}">
                <a16:creationId xmlns:a16="http://schemas.microsoft.com/office/drawing/2014/main" id="{2596B8DF-2006-4E72-BC44-FBE92854269E}"/>
              </a:ext>
            </a:extLst>
          </p:cNvPr>
          <p:cNvSpPr txBox="1"/>
          <p:nvPr userDrawn="1"/>
        </p:nvSpPr>
        <p:spPr>
          <a:xfrm>
            <a:off x="241782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39;p3">
            <a:extLst>
              <a:ext uri="{FF2B5EF4-FFF2-40B4-BE49-F238E27FC236}">
                <a16:creationId xmlns:a16="http://schemas.microsoft.com/office/drawing/2014/main" id="{D8315862-43C4-4DDE-A9E7-61A5A67E4974}"/>
              </a:ext>
            </a:extLst>
          </p:cNvPr>
          <p:cNvSpPr txBox="1"/>
          <p:nvPr userDrawn="1"/>
        </p:nvSpPr>
        <p:spPr>
          <a:xfrm>
            <a:off x="241782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40;p3">
            <a:extLst>
              <a:ext uri="{FF2B5EF4-FFF2-40B4-BE49-F238E27FC236}">
                <a16:creationId xmlns:a16="http://schemas.microsoft.com/office/drawing/2014/main" id="{ED1BF2AF-0C9A-4AE9-B9A0-D26822A43A44}"/>
              </a:ext>
            </a:extLst>
          </p:cNvPr>
          <p:cNvSpPr txBox="1"/>
          <p:nvPr userDrawn="1"/>
        </p:nvSpPr>
        <p:spPr>
          <a:xfrm>
            <a:off x="241782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41;p3">
            <a:extLst>
              <a:ext uri="{FF2B5EF4-FFF2-40B4-BE49-F238E27FC236}">
                <a16:creationId xmlns:a16="http://schemas.microsoft.com/office/drawing/2014/main" id="{45763B4C-0C47-4C35-9169-3068D5FD6D37}"/>
              </a:ext>
            </a:extLst>
          </p:cNvPr>
          <p:cNvSpPr txBox="1"/>
          <p:nvPr userDrawn="1"/>
        </p:nvSpPr>
        <p:spPr>
          <a:xfrm>
            <a:off x="241782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42;p3">
            <a:extLst>
              <a:ext uri="{FF2B5EF4-FFF2-40B4-BE49-F238E27FC236}">
                <a16:creationId xmlns:a16="http://schemas.microsoft.com/office/drawing/2014/main" id="{6DB04213-5E82-4FBB-BAA7-61BE9AE5F3AE}"/>
              </a:ext>
            </a:extLst>
          </p:cNvPr>
          <p:cNvSpPr txBox="1"/>
          <p:nvPr userDrawn="1"/>
        </p:nvSpPr>
        <p:spPr>
          <a:xfrm>
            <a:off x="241782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43;p3">
            <a:extLst>
              <a:ext uri="{FF2B5EF4-FFF2-40B4-BE49-F238E27FC236}">
                <a16:creationId xmlns:a16="http://schemas.microsoft.com/office/drawing/2014/main" id="{5ED4BE7C-DE55-442E-83AC-FC52423B97D3}"/>
              </a:ext>
            </a:extLst>
          </p:cNvPr>
          <p:cNvSpPr txBox="1"/>
          <p:nvPr userDrawn="1"/>
        </p:nvSpPr>
        <p:spPr>
          <a:xfrm>
            <a:off x="241782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" name="Google Shape;44;p3">
            <a:extLst>
              <a:ext uri="{FF2B5EF4-FFF2-40B4-BE49-F238E27FC236}">
                <a16:creationId xmlns:a16="http://schemas.microsoft.com/office/drawing/2014/main" id="{07B737BE-8DE1-4609-9F5D-6F6414B1B76B}"/>
              </a:ext>
            </a:extLst>
          </p:cNvPr>
          <p:cNvSpPr txBox="1"/>
          <p:nvPr userDrawn="1"/>
        </p:nvSpPr>
        <p:spPr>
          <a:xfrm>
            <a:off x="241782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" name="Google Shape;45;p3">
            <a:extLst>
              <a:ext uri="{FF2B5EF4-FFF2-40B4-BE49-F238E27FC236}">
                <a16:creationId xmlns:a16="http://schemas.microsoft.com/office/drawing/2014/main" id="{D58CC5B1-6D39-4ED2-B909-B7483D04A840}"/>
              </a:ext>
            </a:extLst>
          </p:cNvPr>
          <p:cNvSpPr txBox="1"/>
          <p:nvPr userDrawn="1"/>
        </p:nvSpPr>
        <p:spPr>
          <a:xfrm>
            <a:off x="241782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" name="Google Shape;46;p3">
            <a:extLst>
              <a:ext uri="{FF2B5EF4-FFF2-40B4-BE49-F238E27FC236}">
                <a16:creationId xmlns:a16="http://schemas.microsoft.com/office/drawing/2014/main" id="{7A64D0EB-DAAF-47B1-BBAE-DDE5112CAF3E}"/>
              </a:ext>
            </a:extLst>
          </p:cNvPr>
          <p:cNvSpPr txBox="1"/>
          <p:nvPr userDrawn="1"/>
        </p:nvSpPr>
        <p:spPr>
          <a:xfrm>
            <a:off x="241782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" name="Google Shape;47;p3">
            <a:extLst>
              <a:ext uri="{FF2B5EF4-FFF2-40B4-BE49-F238E27FC236}">
                <a16:creationId xmlns:a16="http://schemas.microsoft.com/office/drawing/2014/main" id="{A70027BF-5EDB-4E53-8067-E87260A13314}"/>
              </a:ext>
            </a:extLst>
          </p:cNvPr>
          <p:cNvSpPr txBox="1"/>
          <p:nvPr userDrawn="1"/>
        </p:nvSpPr>
        <p:spPr>
          <a:xfrm>
            <a:off x="241782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4;p3">
            <a:extLst>
              <a:ext uri="{FF2B5EF4-FFF2-40B4-BE49-F238E27FC236}">
                <a16:creationId xmlns:a16="http://schemas.microsoft.com/office/drawing/2014/main" id="{A47840A4-D2A5-4175-B2E7-14DCEB76B8A8}"/>
              </a:ext>
            </a:extLst>
          </p:cNvPr>
          <p:cNvSpPr txBox="1"/>
          <p:nvPr userDrawn="1"/>
        </p:nvSpPr>
        <p:spPr>
          <a:xfrm>
            <a:off x="241782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35;p3">
            <a:extLst>
              <a:ext uri="{FF2B5EF4-FFF2-40B4-BE49-F238E27FC236}">
                <a16:creationId xmlns:a16="http://schemas.microsoft.com/office/drawing/2014/main" id="{F3FF6E26-0DFE-49B3-BBD8-95FF1388B9CD}"/>
              </a:ext>
            </a:extLst>
          </p:cNvPr>
          <p:cNvSpPr txBox="1"/>
          <p:nvPr userDrawn="1"/>
        </p:nvSpPr>
        <p:spPr>
          <a:xfrm>
            <a:off x="241782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36;p3">
            <a:extLst>
              <a:ext uri="{FF2B5EF4-FFF2-40B4-BE49-F238E27FC236}">
                <a16:creationId xmlns:a16="http://schemas.microsoft.com/office/drawing/2014/main" id="{6421105D-5791-485A-9060-D845A77F80C0}"/>
              </a:ext>
            </a:extLst>
          </p:cNvPr>
          <p:cNvSpPr txBox="1"/>
          <p:nvPr userDrawn="1"/>
        </p:nvSpPr>
        <p:spPr>
          <a:xfrm>
            <a:off x="241782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37;p3">
            <a:extLst>
              <a:ext uri="{FF2B5EF4-FFF2-40B4-BE49-F238E27FC236}">
                <a16:creationId xmlns:a16="http://schemas.microsoft.com/office/drawing/2014/main" id="{F3AF108D-D9EB-490D-B04F-0ACC43FD904D}"/>
              </a:ext>
            </a:extLst>
          </p:cNvPr>
          <p:cNvSpPr txBox="1"/>
          <p:nvPr userDrawn="1"/>
        </p:nvSpPr>
        <p:spPr>
          <a:xfrm>
            <a:off x="241782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38;p3">
            <a:extLst>
              <a:ext uri="{FF2B5EF4-FFF2-40B4-BE49-F238E27FC236}">
                <a16:creationId xmlns:a16="http://schemas.microsoft.com/office/drawing/2014/main" id="{2E356ACB-48D7-4EB6-B60A-B8B2E6B9530C}"/>
              </a:ext>
            </a:extLst>
          </p:cNvPr>
          <p:cNvSpPr txBox="1"/>
          <p:nvPr userDrawn="1"/>
        </p:nvSpPr>
        <p:spPr>
          <a:xfrm>
            <a:off x="241782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39;p3">
            <a:extLst>
              <a:ext uri="{FF2B5EF4-FFF2-40B4-BE49-F238E27FC236}">
                <a16:creationId xmlns:a16="http://schemas.microsoft.com/office/drawing/2014/main" id="{9BA603CA-3433-4BDE-B298-EF89080BAEB9}"/>
              </a:ext>
            </a:extLst>
          </p:cNvPr>
          <p:cNvSpPr txBox="1"/>
          <p:nvPr userDrawn="1"/>
        </p:nvSpPr>
        <p:spPr>
          <a:xfrm>
            <a:off x="241782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40;p3">
            <a:extLst>
              <a:ext uri="{FF2B5EF4-FFF2-40B4-BE49-F238E27FC236}">
                <a16:creationId xmlns:a16="http://schemas.microsoft.com/office/drawing/2014/main" id="{C0BC225A-CBA8-4B40-8CAF-365C42F6D7B7}"/>
              </a:ext>
            </a:extLst>
          </p:cNvPr>
          <p:cNvSpPr txBox="1"/>
          <p:nvPr userDrawn="1"/>
        </p:nvSpPr>
        <p:spPr>
          <a:xfrm>
            <a:off x="241782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41;p3">
            <a:extLst>
              <a:ext uri="{FF2B5EF4-FFF2-40B4-BE49-F238E27FC236}">
                <a16:creationId xmlns:a16="http://schemas.microsoft.com/office/drawing/2014/main" id="{5027185F-2219-4E9C-85AA-BCBC3B527573}"/>
              </a:ext>
            </a:extLst>
          </p:cNvPr>
          <p:cNvSpPr txBox="1"/>
          <p:nvPr userDrawn="1"/>
        </p:nvSpPr>
        <p:spPr>
          <a:xfrm>
            <a:off x="241782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42;p3">
            <a:extLst>
              <a:ext uri="{FF2B5EF4-FFF2-40B4-BE49-F238E27FC236}">
                <a16:creationId xmlns:a16="http://schemas.microsoft.com/office/drawing/2014/main" id="{CFD4FE5C-1D8C-4B8C-BCE7-E333AE2E6DD3}"/>
              </a:ext>
            </a:extLst>
          </p:cNvPr>
          <p:cNvSpPr txBox="1"/>
          <p:nvPr userDrawn="1"/>
        </p:nvSpPr>
        <p:spPr>
          <a:xfrm>
            <a:off x="241782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43;p3">
            <a:extLst>
              <a:ext uri="{FF2B5EF4-FFF2-40B4-BE49-F238E27FC236}">
                <a16:creationId xmlns:a16="http://schemas.microsoft.com/office/drawing/2014/main" id="{1C2764DA-AF1E-41DD-997A-056E5F713AEC}"/>
              </a:ext>
            </a:extLst>
          </p:cNvPr>
          <p:cNvSpPr txBox="1"/>
          <p:nvPr userDrawn="1"/>
        </p:nvSpPr>
        <p:spPr>
          <a:xfrm>
            <a:off x="241782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" name="Google Shape;44;p3">
            <a:extLst>
              <a:ext uri="{FF2B5EF4-FFF2-40B4-BE49-F238E27FC236}">
                <a16:creationId xmlns:a16="http://schemas.microsoft.com/office/drawing/2014/main" id="{BCF9533E-B402-4A25-9A6A-D909435E625A}"/>
              </a:ext>
            </a:extLst>
          </p:cNvPr>
          <p:cNvSpPr txBox="1"/>
          <p:nvPr userDrawn="1"/>
        </p:nvSpPr>
        <p:spPr>
          <a:xfrm>
            <a:off x="241782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" name="Google Shape;45;p3">
            <a:extLst>
              <a:ext uri="{FF2B5EF4-FFF2-40B4-BE49-F238E27FC236}">
                <a16:creationId xmlns:a16="http://schemas.microsoft.com/office/drawing/2014/main" id="{D789ECE6-B7AE-44E9-A8DC-95132D62910D}"/>
              </a:ext>
            </a:extLst>
          </p:cNvPr>
          <p:cNvSpPr txBox="1"/>
          <p:nvPr userDrawn="1"/>
        </p:nvSpPr>
        <p:spPr>
          <a:xfrm>
            <a:off x="241782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" name="Google Shape;46;p3">
            <a:extLst>
              <a:ext uri="{FF2B5EF4-FFF2-40B4-BE49-F238E27FC236}">
                <a16:creationId xmlns:a16="http://schemas.microsoft.com/office/drawing/2014/main" id="{A004B12B-8E09-49C3-919F-5DC455FF30F8}"/>
              </a:ext>
            </a:extLst>
          </p:cNvPr>
          <p:cNvSpPr txBox="1"/>
          <p:nvPr userDrawn="1"/>
        </p:nvSpPr>
        <p:spPr>
          <a:xfrm>
            <a:off x="241782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" name="Google Shape;47;p3">
            <a:extLst>
              <a:ext uri="{FF2B5EF4-FFF2-40B4-BE49-F238E27FC236}">
                <a16:creationId xmlns:a16="http://schemas.microsoft.com/office/drawing/2014/main" id="{C517B4BC-D295-485D-B36B-FE289C105ACE}"/>
              </a:ext>
            </a:extLst>
          </p:cNvPr>
          <p:cNvSpPr txBox="1"/>
          <p:nvPr userDrawn="1"/>
        </p:nvSpPr>
        <p:spPr>
          <a:xfrm>
            <a:off x="241782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59" r:id="rId5"/>
    <p:sldLayoutId id="2147483669" r:id="rId6"/>
    <p:sldLayoutId id="214748367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owingdata.com/2016/03/22/comparing-ggplot2-and-r-base-graphics/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8/rsos.22158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fitter/labtime/blob/main/chazelle2007labtime.cs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afitter/labtim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-book.org/introdu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826606" y="2207275"/>
            <a:ext cx="6202800" cy="8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&lt; Session 2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  ggplot2 sur 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accent3"/>
                </a:solidFill>
              </a:rPr>
              <a:t>Programming</a:t>
            </a:r>
            <a:r>
              <a:rPr lang="en" sz="1400" dirty="0">
                <a:solidFill>
                  <a:schemeClr val="accent3"/>
                </a:solidFill>
              </a:rPr>
              <a:t> </a:t>
            </a:r>
            <a:r>
              <a:rPr lang="en" sz="1050" dirty="0">
                <a:solidFill>
                  <a:schemeClr val="accent3"/>
                </a:solidFill>
              </a:rPr>
              <a:t>Language</a:t>
            </a:r>
            <a:r>
              <a:rPr lang="en" sz="1400" dirty="0">
                <a:solidFill>
                  <a:schemeClr val="accent3"/>
                </a:solidFill>
              </a:rPr>
              <a:t> </a:t>
            </a:r>
            <a:r>
              <a:rPr lang="en" sz="1050" dirty="0">
                <a:solidFill>
                  <a:schemeClr val="accent3"/>
                </a:solidFill>
              </a:rPr>
              <a:t>: R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accent3"/>
                </a:solidFill>
              </a:rPr>
              <a:t>applications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683125" y="97437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sharing.csv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D3C7FFD-AB81-4CCF-BDF2-F05F9C61A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525" y="1144250"/>
            <a:ext cx="7476846" cy="517500"/>
          </a:xfrm>
        </p:spPr>
        <p:txBody>
          <a:bodyPr/>
          <a:lstStyle/>
          <a:p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Labtime:Psy.code.logist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club </a:t>
            </a:r>
          </a:p>
        </p:txBody>
      </p:sp>
      <p:sp>
        <p:nvSpPr>
          <p:cNvPr id="16" name="Google Shape;460;p27">
            <a:extLst>
              <a:ext uri="{FF2B5EF4-FFF2-40B4-BE49-F238E27FC236}">
                <a16:creationId xmlns:a16="http://schemas.microsoft.com/office/drawing/2014/main" id="{42778B77-7980-4855-91E0-7093B53AD6A1}"/>
              </a:ext>
            </a:extLst>
          </p:cNvPr>
          <p:cNvSpPr txBox="1">
            <a:spLocks/>
          </p:cNvSpPr>
          <p:nvPr/>
        </p:nvSpPr>
        <p:spPr>
          <a:xfrm>
            <a:off x="6969125" y="4688763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fr-FR" sz="1050" dirty="0"/>
              <a:t>Rémi Lafitte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0ED26F9-92A8-4551-8610-09B0B01F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42" y="1772599"/>
            <a:ext cx="2142583" cy="214258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5770BBF-C616-45CA-9A2B-8D9537408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79" y="2134446"/>
            <a:ext cx="1388854" cy="1388854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4A094C2A-3922-438E-902F-4CA6E45AF333}"/>
              </a:ext>
            </a:extLst>
          </p:cNvPr>
          <p:cNvSpPr>
            <a:spLocks noChangeAspect="1"/>
          </p:cNvSpPr>
          <p:nvPr/>
        </p:nvSpPr>
        <p:spPr>
          <a:xfrm>
            <a:off x="7833927" y="2467983"/>
            <a:ext cx="36000" cy="3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BFBEB34-E905-4617-B4C4-6A2E8E9EB97A}"/>
              </a:ext>
            </a:extLst>
          </p:cNvPr>
          <p:cNvSpPr>
            <a:spLocks noChangeAspect="1"/>
          </p:cNvSpPr>
          <p:nvPr/>
        </p:nvSpPr>
        <p:spPr>
          <a:xfrm>
            <a:off x="7576940" y="2422561"/>
            <a:ext cx="36000" cy="3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sharing.css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204B050-512F-4F73-99C0-0C8D5032BA98}"/>
              </a:ext>
            </a:extLst>
          </p:cNvPr>
          <p:cNvSpPr/>
          <p:nvPr/>
        </p:nvSpPr>
        <p:spPr>
          <a:xfrm>
            <a:off x="2293748" y="752297"/>
            <a:ext cx="1084881" cy="4494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800">
                <a:solidFill>
                  <a:schemeClr val="dk1"/>
                </a:solidFill>
              </a:rPr>
              <a:t>Plot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2F51F79-42F6-42BD-A718-E0A8CC534E8B}"/>
              </a:ext>
            </a:extLst>
          </p:cNvPr>
          <p:cNvSpPr/>
          <p:nvPr/>
        </p:nvSpPr>
        <p:spPr>
          <a:xfrm>
            <a:off x="651716" y="797954"/>
            <a:ext cx="1084881" cy="3573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Data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64D3419-CFAE-4FAE-A26A-E37CC389EC7E}"/>
              </a:ext>
            </a:extLst>
          </p:cNvPr>
          <p:cNvSpPr/>
          <p:nvPr/>
        </p:nvSpPr>
        <p:spPr>
          <a:xfrm>
            <a:off x="4000337" y="791252"/>
            <a:ext cx="1084881" cy="3573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Mapping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2A2905A-31EF-4B48-A33F-34302783F53F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 flipV="1">
            <a:off x="1736597" y="976604"/>
            <a:ext cx="557151" cy="41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9D5E4C1-7C35-4300-87F9-AE12E34FBD0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3378629" y="969902"/>
            <a:ext cx="621708" cy="7121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5E795B7-FE60-44C6-A5A5-78F533F7C223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>
            <a:off x="5085218" y="969902"/>
            <a:ext cx="711315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6F3FB71-7534-4580-AA65-51128A2CC72E}"/>
              </a:ext>
            </a:extLst>
          </p:cNvPr>
          <p:cNvSpPr/>
          <p:nvPr/>
        </p:nvSpPr>
        <p:spPr>
          <a:xfrm>
            <a:off x="5796533" y="700289"/>
            <a:ext cx="1356101" cy="5392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Mapping components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3F6A5-357E-4D96-9535-39C7FBD53541}"/>
              </a:ext>
            </a:extLst>
          </p:cNvPr>
          <p:cNvSpPr/>
          <p:nvPr/>
        </p:nvSpPr>
        <p:spPr>
          <a:xfrm>
            <a:off x="613014" y="1425816"/>
            <a:ext cx="5281279" cy="1585049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data(</a:t>
            </a:r>
            <a:r>
              <a:rPr lang="en-US" sz="110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"mtcars"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ggplot(</a:t>
            </a:r>
            <a:r>
              <a:rPr lang="en-US" sz="11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=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mtcars, aes(</a:t>
            </a:r>
            <a:r>
              <a:rPr lang="en-US" sz="11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cyl, </a:t>
            </a:r>
            <a:r>
              <a:rPr lang="en-US" sz="11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hp, </a:t>
            </a:r>
            <a:r>
              <a:rPr lang="en-US" sz="11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color =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as.factor(vs)))+</a:t>
            </a:r>
            <a:b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geom_point() +</a:t>
            </a:r>
            <a:b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scale_color_manual(</a:t>
            </a:r>
            <a:r>
              <a:rPr lang="en-US" sz="1100" b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values =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100" b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"green"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"orange"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))+</a:t>
            </a:r>
            <a:br>
              <a:rPr lang="en-US" sz="10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scale_y_continuous(</a:t>
            </a:r>
            <a:r>
              <a:rPr lang="en-US" sz="1100" b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breaks =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seq(</a:t>
            </a:r>
            <a:r>
              <a:rPr lang="en-US" sz="1100" b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350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+</a:t>
            </a:r>
            <a:b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facet_wrap(~gear)+</a:t>
            </a:r>
            <a:b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theme_minimal(</a:t>
            </a:r>
            <a:r>
              <a:rPr lang="en-US" b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base_size =</a:t>
            </a: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18</a:t>
            </a: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fr-FR" sz="1100" b="1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">
            <a:extLst>
              <a:ext uri="{FF2B5EF4-FFF2-40B4-BE49-F238E27FC236}">
                <a16:creationId xmlns:a16="http://schemas.microsoft.com/office/drawing/2014/main" id="{28FA1313-9D4F-413F-B07A-A7E77B9F33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269907" y="1439883"/>
            <a:ext cx="2553834" cy="20524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FA276C-F39B-4C67-B44E-A6A5536AF88F}"/>
              </a:ext>
            </a:extLst>
          </p:cNvPr>
          <p:cNvSpPr/>
          <p:nvPr/>
        </p:nvSpPr>
        <p:spPr>
          <a:xfrm>
            <a:off x="554908" y="3151000"/>
            <a:ext cx="53974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facet : rajout d'une 4</a:t>
            </a:r>
            <a:r>
              <a:rPr lang="fr-FR" sz="1600" baseline="30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ème</a:t>
            </a: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theme : customisation du plot</a:t>
            </a:r>
          </a:p>
        </p:txBody>
      </p:sp>
    </p:spTree>
    <p:extLst>
      <p:ext uri="{BB962C8B-B14F-4D97-AF65-F5344CB8AC3E}">
        <p14:creationId xmlns:p14="http://schemas.microsoft.com/office/powerpoint/2010/main" val="123276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sharing.css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204B050-512F-4F73-99C0-0C8D5032BA98}"/>
              </a:ext>
            </a:extLst>
          </p:cNvPr>
          <p:cNvSpPr/>
          <p:nvPr/>
        </p:nvSpPr>
        <p:spPr>
          <a:xfrm>
            <a:off x="2293748" y="752297"/>
            <a:ext cx="1084881" cy="4494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800">
                <a:solidFill>
                  <a:schemeClr val="dk1"/>
                </a:solidFill>
              </a:rPr>
              <a:t>Plot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2F51F79-42F6-42BD-A718-E0A8CC534E8B}"/>
              </a:ext>
            </a:extLst>
          </p:cNvPr>
          <p:cNvSpPr/>
          <p:nvPr/>
        </p:nvSpPr>
        <p:spPr>
          <a:xfrm>
            <a:off x="651716" y="797954"/>
            <a:ext cx="1084881" cy="3573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Data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64D3419-CFAE-4FAE-A26A-E37CC389EC7E}"/>
              </a:ext>
            </a:extLst>
          </p:cNvPr>
          <p:cNvSpPr/>
          <p:nvPr/>
        </p:nvSpPr>
        <p:spPr>
          <a:xfrm>
            <a:off x="4000337" y="791252"/>
            <a:ext cx="1084881" cy="3573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Mapping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2A2905A-31EF-4B48-A33F-34302783F53F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 flipV="1">
            <a:off x="1736597" y="976604"/>
            <a:ext cx="557151" cy="41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9D5E4C1-7C35-4300-87F9-AE12E34FBD0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3378629" y="969902"/>
            <a:ext cx="621708" cy="7121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5E795B7-FE60-44C6-A5A5-78F533F7C223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>
            <a:off x="5085218" y="969902"/>
            <a:ext cx="711315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6F3FB71-7534-4580-AA65-51128A2CC72E}"/>
              </a:ext>
            </a:extLst>
          </p:cNvPr>
          <p:cNvSpPr/>
          <p:nvPr/>
        </p:nvSpPr>
        <p:spPr>
          <a:xfrm>
            <a:off x="5796533" y="700289"/>
            <a:ext cx="1356101" cy="5392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Mapping components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08336D-DACE-48EE-BE51-F67B66A55A50}"/>
              </a:ext>
            </a:extLst>
          </p:cNvPr>
          <p:cNvSpPr/>
          <p:nvPr/>
        </p:nvSpPr>
        <p:spPr>
          <a:xfrm>
            <a:off x="574448" y="1614845"/>
            <a:ext cx="7909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Avantages de ggplot2 par rapport à graphics (base R)</a:t>
            </a:r>
            <a:b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</a:br>
            <a:endParaRPr lang="fr-FR" sz="16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Code plus </a:t>
            </a:r>
            <a:r>
              <a:rPr lang="fr-FR" sz="1600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épuré</a:t>
            </a: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et </a:t>
            </a:r>
            <a:r>
              <a:rPr lang="fr-FR" sz="1600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intuitif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chaque couche (layer) </a:t>
            </a:r>
            <a:r>
              <a:rPr lang="fr-FR" sz="1600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hérite des aes de la 1</a:t>
            </a:r>
            <a:r>
              <a:rPr lang="fr-FR" sz="1600" b="1" baseline="30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ère</a:t>
            </a:r>
            <a:r>
              <a:rPr lang="fr-FR" sz="1600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couche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une couche n+5 peut </a:t>
            </a:r>
            <a:r>
              <a:rPr lang="fr-FR" sz="1600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modifier les couches précédentes </a:t>
            </a: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! </a:t>
            </a:r>
            <a:b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(e.g. avec theme)</a:t>
            </a:r>
            <a:endParaRPr lang="fr-FR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2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sharing.css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BDFB4C8-6B1F-4B5D-B18D-7EC321C7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71" y="1491713"/>
            <a:ext cx="5510212" cy="176276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740F8AC-0701-43C6-9B3C-13A42CC89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371" y="3584515"/>
            <a:ext cx="4341738" cy="5822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EDECDB-3C57-4E9C-B745-7A1ABA08D917}"/>
              </a:ext>
            </a:extLst>
          </p:cNvPr>
          <p:cNvSpPr/>
          <p:nvPr/>
        </p:nvSpPr>
        <p:spPr>
          <a:xfrm>
            <a:off x="868312" y="999900"/>
            <a:ext cx="67841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hlinkClick r:id="rId5"/>
              </a:rPr>
              <a:t>https://flowingdata.com/2016/03/22/comparing-ggplot2-and-r-base-graphics/</a:t>
            </a: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2ED2D4-D9C1-4EE7-80E4-8CF238C092D0}"/>
              </a:ext>
            </a:extLst>
          </p:cNvPr>
          <p:cNvSpPr/>
          <p:nvPr/>
        </p:nvSpPr>
        <p:spPr>
          <a:xfrm>
            <a:off x="868312" y="688466"/>
            <a:ext cx="5232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Pour une comparaison ggplot2 vs graphics voir :</a:t>
            </a: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EEE0C-8116-4012-B4B5-A49E52EDE492}"/>
              </a:ext>
            </a:extLst>
          </p:cNvPr>
          <p:cNvSpPr/>
          <p:nvPr/>
        </p:nvSpPr>
        <p:spPr>
          <a:xfrm>
            <a:off x="6723089" y="1896039"/>
            <a:ext cx="220075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nb : pour un très haut degrés de </a:t>
            </a:r>
            <a:r>
              <a:rPr lang="fr-FR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souplesse,</a:t>
            </a:r>
            <a:r>
              <a:rPr lang="fr-FR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graphics est cependant plus pratique que ggplot2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10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576211" y="51024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bg2">
                    <a:lumMod val="60000"/>
                    <a:lumOff val="40000"/>
                  </a:schemeClr>
                </a:solidFill>
              </a:rPr>
              <a:t>02</a:t>
            </a:r>
            <a:r>
              <a:rPr lang="en" sz="50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" sz="5000"/>
              <a:t> 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590243" y="686303"/>
            <a:ext cx="6320853" cy="752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>
                <a:solidFill>
                  <a:srgbClr val="AAE8F6"/>
                </a:solidFill>
              </a:rPr>
              <a:t>A Royal Society Plot</a:t>
            </a:r>
            <a:r>
              <a:rPr lang="en">
                <a:solidFill>
                  <a:srgbClr val="AAE8F6"/>
                </a:solidFill>
              </a:rPr>
              <a:t> </a:t>
            </a:r>
            <a:endParaRPr dirty="0">
              <a:solidFill>
                <a:srgbClr val="AAE8F6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sharing.css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8E2372-AFA6-4C0B-83BC-FA998C0AD0D3}"/>
              </a:ext>
            </a:extLst>
          </p:cNvPr>
          <p:cNvSpPr/>
          <p:nvPr/>
        </p:nvSpPr>
        <p:spPr>
          <a:xfrm>
            <a:off x="574448" y="1614845"/>
            <a:ext cx="363029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Elaboré par </a:t>
            </a:r>
            <a:r>
              <a:rPr lang="fr-FR" sz="1600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Chazelle</a:t>
            </a: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et al. (2023)</a:t>
            </a:r>
            <a:b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  <a:hlinkClick r:id="rId3"/>
              </a:rPr>
              <a:t>https://doi.org/10.1098/rsos.221589 </a:t>
            </a:r>
            <a:endParaRPr lang="fr-FR" sz="16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endParaRPr lang="fr-FR" sz="16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Haut degré de complexité et de finesse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Challenge du labtime : reproduire (à peu près) ce plot</a:t>
            </a:r>
            <a:endParaRPr lang="fr-FR" sz="2000">
              <a:solidFill>
                <a:schemeClr val="accent6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260ACC-3E59-41D4-9571-B991293F5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025" y="1694633"/>
            <a:ext cx="4286131" cy="304577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1888E63-91A4-4235-844A-389D12B69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715" y="1185528"/>
            <a:ext cx="2185441" cy="38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9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sharing.css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8E2372-AFA6-4C0B-83BC-FA998C0AD0D3}"/>
              </a:ext>
            </a:extLst>
          </p:cNvPr>
          <p:cNvSpPr/>
          <p:nvPr/>
        </p:nvSpPr>
        <p:spPr>
          <a:xfrm>
            <a:off x="731845" y="700445"/>
            <a:ext cx="7850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Données au format long "</a:t>
            </a:r>
            <a:r>
              <a:rPr lang="fr-FR">
                <a:solidFill>
                  <a:schemeClr val="accent6"/>
                </a:solidFill>
                <a:latin typeface="Fira Code"/>
                <a:ea typeface="Fira Code"/>
                <a:cs typeface="Fira Code"/>
                <a:hlinkClick r:id="rId3" tooltip="chazelle2007labtime.csv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chazelle2007labtime.csv</a:t>
            </a:r>
            <a:r>
              <a:rPr lang="fr-FR">
                <a:solidFill>
                  <a:schemeClr val="accent6"/>
                </a:solidFill>
                <a:latin typeface="Fira Code"/>
                <a:ea typeface="Fira Code"/>
                <a:cs typeface="Fira Code"/>
              </a:rPr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Code dans le fichier .Rmd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Accessible sur </a:t>
            </a:r>
            <a:r>
              <a:rPr lang="fr-FR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  <a:hlinkClick r:id="rId4"/>
              </a:rPr>
              <a:t>https://github.com/lafitter/labtime</a:t>
            </a:r>
            <a:endParaRPr lang="fr-FR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C8948D-66F2-4775-8DEF-485532DD6AC3}"/>
              </a:ext>
            </a:extLst>
          </p:cNvPr>
          <p:cNvSpPr/>
          <p:nvPr/>
        </p:nvSpPr>
        <p:spPr>
          <a:xfrm>
            <a:off x="982041" y="3387626"/>
            <a:ext cx="4159588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2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Participant Exposure      PSE target time</a:t>
            </a:r>
            <a:br>
              <a:rPr lang="en-US" sz="12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        1        m 23.05948   self  pre</a:t>
            </a:r>
            <a:br>
              <a:rPr lang="en-US" sz="12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        1        m 23.47127  other  pre</a:t>
            </a:r>
            <a:br>
              <a:rPr lang="en-US" sz="12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      1        m 26.12832   self post</a:t>
            </a:r>
            <a:br>
              <a:rPr lang="en-US" sz="12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         1        m 26.75768  other post</a:t>
            </a:r>
            <a:br>
              <a:rPr lang="en-US" sz="12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     2        m 22.23160   self  pre</a:t>
            </a:r>
            <a:br>
              <a:rPr lang="en-US" sz="12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          2        m 22.40942  other  pre</a:t>
            </a:r>
            <a:endParaRPr lang="fr-FR" sz="120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D0CD4D-3EA6-46E4-A385-153D66CE9767}"/>
              </a:ext>
            </a:extLst>
          </p:cNvPr>
          <p:cNvSpPr/>
          <p:nvPr/>
        </p:nvSpPr>
        <p:spPr>
          <a:xfrm>
            <a:off x="731845" y="1652278"/>
            <a:ext cx="77375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8E45B"/>
                </a:solidFill>
                <a:latin typeface="Fira Code"/>
                <a:ea typeface="Fira Code"/>
                <a:cs typeface="Fira Code"/>
              </a:rPr>
              <a:t>tâche : juger si corps plus large que </a:t>
            </a:r>
            <a:r>
              <a:rPr lang="en-US" b="1">
                <a:solidFill>
                  <a:srgbClr val="48E45B"/>
                </a:solidFill>
                <a:latin typeface="Fira Code"/>
                <a:ea typeface="Fira Code"/>
                <a:cs typeface="Fira Code"/>
              </a:rPr>
              <a:t>moi</a:t>
            </a:r>
            <a:r>
              <a:rPr lang="en-US">
                <a:solidFill>
                  <a:srgbClr val="48E45B"/>
                </a:solidFill>
                <a:latin typeface="Fira Code"/>
                <a:ea typeface="Fira Code"/>
                <a:cs typeface="Fira Code"/>
              </a:rPr>
              <a:t> OU </a:t>
            </a:r>
            <a:r>
              <a:rPr lang="en-US" b="1">
                <a:solidFill>
                  <a:srgbClr val="48E45B"/>
                </a:solidFill>
                <a:latin typeface="Fira Code"/>
                <a:ea typeface="Fira Code"/>
                <a:cs typeface="Fira Code"/>
              </a:rPr>
              <a:t>Emma Watson</a:t>
            </a:r>
            <a:br>
              <a:rPr lang="en-US">
                <a:solidFill>
                  <a:srgbClr val="48E45B"/>
                </a:solidFill>
                <a:latin typeface="Fira Code"/>
                <a:ea typeface="Fira Code"/>
                <a:cs typeface="Fira Code"/>
              </a:rPr>
            </a:br>
            <a:endParaRPr lang="en-US">
              <a:solidFill>
                <a:srgbClr val="48E45B"/>
              </a:solidFill>
              <a:latin typeface="Fira Code"/>
              <a:ea typeface="Fira Code"/>
              <a:cs typeface="Fira Cod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mesure </a:t>
            </a:r>
            <a:r>
              <a:rPr lang="en-US" b="1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pre </a:t>
            </a:r>
            <a:r>
              <a:rPr lang="en-US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vs </a:t>
            </a:r>
            <a:r>
              <a:rPr lang="en-US" b="1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post</a:t>
            </a:r>
            <a:r>
              <a:rPr lang="en-US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 intervention</a:t>
            </a:r>
            <a:br>
              <a:rPr lang="en-US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</a:br>
            <a:endParaRPr lang="en-US">
              <a:solidFill>
                <a:schemeClr val="bg1"/>
              </a:solidFill>
              <a:latin typeface="Fira Code"/>
              <a:ea typeface="Fira Code"/>
              <a:cs typeface="Fira Cod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75000"/>
                  </a:schemeClr>
                </a:solidFill>
                <a:latin typeface="Fira Code"/>
                <a:ea typeface="Fira Code"/>
                <a:cs typeface="Fira Code"/>
              </a:rPr>
              <a:t>intervention 1 : se regarder puis regarder un corps large (</a:t>
            </a:r>
            <a:r>
              <a:rPr lang="en-US" b="1">
                <a:solidFill>
                  <a:schemeClr val="bg2">
                    <a:lumMod val="75000"/>
                  </a:schemeClr>
                </a:solidFill>
                <a:latin typeface="Fira Code"/>
                <a:ea typeface="Fira Code"/>
                <a:cs typeface="Fira Code"/>
              </a:rPr>
              <a:t>cond c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Fira Code"/>
                <a:ea typeface="Fira Code"/>
                <a:cs typeface="Fira Code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75000"/>
                  </a:schemeClr>
                </a:solidFill>
                <a:latin typeface="Fira Code"/>
                <a:ea typeface="Fira Code"/>
                <a:cs typeface="Fira Code"/>
              </a:rPr>
              <a:t>intervention 2 : regarder corps large puis se regarder (</a:t>
            </a:r>
            <a:r>
              <a:rPr lang="en-US" b="1">
                <a:solidFill>
                  <a:schemeClr val="bg2">
                    <a:lumMod val="75000"/>
                  </a:schemeClr>
                </a:solidFill>
                <a:latin typeface="Fira Code"/>
                <a:ea typeface="Fira Code"/>
                <a:cs typeface="Fira Code"/>
              </a:rPr>
              <a:t>cond m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Fira Code"/>
                <a:ea typeface="Fira Code"/>
                <a:cs typeface="Fira Code"/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D64F3C-B6FA-4E29-8889-11398B92F17B}"/>
              </a:ext>
            </a:extLst>
          </p:cNvPr>
          <p:cNvSpPr/>
          <p:nvPr/>
        </p:nvSpPr>
        <p:spPr>
          <a:xfrm>
            <a:off x="4459984" y="2002631"/>
            <a:ext cx="936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VI time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791354-1996-4917-A07C-2FD89D815CEA}"/>
              </a:ext>
            </a:extLst>
          </p:cNvPr>
          <p:cNvSpPr/>
          <p:nvPr/>
        </p:nvSpPr>
        <p:spPr>
          <a:xfrm>
            <a:off x="6759461" y="2197580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2">
                    <a:lumMod val="75000"/>
                  </a:schemeClr>
                </a:solidFill>
                <a:latin typeface="Fira Code"/>
                <a:ea typeface="Fira Code"/>
                <a:cs typeface="Fira Code"/>
              </a:rPr>
              <a:t>VI Exposure</a:t>
            </a:r>
            <a:endParaRPr lang="fr-FR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8A731-7F27-4092-8325-DC31281180E6}"/>
              </a:ext>
            </a:extLst>
          </p:cNvPr>
          <p:cNvSpPr/>
          <p:nvPr/>
        </p:nvSpPr>
        <p:spPr>
          <a:xfrm>
            <a:off x="6759461" y="1420219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48E45B"/>
                </a:solidFill>
                <a:latin typeface="Fira Code"/>
                <a:ea typeface="Fira Code"/>
                <a:cs typeface="Fira Code"/>
              </a:rPr>
              <a:t>VI target</a:t>
            </a:r>
            <a:endParaRPr lang="fr-FR">
              <a:solidFill>
                <a:srgbClr val="48E4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78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576211" y="51024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48E45B"/>
                </a:solidFill>
              </a:rPr>
              <a:t>03</a:t>
            </a:r>
            <a:r>
              <a:rPr lang="en" sz="50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" sz="5000"/>
              <a:t> 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590243" y="686303"/>
            <a:ext cx="6320853" cy="752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>
                <a:solidFill>
                  <a:srgbClr val="48E45B"/>
                </a:solidFill>
              </a:rPr>
              <a:t>Beyond The Plot</a:t>
            </a:r>
            <a:endParaRPr dirty="0">
              <a:solidFill>
                <a:srgbClr val="48E45B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sharing.css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8E2372-AFA6-4C0B-83BC-FA998C0AD0D3}"/>
              </a:ext>
            </a:extLst>
          </p:cNvPr>
          <p:cNvSpPr/>
          <p:nvPr/>
        </p:nvSpPr>
        <p:spPr>
          <a:xfrm>
            <a:off x="574447" y="1614845"/>
            <a:ext cx="77975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Parfois R ne suffit pas pour atteindre la perfection</a:t>
            </a:r>
            <a:b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</a:br>
            <a:endParaRPr lang="fr-FR" sz="16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Stratégie intéressante : exporter le plot en .svg et le customiser avec Inkscape (ou autre logiciel)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F0A0CFC-CEC8-43B1-8EAF-E53EEE663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18" y="3021965"/>
            <a:ext cx="975085" cy="97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2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sharing.css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259491-A870-42CA-B0A8-707889E0B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165" y="720107"/>
            <a:ext cx="5715671" cy="408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9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sharing.css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6A3C3CB6-4965-43BF-93E5-DF9F82E34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1034" y="742303"/>
            <a:ext cx="5581932" cy="398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5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576211" y="51024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tx2">
                    <a:lumMod val="75000"/>
                  </a:schemeClr>
                </a:solidFill>
              </a:rPr>
              <a:t>04</a:t>
            </a:r>
            <a:r>
              <a:rPr lang="en" sz="50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" sz="5000"/>
              <a:t> 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590243" y="686303"/>
            <a:ext cx="6320853" cy="752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>
                <a:solidFill>
                  <a:schemeClr val="tx2">
                    <a:lumMod val="75000"/>
                  </a:schemeClr>
                </a:solidFill>
              </a:rPr>
              <a:t>Temps d'échange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sharing.css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8E2372-AFA6-4C0B-83BC-FA998C0AD0D3}"/>
              </a:ext>
            </a:extLst>
          </p:cNvPr>
          <p:cNvSpPr/>
          <p:nvPr/>
        </p:nvSpPr>
        <p:spPr>
          <a:xfrm>
            <a:off x="574447" y="1553289"/>
            <a:ext cx="77975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Des soucis sur 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1DC6FDF-1632-430F-8777-F8104360D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4" y="1989782"/>
            <a:ext cx="2344615" cy="23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5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1;p32">
            <a:extLst>
              <a:ext uri="{FF2B5EF4-FFF2-40B4-BE49-F238E27FC236}">
                <a16:creationId xmlns:a16="http://schemas.microsoft.com/office/drawing/2014/main" id="{F33746A4-3D3A-4B3B-9575-3CFFE11AC1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223" y="78110"/>
            <a:ext cx="7070597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Merci pour votre participation, 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562;p32">
            <a:extLst>
              <a:ext uri="{FF2B5EF4-FFF2-40B4-BE49-F238E27FC236}">
                <a16:creationId xmlns:a16="http://schemas.microsoft.com/office/drawing/2014/main" id="{CEC4E0C5-E45B-4362-B41F-ADEDEC073456}"/>
              </a:ext>
            </a:extLst>
          </p:cNvPr>
          <p:cNvSpPr txBox="1">
            <a:spLocks/>
          </p:cNvSpPr>
          <p:nvPr/>
        </p:nvSpPr>
        <p:spPr>
          <a:xfrm>
            <a:off x="617073" y="1031310"/>
            <a:ext cx="6512495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Psy.code.logist</a:t>
            </a:r>
            <a:r>
              <a:rPr lang="fr-FR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club </a:t>
            </a:r>
            <a:r>
              <a:rPr lang="fr-FR" sz="1800">
                <a:solidFill>
                  <a:schemeClr val="bg2">
                    <a:lumMod val="60000"/>
                    <a:lumOff val="40000"/>
                  </a:schemeClr>
                </a:solidFill>
              </a:rPr>
              <a:t>n°3 </a:t>
            </a:r>
            <a:r>
              <a:rPr lang="fr-FR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? </a:t>
            </a:r>
          </a:p>
        </p:txBody>
      </p:sp>
      <p:cxnSp>
        <p:nvCxnSpPr>
          <p:cNvPr id="11" name="Google Shape;565;p32">
            <a:extLst>
              <a:ext uri="{FF2B5EF4-FFF2-40B4-BE49-F238E27FC236}">
                <a16:creationId xmlns:a16="http://schemas.microsoft.com/office/drawing/2014/main" id="{D0B4F283-E1B2-4BA1-A56F-4C3C5A0230E6}"/>
              </a:ext>
            </a:extLst>
          </p:cNvPr>
          <p:cNvCxnSpPr/>
          <p:nvPr/>
        </p:nvCxnSpPr>
        <p:spPr>
          <a:xfrm>
            <a:off x="361599" y="625810"/>
            <a:ext cx="0" cy="2767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567;p32">
            <a:extLst>
              <a:ext uri="{FF2B5EF4-FFF2-40B4-BE49-F238E27FC236}">
                <a16:creationId xmlns:a16="http://schemas.microsoft.com/office/drawing/2014/main" id="{643BCC93-ABCB-4F31-AEFB-734B1C320D21}"/>
              </a:ext>
            </a:extLst>
          </p:cNvPr>
          <p:cNvCxnSpPr/>
          <p:nvPr/>
        </p:nvCxnSpPr>
        <p:spPr>
          <a:xfrm>
            <a:off x="1303749" y="1646810"/>
            <a:ext cx="0" cy="97315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417D714-4956-45DF-BA5E-D6910DF65593}"/>
              </a:ext>
            </a:extLst>
          </p:cNvPr>
          <p:cNvSpPr txBox="1"/>
          <p:nvPr/>
        </p:nvSpPr>
        <p:spPr>
          <a:xfrm>
            <a:off x="1519416" y="1646809"/>
            <a:ext cx="4918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</a:rPr>
              <a:t>Tout savoir (ou presque) sur GIT dans R !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006F4C0-AC54-4584-AA28-E4DD20551876}"/>
              </a:ext>
            </a:extLst>
          </p:cNvPr>
          <p:cNvSpPr txBox="1"/>
          <p:nvPr/>
        </p:nvSpPr>
        <p:spPr>
          <a:xfrm>
            <a:off x="1519416" y="2096746"/>
            <a:ext cx="740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DIAPOS, SCRIPTS, BIBLIOGRAPHIE</a:t>
            </a:r>
          </a:p>
          <a:p>
            <a:r>
              <a:rPr lang="fr-FR" b="1" dirty="0">
                <a:solidFill>
                  <a:schemeClr val="accent6"/>
                </a:solidFill>
              </a:rPr>
              <a:t>https://cloud.univ-grenoble-alpes.fr/s/RPrAmF4ogA9A3Hx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45589" y="1220821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21939" y="1492268"/>
            <a:ext cx="3002287" cy="460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&lt; La logique derrière ggplot2 &gt;</a:t>
            </a:r>
            <a:endParaRPr sz="1100"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17689" y="1265210"/>
            <a:ext cx="3793830" cy="3189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400" dirty="0"/>
              <a:t>The Grammar of Graphics</a:t>
            </a:r>
            <a:endParaRPr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1770116" y="2103911"/>
            <a:ext cx="836783" cy="3189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02</a:t>
            </a:r>
            <a:endParaRPr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2620997" y="2404583"/>
            <a:ext cx="4520822" cy="460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&lt; Mise en pratique - Chazelle et al. 2023 &gt;</a:t>
            </a:r>
            <a:endParaRPr sz="1100"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2579907" y="2087374"/>
            <a:ext cx="4483045" cy="3189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 Royal Society Plot</a:t>
            </a:r>
            <a:endParaRPr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2317689" y="2961855"/>
            <a:ext cx="836783" cy="3189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8E45B"/>
                </a:solidFill>
              </a:rPr>
              <a:t>03</a:t>
            </a:r>
            <a:endParaRPr sz="2000" dirty="0">
              <a:solidFill>
                <a:srgbClr val="48E45B"/>
              </a:solidFill>
            </a:endParaRPr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3270871" y="3261546"/>
            <a:ext cx="3002287" cy="460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&lt; Le "combo</a:t>
            </a:r>
            <a:r>
              <a:rPr lang="en" sz="1100"/>
              <a:t>" .</a:t>
            </a:r>
            <a:r>
              <a:rPr lang="fr-FR" sz="1100"/>
              <a:t>svg + </a:t>
            </a:r>
            <a:r>
              <a:rPr lang="en" sz="1100"/>
              <a:t>Inscape </a:t>
            </a:r>
            <a:r>
              <a:rPr lang="en" sz="1100" dirty="0"/>
              <a:t>&gt;</a:t>
            </a:r>
            <a:endParaRPr sz="1100"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3154472" y="2942612"/>
            <a:ext cx="3002287" cy="3189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48E45B"/>
                </a:solidFill>
              </a:rPr>
              <a:t>Beyond </a:t>
            </a:r>
            <a:r>
              <a:rPr lang="en" sz="1400">
                <a:solidFill>
                  <a:srgbClr val="48E45B"/>
                </a:solidFill>
              </a:rPr>
              <a:t>The </a:t>
            </a:r>
            <a:r>
              <a:rPr lang="fr-FR" sz="1400">
                <a:solidFill>
                  <a:srgbClr val="48E45B"/>
                </a:solidFill>
              </a:rPr>
              <a:t>Plot</a:t>
            </a:r>
            <a:endParaRPr sz="1400" dirty="0">
              <a:solidFill>
                <a:srgbClr val="48E45B"/>
              </a:solidFill>
            </a:endParaRPr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Table des matières</a:t>
            </a:r>
            <a:endParaRPr dirty="0">
              <a:solidFill>
                <a:schemeClr val="accent6"/>
              </a:solidFill>
            </a:endParaRPr>
          </a:p>
        </p:txBody>
      </p:sp>
      <p:cxnSp>
        <p:nvCxnSpPr>
          <p:cNvPr id="492" name="Google Shape;492;p29"/>
          <p:cNvCxnSpPr/>
          <p:nvPr/>
        </p:nvCxnSpPr>
        <p:spPr>
          <a:xfrm>
            <a:off x="1337875" y="1168950"/>
            <a:ext cx="0" cy="27645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accent3"/>
                </a:solidFill>
              </a:rPr>
              <a:t>Programming Language : R</a:t>
            </a:r>
            <a:endParaRPr sz="105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sharing.css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8" name="Google Shape;486;p29">
            <a:extLst>
              <a:ext uri="{FF2B5EF4-FFF2-40B4-BE49-F238E27FC236}">
                <a16:creationId xmlns:a16="http://schemas.microsoft.com/office/drawing/2014/main" id="{87B68B36-A500-4C4A-8D6F-17DD73D76C67}"/>
              </a:ext>
            </a:extLst>
          </p:cNvPr>
          <p:cNvSpPr txBox="1">
            <a:spLocks/>
          </p:cNvSpPr>
          <p:nvPr/>
        </p:nvSpPr>
        <p:spPr>
          <a:xfrm flipH="1">
            <a:off x="2801160" y="3719743"/>
            <a:ext cx="836783" cy="318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sz="2000" dirty="0">
                <a:solidFill>
                  <a:schemeClr val="tx2">
                    <a:lumMod val="75000"/>
                  </a:schemeClr>
                </a:solidFill>
              </a:rPr>
              <a:t>04</a:t>
            </a:r>
          </a:p>
        </p:txBody>
      </p:sp>
      <p:sp>
        <p:nvSpPr>
          <p:cNvPr id="19" name="Google Shape;488;p29">
            <a:extLst>
              <a:ext uri="{FF2B5EF4-FFF2-40B4-BE49-F238E27FC236}">
                <a16:creationId xmlns:a16="http://schemas.microsoft.com/office/drawing/2014/main" id="{9D55B34A-0EFC-4EBB-BF75-9F8CBF3A230A}"/>
              </a:ext>
            </a:extLst>
          </p:cNvPr>
          <p:cNvSpPr txBox="1">
            <a:spLocks/>
          </p:cNvSpPr>
          <p:nvPr/>
        </p:nvSpPr>
        <p:spPr>
          <a:xfrm>
            <a:off x="3637943" y="3743379"/>
            <a:ext cx="3002287" cy="318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Temps d’échange</a:t>
            </a:r>
          </a:p>
        </p:txBody>
      </p:sp>
      <p:sp>
        <p:nvSpPr>
          <p:cNvPr id="20" name="Google Shape;487;p29">
            <a:extLst>
              <a:ext uri="{FF2B5EF4-FFF2-40B4-BE49-F238E27FC236}">
                <a16:creationId xmlns:a16="http://schemas.microsoft.com/office/drawing/2014/main" id="{CB9CF39F-75FE-47A0-B276-102569C6BA51}"/>
              </a:ext>
            </a:extLst>
          </p:cNvPr>
          <p:cNvSpPr txBox="1">
            <a:spLocks/>
          </p:cNvSpPr>
          <p:nvPr/>
        </p:nvSpPr>
        <p:spPr>
          <a:xfrm>
            <a:off x="3637943" y="4004692"/>
            <a:ext cx="3002287" cy="460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fr-FR" sz="1100" dirty="0"/>
              <a:t>&lt; Des problèmes sur R ? &gt;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14" y="2909538"/>
            <a:ext cx="975085" cy="97508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26" y="1145711"/>
            <a:ext cx="856126" cy="98857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4241ED9-8493-41DA-B482-D661EE716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156" y="1762938"/>
            <a:ext cx="1581926" cy="112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4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576211" y="51024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E9C6E9"/>
                </a:solidFill>
              </a:rPr>
              <a:t>01</a:t>
            </a:r>
            <a:r>
              <a:rPr lang="en" sz="5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" sz="5000" dirty="0"/>
              <a:t> 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590243" y="686303"/>
            <a:ext cx="6320853" cy="752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>
                <a:solidFill>
                  <a:schemeClr val="accent1">
                    <a:lumMod val="60000"/>
                    <a:lumOff val="40000"/>
                  </a:schemeClr>
                </a:solidFill>
              </a:rPr>
              <a:t>The Grammar of Graphics</a:t>
            </a:r>
            <a:r>
              <a:rPr lang="en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sharing.css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8E2372-AFA6-4C0B-83BC-FA998C0AD0D3}"/>
              </a:ext>
            </a:extLst>
          </p:cNvPr>
          <p:cNvSpPr/>
          <p:nvPr/>
        </p:nvSpPr>
        <p:spPr>
          <a:xfrm>
            <a:off x="574448" y="1614845"/>
            <a:ext cx="78876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Elaborée par Wilkinson (2005) pour décrire les éléments fondamentaux d'un graphique</a:t>
            </a:r>
            <a:b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</a:br>
            <a:endParaRPr lang="fr-FR" sz="16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Implémentée sur R par Wickham (2009) avec le paquet ggplot puis ggplot2</a:t>
            </a:r>
            <a:endParaRPr lang="fr-FR" sz="2000">
              <a:solidFill>
                <a:schemeClr val="accent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F486F-548C-4704-A18C-4FDDAF47B9B4}"/>
              </a:ext>
            </a:extLst>
          </p:cNvPr>
          <p:cNvSpPr/>
          <p:nvPr/>
        </p:nvSpPr>
        <p:spPr>
          <a:xfrm>
            <a:off x="823603" y="2993203"/>
            <a:ext cx="3270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hlinkClick r:id="rId3"/>
              </a:rPr>
              <a:t>https://ggplot2-book.org</a:t>
            </a:r>
            <a:endParaRPr lang="fr-FR" sz="1600">
              <a:solidFill>
                <a:schemeClr val="accent6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DCB1C-A1CA-40A1-A986-EBBD73CB6B1C}"/>
              </a:ext>
            </a:extLst>
          </p:cNvPr>
          <p:cNvSpPr/>
          <p:nvPr/>
        </p:nvSpPr>
        <p:spPr>
          <a:xfrm>
            <a:off x="4350199" y="3619768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TOUT est là</a:t>
            </a:r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69A018B-FAC5-4712-97E0-37399BDA3C57}"/>
              </a:ext>
            </a:extLst>
          </p:cNvPr>
          <p:cNvCxnSpPr>
            <a:cxnSpLocks/>
          </p:cNvCxnSpPr>
          <p:nvPr/>
        </p:nvCxnSpPr>
        <p:spPr>
          <a:xfrm flipH="1" flipV="1">
            <a:off x="3680623" y="3487765"/>
            <a:ext cx="557150" cy="26400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sharing.css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204B050-512F-4F73-99C0-0C8D5032BA98}"/>
              </a:ext>
            </a:extLst>
          </p:cNvPr>
          <p:cNvSpPr/>
          <p:nvPr/>
        </p:nvSpPr>
        <p:spPr>
          <a:xfrm>
            <a:off x="2293748" y="752297"/>
            <a:ext cx="1084881" cy="4494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800">
                <a:solidFill>
                  <a:schemeClr val="dk1"/>
                </a:solidFill>
              </a:rPr>
              <a:t>Plot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2F51F79-42F6-42BD-A718-E0A8CC534E8B}"/>
              </a:ext>
            </a:extLst>
          </p:cNvPr>
          <p:cNvSpPr/>
          <p:nvPr/>
        </p:nvSpPr>
        <p:spPr>
          <a:xfrm>
            <a:off x="651716" y="797954"/>
            <a:ext cx="1084881" cy="3573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Data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64D3419-CFAE-4FAE-A26A-E37CC389EC7E}"/>
              </a:ext>
            </a:extLst>
          </p:cNvPr>
          <p:cNvSpPr/>
          <p:nvPr/>
        </p:nvSpPr>
        <p:spPr>
          <a:xfrm>
            <a:off x="4000337" y="791252"/>
            <a:ext cx="1084881" cy="3573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Mapping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2A2905A-31EF-4B48-A33F-34302783F53F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 flipV="1">
            <a:off x="1736597" y="976604"/>
            <a:ext cx="557151" cy="41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9D5E4C1-7C35-4300-87F9-AE12E34FBD0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3378629" y="969902"/>
            <a:ext cx="621708" cy="7121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0040ADA-C8CD-4B1D-8FB9-DA2E4DA7D1AC}"/>
              </a:ext>
            </a:extLst>
          </p:cNvPr>
          <p:cNvSpPr/>
          <p:nvPr/>
        </p:nvSpPr>
        <p:spPr>
          <a:xfrm>
            <a:off x="5363233" y="685450"/>
            <a:ext cx="3326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établit correspondance entre </a:t>
            </a:r>
            <a:r>
              <a:rPr lang="fr-FR" sz="1600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variables</a:t>
            </a: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et </a:t>
            </a:r>
            <a:r>
              <a:rPr lang="fr-FR" sz="1600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attributs esthétiques ("aes")</a:t>
            </a:r>
            <a:endParaRPr lang="fr-FR" sz="16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61B710-D679-4592-8372-B7DC55DAF542}"/>
              </a:ext>
            </a:extLst>
          </p:cNvPr>
          <p:cNvSpPr/>
          <p:nvPr/>
        </p:nvSpPr>
        <p:spPr>
          <a:xfrm>
            <a:off x="710125" y="1893622"/>
            <a:ext cx="40110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aes typiques:</a:t>
            </a:r>
            <a:br>
              <a:rPr lang="fr-FR" sz="1600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lang="fr-FR" sz="1600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x y color fill shape size ...  </a:t>
            </a:r>
            <a:endParaRPr lang="fr-FR" sz="16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CEA263-66FF-4441-A06B-AB7F4C8EA16E}"/>
              </a:ext>
            </a:extLst>
          </p:cNvPr>
          <p:cNvSpPr/>
          <p:nvPr/>
        </p:nvSpPr>
        <p:spPr>
          <a:xfrm>
            <a:off x="710125" y="2709873"/>
            <a:ext cx="4446491" cy="95410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data(</a:t>
            </a:r>
            <a:r>
              <a:rPr lang="en-US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"mtcars"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ggplot(</a:t>
            </a:r>
            <a:r>
              <a:rPr lang="en-US" b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=</a:t>
            </a: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mtcars, aes(</a:t>
            </a:r>
            <a:r>
              <a:rPr lang="en-US" b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cyl, </a:t>
            </a:r>
            <a:r>
              <a:rPr lang="en-US" b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hp, </a:t>
            </a:r>
            <a:r>
              <a:rPr lang="en-US" b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color =</a:t>
            </a: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as.factor(vs)))+</a:t>
            </a:r>
            <a:br>
              <a:rPr lang="en-US" sz="16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geom_point()</a:t>
            </a:r>
            <a:endParaRPr lang="fr-FR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">
            <a:extLst>
              <a:ext uri="{FF2B5EF4-FFF2-40B4-BE49-F238E27FC236}">
                <a16:creationId xmlns:a16="http://schemas.microsoft.com/office/drawing/2014/main" id="{A0E787DB-70F4-4649-9D88-5AA1964DE0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485657" y="2002937"/>
            <a:ext cx="3375326" cy="28704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539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sharing.css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204B050-512F-4F73-99C0-0C8D5032BA98}"/>
              </a:ext>
            </a:extLst>
          </p:cNvPr>
          <p:cNvSpPr/>
          <p:nvPr/>
        </p:nvSpPr>
        <p:spPr>
          <a:xfrm>
            <a:off x="2293748" y="752297"/>
            <a:ext cx="1084881" cy="4494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800">
                <a:solidFill>
                  <a:schemeClr val="dk1"/>
                </a:solidFill>
              </a:rPr>
              <a:t>Plot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2F51F79-42F6-42BD-A718-E0A8CC534E8B}"/>
              </a:ext>
            </a:extLst>
          </p:cNvPr>
          <p:cNvSpPr/>
          <p:nvPr/>
        </p:nvSpPr>
        <p:spPr>
          <a:xfrm>
            <a:off x="651716" y="797954"/>
            <a:ext cx="1084881" cy="3573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Data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64D3419-CFAE-4FAE-A26A-E37CC389EC7E}"/>
              </a:ext>
            </a:extLst>
          </p:cNvPr>
          <p:cNvSpPr/>
          <p:nvPr/>
        </p:nvSpPr>
        <p:spPr>
          <a:xfrm>
            <a:off x="4000337" y="791252"/>
            <a:ext cx="1084881" cy="3573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Mapping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2A2905A-31EF-4B48-A33F-34302783F53F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 flipV="1">
            <a:off x="1736597" y="976604"/>
            <a:ext cx="557151" cy="41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9D5E4C1-7C35-4300-87F9-AE12E34FBD0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3378629" y="969902"/>
            <a:ext cx="621708" cy="7121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0040ADA-C8CD-4B1D-8FB9-DA2E4DA7D1AC}"/>
              </a:ext>
            </a:extLst>
          </p:cNvPr>
          <p:cNvSpPr/>
          <p:nvPr/>
        </p:nvSpPr>
        <p:spPr>
          <a:xfrm>
            <a:off x="5363233" y="685450"/>
            <a:ext cx="3326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établit correspondance entre </a:t>
            </a:r>
            <a:r>
              <a:rPr lang="fr-FR" sz="1600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variables</a:t>
            </a: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et </a:t>
            </a:r>
            <a:r>
              <a:rPr lang="fr-FR" sz="1600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attributs esthétiques ("aes")</a:t>
            </a:r>
            <a:endParaRPr lang="fr-FR" sz="16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61B710-D679-4592-8372-B7DC55DAF542}"/>
              </a:ext>
            </a:extLst>
          </p:cNvPr>
          <p:cNvSpPr/>
          <p:nvPr/>
        </p:nvSpPr>
        <p:spPr>
          <a:xfrm>
            <a:off x="710125" y="1893622"/>
            <a:ext cx="4233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avec aes(): attribut variable</a:t>
            </a:r>
          </a:p>
          <a:p>
            <a:r>
              <a:rPr lang="fr-FR" sz="1600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sans aes(): attribut fixe</a:t>
            </a:r>
            <a:endParaRPr lang="fr-FR" sz="16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CEA263-66FF-4441-A06B-AB7F4C8EA16E}"/>
              </a:ext>
            </a:extLst>
          </p:cNvPr>
          <p:cNvSpPr/>
          <p:nvPr/>
        </p:nvSpPr>
        <p:spPr>
          <a:xfrm>
            <a:off x="710125" y="2709873"/>
            <a:ext cx="4446491" cy="95410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data(</a:t>
            </a:r>
            <a:r>
              <a:rPr lang="en-US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"mtcars"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ggplot(</a:t>
            </a:r>
            <a:r>
              <a:rPr lang="en-US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=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mtcars, aes(</a:t>
            </a:r>
            <a:r>
              <a:rPr lang="en-US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cyl, </a:t>
            </a:r>
            <a:r>
              <a:rPr lang="en-US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hp, </a:t>
            </a:r>
            <a:r>
              <a:rPr lang="en-US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color =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as.factor(vs)))+</a:t>
            </a:r>
            <a:br>
              <a:rPr lang="en-US" sz="16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geom_point(</a:t>
            </a:r>
            <a:r>
              <a:rPr lang="en-US" b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color =</a:t>
            </a: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"blue"</a:t>
            </a: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fr-FR" b="1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">
            <a:extLst>
              <a:ext uri="{FF2B5EF4-FFF2-40B4-BE49-F238E27FC236}">
                <a16:creationId xmlns:a16="http://schemas.microsoft.com/office/drawing/2014/main" id="{A0E787DB-70F4-4649-9D88-5AA1964DE0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485657" y="2087576"/>
            <a:ext cx="3375326" cy="27011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63FF9A-B1A2-4E31-848A-43EAC4465AA7}"/>
              </a:ext>
            </a:extLst>
          </p:cNvPr>
          <p:cNvSpPr/>
          <p:nvPr/>
        </p:nvSpPr>
        <p:spPr>
          <a:xfrm>
            <a:off x="1374340" y="1513756"/>
            <a:ext cx="2406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u="sng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mapping vs setting</a:t>
            </a:r>
            <a:endParaRPr lang="fr-FR" sz="1600" u="sng"/>
          </a:p>
        </p:txBody>
      </p:sp>
    </p:spTree>
    <p:extLst>
      <p:ext uri="{BB962C8B-B14F-4D97-AF65-F5344CB8AC3E}">
        <p14:creationId xmlns:p14="http://schemas.microsoft.com/office/powerpoint/2010/main" val="111051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sharing.css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204B050-512F-4F73-99C0-0C8D5032BA98}"/>
              </a:ext>
            </a:extLst>
          </p:cNvPr>
          <p:cNvSpPr/>
          <p:nvPr/>
        </p:nvSpPr>
        <p:spPr>
          <a:xfrm>
            <a:off x="2293748" y="752297"/>
            <a:ext cx="1084881" cy="4494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800">
                <a:solidFill>
                  <a:schemeClr val="dk1"/>
                </a:solidFill>
              </a:rPr>
              <a:t>Plot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2F51F79-42F6-42BD-A718-E0A8CC534E8B}"/>
              </a:ext>
            </a:extLst>
          </p:cNvPr>
          <p:cNvSpPr/>
          <p:nvPr/>
        </p:nvSpPr>
        <p:spPr>
          <a:xfrm>
            <a:off x="651716" y="797954"/>
            <a:ext cx="1084881" cy="3573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Data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64D3419-CFAE-4FAE-A26A-E37CC389EC7E}"/>
              </a:ext>
            </a:extLst>
          </p:cNvPr>
          <p:cNvSpPr/>
          <p:nvPr/>
        </p:nvSpPr>
        <p:spPr>
          <a:xfrm>
            <a:off x="4000337" y="791252"/>
            <a:ext cx="1084881" cy="3573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Mapping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2A2905A-31EF-4B48-A33F-34302783F53F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 flipV="1">
            <a:off x="1736597" y="976604"/>
            <a:ext cx="557151" cy="41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9D5E4C1-7C35-4300-87F9-AE12E34FBD0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3378629" y="969902"/>
            <a:ext cx="621708" cy="7121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5E795B7-FE60-44C6-A5A5-78F533F7C223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>
            <a:off x="5085218" y="969902"/>
            <a:ext cx="711315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6F3FB71-7534-4580-AA65-51128A2CC72E}"/>
              </a:ext>
            </a:extLst>
          </p:cNvPr>
          <p:cNvSpPr/>
          <p:nvPr/>
        </p:nvSpPr>
        <p:spPr>
          <a:xfrm>
            <a:off x="5796533" y="700289"/>
            <a:ext cx="1356101" cy="5392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Mapping components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3F6A5-357E-4D96-9535-39C7FBD53541}"/>
              </a:ext>
            </a:extLst>
          </p:cNvPr>
          <p:cNvSpPr/>
          <p:nvPr/>
        </p:nvSpPr>
        <p:spPr>
          <a:xfrm>
            <a:off x="613014" y="1425816"/>
            <a:ext cx="5281279" cy="1446550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data(</a:t>
            </a:r>
            <a:r>
              <a:rPr lang="en-US" sz="110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"mtcars"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ggplot(</a:t>
            </a:r>
            <a:r>
              <a:rPr lang="en-US" sz="11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=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mtcars, aes(</a:t>
            </a:r>
            <a:r>
              <a:rPr lang="en-US" sz="11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cyl, </a:t>
            </a:r>
            <a:r>
              <a:rPr lang="en-US" sz="11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hp, </a:t>
            </a:r>
            <a:r>
              <a:rPr lang="en-US" sz="11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color =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as.factor(vs)))+</a:t>
            </a:r>
            <a:b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geom_point() +</a:t>
            </a:r>
            <a:b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scale_color_manual(</a:t>
            </a:r>
            <a:r>
              <a:rPr lang="en-US" sz="1100" b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values =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100" b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"green"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"orange"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))+</a:t>
            </a:r>
            <a:b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scale_y_continuous(</a:t>
            </a:r>
            <a:r>
              <a:rPr lang="en-US" sz="1100" b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breaks =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seq(</a:t>
            </a:r>
            <a:r>
              <a:rPr lang="en-US" sz="1100" b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350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+</a:t>
            </a:r>
            <a:b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facet_wrap(~gear)+</a:t>
            </a:r>
            <a:b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theme_minimal(</a:t>
            </a:r>
            <a:r>
              <a:rPr lang="en-US" sz="1100" b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base_size =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18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fr-FR" sz="1100" b="1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">
            <a:extLst>
              <a:ext uri="{FF2B5EF4-FFF2-40B4-BE49-F238E27FC236}">
                <a16:creationId xmlns:a16="http://schemas.microsoft.com/office/drawing/2014/main" id="{28FA1313-9D4F-413F-B07A-A7E77B9F33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269907" y="1439883"/>
            <a:ext cx="2553834" cy="20524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73F55D-6FBF-4D0B-841E-72A04829AC87}"/>
              </a:ext>
            </a:extLst>
          </p:cNvPr>
          <p:cNvSpPr/>
          <p:nvPr/>
        </p:nvSpPr>
        <p:spPr>
          <a:xfrm>
            <a:off x="651716" y="3223445"/>
            <a:ext cx="42900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mapping initial (moche) modifiable via un système de </a:t>
            </a:r>
            <a:r>
              <a:rPr lang="fr-FR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couches (layer)</a:t>
            </a:r>
            <a:r>
              <a:rPr lang="fr-FR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qui s'additionnent </a:t>
            </a:r>
            <a:r>
              <a:rPr lang="fr-FR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(+)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73975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sharing.css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204B050-512F-4F73-99C0-0C8D5032BA98}"/>
              </a:ext>
            </a:extLst>
          </p:cNvPr>
          <p:cNvSpPr/>
          <p:nvPr/>
        </p:nvSpPr>
        <p:spPr>
          <a:xfrm>
            <a:off x="2293748" y="752297"/>
            <a:ext cx="1084881" cy="4494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800">
                <a:solidFill>
                  <a:schemeClr val="dk1"/>
                </a:solidFill>
              </a:rPr>
              <a:t>Plot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2F51F79-42F6-42BD-A718-E0A8CC534E8B}"/>
              </a:ext>
            </a:extLst>
          </p:cNvPr>
          <p:cNvSpPr/>
          <p:nvPr/>
        </p:nvSpPr>
        <p:spPr>
          <a:xfrm>
            <a:off x="651716" y="797954"/>
            <a:ext cx="1084881" cy="3573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Data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64D3419-CFAE-4FAE-A26A-E37CC389EC7E}"/>
              </a:ext>
            </a:extLst>
          </p:cNvPr>
          <p:cNvSpPr/>
          <p:nvPr/>
        </p:nvSpPr>
        <p:spPr>
          <a:xfrm>
            <a:off x="4000337" y="791252"/>
            <a:ext cx="1084881" cy="3573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Mapping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2A2905A-31EF-4B48-A33F-34302783F53F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 flipV="1">
            <a:off x="1736597" y="976604"/>
            <a:ext cx="557151" cy="41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9D5E4C1-7C35-4300-87F9-AE12E34FBD0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3378629" y="969902"/>
            <a:ext cx="621708" cy="7121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5E795B7-FE60-44C6-A5A5-78F533F7C223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>
            <a:off x="5085218" y="969902"/>
            <a:ext cx="711315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6F3FB71-7534-4580-AA65-51128A2CC72E}"/>
              </a:ext>
            </a:extLst>
          </p:cNvPr>
          <p:cNvSpPr/>
          <p:nvPr/>
        </p:nvSpPr>
        <p:spPr>
          <a:xfrm>
            <a:off x="5796533" y="700289"/>
            <a:ext cx="1356101" cy="5392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Mapping components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3F6A5-357E-4D96-9535-39C7FBD53541}"/>
              </a:ext>
            </a:extLst>
          </p:cNvPr>
          <p:cNvSpPr/>
          <p:nvPr/>
        </p:nvSpPr>
        <p:spPr>
          <a:xfrm>
            <a:off x="613014" y="1425816"/>
            <a:ext cx="5281279" cy="1492716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data(</a:t>
            </a:r>
            <a:r>
              <a:rPr lang="en-US" sz="110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"mtcars"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ggplot(</a:t>
            </a:r>
            <a:r>
              <a:rPr lang="en-US" sz="11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=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mtcars, aes(</a:t>
            </a:r>
            <a:r>
              <a:rPr lang="en-US" sz="11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cyl, </a:t>
            </a:r>
            <a:r>
              <a:rPr lang="en-US" sz="11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hp, </a:t>
            </a:r>
            <a:r>
              <a:rPr lang="en-US" sz="11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color =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as.factor(vs)))+</a:t>
            </a:r>
            <a:b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geom_point() +</a:t>
            </a:r>
            <a:b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scale_color_manual(</a:t>
            </a:r>
            <a:r>
              <a:rPr lang="en-US" sz="1100" b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values =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100" b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"green"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"orange"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))+</a:t>
            </a:r>
            <a:b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scale_y_continuous(</a:t>
            </a:r>
            <a:r>
              <a:rPr lang="en-US" sz="1100" b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breaks =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seq(</a:t>
            </a:r>
            <a:r>
              <a:rPr lang="en-US" sz="1100" b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350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+</a:t>
            </a:r>
            <a:b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facet_wrap(~gear)+</a:t>
            </a:r>
            <a:b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theme_minimal(</a:t>
            </a:r>
            <a:r>
              <a:rPr lang="en-US" sz="1100" b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base_size =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18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fr-FR" sz="1100" b="1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">
            <a:extLst>
              <a:ext uri="{FF2B5EF4-FFF2-40B4-BE49-F238E27FC236}">
                <a16:creationId xmlns:a16="http://schemas.microsoft.com/office/drawing/2014/main" id="{28FA1313-9D4F-413F-B07A-A7E77B9F33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269907" y="1439883"/>
            <a:ext cx="2553834" cy="20524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FA276C-F39B-4C67-B44E-A6A5536AF88F}"/>
              </a:ext>
            </a:extLst>
          </p:cNvPr>
          <p:cNvSpPr/>
          <p:nvPr/>
        </p:nvSpPr>
        <p:spPr>
          <a:xfrm>
            <a:off x="606073" y="3127610"/>
            <a:ext cx="3929281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geom : élements géométriques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fr-FR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geom_line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fr-FR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geom_boxplot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fr-FR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geom_violin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14986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sharing.css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204B050-512F-4F73-99C0-0C8D5032BA98}"/>
              </a:ext>
            </a:extLst>
          </p:cNvPr>
          <p:cNvSpPr/>
          <p:nvPr/>
        </p:nvSpPr>
        <p:spPr>
          <a:xfrm>
            <a:off x="2293748" y="752297"/>
            <a:ext cx="1084881" cy="4494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800">
                <a:solidFill>
                  <a:schemeClr val="dk1"/>
                </a:solidFill>
              </a:rPr>
              <a:t>Plot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2F51F79-42F6-42BD-A718-E0A8CC534E8B}"/>
              </a:ext>
            </a:extLst>
          </p:cNvPr>
          <p:cNvSpPr/>
          <p:nvPr/>
        </p:nvSpPr>
        <p:spPr>
          <a:xfrm>
            <a:off x="651716" y="797954"/>
            <a:ext cx="1084881" cy="3573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Data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64D3419-CFAE-4FAE-A26A-E37CC389EC7E}"/>
              </a:ext>
            </a:extLst>
          </p:cNvPr>
          <p:cNvSpPr/>
          <p:nvPr/>
        </p:nvSpPr>
        <p:spPr>
          <a:xfrm>
            <a:off x="4000337" y="791252"/>
            <a:ext cx="1084881" cy="3573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Mapping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2A2905A-31EF-4B48-A33F-34302783F53F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 flipV="1">
            <a:off x="1736597" y="976604"/>
            <a:ext cx="557151" cy="41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9D5E4C1-7C35-4300-87F9-AE12E34FBD0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3378629" y="969902"/>
            <a:ext cx="621708" cy="7121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5E795B7-FE60-44C6-A5A5-78F533F7C223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>
            <a:off x="5085218" y="969902"/>
            <a:ext cx="711315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6F3FB71-7534-4580-AA65-51128A2CC72E}"/>
              </a:ext>
            </a:extLst>
          </p:cNvPr>
          <p:cNvSpPr/>
          <p:nvPr/>
        </p:nvSpPr>
        <p:spPr>
          <a:xfrm>
            <a:off x="5796533" y="700289"/>
            <a:ext cx="1356101" cy="5392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Mapping components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3F6A5-357E-4D96-9535-39C7FBD53541}"/>
              </a:ext>
            </a:extLst>
          </p:cNvPr>
          <p:cNvSpPr/>
          <p:nvPr/>
        </p:nvSpPr>
        <p:spPr>
          <a:xfrm>
            <a:off x="613014" y="1425816"/>
            <a:ext cx="5281279" cy="1538883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data(</a:t>
            </a:r>
            <a:r>
              <a:rPr lang="en-US" sz="110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"mtcars"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ggplot(</a:t>
            </a:r>
            <a:r>
              <a:rPr lang="en-US" sz="11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=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mtcars, aes(</a:t>
            </a:r>
            <a:r>
              <a:rPr lang="en-US" sz="11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cyl, </a:t>
            </a:r>
            <a:r>
              <a:rPr lang="en-US" sz="11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hp, </a:t>
            </a:r>
            <a:r>
              <a:rPr lang="en-US" sz="11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color =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as.factor(vs)))+</a:t>
            </a:r>
            <a:b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geom_point() +</a:t>
            </a:r>
            <a:b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scale_color_manual(</a:t>
            </a:r>
            <a:r>
              <a:rPr lang="en-US" b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values =</a:t>
            </a: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b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"green"</a:t>
            </a: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"orange"</a:t>
            </a: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))+</a:t>
            </a:r>
            <a:b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scale_y_continuous(</a:t>
            </a:r>
            <a:r>
              <a:rPr lang="en-US" sz="1100" b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breaks =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seq(</a:t>
            </a:r>
            <a:r>
              <a:rPr lang="en-US" sz="1100" b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350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+</a:t>
            </a:r>
            <a:b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facet_wrap(~gear)+</a:t>
            </a:r>
            <a:b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theme_minimal(</a:t>
            </a:r>
            <a:r>
              <a:rPr lang="en-US" sz="1100" b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base_size =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18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fr-FR" sz="1100" b="1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">
            <a:extLst>
              <a:ext uri="{FF2B5EF4-FFF2-40B4-BE49-F238E27FC236}">
                <a16:creationId xmlns:a16="http://schemas.microsoft.com/office/drawing/2014/main" id="{28FA1313-9D4F-413F-B07A-A7E77B9F33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269907" y="1439883"/>
            <a:ext cx="2553834" cy="20524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FA276C-F39B-4C67-B44E-A6A5536AF88F}"/>
              </a:ext>
            </a:extLst>
          </p:cNvPr>
          <p:cNvSpPr/>
          <p:nvPr/>
        </p:nvSpPr>
        <p:spPr>
          <a:xfrm>
            <a:off x="554908" y="3151000"/>
            <a:ext cx="53974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scale : </a:t>
            </a:r>
            <a:r>
              <a:rPr lang="fr-FR" sz="1600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1 aes </a:t>
            </a:r>
            <a:r>
              <a:rPr lang="fr-FR" sz="1600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Wingdings" panose="05000000000000000000" pitchFamily="2" charset="2"/>
              </a:rPr>
              <a:t> 1 scale</a:t>
            </a:r>
            <a:endParaRPr lang="fr-FR" sz="1600" b="1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en-US"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ggplot2 convert </a:t>
            </a:r>
            <a:r>
              <a:rPr lang="en-US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data</a:t>
            </a:r>
            <a:r>
              <a:rPr lang="en-US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into </a:t>
            </a:r>
            <a:r>
              <a:rPr lang="en-US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aesthetics</a:t>
            </a:r>
            <a:r>
              <a:rPr lang="en-US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(e.g.,‘orange’, ‘green’) with a </a:t>
            </a:r>
            <a:r>
              <a:rPr lang="en-US" b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scale</a:t>
            </a:r>
            <a:endParaRPr lang="fr-FR" sz="1800" b="1"/>
          </a:p>
        </p:txBody>
      </p:sp>
    </p:spTree>
    <p:extLst>
      <p:ext uri="{BB962C8B-B14F-4D97-AF65-F5344CB8AC3E}">
        <p14:creationId xmlns:p14="http://schemas.microsoft.com/office/powerpoint/2010/main" val="327515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sharing.css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204B050-512F-4F73-99C0-0C8D5032BA98}"/>
              </a:ext>
            </a:extLst>
          </p:cNvPr>
          <p:cNvSpPr/>
          <p:nvPr/>
        </p:nvSpPr>
        <p:spPr>
          <a:xfrm>
            <a:off x="2293748" y="752297"/>
            <a:ext cx="1084881" cy="4494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800">
                <a:solidFill>
                  <a:schemeClr val="dk1"/>
                </a:solidFill>
              </a:rPr>
              <a:t>Plot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2F51F79-42F6-42BD-A718-E0A8CC534E8B}"/>
              </a:ext>
            </a:extLst>
          </p:cNvPr>
          <p:cNvSpPr/>
          <p:nvPr/>
        </p:nvSpPr>
        <p:spPr>
          <a:xfrm>
            <a:off x="651716" y="797954"/>
            <a:ext cx="1084881" cy="3573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Data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64D3419-CFAE-4FAE-A26A-E37CC389EC7E}"/>
              </a:ext>
            </a:extLst>
          </p:cNvPr>
          <p:cNvSpPr/>
          <p:nvPr/>
        </p:nvSpPr>
        <p:spPr>
          <a:xfrm>
            <a:off x="4000337" y="791252"/>
            <a:ext cx="1084881" cy="3573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Mapping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2A2905A-31EF-4B48-A33F-34302783F53F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 flipV="1">
            <a:off x="1736597" y="976604"/>
            <a:ext cx="557151" cy="41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9D5E4C1-7C35-4300-87F9-AE12E34FBD0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3378629" y="969902"/>
            <a:ext cx="621708" cy="7121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5E795B7-FE60-44C6-A5A5-78F533F7C223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>
            <a:off x="5085218" y="969902"/>
            <a:ext cx="711315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6F3FB71-7534-4580-AA65-51128A2CC72E}"/>
              </a:ext>
            </a:extLst>
          </p:cNvPr>
          <p:cNvSpPr/>
          <p:nvPr/>
        </p:nvSpPr>
        <p:spPr>
          <a:xfrm>
            <a:off x="5796533" y="700289"/>
            <a:ext cx="1356101" cy="5392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Mapping components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3F6A5-357E-4D96-9535-39C7FBD53541}"/>
              </a:ext>
            </a:extLst>
          </p:cNvPr>
          <p:cNvSpPr/>
          <p:nvPr/>
        </p:nvSpPr>
        <p:spPr>
          <a:xfrm>
            <a:off x="613014" y="1425816"/>
            <a:ext cx="5281279" cy="1538883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data(</a:t>
            </a:r>
            <a:r>
              <a:rPr lang="en-US" sz="110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"mtcars"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ggplot(</a:t>
            </a:r>
            <a:r>
              <a:rPr lang="en-US" sz="11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=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mtcars, aes(</a:t>
            </a:r>
            <a:r>
              <a:rPr lang="en-US" sz="11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cyl, </a:t>
            </a:r>
            <a:r>
              <a:rPr lang="en-US" sz="11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hp, </a:t>
            </a:r>
            <a:r>
              <a:rPr lang="en-US" sz="11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color =</a:t>
            </a:r>
            <a: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as.factor(vs)))+</a:t>
            </a:r>
            <a:br>
              <a:rPr lang="en-US"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geom_point() +</a:t>
            </a:r>
            <a:b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scale_color_manual(</a:t>
            </a:r>
            <a:r>
              <a:rPr lang="en-US" sz="1100" b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values =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100" b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"green"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"orange"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))+</a:t>
            </a:r>
            <a:br>
              <a:rPr lang="en-US" sz="10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scale_y_continuous(</a:t>
            </a:r>
            <a:r>
              <a:rPr lang="en-US" b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breaks =</a:t>
            </a: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seq(</a:t>
            </a:r>
            <a:r>
              <a:rPr lang="en-US" b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350</a:t>
            </a: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+</a:t>
            </a:r>
            <a:br>
              <a:rPr lang="en-US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facet_wrap(~gear)+</a:t>
            </a:r>
            <a:b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theme_minimal(</a:t>
            </a:r>
            <a:r>
              <a:rPr lang="en-US" sz="1100" b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base_size =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18</a:t>
            </a:r>
            <a:r>
              <a:rPr lang="en-US" sz="11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fr-FR" sz="1100" b="1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">
            <a:extLst>
              <a:ext uri="{FF2B5EF4-FFF2-40B4-BE49-F238E27FC236}">
                <a16:creationId xmlns:a16="http://schemas.microsoft.com/office/drawing/2014/main" id="{28FA1313-9D4F-413F-B07A-A7E77B9F33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269907" y="1439883"/>
            <a:ext cx="2553834" cy="20524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FA276C-F39B-4C67-B44E-A6A5536AF88F}"/>
              </a:ext>
            </a:extLst>
          </p:cNvPr>
          <p:cNvSpPr/>
          <p:nvPr/>
        </p:nvSpPr>
        <p:spPr>
          <a:xfrm>
            <a:off x="554908" y="3151000"/>
            <a:ext cx="539749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système de coordonnées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limites 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labels 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nombres de tirets...</a:t>
            </a:r>
            <a:endParaRPr lang="en-US" sz="105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71468948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1285</Words>
  <Application>Microsoft Office PowerPoint</Application>
  <PresentationFormat>Affichage à l'écran (16:9)</PresentationFormat>
  <Paragraphs>167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Times New Roman</vt:lpstr>
      <vt:lpstr>Wingdings</vt:lpstr>
      <vt:lpstr>Arial</vt:lpstr>
      <vt:lpstr>Cambria</vt:lpstr>
      <vt:lpstr>Consolas</vt:lpstr>
      <vt:lpstr>Fira Code</vt:lpstr>
      <vt:lpstr>Programming Language Workshop for Beginners by Slidesgo</vt:lpstr>
      <vt:lpstr>Labtime:Psy.code.logist club </vt:lpstr>
      <vt:lpstr>01</vt:lpstr>
      <vt:lpstr>01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02  </vt:lpstr>
      <vt:lpstr>Présentation PowerPoint</vt:lpstr>
      <vt:lpstr>03  </vt:lpstr>
      <vt:lpstr>Présentation PowerPoint</vt:lpstr>
      <vt:lpstr>Présentation PowerPoint</vt:lpstr>
      <vt:lpstr>04  </vt:lpstr>
      <vt:lpstr>Merci pour votre participation,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Psycode.logist club</dc:title>
  <dc:creator>Edgar</dc:creator>
  <cp:lastModifiedBy>REMI LAFITTE</cp:lastModifiedBy>
  <cp:revision>126</cp:revision>
  <dcterms:modified xsi:type="dcterms:W3CDTF">2023-12-08T10:59:03Z</dcterms:modified>
</cp:coreProperties>
</file>