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expert ai extract intention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 i want to eat # enti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 have dui = dui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There is a high demand for lawyer in the last few years which lead to a high average waiting time for client.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not to mention the high cost a lawyer cost which is the reason people turn to the internet to find answers.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writing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one of the most complicated and ambiguous languages for the common person to understand, getting legal help can be a daunting experience.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main problems faced when you need a legal advice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accessibility : unsure if you can easily access to the legal advice you researched on search engine.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Clarification : law language is very much complicated than the human brain. That is why law fails to reach to the common people.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Integrity :  unsure that the legal advice is accurate and updated and from an authorized source.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Unless you have very close friends or family members who are lawyers, finding legal guidance can be agitating.--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writing can be simplified by adopting following changes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    Reducing the use of legal jargon, foreign languages, and archaic words using NLP.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    Break up lengthy sentences into shorter ones with simpler language.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    Analyse the content and only include what is absolutely necessary for the document’s particular use.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writing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one of the most complicated and ambiguous languages for the common person to understand, getting legal help can be a daunting experience.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main problems faced when you need a legal advice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High cost of the legal advice : getting a legal expert can be so expensive 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accessibility : unsure if you can easily access to the legal advice you researched on search engine.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 of the experts : </a:t>
            </a:r>
            <a:r>
              <a:rPr b="0" i="0" lang="fr-FR" sz="11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Many law expert are not </a:t>
            </a:r>
            <a:r>
              <a:rPr lang="fr-FR" sz="1100">
                <a:solidFill>
                  <a:srgbClr val="4154C8"/>
                </a:solidFill>
              </a:rPr>
              <a:t>available</a:t>
            </a:r>
            <a:r>
              <a:rPr b="0" i="0" lang="fr-FR" sz="11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>
                <a:solidFill>
                  <a:srgbClr val="4154C8"/>
                </a:solidFill>
              </a:rPr>
              <a:t>instantly</a:t>
            </a:r>
            <a:r>
              <a:rPr b="0" i="0" lang="fr-FR" sz="11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 and you should book a meeting with them in average two weeks.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Clarification : law language is very much complicated than the human brain. That is why law fails to reach to the common people.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Integrity :  unsure that the legal advice is accurate and updated and from an authorized source.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consuming : difficult to find a lawyer with the specific and right expertise to advice you. (</a:t>
            </a:r>
            <a:r>
              <a:rPr b="1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Googling for legal advice is time-consuming and you’re never sure if you’re missing something)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fr-FR"/>
              <a:t>-------------------------------------------------------------------------------------------------------------------------------------------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Unless you have very close friends or family members who are lawyers, finding legal guidance can be agitating.--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-FR" sz="1200" u="sng">
                <a:solidFill>
                  <a:schemeClr val="dk1"/>
                </a:solidFill>
              </a:rPr>
              <a:t>Expert Lawyer consists of :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fr-FR" sz="1200">
                <a:solidFill>
                  <a:schemeClr val="dk1"/>
                </a:solidFill>
              </a:rPr>
              <a:t>A multidevice interface</a:t>
            </a:r>
            <a:r>
              <a:rPr lang="fr-FR" sz="1200">
                <a:solidFill>
                  <a:schemeClr val="dk1"/>
                </a:solidFill>
              </a:rPr>
              <a:t> that allows the bot to be integrated to any type of device (website, messaging, sms)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fr-FR" sz="1200">
                <a:solidFill>
                  <a:schemeClr val="dk1"/>
                </a:solidFill>
              </a:rPr>
              <a:t>Natural Language Understanding – Natural Language Processing CORE </a:t>
            </a:r>
            <a:r>
              <a:rPr lang="fr-FR" sz="1200">
                <a:solidFill>
                  <a:schemeClr val="dk1"/>
                </a:solidFill>
              </a:rPr>
              <a:t>(NLU –NLP) which allows the understanding of the questions and the formulation of the answers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fr-FR" sz="1200">
                <a:solidFill>
                  <a:schemeClr val="dk1"/>
                </a:solidFill>
              </a:rPr>
              <a:t>Intent analysis </a:t>
            </a:r>
            <a:r>
              <a:rPr lang="fr-FR" sz="1200">
                <a:solidFill>
                  <a:schemeClr val="dk1"/>
                </a:solidFill>
              </a:rPr>
              <a:t>to research and produce the answers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fr-FR" sz="1200">
                <a:solidFill>
                  <a:schemeClr val="dk1"/>
                </a:solidFill>
              </a:rPr>
              <a:t>A knowledge data base </a:t>
            </a:r>
            <a:r>
              <a:rPr lang="fr-FR" sz="1200">
                <a:solidFill>
                  <a:schemeClr val="dk1"/>
                </a:solidFill>
              </a:rPr>
              <a:t>which is a source of the law data and information for the bot - the answers are taken from this database.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Our solution Expert Lawyer works on 6 steps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We acquire data using the api from gov.info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using expert ai we identify each topics and classified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we then export entities,reference,main…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we Guide the user through exchanges to refine the need and provide contextual and personalized information.we extract his intent and generate an answer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 user will be able to Authenticate and ask his question using natural language voice or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the intent is then extracted with expert ai and raza throught a p</a:t>
            </a:r>
            <a:r>
              <a:rPr lang="fr-FR">
                <a:solidFill>
                  <a:srgbClr val="2A3990"/>
                </a:solidFill>
              </a:rPr>
              <a:t>ersonalized dialogue with the user: with this type of exchange the user's legal needs are better understood </a:t>
            </a:r>
            <a:r>
              <a:rPr lang="fr-FR"/>
              <a:t>before sending the user </a:t>
            </a:r>
            <a:r>
              <a:rPr lang="fr-FR"/>
              <a:t>entity</a:t>
            </a:r>
            <a:r>
              <a:rPr lang="fr-FR"/>
              <a:t> to the backend.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The data received will be classified into different topics and documents.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We analyse every document using expert ai in order to extract various information (such lemma,keyphrase...)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and we save the the processed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with the user input we will match the entity with and return the best possible answer</a:t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 want to thank you on behalf of our team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4" name="Google Shape;64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4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4050">
                <a:solidFill>
                  <a:srgbClr val="3447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asic">
  <p:cSld name="Title and Content Bas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40300" y="4731991"/>
            <a:ext cx="443268" cy="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16488" y="123479"/>
            <a:ext cx="87480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5" name="Google Shape;45;p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Relationship Id="rId5" Type="http://schemas.openxmlformats.org/officeDocument/2006/relationships/image" Target="../media/image16.png"/><Relationship Id="rId6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sz="4000"/>
              <a:t>Expert Lawyer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-FR"/>
              <a:t>A chatbot to answer all your Legal related questions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2285952" y="0"/>
            <a:ext cx="68580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00" y="195804"/>
            <a:ext cx="1582509" cy="1579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16" name="Google Shape;316;p2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2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2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2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26" name="Google Shape;326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/>
              <a:t>Thank you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4572000" y="0"/>
            <a:ext cx="4572000" cy="5176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4"/>
          <p:cNvCxnSpPr/>
          <p:nvPr/>
        </p:nvCxnSpPr>
        <p:spPr>
          <a:xfrm>
            <a:off x="5219450" y="5778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4"/>
          <p:cNvCxnSpPr/>
          <p:nvPr/>
        </p:nvCxnSpPr>
        <p:spPr>
          <a:xfrm>
            <a:off x="5371850" y="7302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4"/>
          <p:cNvCxnSpPr/>
          <p:nvPr/>
        </p:nvCxnSpPr>
        <p:spPr>
          <a:xfrm>
            <a:off x="5524250" y="8826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5676650" y="10350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5829050" y="11874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5981450" y="13398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6133850" y="14922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6286250" y="16446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6438650" y="17970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6591050" y="19494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6743450" y="21018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895850" y="22542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7048250" y="24066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7200650" y="25590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7353050" y="27114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7505450" y="28638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7657850" y="3016200"/>
            <a:ext cx="0" cy="21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120" y="868159"/>
            <a:ext cx="6461760" cy="324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209425" y="73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Architecture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97" y="2067788"/>
            <a:ext cx="244719" cy="20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700" y="1834927"/>
            <a:ext cx="1118250" cy="95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425" y="1229875"/>
            <a:ext cx="810003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/>
        </p:nvSpPr>
        <p:spPr>
          <a:xfrm>
            <a:off x="5918000" y="2099513"/>
            <a:ext cx="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6907100" y="2067800"/>
            <a:ext cx="14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8396825" y="2099525"/>
            <a:ext cx="14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470275" y="1018900"/>
            <a:ext cx="1038600" cy="240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431075" y="3497575"/>
            <a:ext cx="122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Client channel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FF5A19"/>
                </a:solidFill>
                <a:latin typeface="Verdana"/>
                <a:ea typeface="Verdana"/>
                <a:cs typeface="Verdana"/>
                <a:sym typeface="Verdana"/>
              </a:rPr>
              <a:t>Interface Multi-devices</a:t>
            </a:r>
            <a:endParaRPr b="0" i="0" sz="1200" u="none" cap="none" strike="noStrike">
              <a:solidFill>
                <a:srgbClr val="FF5A1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26"/>
          <p:cNvCxnSpPr/>
          <p:nvPr/>
        </p:nvCxnSpPr>
        <p:spPr>
          <a:xfrm>
            <a:off x="1469575" y="1498975"/>
            <a:ext cx="1224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26"/>
          <p:cNvSpPr txBox="1"/>
          <p:nvPr/>
        </p:nvSpPr>
        <p:spPr>
          <a:xfrm>
            <a:off x="1577763" y="1168150"/>
            <a:ext cx="89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-FR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Authentification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8040150" y="2346250"/>
            <a:ext cx="627550" cy="6078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Law Data	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3400" y="1196177"/>
            <a:ext cx="627550" cy="68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6"/>
          <p:cNvCxnSpPr>
            <a:stCxn id="366" idx="3"/>
          </p:cNvCxnSpPr>
          <p:nvPr/>
        </p:nvCxnSpPr>
        <p:spPr>
          <a:xfrm flipH="1" rot="10800000">
            <a:off x="3350950" y="1528377"/>
            <a:ext cx="881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26"/>
          <p:cNvSpPr txBox="1"/>
          <p:nvPr/>
        </p:nvSpPr>
        <p:spPr>
          <a:xfrm>
            <a:off x="3380175" y="1114300"/>
            <a:ext cx="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-FR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identity validation + query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9" name="Google Shape;36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0550" y="652300"/>
            <a:ext cx="582900" cy="30363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/>
          <p:nvPr/>
        </p:nvSpPr>
        <p:spPr>
          <a:xfrm>
            <a:off x="4283028" y="1126675"/>
            <a:ext cx="1534800" cy="25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3775" y="1302250"/>
            <a:ext cx="582900" cy="3113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 txBox="1"/>
          <p:nvPr/>
        </p:nvSpPr>
        <p:spPr>
          <a:xfrm>
            <a:off x="4217125" y="2214150"/>
            <a:ext cx="50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intent user 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(Expert ai + rasa )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4874050" y="2236675"/>
            <a:ext cx="58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26"/>
          <p:cNvCxnSpPr>
            <a:endCxn id="373" idx="0"/>
          </p:cNvCxnSpPr>
          <p:nvPr/>
        </p:nvCxnSpPr>
        <p:spPr>
          <a:xfrm>
            <a:off x="5137600" y="1613575"/>
            <a:ext cx="279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26"/>
          <p:cNvSpPr txBox="1"/>
          <p:nvPr/>
        </p:nvSpPr>
        <p:spPr>
          <a:xfrm>
            <a:off x="7096100" y="3843750"/>
            <a:ext cx="10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 Services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7866350" y="1834925"/>
            <a:ext cx="1038600" cy="18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4271475" y="3892725"/>
            <a:ext cx="15348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NLU with RASA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A626AA"/>
                </a:solidFill>
                <a:latin typeface="Verdana"/>
                <a:ea typeface="Verdana"/>
                <a:cs typeface="Verdana"/>
                <a:sym typeface="Verdana"/>
              </a:rPr>
              <a:t>Moteur NLU-NLP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0" i="0" lang="fr-FR" sz="788" u="none" cap="none" strike="noStrike">
                <a:solidFill>
                  <a:srgbClr val="A626AA"/>
                </a:solidFill>
                <a:latin typeface="Verdana"/>
                <a:ea typeface="Verdana"/>
                <a:cs typeface="Verdana"/>
                <a:sym typeface="Verdana"/>
              </a:rPr>
              <a:t>(Natural Language Understanding – Natural Language Processing)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26"/>
          <p:cNvCxnSpPr/>
          <p:nvPr/>
        </p:nvCxnSpPr>
        <p:spPr>
          <a:xfrm rot="10800000">
            <a:off x="1548088" y="1616475"/>
            <a:ext cx="1114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9" name="Google Shape;37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01625" y="775400"/>
            <a:ext cx="627550" cy="62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26"/>
          <p:cNvCxnSpPr/>
          <p:nvPr/>
        </p:nvCxnSpPr>
        <p:spPr>
          <a:xfrm flipH="1">
            <a:off x="3411900" y="1638300"/>
            <a:ext cx="808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26"/>
          <p:cNvCxnSpPr>
            <a:endCxn id="382" idx="1"/>
          </p:cNvCxnSpPr>
          <p:nvPr/>
        </p:nvCxnSpPr>
        <p:spPr>
          <a:xfrm flipH="1" rot="10800000">
            <a:off x="5819600" y="1054100"/>
            <a:ext cx="604200" cy="6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26"/>
          <p:cNvCxnSpPr>
            <a:stCxn id="382" idx="2"/>
            <a:endCxn id="376" idx="0"/>
          </p:cNvCxnSpPr>
          <p:nvPr/>
        </p:nvCxnSpPr>
        <p:spPr>
          <a:xfrm>
            <a:off x="7615400" y="1532750"/>
            <a:ext cx="7704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p26"/>
          <p:cNvSpPr/>
          <p:nvPr/>
        </p:nvSpPr>
        <p:spPr>
          <a:xfrm>
            <a:off x="6423800" y="575450"/>
            <a:ext cx="2383200" cy="9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9685" y="2214097"/>
            <a:ext cx="627550" cy="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/>
          <p:nvPr/>
        </p:nvSpPr>
        <p:spPr>
          <a:xfrm>
            <a:off x="6234163" y="1882625"/>
            <a:ext cx="1038600" cy="171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76725" y="673432"/>
            <a:ext cx="582900" cy="358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26"/>
          <p:cNvCxnSpPr>
            <a:stCxn id="376" idx="1"/>
            <a:endCxn id="385" idx="3"/>
          </p:cNvCxnSpPr>
          <p:nvPr/>
        </p:nvCxnSpPr>
        <p:spPr>
          <a:xfrm rot="10800000">
            <a:off x="7272650" y="2739725"/>
            <a:ext cx="5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26"/>
          <p:cNvCxnSpPr>
            <a:stCxn id="382" idx="2"/>
            <a:endCxn id="385" idx="0"/>
          </p:cNvCxnSpPr>
          <p:nvPr/>
        </p:nvCxnSpPr>
        <p:spPr>
          <a:xfrm flipH="1">
            <a:off x="6753500" y="1532750"/>
            <a:ext cx="8619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6"/>
          <p:cNvCxnSpPr>
            <a:stCxn id="385" idx="1"/>
            <a:endCxn id="373" idx="3"/>
          </p:cNvCxnSpPr>
          <p:nvPr/>
        </p:nvCxnSpPr>
        <p:spPr>
          <a:xfrm rot="10800000">
            <a:off x="5456863" y="2452325"/>
            <a:ext cx="7773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90" name="Google Shape;390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7475" y="1279694"/>
            <a:ext cx="582900" cy="358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26"/>
          <p:cNvCxnSpPr>
            <a:stCxn id="371" idx="2"/>
            <a:endCxn id="372" idx="0"/>
          </p:cNvCxnSpPr>
          <p:nvPr/>
        </p:nvCxnSpPr>
        <p:spPr>
          <a:xfrm flipH="1">
            <a:off x="4469725" y="1613637"/>
            <a:ext cx="2355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26"/>
          <p:cNvCxnSpPr>
            <a:stCxn id="390" idx="2"/>
            <a:endCxn id="372" idx="0"/>
          </p:cNvCxnSpPr>
          <p:nvPr/>
        </p:nvCxnSpPr>
        <p:spPr>
          <a:xfrm flipH="1">
            <a:off x="4469825" y="1638390"/>
            <a:ext cx="77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3" name="Google Shape;393;p26"/>
          <p:cNvSpPr txBox="1"/>
          <p:nvPr/>
        </p:nvSpPr>
        <p:spPr>
          <a:xfrm>
            <a:off x="6307813" y="2841650"/>
            <a:ext cx="89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-FR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Saved data 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6032225" y="255500"/>
            <a:ext cx="3032700" cy="455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7866351" y="3028950"/>
            <a:ext cx="1038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-"/>
            </a:pPr>
            <a:r>
              <a:rPr b="0" i="0" lang="fr-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Raw txt 🡪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-"/>
            </a:pPr>
            <a:r>
              <a:rPr b="0" i="0" lang="fr-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-"/>
            </a:pPr>
            <a:r>
              <a:rPr b="0" i="0" lang="fr-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identification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-"/>
            </a:pPr>
            <a:r>
              <a:rPr b="0" i="0" lang="fr-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6300710" y="3074485"/>
            <a:ext cx="7013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fr-F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 law data well classified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Ideation / brainstorming / innovative Ideas* </a:t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Ideation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27"/>
          <p:cNvSpPr txBox="1"/>
          <p:nvPr>
            <p:ph idx="4294967295" type="body"/>
          </p:nvPr>
        </p:nvSpPr>
        <p:spPr>
          <a:xfrm>
            <a:off x="432350" y="2070575"/>
            <a:ext cx="24717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sélectionner les problématique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voté pour un problème qui est lie au NLP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405" name="Google Shape;405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Innovative solution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Design Thinking / group thinking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27"/>
          <p:cNvSpPr txBox="1"/>
          <p:nvPr>
            <p:ph idx="4294967295" type="body"/>
          </p:nvPr>
        </p:nvSpPr>
        <p:spPr>
          <a:xfrm>
            <a:off x="6254226" y="2070575"/>
            <a:ext cx="2471700" cy="1794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Process / technology /User experience / problem solving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10" name="Google Shape;410;p27"/>
          <p:cNvSpPr txBox="1"/>
          <p:nvPr/>
        </p:nvSpPr>
        <p:spPr>
          <a:xfrm>
            <a:off x="3181200" y="2199750"/>
            <a:ext cx="22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key figures</a:t>
            </a:r>
            <a:endParaRPr/>
          </a:p>
        </p:txBody>
      </p:sp>
      <p:sp>
        <p:nvSpPr>
          <p:cNvPr id="416" name="Google Shape;416;p28"/>
          <p:cNvSpPr txBox="1"/>
          <p:nvPr>
            <p:ph idx="4294967295" type="body"/>
          </p:nvPr>
        </p:nvSpPr>
        <p:spPr>
          <a:xfrm>
            <a:off x="203750" y="1918175"/>
            <a:ext cx="24717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A high average wait time to get an appointment.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A high demand for lawyers advice</a:t>
            </a:r>
            <a:endParaRPr b="1" sz="1600"/>
          </a:p>
        </p:txBody>
      </p:sp>
      <p:sp>
        <p:nvSpPr>
          <p:cNvPr id="417" name="Google Shape;417;p28"/>
          <p:cNvSpPr txBox="1"/>
          <p:nvPr>
            <p:ph idx="4294967295" type="body"/>
          </p:nvPr>
        </p:nvSpPr>
        <p:spPr>
          <a:xfrm>
            <a:off x="3228900" y="2470272"/>
            <a:ext cx="24717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$100 – $300 Per Hour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fr-FR" sz="1600"/>
              <a:t>the cost does not take in consideration the income of the client.</a:t>
            </a:r>
            <a:endParaRPr sz="1600"/>
          </a:p>
        </p:txBody>
      </p:sp>
      <p:sp>
        <p:nvSpPr>
          <p:cNvPr id="418" name="Google Shape;418;p28"/>
          <p:cNvSpPr txBox="1"/>
          <p:nvPr>
            <p:ph idx="4294967295" type="body"/>
          </p:nvPr>
        </p:nvSpPr>
        <p:spPr>
          <a:xfrm>
            <a:off x="6265426" y="3666325"/>
            <a:ext cx="2471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600"/>
              <a:t>high forum for lawyers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fr-FR" sz="1600"/>
              <a:t>Number of lawyer by citizen (in reducing) </a:t>
            </a:r>
            <a:endParaRPr sz="1600"/>
          </a:p>
        </p:txBody>
      </p:sp>
      <p:pic>
        <p:nvPicPr>
          <p:cNvPr id="419" name="Google Shape;419;p28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6265425" y="0"/>
            <a:ext cx="2878575" cy="28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8"/>
          <p:cNvSpPr/>
          <p:nvPr/>
        </p:nvSpPr>
        <p:spPr>
          <a:xfrm>
            <a:off x="3293775" y="1884400"/>
            <a:ext cx="2140200" cy="43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3663450" y="1893445"/>
            <a:ext cx="13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cost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431175" y="3120275"/>
            <a:ext cx="2140200" cy="481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369500" y="1299175"/>
            <a:ext cx="2140200" cy="481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559100" y="1309225"/>
            <a:ext cx="17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demand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810"/>
              <a:buNone/>
            </a:pPr>
            <a:r>
              <a:rPr lang="fr-FR"/>
              <a:t>Market study : problems faced when you need a legal advice </a:t>
            </a:r>
            <a:endParaRPr/>
          </a:p>
        </p:txBody>
      </p:sp>
      <p:grpSp>
        <p:nvGrpSpPr>
          <p:cNvPr id="430" name="Google Shape;430;p29"/>
          <p:cNvGrpSpPr/>
          <p:nvPr/>
        </p:nvGrpSpPr>
        <p:grpSpPr>
          <a:xfrm flipH="1">
            <a:off x="3321695" y="3485681"/>
            <a:ext cx="2669401" cy="1393606"/>
            <a:chOff x="1538110" y="2217893"/>
            <a:chExt cx="2163561" cy="1129523"/>
          </a:xfrm>
        </p:grpSpPr>
        <p:grpSp>
          <p:nvGrpSpPr>
            <p:cNvPr id="431" name="Google Shape;431;p29"/>
            <p:cNvGrpSpPr/>
            <p:nvPr/>
          </p:nvGrpSpPr>
          <p:grpSpPr>
            <a:xfrm>
              <a:off x="1771537" y="2217893"/>
              <a:ext cx="1930134" cy="853561"/>
              <a:chOff x="1771537" y="2217893"/>
              <a:chExt cx="1930134" cy="853561"/>
            </a:xfrm>
          </p:grpSpPr>
          <p:sp>
            <p:nvSpPr>
              <p:cNvPr id="432" name="Google Shape;432;p29"/>
              <p:cNvSpPr/>
              <p:nvPr/>
            </p:nvSpPr>
            <p:spPr>
              <a:xfrm flipH="1">
                <a:off x="1771537" y="2350717"/>
                <a:ext cx="1603451" cy="720737"/>
              </a:xfrm>
              <a:custGeom>
                <a:rect b="b" l="l" r="r" t="t"/>
                <a:pathLst>
                  <a:path extrusionOk="0" h="1747240" w="3887153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 flipH="1">
                <a:off x="2153552" y="2217893"/>
                <a:ext cx="1548119" cy="795979"/>
              </a:xfrm>
              <a:custGeom>
                <a:rect b="b" l="l" r="r" t="t"/>
                <a:pathLst>
                  <a:path extrusionOk="0" h="1929647" w="3753016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29"/>
            <p:cNvSpPr/>
            <p:nvPr/>
          </p:nvSpPr>
          <p:spPr>
            <a:xfrm rot="-2860907">
              <a:off x="1753645" y="2648370"/>
              <a:ext cx="285630" cy="7092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15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2786384" y="737533"/>
            <a:ext cx="3559949" cy="3560940"/>
            <a:chOff x="3715178" y="983378"/>
            <a:chExt cx="4746598" cy="4747920"/>
          </a:xfrm>
        </p:grpSpPr>
        <p:sp>
          <p:nvSpPr>
            <p:cNvPr id="436" name="Google Shape;436;p29"/>
            <p:cNvSpPr/>
            <p:nvPr/>
          </p:nvSpPr>
          <p:spPr>
            <a:xfrm rot="-2791246">
              <a:off x="4400671" y="1687143"/>
              <a:ext cx="3375613" cy="3340391"/>
            </a:xfrm>
            <a:custGeom>
              <a:rect b="b" l="l" r="r" t="t"/>
              <a:pathLst>
                <a:path extrusionOk="0" h="3343265" w="3378518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29"/>
            <p:cNvGrpSpPr/>
            <p:nvPr/>
          </p:nvGrpSpPr>
          <p:grpSpPr>
            <a:xfrm>
              <a:off x="5536934" y="2753593"/>
              <a:ext cx="1089507" cy="1686312"/>
              <a:chOff x="5558781" y="2598841"/>
              <a:chExt cx="1089507" cy="1686312"/>
            </a:xfrm>
          </p:grpSpPr>
          <p:grpSp>
            <p:nvGrpSpPr>
              <p:cNvPr id="438" name="Google Shape;438;p29"/>
              <p:cNvGrpSpPr/>
              <p:nvPr/>
            </p:nvGrpSpPr>
            <p:grpSpPr>
              <a:xfrm>
                <a:off x="5617590" y="3979927"/>
                <a:ext cx="305227" cy="305227"/>
                <a:chOff x="2460435" y="1380960"/>
                <a:chExt cx="914400" cy="914400"/>
              </a:xfrm>
            </p:grpSpPr>
            <p:sp>
              <p:nvSpPr>
                <p:cNvPr id="439" name="Google Shape;439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" name="Google Shape;442;p29"/>
              <p:cNvGrpSpPr/>
              <p:nvPr/>
            </p:nvGrpSpPr>
            <p:grpSpPr>
              <a:xfrm>
                <a:off x="5811755" y="3628952"/>
                <a:ext cx="305227" cy="305227"/>
                <a:chOff x="2460435" y="1380960"/>
                <a:chExt cx="914400" cy="914400"/>
              </a:xfrm>
            </p:grpSpPr>
            <p:sp>
              <p:nvSpPr>
                <p:cNvPr id="443" name="Google Shape;443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" name="Google Shape;446;p29"/>
              <p:cNvGrpSpPr/>
              <p:nvPr/>
            </p:nvGrpSpPr>
            <p:grpSpPr>
              <a:xfrm>
                <a:off x="6050437" y="3733401"/>
                <a:ext cx="305227" cy="305227"/>
                <a:chOff x="2460435" y="1380960"/>
                <a:chExt cx="914400" cy="914400"/>
              </a:xfrm>
            </p:grpSpPr>
            <p:sp>
              <p:nvSpPr>
                <p:cNvPr id="447" name="Google Shape;447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0" name="Google Shape;450;p29"/>
              <p:cNvGrpSpPr/>
              <p:nvPr/>
            </p:nvGrpSpPr>
            <p:grpSpPr>
              <a:xfrm>
                <a:off x="5804935" y="3899252"/>
                <a:ext cx="305227" cy="305227"/>
                <a:chOff x="2460435" y="1380960"/>
                <a:chExt cx="914400" cy="914400"/>
              </a:xfrm>
            </p:grpSpPr>
            <p:sp>
              <p:nvSpPr>
                <p:cNvPr id="451" name="Google Shape;451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4" name="Google Shape;454;p29"/>
              <p:cNvGrpSpPr/>
              <p:nvPr/>
            </p:nvGrpSpPr>
            <p:grpSpPr>
              <a:xfrm>
                <a:off x="5558781" y="3770205"/>
                <a:ext cx="305227" cy="305227"/>
                <a:chOff x="2460435" y="1380960"/>
                <a:chExt cx="914400" cy="914400"/>
              </a:xfrm>
            </p:grpSpPr>
            <p:sp>
              <p:nvSpPr>
                <p:cNvPr id="455" name="Google Shape;455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8" name="Google Shape;458;p29"/>
              <p:cNvGrpSpPr/>
              <p:nvPr/>
            </p:nvGrpSpPr>
            <p:grpSpPr>
              <a:xfrm>
                <a:off x="6065490" y="3964590"/>
                <a:ext cx="305227" cy="305227"/>
                <a:chOff x="2460435" y="1380960"/>
                <a:chExt cx="914400" cy="914400"/>
              </a:xfrm>
            </p:grpSpPr>
            <p:sp>
              <p:nvSpPr>
                <p:cNvPr id="459" name="Google Shape;459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2" name="Google Shape;462;p29"/>
              <p:cNvGrpSpPr/>
              <p:nvPr/>
            </p:nvGrpSpPr>
            <p:grpSpPr>
              <a:xfrm>
                <a:off x="6343062" y="3957564"/>
                <a:ext cx="305227" cy="305227"/>
                <a:chOff x="2460435" y="1380960"/>
                <a:chExt cx="914400" cy="914400"/>
              </a:xfrm>
            </p:grpSpPr>
            <p:sp>
              <p:nvSpPr>
                <p:cNvPr id="463" name="Google Shape;463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6" name="Google Shape;466;p29"/>
              <p:cNvGrpSpPr/>
              <p:nvPr/>
            </p:nvGrpSpPr>
            <p:grpSpPr>
              <a:xfrm>
                <a:off x="6322722" y="3722040"/>
                <a:ext cx="305227" cy="305227"/>
                <a:chOff x="2460435" y="1380960"/>
                <a:chExt cx="914400" cy="914400"/>
              </a:xfrm>
            </p:grpSpPr>
            <p:sp>
              <p:nvSpPr>
                <p:cNvPr id="467" name="Google Shape;467;p29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9"/>
                <p:cNvSpPr/>
                <p:nvPr/>
              </p:nvSpPr>
              <p:spPr>
                <a:xfrm>
                  <a:off x="2528509" y="1449034"/>
                  <a:ext cx="778200" cy="778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9"/>
                <p:cNvSpPr/>
                <p:nvPr/>
              </p:nvSpPr>
              <p:spPr>
                <a:xfrm>
                  <a:off x="2761961" y="1573266"/>
                  <a:ext cx="309089" cy="499673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0" name="Google Shape;470;p29"/>
              <p:cNvSpPr/>
              <p:nvPr/>
            </p:nvSpPr>
            <p:spPr>
              <a:xfrm rot="10800000">
                <a:off x="5637036" y="2598841"/>
                <a:ext cx="945900" cy="4890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2" name="Google Shape;472;p29"/>
          <p:cNvSpPr txBox="1"/>
          <p:nvPr/>
        </p:nvSpPr>
        <p:spPr>
          <a:xfrm>
            <a:off x="684505" y="1227449"/>
            <a:ext cx="264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Chatbot solution will be time, money, and effort-saving.</a:t>
            </a:r>
            <a:endParaRPr b="1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29"/>
          <p:cNvGrpSpPr/>
          <p:nvPr/>
        </p:nvGrpSpPr>
        <p:grpSpPr>
          <a:xfrm>
            <a:off x="6128560" y="3854626"/>
            <a:ext cx="2321851" cy="576974"/>
            <a:chOff x="2551705" y="4283314"/>
            <a:chExt cx="2319300" cy="769299"/>
          </a:xfrm>
        </p:grpSpPr>
        <p:sp>
          <p:nvSpPr>
            <p:cNvPr id="474" name="Google Shape;474;p29"/>
            <p:cNvSpPr txBox="1"/>
            <p:nvPr/>
          </p:nvSpPr>
          <p:spPr>
            <a:xfrm>
              <a:off x="2551705" y="4560313"/>
              <a:ext cx="2319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To look for the precise legal case that matches your situation .</a:t>
              </a:r>
              <a:endParaRPr/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2551705" y="4283314"/>
              <a:ext cx="231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Time consuming </a:t>
              </a:r>
              <a:endParaRPr b="1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6128560" y="2956950"/>
            <a:ext cx="2321851" cy="576974"/>
            <a:chOff x="2551705" y="4283314"/>
            <a:chExt cx="2319300" cy="769299"/>
          </a:xfrm>
        </p:grpSpPr>
        <p:sp>
          <p:nvSpPr>
            <p:cNvPr id="477" name="Google Shape;477;p29"/>
            <p:cNvSpPr txBox="1"/>
            <p:nvPr/>
          </p:nvSpPr>
          <p:spPr>
            <a:xfrm>
              <a:off x="2551705" y="4560313"/>
              <a:ext cx="2319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We should verify if the text laws are updated and from an authorized source</a:t>
              </a:r>
              <a:endParaRPr/>
            </a:p>
          </p:txBody>
        </p:sp>
        <p:sp>
          <p:nvSpPr>
            <p:cNvPr id="478" name="Google Shape;478;p29"/>
            <p:cNvSpPr txBox="1"/>
            <p:nvPr/>
          </p:nvSpPr>
          <p:spPr>
            <a:xfrm>
              <a:off x="2551705" y="4283314"/>
              <a:ext cx="231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Data Integrity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29"/>
          <p:cNvGrpSpPr/>
          <p:nvPr/>
        </p:nvGrpSpPr>
        <p:grpSpPr>
          <a:xfrm>
            <a:off x="6128586" y="2059272"/>
            <a:ext cx="2322091" cy="576974"/>
            <a:chOff x="2551703" y="4283314"/>
            <a:chExt cx="2339402" cy="769299"/>
          </a:xfrm>
        </p:grpSpPr>
        <p:sp>
          <p:nvSpPr>
            <p:cNvPr id="480" name="Google Shape;480;p29"/>
            <p:cNvSpPr txBox="1"/>
            <p:nvPr/>
          </p:nvSpPr>
          <p:spPr>
            <a:xfrm>
              <a:off x="2551703" y="4560313"/>
              <a:ext cx="2339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Text laws are often so complicated to understand </a:t>
              </a:r>
              <a:endParaRPr b="0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 txBox="1"/>
            <p:nvPr/>
          </p:nvSpPr>
          <p:spPr>
            <a:xfrm>
              <a:off x="2551705" y="4283314"/>
              <a:ext cx="233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Clarification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9"/>
          <p:cNvGrpSpPr/>
          <p:nvPr/>
        </p:nvGrpSpPr>
        <p:grpSpPr>
          <a:xfrm>
            <a:off x="6137498" y="1130654"/>
            <a:ext cx="2322091" cy="576974"/>
            <a:chOff x="2551703" y="4283314"/>
            <a:chExt cx="2339402" cy="769299"/>
          </a:xfrm>
        </p:grpSpPr>
        <p:sp>
          <p:nvSpPr>
            <p:cNvPr id="483" name="Google Shape;483;p29"/>
            <p:cNvSpPr txBox="1"/>
            <p:nvPr/>
          </p:nvSpPr>
          <p:spPr>
            <a:xfrm>
              <a:off x="2551703" y="4560313"/>
              <a:ext cx="2339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Many information sources that cannot be all auditable</a:t>
              </a:r>
              <a:endParaRPr b="0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9"/>
            <p:cNvSpPr txBox="1"/>
            <p:nvPr/>
          </p:nvSpPr>
          <p:spPr>
            <a:xfrm>
              <a:off x="2551705" y="4283314"/>
              <a:ext cx="233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Information Accessibility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29"/>
          <p:cNvGrpSpPr/>
          <p:nvPr/>
        </p:nvGrpSpPr>
        <p:grpSpPr>
          <a:xfrm>
            <a:off x="676171" y="3864020"/>
            <a:ext cx="2321851" cy="715574"/>
            <a:chOff x="2551705" y="4283314"/>
            <a:chExt cx="2319300" cy="954099"/>
          </a:xfrm>
        </p:grpSpPr>
        <p:sp>
          <p:nvSpPr>
            <p:cNvPr id="486" name="Google Shape;486;p29"/>
            <p:cNvSpPr txBox="1"/>
            <p:nvPr/>
          </p:nvSpPr>
          <p:spPr>
            <a:xfrm>
              <a:off x="2551705" y="4560313"/>
              <a:ext cx="2319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Many law expert are not available instantly and you should book a meeting with them in average two weeks.</a:t>
              </a:r>
              <a:endParaRPr b="0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 txBox="1"/>
            <p:nvPr/>
          </p:nvSpPr>
          <p:spPr>
            <a:xfrm>
              <a:off x="2551705" y="4283314"/>
              <a:ext cx="231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Availability of the experts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29"/>
          <p:cNvGrpSpPr/>
          <p:nvPr/>
        </p:nvGrpSpPr>
        <p:grpSpPr>
          <a:xfrm>
            <a:off x="706097" y="2922741"/>
            <a:ext cx="2321851" cy="576974"/>
            <a:chOff x="2551705" y="4283314"/>
            <a:chExt cx="2319300" cy="769299"/>
          </a:xfrm>
        </p:grpSpPr>
        <p:sp>
          <p:nvSpPr>
            <p:cNvPr id="489" name="Google Shape;489;p29"/>
            <p:cNvSpPr txBox="1"/>
            <p:nvPr/>
          </p:nvSpPr>
          <p:spPr>
            <a:xfrm>
              <a:off x="2551705" y="4560313"/>
              <a:ext cx="2319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A meeting with legal expert can be so expensive .</a:t>
              </a:r>
              <a:endParaRPr b="0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2551705" y="4283314"/>
              <a:ext cx="231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High cost of the legal advice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810"/>
              <a:buNone/>
            </a:pPr>
            <a:r>
              <a:rPr lang="fr-FR"/>
              <a:t>Market study : problems faced when you need a legal advice </a:t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 flipH="1">
            <a:off x="3739924" y="3786144"/>
            <a:ext cx="1791809" cy="1016141"/>
            <a:chOff x="1538110" y="2217893"/>
            <a:chExt cx="2163561" cy="1129622"/>
          </a:xfrm>
        </p:grpSpPr>
        <p:grpSp>
          <p:nvGrpSpPr>
            <p:cNvPr id="98" name="Google Shape;98;p16"/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</p:grpSpPr>
          <p:sp>
            <p:nvSpPr>
              <p:cNvPr id="99" name="Google Shape;99;p16"/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rect b="b" l="l" r="r" t="t"/>
                <a:pathLst>
                  <a:path extrusionOk="0" h="1747240" w="3887153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rect b="b" l="l" r="r" t="t"/>
                <a:pathLst>
                  <a:path extrusionOk="0" h="1929647" w="3753016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16"/>
            <p:cNvSpPr/>
            <p:nvPr/>
          </p:nvSpPr>
          <p:spPr>
            <a:xfrm rot="-285986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1568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2786384" y="734552"/>
            <a:ext cx="3562920" cy="3563943"/>
            <a:chOff x="3715178" y="979403"/>
            <a:chExt cx="4750560" cy="4751923"/>
          </a:xfrm>
        </p:grpSpPr>
        <p:sp>
          <p:nvSpPr>
            <p:cNvPr id="103" name="Google Shape;103;p16"/>
            <p:cNvSpPr/>
            <p:nvPr/>
          </p:nvSpPr>
          <p:spPr>
            <a:xfrm rot="-2794009">
              <a:off x="4401199" y="1683732"/>
              <a:ext cx="3378518" cy="3343265"/>
            </a:xfrm>
            <a:custGeom>
              <a:rect b="b" l="l" r="r" t="t"/>
              <a:pathLst>
                <a:path extrusionOk="0" h="3343265" w="3378518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16"/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105" name="Google Shape;105;p16"/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</p:grpSpPr>
            <p:sp>
              <p:nvSpPr>
                <p:cNvPr id="106" name="Google Shape;106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" name="Google Shape;109;p16"/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</p:grpSpPr>
            <p:sp>
              <p:nvSpPr>
                <p:cNvPr id="110" name="Google Shape;110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6"/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</p:grpSpPr>
            <p:sp>
              <p:nvSpPr>
                <p:cNvPr id="114" name="Google Shape;114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" name="Google Shape;117;p16"/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</p:grpSpPr>
            <p:sp>
              <p:nvSpPr>
                <p:cNvPr id="118" name="Google Shape;118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" name="Google Shape;121;p16"/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" name="Google Shape;125;p16"/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</p:grpSpPr>
            <p:sp>
              <p:nvSpPr>
                <p:cNvPr id="126" name="Google Shape;126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" name="Google Shape;129;p16"/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</p:grpSpPr>
            <p:sp>
              <p:nvSpPr>
                <p:cNvPr id="130" name="Google Shape;130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" name="Google Shape;133;p16"/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</p:grpSpPr>
            <p:sp>
              <p:nvSpPr>
                <p:cNvPr id="134" name="Google Shape;134;p1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6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rect b="b" l="l" r="r" t="t"/>
                  <a:pathLst>
                    <a:path extrusionOk="0" h="7138182" w="3636337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7" name="Google Shape;137;p16"/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" name="Google Shape;139;p16"/>
          <p:cNvSpPr txBox="1"/>
          <p:nvPr/>
        </p:nvSpPr>
        <p:spPr>
          <a:xfrm>
            <a:off x="1369306" y="841307"/>
            <a:ext cx="686353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Chatbot solution will be time, money, and effort-saving.</a:t>
            </a:r>
            <a:endParaRPr b="1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556019" y="3135431"/>
            <a:ext cx="232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Time consuming </a:t>
            </a:r>
            <a:endParaRPr b="1" i="0" sz="900" u="none" cap="none" strike="noStrike">
              <a:solidFill>
                <a:srgbClr val="415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600592" y="2479553"/>
            <a:ext cx="232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Data Integrity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625781" y="1828533"/>
            <a:ext cx="232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Clarification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519728" y="2486785"/>
            <a:ext cx="232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Information Accessibility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1560423" y="3117663"/>
            <a:ext cx="2032875" cy="230792"/>
            <a:chOff x="2033078" y="4542054"/>
            <a:chExt cx="2838056" cy="533677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2551705" y="4560313"/>
              <a:ext cx="2319429" cy="307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2033078" y="4542054"/>
              <a:ext cx="2319429" cy="533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Availability of experts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1526255" y="1828465"/>
            <a:ext cx="179547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High cost of the legal advice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182813" y="1835906"/>
            <a:ext cx="338532" cy="189643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248185" y="2432926"/>
            <a:ext cx="193872" cy="280087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ilability Icon at Vectorified.com | Collection of Availability Icon free  for personal use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32" y="3097449"/>
            <a:ext cx="349826" cy="268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 rot="-2700000">
            <a:off x="6499345" y="1821707"/>
            <a:ext cx="111460" cy="248309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320006" y="2479553"/>
            <a:ext cx="284278" cy="281300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 rot="-2794009">
            <a:off x="6260725" y="3036753"/>
            <a:ext cx="374862" cy="342187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7"/>
          <p:cNvGrpSpPr/>
          <p:nvPr/>
        </p:nvGrpSpPr>
        <p:grpSpPr>
          <a:xfrm>
            <a:off x="2511706" y="1748880"/>
            <a:ext cx="3227603" cy="2624222"/>
            <a:chOff x="1914525" y="1276351"/>
            <a:chExt cx="5333999" cy="4336841"/>
          </a:xfrm>
        </p:grpSpPr>
        <p:sp>
          <p:nvSpPr>
            <p:cNvPr id="160" name="Google Shape;160;p17"/>
            <p:cNvSpPr/>
            <p:nvPr/>
          </p:nvSpPr>
          <p:spPr>
            <a:xfrm>
              <a:off x="3587126" y="1400175"/>
              <a:ext cx="3661398" cy="3028950"/>
            </a:xfrm>
            <a:custGeom>
              <a:rect b="b" l="l" r="r" t="t"/>
              <a:pathLst>
                <a:path extrusionOk="0" h="3028950" w="3661398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noFill/>
            <a:ln cap="flat" cmpd="sng" w="38100">
              <a:solidFill>
                <a:srgbClr val="ADB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6"/>
                <a:buFont typeface="Arial"/>
                <a:buNone/>
              </a:pPr>
              <a:r>
                <a:t/>
              </a:r>
              <a:endParaRPr b="0" i="0" sz="20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914525" y="1276351"/>
              <a:ext cx="4300729" cy="4336841"/>
            </a:xfrm>
            <a:custGeom>
              <a:rect b="b" l="l" r="r" t="t"/>
              <a:pathLst>
                <a:path extrusionOk="0" h="4336841" w="4300729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noFill/>
            <a:ln cap="flat" cmpd="sng" w="38100">
              <a:solidFill>
                <a:srgbClr val="ADB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6"/>
                <a:buFont typeface="Arial"/>
                <a:buNone/>
              </a:pPr>
              <a:r>
                <a:t/>
              </a:r>
              <a:endParaRPr b="0" i="0" sz="20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979453" y="4301052"/>
              <a:ext cx="1379276" cy="1206796"/>
            </a:xfrm>
            <a:custGeom>
              <a:rect b="b" l="l" r="r" t="t"/>
              <a:pathLst>
                <a:path extrusionOk="0" h="1206796" w="137927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ADB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6"/>
                <a:buFont typeface="Arial"/>
                <a:buNone/>
              </a:pPr>
              <a:r>
                <a:t/>
              </a:r>
              <a:endParaRPr b="0" i="0" sz="20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7"/>
          <p:cNvSpPr/>
          <p:nvPr/>
        </p:nvSpPr>
        <p:spPr>
          <a:xfrm>
            <a:off x="4477271" y="2482358"/>
            <a:ext cx="621000" cy="62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6"/>
              <a:buFont typeface="Arial"/>
              <a:buNone/>
            </a:pPr>
            <a:r>
              <a:t/>
            </a:r>
            <a:endParaRPr b="0" i="0" sz="20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376372" y="2901643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6"/>
              <a:buFont typeface="Arial"/>
              <a:buNone/>
            </a:pPr>
            <a:r>
              <a:t/>
            </a:r>
            <a:endParaRPr b="0" i="0" sz="20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995736" y="3888277"/>
            <a:ext cx="621000" cy="62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6"/>
              <a:buFont typeface="Arial"/>
              <a:buNone/>
            </a:pPr>
            <a:r>
              <a:t/>
            </a:r>
            <a:endParaRPr b="0" i="0" sz="20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427681" y="1940054"/>
            <a:ext cx="72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fr-FR" sz="3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3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3146174" y="1406152"/>
            <a:ext cx="1659094" cy="577040"/>
            <a:chOff x="2551705" y="4283314"/>
            <a:chExt cx="2357003" cy="769387"/>
          </a:xfrm>
        </p:grpSpPr>
        <p:sp>
          <p:nvSpPr>
            <p:cNvPr id="168" name="Google Shape;168;p17"/>
            <p:cNvSpPr txBox="1"/>
            <p:nvPr/>
          </p:nvSpPr>
          <p:spPr>
            <a:xfrm>
              <a:off x="2551706" y="4560313"/>
              <a:ext cx="2357002" cy="492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Time Saving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billion of hours saved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Time is money</a:t>
              </a:r>
              <a:r>
                <a:rPr b="1" i="0" lang="fr-FR" sz="9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1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931311" y="3526847"/>
            <a:ext cx="1653974" cy="854039"/>
            <a:chOff x="2551705" y="4283314"/>
            <a:chExt cx="2444537" cy="1138717"/>
          </a:xfrm>
        </p:grpSpPr>
        <p:sp>
          <p:nvSpPr>
            <p:cNvPr id="171" name="Google Shape;171;p17"/>
            <p:cNvSpPr txBox="1"/>
            <p:nvPr/>
          </p:nvSpPr>
          <p:spPr>
            <a:xfrm>
              <a:off x="2551706" y="4560312"/>
              <a:ext cx="2357100" cy="861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speed of response and ease of use. The chatbot is faster than a human in terms of quick reponses.</a:t>
              </a:r>
              <a:endParaRPr b="0" i="0" sz="9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2551705" y="4283314"/>
              <a:ext cx="244453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User Satisfaction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1596890" y="2923638"/>
            <a:ext cx="72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fr-FR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3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231135" y="3873074"/>
            <a:ext cx="72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fr-FR" sz="3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3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7"/>
          <p:cNvGrpSpPr/>
          <p:nvPr/>
        </p:nvGrpSpPr>
        <p:grpSpPr>
          <a:xfrm>
            <a:off x="5870615" y="3815369"/>
            <a:ext cx="1998031" cy="438581"/>
            <a:chOff x="2551705" y="4283314"/>
            <a:chExt cx="2357003" cy="584775"/>
          </a:xfrm>
        </p:grpSpPr>
        <p:sp>
          <p:nvSpPr>
            <p:cNvPr id="176" name="Google Shape;176;p17"/>
            <p:cNvSpPr txBox="1"/>
            <p:nvPr/>
          </p:nvSpPr>
          <p:spPr>
            <a:xfrm>
              <a:off x="2551706" y="4560313"/>
              <a:ext cx="2357002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-FR" sz="900">
                  <a:solidFill>
                    <a:srgbClr val="4154C8"/>
                  </a:solidFill>
                </a:rPr>
                <a:t>+</a:t>
              </a: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fr-FR" sz="900">
                  <a:solidFill>
                    <a:srgbClr val="4154C8"/>
                  </a:solidFill>
                </a:rPr>
                <a:t>0000 </a:t>
              </a:r>
              <a:r>
                <a:rPr b="0" i="0" lang="fr-FR" sz="900" u="none" cap="none" strike="noStrike">
                  <a:solidFill>
                    <a:srgbClr val="4154C8"/>
                  </a:solidFill>
                  <a:latin typeface="Arial"/>
                  <a:ea typeface="Arial"/>
                  <a:cs typeface="Arial"/>
                  <a:sym typeface="Arial"/>
                </a:rPr>
                <a:t>M$ </a:t>
              </a:r>
              <a:r>
                <a:rPr lang="fr-FR" sz="900">
                  <a:solidFill>
                    <a:srgbClr val="4154C8"/>
                  </a:solidFill>
                </a:rPr>
                <a:t>of savings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2551705" y="4283314"/>
              <a:ext cx="2336965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fr-FR" sz="900">
                  <a:solidFill>
                    <a:srgbClr val="4154C8"/>
                  </a:solidFill>
                </a:rPr>
                <a:t>Money saving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7"/>
          <p:cNvSpPr/>
          <p:nvPr/>
        </p:nvSpPr>
        <p:spPr>
          <a:xfrm rot="-1743276">
            <a:off x="4167901" y="4043793"/>
            <a:ext cx="304882" cy="304831"/>
          </a:xfrm>
          <a:custGeom>
            <a:rect b="b" l="l" r="r" t="t"/>
            <a:pathLst>
              <a:path extrusionOk="0" h="3947711" w="3948369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6"/>
              <a:buFont typeface="Arial"/>
              <a:buNone/>
            </a:pPr>
            <a:r>
              <a:t/>
            </a:r>
            <a:endParaRPr b="0" i="0" sz="20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626914" y="2630638"/>
            <a:ext cx="324845" cy="322584"/>
          </a:xfrm>
          <a:custGeom>
            <a:rect b="b" l="l" r="r" t="t"/>
            <a:pathLst>
              <a:path extrusionOk="0" h="3795110" w="3821708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6"/>
              <a:buFont typeface="Arial"/>
              <a:buNone/>
            </a:pPr>
            <a:r>
              <a:t/>
            </a:r>
            <a:endParaRPr b="0" i="0" sz="202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2483190" y="3004505"/>
            <a:ext cx="413100" cy="413100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None/>
            </a:pPr>
            <a:r>
              <a:t/>
            </a:r>
            <a:endParaRPr b="0" i="0" sz="202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51975" y="4519425"/>
            <a:ext cx="89379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15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242650" y="797925"/>
            <a:ext cx="8937900" cy="3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808"/>
              <a:buNone/>
            </a:pPr>
            <a:r>
              <a:rPr lang="fr-FR" sz="4050">
                <a:solidFill>
                  <a:srgbClr val="3447B5"/>
                </a:solidFill>
                <a:latin typeface="Arial"/>
                <a:ea typeface="Arial"/>
                <a:cs typeface="Arial"/>
                <a:sym typeface="Arial"/>
              </a:rPr>
              <a:t>Advantage of Expert Lawyer chatbot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240300" y="4903443"/>
            <a:ext cx="443268" cy="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374239" y="2660446"/>
            <a:ext cx="170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4154C8"/>
                </a:solidFill>
              </a:rPr>
              <a:t>Multi-devices </a:t>
            </a:r>
            <a:r>
              <a:rPr b="0" i="0" lang="fr-FR" sz="12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endParaRPr b="1" i="0" sz="900" u="none" cap="none" strike="noStrike">
              <a:solidFill>
                <a:srgbClr val="415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2587914" y="3196354"/>
            <a:ext cx="1700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NLU-NLP Core </a:t>
            </a:r>
            <a:endParaRPr b="0" i="0" sz="1200" u="none" cap="none" strike="noStrike">
              <a:solidFill>
                <a:srgbClr val="4154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0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(Natural Language Understanding – Natural Language Processing)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572000" y="3697202"/>
            <a:ext cx="1699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Intent analysis</a:t>
            </a:r>
            <a:endParaRPr b="0" i="0" sz="1200" u="none" cap="none" strike="noStrike">
              <a:solidFill>
                <a:srgbClr val="415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705952" y="4122504"/>
            <a:ext cx="15102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154C8"/>
                </a:solidFill>
                <a:latin typeface="Arial"/>
                <a:ea typeface="Arial"/>
                <a:cs typeface="Arial"/>
                <a:sym typeface="Arial"/>
              </a:rPr>
              <a:t>knowledge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659" y="1960564"/>
            <a:ext cx="585133" cy="585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NLP icone&quot;" id="195" name="Google Shape;1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159" y="2364220"/>
            <a:ext cx="508209" cy="508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goal icone&quot;" id="196" name="Google Shape;1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9802" y="3196340"/>
            <a:ext cx="543621" cy="543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base de donnÃ©es icone&quot;" id="197" name="Google Shape;19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4448" y="3475345"/>
            <a:ext cx="356024" cy="4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/>
          <p:nvPr/>
        </p:nvSpPr>
        <p:spPr>
          <a:xfrm>
            <a:off x="206175" y="4614375"/>
            <a:ext cx="89379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65325" y="913825"/>
            <a:ext cx="9219600" cy="1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571500" y="288225"/>
            <a:ext cx="7465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808"/>
              <a:buNone/>
            </a:pPr>
            <a:r>
              <a:rPr lang="fr-FR" sz="4050">
                <a:solidFill>
                  <a:srgbClr val="3447B5"/>
                </a:solidFill>
                <a:latin typeface="Arial"/>
                <a:ea typeface="Arial"/>
                <a:cs typeface="Arial"/>
                <a:sym typeface="Arial"/>
              </a:rPr>
              <a:t>Expert Lawyer</a:t>
            </a:r>
            <a:r>
              <a:rPr lang="fr-FR" sz="4050">
                <a:solidFill>
                  <a:srgbClr val="3447B5"/>
                </a:solidFill>
                <a:latin typeface="Arial"/>
                <a:ea typeface="Arial"/>
                <a:cs typeface="Arial"/>
                <a:sym typeface="Arial"/>
              </a:rPr>
              <a:t>: Support multiple platforms</a:t>
            </a:r>
            <a:endParaRPr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7">
            <a:alphaModFix amt="10000"/>
          </a:blip>
          <a:srcRect b="20949" l="11629" r="10791" t="13723"/>
          <a:stretch/>
        </p:blipFill>
        <p:spPr>
          <a:xfrm>
            <a:off x="5556475" y="-9125"/>
            <a:ext cx="3587524" cy="318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-FR"/>
              <a:t>Expert Lawyer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dynamic chatbot that help answer all your law related questions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9"/>
          <p:cNvCxnSpPr/>
          <p:nvPr/>
        </p:nvCxnSpPr>
        <p:spPr>
          <a:xfrm>
            <a:off x="5013275" y="4807100"/>
            <a:ext cx="53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14" name="Google Shape;214;p20"/>
          <p:cNvSpPr/>
          <p:nvPr/>
        </p:nvSpPr>
        <p:spPr>
          <a:xfrm>
            <a:off x="318385" y="2199000"/>
            <a:ext cx="1496700" cy="745500"/>
          </a:xfrm>
          <a:prstGeom prst="homePlate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>
            <p:ph idx="4294967295" type="body"/>
          </p:nvPr>
        </p:nvSpPr>
        <p:spPr>
          <a:xfrm>
            <a:off x="318376" y="2336550"/>
            <a:ext cx="1163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6" name="Google Shape;216;p20"/>
          <p:cNvGrpSpPr/>
          <p:nvPr/>
        </p:nvGrpSpPr>
        <p:grpSpPr>
          <a:xfrm>
            <a:off x="736620" y="1610215"/>
            <a:ext cx="198900" cy="593656"/>
            <a:chOff x="777447" y="1610215"/>
            <a:chExt cx="198900" cy="593656"/>
          </a:xfrm>
        </p:grpSpPr>
        <p:cxnSp>
          <p:nvCxnSpPr>
            <p:cNvPr id="217" name="Google Shape;21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0"/>
          <p:cNvSpPr txBox="1"/>
          <p:nvPr>
            <p:ph idx="4294967295" type="body"/>
          </p:nvPr>
        </p:nvSpPr>
        <p:spPr>
          <a:xfrm>
            <a:off x="110650" y="967325"/>
            <a:ext cx="1788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-FR" sz="1600"/>
              <a:t>Data Acquisition api.gov.info : us </a:t>
            </a:r>
            <a:endParaRPr sz="1600"/>
          </a:p>
        </p:txBody>
      </p:sp>
      <p:sp>
        <p:nvSpPr>
          <p:cNvPr descr="Background pointer shape in timeline graphic" id="220" name="Google Shape;220;p20"/>
          <p:cNvSpPr/>
          <p:nvPr/>
        </p:nvSpPr>
        <p:spPr>
          <a:xfrm>
            <a:off x="1498469" y="2199000"/>
            <a:ext cx="1639800" cy="745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 txBox="1"/>
          <p:nvPr>
            <p:ph idx="4294967295" type="body"/>
          </p:nvPr>
        </p:nvSpPr>
        <p:spPr>
          <a:xfrm>
            <a:off x="1745710" y="2336550"/>
            <a:ext cx="1051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2" name="Google Shape;222;p20"/>
          <p:cNvGrpSpPr/>
          <p:nvPr/>
        </p:nvGrpSpPr>
        <p:grpSpPr>
          <a:xfrm>
            <a:off x="2172157" y="2939633"/>
            <a:ext cx="198900" cy="593656"/>
            <a:chOff x="2223534" y="2938958"/>
            <a:chExt cx="198900" cy="593656"/>
          </a:xfrm>
        </p:grpSpPr>
        <p:cxnSp>
          <p:nvCxnSpPr>
            <p:cNvPr id="223" name="Google Shape;223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0"/>
          <p:cNvSpPr txBox="1"/>
          <p:nvPr>
            <p:ph idx="4294967295" type="body"/>
          </p:nvPr>
        </p:nvSpPr>
        <p:spPr>
          <a:xfrm>
            <a:off x="1385601" y="3665975"/>
            <a:ext cx="1967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-FR" sz="1600"/>
              <a:t>Topic identification</a:t>
            </a:r>
            <a:endParaRPr sz="1600"/>
          </a:p>
        </p:txBody>
      </p:sp>
      <p:sp>
        <p:nvSpPr>
          <p:cNvPr descr="Background pointer shape in timeline graphic" id="226" name="Google Shape;226;p20"/>
          <p:cNvSpPr/>
          <p:nvPr/>
        </p:nvSpPr>
        <p:spPr>
          <a:xfrm>
            <a:off x="2821496" y="2199000"/>
            <a:ext cx="1639800" cy="745500"/>
          </a:xfrm>
          <a:prstGeom prst="chevron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>
            <p:ph idx="4294967295" type="body"/>
          </p:nvPr>
        </p:nvSpPr>
        <p:spPr>
          <a:xfrm>
            <a:off x="3057958" y="2336550"/>
            <a:ext cx="1051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3489970" y="1610215"/>
            <a:ext cx="198900" cy="593656"/>
            <a:chOff x="3918084" y="1610215"/>
            <a:chExt cx="198900" cy="593656"/>
          </a:xfrm>
        </p:grpSpPr>
        <p:cxnSp>
          <p:nvCxnSpPr>
            <p:cNvPr id="229" name="Google Shape;22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0"/>
          <p:cNvSpPr txBox="1"/>
          <p:nvPr>
            <p:ph idx="4294967295" type="body"/>
          </p:nvPr>
        </p:nvSpPr>
        <p:spPr>
          <a:xfrm>
            <a:off x="2742850" y="869075"/>
            <a:ext cx="2059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-FR" sz="1600"/>
              <a:t>Document classification</a:t>
            </a:r>
            <a:endParaRPr sz="1600"/>
          </a:p>
        </p:txBody>
      </p:sp>
      <p:sp>
        <p:nvSpPr>
          <p:cNvPr descr="Background pointer shape in timeline graphic" id="232" name="Google Shape;232;p20"/>
          <p:cNvSpPr/>
          <p:nvPr/>
        </p:nvSpPr>
        <p:spPr>
          <a:xfrm>
            <a:off x="4144522" y="2199000"/>
            <a:ext cx="1639800" cy="745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>
            <p:ph idx="4294967295" type="body"/>
          </p:nvPr>
        </p:nvSpPr>
        <p:spPr>
          <a:xfrm>
            <a:off x="4376207" y="2336550"/>
            <a:ext cx="1051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4" name="Google Shape;234;p20"/>
          <p:cNvGrpSpPr/>
          <p:nvPr/>
        </p:nvGrpSpPr>
        <p:grpSpPr>
          <a:xfrm>
            <a:off x="4802645" y="2939633"/>
            <a:ext cx="198900" cy="593656"/>
            <a:chOff x="5958946" y="2938958"/>
            <a:chExt cx="198900" cy="593656"/>
          </a:xfrm>
        </p:grpSpPr>
        <p:cxnSp>
          <p:nvCxnSpPr>
            <p:cNvPr id="235" name="Google Shape;23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0"/>
          <p:cNvSpPr txBox="1"/>
          <p:nvPr>
            <p:ph idx="4294967295" type="body"/>
          </p:nvPr>
        </p:nvSpPr>
        <p:spPr>
          <a:xfrm>
            <a:off x="4109750" y="3665975"/>
            <a:ext cx="2459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-FR" sz="1600"/>
              <a:t>Explore Entities, Reference, Main Sentences etc ...</a:t>
            </a:r>
            <a:endParaRPr sz="1600"/>
          </a:p>
        </p:txBody>
      </p:sp>
      <p:sp>
        <p:nvSpPr>
          <p:cNvPr descr="Background pointer shape in timeline graphic" id="238" name="Google Shape;238;p20"/>
          <p:cNvSpPr/>
          <p:nvPr/>
        </p:nvSpPr>
        <p:spPr>
          <a:xfrm>
            <a:off x="5467548" y="2199000"/>
            <a:ext cx="1639800" cy="745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/>
          <p:nvPr>
            <p:ph idx="4294967295" type="body"/>
          </p:nvPr>
        </p:nvSpPr>
        <p:spPr>
          <a:xfrm>
            <a:off x="5731126" y="2336550"/>
            <a:ext cx="1051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0" name="Google Shape;240;p20"/>
          <p:cNvGrpSpPr/>
          <p:nvPr/>
        </p:nvGrpSpPr>
        <p:grpSpPr>
          <a:xfrm>
            <a:off x="6157582" y="1610215"/>
            <a:ext cx="198900" cy="593656"/>
            <a:chOff x="3918084" y="1610215"/>
            <a:chExt cx="198900" cy="593656"/>
          </a:xfrm>
        </p:grpSpPr>
        <p:cxnSp>
          <p:nvCxnSpPr>
            <p:cNvPr id="241" name="Google Shape;24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0"/>
          <p:cNvSpPr txBox="1"/>
          <p:nvPr>
            <p:ph idx="4294967295" type="body"/>
          </p:nvPr>
        </p:nvSpPr>
        <p:spPr>
          <a:xfrm>
            <a:off x="5342925" y="944975"/>
            <a:ext cx="178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-FR" sz="1600"/>
              <a:t>User intention identification</a:t>
            </a:r>
            <a:endParaRPr sz="1600"/>
          </a:p>
        </p:txBody>
      </p:sp>
      <p:sp>
        <p:nvSpPr>
          <p:cNvPr descr="Background pointer shape in timeline graphic" id="244" name="Google Shape;244;p20"/>
          <p:cNvSpPr/>
          <p:nvPr/>
        </p:nvSpPr>
        <p:spPr>
          <a:xfrm>
            <a:off x="6832998" y="2199000"/>
            <a:ext cx="1639800" cy="745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>
            <p:ph idx="4294967295" type="body"/>
          </p:nvPr>
        </p:nvSpPr>
        <p:spPr>
          <a:xfrm>
            <a:off x="7146901" y="2336550"/>
            <a:ext cx="1051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>
                <a:solidFill>
                  <a:schemeClr val="lt1"/>
                </a:solidFill>
              </a:rPr>
              <a:t>step 6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6" name="Google Shape;246;p20"/>
          <p:cNvGrpSpPr/>
          <p:nvPr/>
        </p:nvGrpSpPr>
        <p:grpSpPr>
          <a:xfrm>
            <a:off x="7506020" y="2939633"/>
            <a:ext cx="198900" cy="593656"/>
            <a:chOff x="5958946" y="2938958"/>
            <a:chExt cx="198900" cy="593656"/>
          </a:xfrm>
        </p:grpSpPr>
        <p:cxnSp>
          <p:nvCxnSpPr>
            <p:cNvPr id="247" name="Google Shape;247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0"/>
          <p:cNvSpPr txBox="1"/>
          <p:nvPr>
            <p:ph idx="4294967295" type="body"/>
          </p:nvPr>
        </p:nvSpPr>
        <p:spPr>
          <a:xfrm>
            <a:off x="6965950" y="3665975"/>
            <a:ext cx="1788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-FR" sz="1600"/>
              <a:t>Answer generation</a:t>
            </a:r>
            <a:endParaRPr sz="1600"/>
          </a:p>
        </p:txBody>
      </p:sp>
      <p:sp>
        <p:nvSpPr>
          <p:cNvPr id="250" name="Google Shape;250;p20"/>
          <p:cNvSpPr txBox="1"/>
          <p:nvPr>
            <p:ph idx="4294967295" type="title"/>
          </p:nvPr>
        </p:nvSpPr>
        <p:spPr>
          <a:xfrm>
            <a:off x="209425" y="73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How it works ?</a:t>
            </a:r>
            <a:endParaRPr/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310" y="869071"/>
            <a:ext cx="446900" cy="3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060" y="4049546"/>
            <a:ext cx="446900" cy="3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985" y="4572271"/>
            <a:ext cx="446900" cy="3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335" y="1240321"/>
            <a:ext cx="446900" cy="3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11699" y="17784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Architecture</a:t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13621" r="0" t="22821"/>
          <a:stretch/>
        </p:blipFill>
        <p:spPr>
          <a:xfrm>
            <a:off x="38099" y="785645"/>
            <a:ext cx="9067801" cy="322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ône Base de données - Téléchargement gratuit en PNG et vecteurs" id="265" name="Google Shape;26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457" y="1819896"/>
            <a:ext cx="608980" cy="60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730" y="1899837"/>
            <a:ext cx="459419" cy="459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Expert.ai" id="267" name="Google Shape;2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1401" y="1716995"/>
            <a:ext cx="256432" cy="229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Government Initiative | The White House" id="268" name="Google Shape;26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917" y="2434701"/>
            <a:ext cx="608981" cy="223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2"/>
          <p:cNvCxnSpPr/>
          <p:nvPr/>
        </p:nvCxnSpPr>
        <p:spPr>
          <a:xfrm>
            <a:off x="935831" y="2134229"/>
            <a:ext cx="9461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270" name="Google Shape;2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550" y="1894677"/>
            <a:ext cx="459419" cy="459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Expert.ai" id="271" name="Google Shape;2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3221" y="1711835"/>
            <a:ext cx="256432" cy="229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2"/>
          <p:cNvCxnSpPr/>
          <p:nvPr/>
        </p:nvCxnSpPr>
        <p:spPr>
          <a:xfrm>
            <a:off x="2373545" y="2124386"/>
            <a:ext cx="12318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73" name="Google Shape;273;p22"/>
          <p:cNvSpPr txBox="1"/>
          <p:nvPr/>
        </p:nvSpPr>
        <p:spPr>
          <a:xfrm>
            <a:off x="1670777" y="2375330"/>
            <a:ext cx="137874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 rot="5400000">
            <a:off x="1423460" y="3135197"/>
            <a:ext cx="1527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context topics()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classification()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3425461" y="2366266"/>
            <a:ext cx="105349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Analysis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 rot="5400000">
            <a:off x="2314778" y="3174681"/>
            <a:ext cx="263629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call service,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modelling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Lemma -&gt; most important sentence / paragraph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refre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Keyphrase extraction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Named entity recognition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Full analysis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Document classification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ône Base de données - Téléchargement gratuit en PNG et vecteurs"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935" y="2579980"/>
            <a:ext cx="470387" cy="4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4930959" y="3029209"/>
            <a:ext cx="175926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Saved processed data: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responses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4680" y="2328756"/>
            <a:ext cx="951640" cy="737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2"/>
          <p:cNvCxnSpPr>
            <a:stCxn id="270" idx="3"/>
          </p:cNvCxnSpPr>
          <p:nvPr/>
        </p:nvCxnSpPr>
        <p:spPr>
          <a:xfrm>
            <a:off x="4071969" y="2124386"/>
            <a:ext cx="1332600" cy="714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81" name="Google Shape;281;p22"/>
          <p:cNvSpPr/>
          <p:nvPr/>
        </p:nvSpPr>
        <p:spPr>
          <a:xfrm>
            <a:off x="5733762" y="2264870"/>
            <a:ext cx="110479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Matching Data</a:t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 rot="5400000">
            <a:off x="2964078" y="-1504336"/>
            <a:ext cx="459420" cy="5528197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1D29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2271131" y="708710"/>
            <a:ext cx="23855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phase ( Before roll out )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 rot="5400000">
            <a:off x="7215063" y="279436"/>
            <a:ext cx="459422" cy="1959323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1D29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6683883" y="745729"/>
            <a:ext cx="1377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Production phase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443212" y="1374057"/>
            <a:ext cx="184880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Input, question from webchat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 rot="5400000">
            <a:off x="7048040" y="2083728"/>
            <a:ext cx="693784" cy="856088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 rot="5400000">
            <a:off x="7091881" y="1552303"/>
            <a:ext cx="623523" cy="838889"/>
          </a:xfrm>
          <a:prstGeom prst="homePlat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rot="5400000">
            <a:off x="7064792" y="2608948"/>
            <a:ext cx="693784" cy="856088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7918528" y="2359957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Intent 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Entities by NLU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6984197" y="3425186"/>
            <a:ext cx="10567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a user</a:t>
            </a:r>
            <a:endParaRPr/>
          </a:p>
        </p:txBody>
      </p:sp>
      <p:pic>
        <p:nvPicPr>
          <p:cNvPr descr="Send message icon - Transparent PNG &amp; SVG vector file" id="292" name="Google Shape;292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1183" y="1403132"/>
            <a:ext cx="230834" cy="23083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66600" y="914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775" y="1511549"/>
            <a:ext cx="1297200" cy="1274276"/>
          </a:xfrm>
          <a:prstGeom prst="flowChartPreparation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5775" y="1509875"/>
            <a:ext cx="1297204" cy="1274400"/>
          </a:xfrm>
          <a:prstGeom prst="flowChartPreparation">
            <a:avLst/>
          </a:prstGeom>
          <a:noFill/>
          <a:ln>
            <a:noFill/>
          </a:ln>
        </p:spPr>
      </p:pic>
      <p:sp>
        <p:nvSpPr>
          <p:cNvPr id="300" name="Google Shape;300;p23"/>
          <p:cNvSpPr/>
          <p:nvPr/>
        </p:nvSpPr>
        <p:spPr>
          <a:xfrm>
            <a:off x="4860525" y="3064775"/>
            <a:ext cx="1668924" cy="323838"/>
          </a:xfrm>
          <a:prstGeom prst="flowChartTermina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Youness DRISSI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SLIMANI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6671175" y="3064775"/>
            <a:ext cx="1668924" cy="323838"/>
          </a:xfrm>
          <a:prstGeom prst="flowChartTermina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Hamid LAFERDI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5124375" y="3723350"/>
            <a:ext cx="1141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A1C3FA"/>
                </a:solidFill>
                <a:latin typeface="Bree Serif"/>
                <a:ea typeface="Bree Serif"/>
                <a:cs typeface="Bree Serif"/>
                <a:sym typeface="Bree Serif"/>
              </a:rPr>
              <a:t>Data Scientist</a:t>
            </a:r>
            <a:endParaRPr b="1" i="0" sz="1800" u="none" cap="none" strike="noStrike">
              <a:solidFill>
                <a:srgbClr val="A1C3F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6724738" y="3673625"/>
            <a:ext cx="1561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rgbClr val="A1C3FA"/>
                </a:solidFill>
                <a:latin typeface="Bree Serif"/>
                <a:ea typeface="Bree Serif"/>
                <a:cs typeface="Bree Serif"/>
                <a:sym typeface="Bree Serif"/>
              </a:rPr>
              <a:t>NLP, Data scientist </a:t>
            </a:r>
            <a:endParaRPr b="1" sz="1800">
              <a:solidFill>
                <a:srgbClr val="A1C3F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1076575" y="2946250"/>
            <a:ext cx="1668924" cy="603288"/>
          </a:xfrm>
          <a:prstGeom prst="flowChartTermina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Med Amine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Idmoussi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1189839" y="3723350"/>
            <a:ext cx="144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rgbClr val="A1C3FA"/>
                </a:solidFill>
                <a:latin typeface="Bree Serif"/>
                <a:ea typeface="Bree Serif"/>
                <a:cs typeface="Bree Serif"/>
                <a:sym typeface="Bree Serif"/>
              </a:rPr>
              <a:t>Softwar engineer</a:t>
            </a:r>
            <a:endParaRPr b="1" i="0" sz="1800" u="none" cap="none" strike="noStrike">
              <a:solidFill>
                <a:srgbClr val="A1C3F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06" name="Google Shape;30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8750" y="1521820"/>
            <a:ext cx="1299600" cy="1274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07" name="Google Shape;307;p23"/>
          <p:cNvSpPr/>
          <p:nvPr/>
        </p:nvSpPr>
        <p:spPr>
          <a:xfrm>
            <a:off x="2968550" y="3020825"/>
            <a:ext cx="1668924" cy="323838"/>
          </a:xfrm>
          <a:prstGeom prst="flowChartTermina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Badreddine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LEBBAT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3232400" y="3679400"/>
            <a:ext cx="1141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A1C3FA"/>
                </a:solidFill>
                <a:latin typeface="Bree Serif"/>
                <a:ea typeface="Bree Serif"/>
                <a:cs typeface="Bree Serif"/>
                <a:sym typeface="Bree Serif"/>
              </a:rPr>
              <a:t>Data Scientist</a:t>
            </a:r>
            <a:endParaRPr b="1" i="0" sz="1800" u="none" cap="none" strike="noStrike">
              <a:solidFill>
                <a:srgbClr val="A1C3F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6">
            <a:alphaModFix/>
          </a:blip>
          <a:srcRect b="12125" l="0" r="0" t="0"/>
          <a:stretch/>
        </p:blipFill>
        <p:spPr>
          <a:xfrm>
            <a:off x="1129500" y="1509876"/>
            <a:ext cx="1310700" cy="12867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10" name="Google Shape;310;p23"/>
          <p:cNvSpPr txBox="1"/>
          <p:nvPr>
            <p:ph idx="4294967295" type="title"/>
          </p:nvPr>
        </p:nvSpPr>
        <p:spPr>
          <a:xfrm>
            <a:off x="209425" y="73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The Team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