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97" r:id="rId7"/>
    <p:sldId id="298" r:id="rId8"/>
    <p:sldId id="299" r:id="rId9"/>
    <p:sldId id="316" r:id="rId10"/>
    <p:sldId id="314" r:id="rId11"/>
    <p:sldId id="302" r:id="rId12"/>
    <p:sldId id="303" r:id="rId13"/>
    <p:sldId id="304" r:id="rId14"/>
    <p:sldId id="306" r:id="rId15"/>
    <p:sldId id="315" r:id="rId16"/>
    <p:sldId id="309" r:id="rId17"/>
    <p:sldId id="317" r:id="rId18"/>
    <p:sldId id="319" r:id="rId19"/>
    <p:sldId id="320" r:id="rId20"/>
    <p:sldId id="321" r:id="rId21"/>
    <p:sldId id="296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2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84" d="100"/>
          <a:sy n="84" d="100"/>
        </p:scale>
        <p:origin x="-77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result\&#1084;&#1080;&#1085;&#1080;&#1082;&#1083;&#1072;&#1089;&#1090;&#1077;&#1088;\opt2-parallel\result_tim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result\&#1084;&#1080;&#1085;&#1080;&#1082;&#1083;&#1072;&#1089;&#1090;&#1077;&#1088;\opt3-bloc\ver2\result_tim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result\risc-v\parallel\result_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0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времени работы от числа потоков</a:t>
            </a:r>
          </a:p>
        </c:rich>
      </c:tx>
      <c:layout>
        <c:manualLayout>
          <c:xMode val="edge"/>
          <c:yMode val="edge"/>
          <c:x val="0.14871758733109838"/>
          <c:y val="2.7941990927137061E-2"/>
        </c:manualLayout>
      </c:layout>
    </c:title>
    <c:plotArea>
      <c:layout/>
      <c:lineChart>
        <c:grouping val="stacked"/>
        <c:ser>
          <c:idx val="0"/>
          <c:order val="0"/>
          <c:cat>
            <c:numRef>
              <c:f>result_time!$E$1:$E$8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  <c:pt idx="7">
                  <c:v>40</c:v>
                </c:pt>
              </c:numCache>
            </c:numRef>
          </c:cat>
          <c:val>
            <c:numRef>
              <c:f>result_time!$F$1:$F$8</c:f>
              <c:numCache>
                <c:formatCode>General</c:formatCode>
                <c:ptCount val="8"/>
                <c:pt idx="0">
                  <c:v>1.5631599999999999</c:v>
                </c:pt>
                <c:pt idx="1">
                  <c:v>0.90469499999999992</c:v>
                </c:pt>
                <c:pt idx="2">
                  <c:v>0.5435691999999992</c:v>
                </c:pt>
                <c:pt idx="3">
                  <c:v>0.39253560000000032</c:v>
                </c:pt>
                <c:pt idx="4">
                  <c:v>0.36256340000000031</c:v>
                </c:pt>
                <c:pt idx="5">
                  <c:v>1.2717139999999998</c:v>
                </c:pt>
                <c:pt idx="6">
                  <c:v>0.62612240000000063</c:v>
                </c:pt>
                <c:pt idx="7">
                  <c:v>2.3350759999999959</c:v>
                </c:pt>
              </c:numCache>
            </c:numRef>
          </c:val>
        </c:ser>
        <c:dLbls/>
        <c:hiLowLines/>
        <c:marker val="1"/>
        <c:axId val="107768832"/>
        <c:axId val="107906560"/>
      </c:lineChart>
      <c:catAx>
        <c:axId val="107768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7906560"/>
        <c:crosses val="autoZero"/>
        <c:auto val="1"/>
        <c:lblAlgn val="ctr"/>
        <c:lblOffset val="100"/>
      </c:catAx>
      <c:valAx>
        <c:axId val="1079065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</a:t>
                </a:r>
                <a:r>
                  <a:rPr lang="en-US"/>
                  <a:t>, </a:t>
                </a:r>
                <a:r>
                  <a:rPr lang="ru-RU"/>
                  <a:t>сек</a:t>
                </a:r>
              </a:p>
            </c:rich>
          </c:tx>
          <c:layout/>
        </c:title>
        <c:numFmt formatCode="General" sourceLinked="1"/>
        <c:tickLblPos val="nextTo"/>
        <c:crossAx val="107768832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0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Зависимость</a:t>
            </a:r>
            <a:r>
              <a:rPr lang="ru-RU" baseline="0" dirty="0" smtClean="0"/>
              <a:t> времени работы от числа потоков</a:t>
            </a:r>
            <a:endParaRPr lang="ru-RU" dirty="0"/>
          </a:p>
        </c:rich>
      </c:tx>
      <c:layout/>
    </c:title>
    <c:plotArea>
      <c:layout/>
      <c:lineChart>
        <c:grouping val="stacked"/>
        <c:ser>
          <c:idx val="0"/>
          <c:order val="0"/>
          <c:cat>
            <c:numRef>
              <c:f>result_time!$P$1:$P$8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  <c:pt idx="7">
                  <c:v>40</c:v>
                </c:pt>
              </c:numCache>
            </c:numRef>
          </c:cat>
          <c:val>
            <c:numRef>
              <c:f>result_time!$Q$1:$Q$8</c:f>
              <c:numCache>
                <c:formatCode>General</c:formatCode>
                <c:ptCount val="8"/>
                <c:pt idx="0">
                  <c:v>1.4448559999999999</c:v>
                </c:pt>
                <c:pt idx="1">
                  <c:v>0.75290499999999994</c:v>
                </c:pt>
                <c:pt idx="2">
                  <c:v>0.39116360000000017</c:v>
                </c:pt>
                <c:pt idx="3">
                  <c:v>0.21317660000000002</c:v>
                </c:pt>
                <c:pt idx="4">
                  <c:v>0.18749420000000017</c:v>
                </c:pt>
                <c:pt idx="5">
                  <c:v>0.15525660000000011</c:v>
                </c:pt>
                <c:pt idx="6">
                  <c:v>0.18557720000000008</c:v>
                </c:pt>
                <c:pt idx="7">
                  <c:v>0.29682660000000033</c:v>
                </c:pt>
              </c:numCache>
            </c:numRef>
          </c:val>
        </c:ser>
        <c:dLbls/>
        <c:hiLowLines/>
        <c:marker val="1"/>
        <c:axId val="125016704"/>
        <c:axId val="130814720"/>
      </c:lineChart>
      <c:catAx>
        <c:axId val="12501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Число </a:t>
                </a:r>
                <a:r>
                  <a:rPr lang="ru-RU" dirty="0"/>
                  <a:t>потоков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30814720"/>
        <c:crosses val="autoZero"/>
        <c:auto val="1"/>
        <c:lblAlgn val="ctr"/>
        <c:lblOffset val="100"/>
      </c:catAx>
      <c:valAx>
        <c:axId val="1308147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</a:t>
                </a:r>
                <a:r>
                  <a:rPr lang="en-US"/>
                  <a:t>,</a:t>
                </a:r>
                <a:r>
                  <a:rPr lang="ru-RU"/>
                  <a:t>сек</a:t>
                </a:r>
              </a:p>
            </c:rich>
          </c:tx>
          <c:layout/>
        </c:title>
        <c:numFmt formatCode="General" sourceLinked="1"/>
        <c:tickLblPos val="nextTo"/>
        <c:crossAx val="125016704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0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времени работы от числа потоков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cat>
            <c:numRef>
              <c:f>result_time!$D$2:$D$4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result_time!$E$2:$E$4</c:f>
              <c:numCache>
                <c:formatCode>General</c:formatCode>
                <c:ptCount val="3"/>
                <c:pt idx="0">
                  <c:v>18.088319999999996</c:v>
                </c:pt>
                <c:pt idx="1">
                  <c:v>9.1026360000000022</c:v>
                </c:pt>
                <c:pt idx="2">
                  <c:v>4.6329839999999978</c:v>
                </c:pt>
              </c:numCache>
            </c:numRef>
          </c:val>
        </c:ser>
        <c:dLbls/>
        <c:hiLowLines/>
        <c:marker val="1"/>
        <c:axId val="164005760"/>
        <c:axId val="220815360"/>
      </c:lineChart>
      <c:catAx>
        <c:axId val="164005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220815360"/>
        <c:crosses val="autoZero"/>
        <c:auto val="1"/>
        <c:lblAlgn val="ctr"/>
        <c:lblOffset val="100"/>
      </c:catAx>
      <c:valAx>
        <c:axId val="2208153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работы, сек</a:t>
                </a:r>
              </a:p>
            </c:rich>
          </c:tx>
          <c:layout/>
        </c:title>
        <c:numFmt formatCode="General" sourceLinked="1"/>
        <c:tickLblPos val="nextTo"/>
        <c:crossAx val="164005760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DCB03DF-958A-419E-93C9-F4DD4206164B}" type="datetime1">
              <a:rPr lang="ru-RU" smtClean="0"/>
              <a:pPr rtl="0"/>
              <a:t>21.05.2024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r>
              <a:rPr lang="ru-RU" smtClean="0"/>
              <a:t>1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AFF3A6F-DEFA-45E0-9496-BEE7C2C6F3D0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6002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3C04E87-AB6C-43AD-B5E7-BB59ED96ADF8}" type="datetime1">
              <a:rPr lang="ru-RU" smtClean="0"/>
              <a:pPr/>
              <a:t>21.05.2024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r>
              <a:rPr lang="ru-RU" smtClean="0"/>
              <a:t>1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97DC217-DF71-1A49-B3EA-559F1F43B0F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64252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smtClean="0"/>
              <a:t>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594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pPr rtl="0"/>
              <a:t>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ru-RU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537B6D-42A5-F449-2691-321A167F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Овал 4">
              <a:extLst>
                <a:ext uri="{FF2B5EF4-FFF2-40B4-BE49-F238E27FC236}">
                  <a16:creationId xmlns=""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=""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=""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=""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=""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ru-RU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95FBCE6F-2AA9-31FE-8148-33B480735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Полилиния 22">
              <a:extLst>
                <a:ext uri="{FF2B5EF4-FFF2-40B4-BE49-F238E27FC236}">
                  <a16:creationId xmlns=""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=""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Полилиния 16">
              <a:extLst>
                <a:ext uri="{FF2B5EF4-FFF2-40B4-BE49-F238E27FC236}">
                  <a16:creationId xmlns=""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=""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ru-RU" sz="60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32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14DB56B5-5DD7-95E3-52B2-EDC4B3F13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Полилиния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ru-RU" sz="42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=""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78AD52EA-B01E-8D38-D87A-BF7EB5B58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=""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ru-RU" sz="2800"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Программная оптимизация задачи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тел для архитектур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x86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RISC-V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204014" y="4577233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455"/>
                <a:gridCol w="46645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Выполнил</a:t>
                      </a:r>
                      <a:r>
                        <a:rPr lang="en-US" dirty="0" smtClean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Елена </a:t>
                      </a:r>
                      <a:r>
                        <a:rPr lang="ru-RU" dirty="0" err="1" smtClean="0"/>
                        <a:t>Лаганина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Научный руководитель</a:t>
                      </a:r>
                      <a:r>
                        <a:rPr lang="en-US" dirty="0" smtClean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Елена Панова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1632" y="5667469"/>
            <a:ext cx="328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Нижний Новгород</a:t>
            </a:r>
          </a:p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 x86: </a:t>
            </a:r>
            <a:r>
              <a:rPr lang="ru-RU" dirty="0" smtClean="0"/>
              <a:t>параллелизм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8475" y="1874067"/>
            <a:ext cx="11289672" cy="461726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Параллелизм с использованием библиотеки </a:t>
            </a:r>
            <a:r>
              <a:rPr lang="en-US" dirty="0" err="1" smtClean="0"/>
              <a:t>OpenMP</a:t>
            </a:r>
            <a:r>
              <a:rPr lang="ru-RU" dirty="0" smtClean="0"/>
              <a:t>: добавление 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pragma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omp</a:t>
            </a:r>
            <a:r>
              <a:rPr lang="en-US" dirty="0" smtClean="0">
                <a:solidFill>
                  <a:schemeClr val="tx2"/>
                </a:solidFill>
              </a:rPr>
              <a:t> parallel for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 smtClean="0"/>
              <a:t>над внешним циклом по массиву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Максимальное ускорение в 4</a:t>
            </a:r>
            <a:r>
              <a:rPr lang="en-US" dirty="0" smtClean="0"/>
              <a:t>,13 </a:t>
            </a:r>
            <a:r>
              <a:rPr lang="ru-RU" dirty="0" smtClean="0"/>
              <a:t>по сравнению с однопоточной версией получено на 10 потоках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Из-за неэффективного паттерна работы с памятью возникает замедление в 1</a:t>
            </a:r>
            <a:r>
              <a:rPr lang="en-US" dirty="0" smtClean="0"/>
              <a:t>,5 </a:t>
            </a:r>
            <a:r>
              <a:rPr lang="ru-RU" dirty="0" smtClean="0"/>
              <a:t>раза на 20 потоках</a:t>
            </a:r>
          </a:p>
          <a:p>
            <a:r>
              <a:rPr lang="ru-RU" dirty="0" smtClean="0"/>
              <a:t>Алгоритм подразумевает взаимодействие каждого элемента массива с каждым, и процессор обращается к памяти соседнего процессора в 2-х процессорной системе </a:t>
            </a:r>
            <a:r>
              <a:rPr lang="en-US" dirty="0" smtClean="0"/>
              <a:t>NUMA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10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391" y="0"/>
            <a:ext cx="9779183" cy="1570038"/>
          </a:xfrm>
        </p:spPr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 x86: </a:t>
            </a:r>
            <a:r>
              <a:rPr lang="ru-RU" dirty="0"/>
              <a:t>параллелизм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688064" y="1466661"/>
          <a:ext cx="10664981" cy="480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11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 x86: </a:t>
            </a:r>
            <a:r>
              <a:rPr lang="ru-RU" dirty="0" smtClean="0"/>
              <a:t>блочный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67493" y="1958724"/>
            <a:ext cx="9779182" cy="134643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Блочный алгоритм позволяет эффективнее распределить память за счет улучшения работы кэш-памятью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4917" y="3386700"/>
            <a:ext cx="98592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bj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bj</a:t>
            </a:r>
            <a:r>
              <a:rPr lang="en-US" sz="1600" dirty="0" smtClean="0">
                <a:latin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</a:rPr>
              <a:t>block_num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</a:rPr>
              <a:t>bj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#pragma </a:t>
            </a:r>
            <a:r>
              <a:rPr lang="en-US" sz="1600" dirty="0" err="1" smtClean="0">
                <a:latin typeface="Consolas" panose="020B0609020204030204" pitchFamily="49" charset="0"/>
              </a:rPr>
              <a:t>omp</a:t>
            </a:r>
            <a:r>
              <a:rPr lang="en-US" sz="1600" dirty="0" smtClean="0">
                <a:latin typeface="Consolas" panose="020B0609020204030204" pitchFamily="49" charset="0"/>
              </a:rPr>
              <a:t> parallel for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</a:t>
            </a:r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bi = 0; bi &lt; </a:t>
            </a:r>
            <a:r>
              <a:rPr lang="en-US" sz="1600" dirty="0" err="1" smtClean="0">
                <a:latin typeface="Consolas" panose="020B0609020204030204" pitchFamily="49" charset="0"/>
              </a:rPr>
              <a:t>block_num</a:t>
            </a:r>
            <a:r>
              <a:rPr lang="en-US" sz="1600" dirty="0" smtClean="0">
                <a:latin typeface="Consolas" panose="020B0609020204030204" pitchFamily="49" charset="0"/>
              </a:rPr>
              <a:t>; bi++)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        </a:t>
            </a:r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j = </a:t>
            </a:r>
            <a:r>
              <a:rPr lang="en-US" sz="1600" dirty="0" err="1" smtClean="0">
                <a:latin typeface="Consolas" panose="020B0609020204030204" pitchFamily="49" charset="0"/>
              </a:rPr>
              <a:t>bj</a:t>
            </a:r>
            <a:r>
              <a:rPr lang="en-US" sz="1600" dirty="0" smtClean="0">
                <a:latin typeface="Consolas" panose="020B0609020204030204" pitchFamily="49" charset="0"/>
              </a:rPr>
              <a:t> *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; j &lt; </a:t>
            </a:r>
            <a:r>
              <a:rPr lang="en-US" sz="1600" dirty="0" err="1" smtClean="0">
                <a:latin typeface="Consolas" panose="020B0609020204030204" pitchFamily="49" charset="0"/>
              </a:rPr>
              <a:t>bj</a:t>
            </a:r>
            <a:r>
              <a:rPr lang="en-US" sz="1600" dirty="0" smtClean="0">
                <a:latin typeface="Consolas" panose="020B0609020204030204" pitchFamily="49" charset="0"/>
              </a:rPr>
              <a:t> *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; j++)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#pragma </a:t>
            </a:r>
            <a:r>
              <a:rPr lang="en-US" sz="1600" dirty="0" err="1" smtClean="0">
                <a:latin typeface="Consolas" panose="020B0609020204030204" pitchFamily="49" charset="0"/>
              </a:rPr>
              <a:t>ivdep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ru-RU" sz="1600" dirty="0" smtClean="0">
                <a:latin typeface="Consolas" panose="020B0609020204030204" pitchFamily="49" charset="0"/>
              </a:rPr>
              <a:t>                </a:t>
            </a:r>
            <a:r>
              <a:rPr lang="en-US" sz="1600" dirty="0" smtClean="0">
                <a:latin typeface="Consolas" panose="020B0609020204030204" pitchFamily="49" charset="0"/>
              </a:rPr>
              <a:t>#pragma vector always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            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bi *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bi *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block_size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                </a:t>
            </a:r>
            <a:r>
              <a:rPr lang="en-US" sz="1600" dirty="0" smtClean="0"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latin typeface="Consolas" panose="020B0609020204030204" pitchFamily="49" charset="0"/>
              </a:rPr>
              <a:t>тот же код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               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           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 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12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 x86: </a:t>
            </a:r>
            <a:r>
              <a:rPr lang="ru-RU" dirty="0" smtClean="0"/>
              <a:t>блочный алгоритм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3942171185"/>
              </p:ext>
            </p:extLst>
          </p:nvPr>
        </p:nvGraphicFramePr>
        <p:xfrm>
          <a:off x="986827" y="1674892"/>
          <a:ext cx="9605727" cy="496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13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инфраструктура </a:t>
            </a:r>
            <a:r>
              <a:rPr lang="en-US" dirty="0" smtClean="0"/>
              <a:t>RISC-V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67493" y="2084833"/>
            <a:ext cx="9779182" cy="32339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74805051"/>
              </p:ext>
            </p:extLst>
          </p:nvPr>
        </p:nvGraphicFramePr>
        <p:xfrm>
          <a:off x="1166813" y="2084388"/>
          <a:ext cx="9780588" cy="1925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90294"/>
                <a:gridCol w="489029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Операционная система</a:t>
                      </a:r>
                      <a:r>
                        <a:rPr lang="ru-RU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Linux</a:t>
                      </a:r>
                      <a:endParaRPr lang="ru-RU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		</a:t>
                      </a:r>
                    </a:p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TH1520 RISC-V 64GCV C910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GHz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Компилятор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GCC 8.4.0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14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RISC-V: </a:t>
            </a:r>
            <a:r>
              <a:rPr lang="ru-RU" dirty="0" smtClean="0"/>
              <a:t>параллелизм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2010164705"/>
              </p:ext>
            </p:extLst>
          </p:nvPr>
        </p:nvGraphicFramePr>
        <p:xfrm>
          <a:off x="1004935" y="1855960"/>
          <a:ext cx="8511928" cy="443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15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RISC-V: </a:t>
            </a:r>
            <a:r>
              <a:rPr lang="ru-RU" dirty="0" smtClean="0"/>
              <a:t>блочный алгоритм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8094030"/>
              </p:ext>
            </p:extLst>
          </p:nvPr>
        </p:nvGraphicFramePr>
        <p:xfrm>
          <a:off x="1140737" y="1819749"/>
          <a:ext cx="10592554" cy="380245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35776"/>
                <a:gridCol w="3929990"/>
                <a:gridCol w="4226788"/>
              </a:tblGrid>
              <a:tr h="95061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/>
                        <a:t>Число потоков</a:t>
                      </a:r>
                      <a:endParaRPr lang="ru-RU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/>
                        <a:t>Время работы параллельной версии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/>
                        <a:t>Время работы блочной версии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06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/>
                        <a:t>18,08832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/>
                        <a:t>15,8895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ru-RU" sz="1600" u="none" strike="noStrike" dirty="0" smtClean="0"/>
                        <a:t> 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9506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/>
                        <a:t>9,102636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ru-RU" sz="1600" u="none" strike="noStrike" dirty="0" smtClean="0"/>
                        <a:t>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/>
                        <a:t>7,960574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9506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/>
                        <a:t>4,632984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/>
                        <a:t>4,012886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16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851" y="181793"/>
            <a:ext cx="9779183" cy="1570038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56372"/>
            <a:ext cx="10032275" cy="4599978"/>
          </a:xfrm>
        </p:spPr>
        <p:txBody>
          <a:bodyPr/>
          <a:lstStyle/>
          <a:p>
            <a:r>
              <a:rPr lang="ru-RU" sz="2400" u="sng" dirty="0" smtClean="0"/>
              <a:t>Оптимизация под </a:t>
            </a:r>
            <a:r>
              <a:rPr lang="en-US" sz="2400" u="sng" dirty="0" smtClean="0"/>
              <a:t>x86: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Удалось уменьшить время работы алгоритма для 8000 взаимодействующих тел от 3</a:t>
            </a:r>
            <a:r>
              <a:rPr lang="en-US" sz="2400" dirty="0" smtClean="0"/>
              <a:t>,98 </a:t>
            </a:r>
            <a:r>
              <a:rPr lang="ru-RU" sz="2400" dirty="0" smtClean="0"/>
              <a:t>сек до 0</a:t>
            </a:r>
            <a:r>
              <a:rPr lang="en-US" sz="2400" dirty="0" smtClean="0"/>
              <a:t>,155 </a:t>
            </a:r>
            <a:r>
              <a:rPr lang="ru-RU" sz="2400" dirty="0" smtClean="0"/>
              <a:t>сек (блочный алгоритм).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Итоговое ускорение составило 25,6 раз</a:t>
            </a:r>
            <a:endParaRPr lang="en-US" sz="2400" dirty="0" smtClean="0"/>
          </a:p>
          <a:p>
            <a:r>
              <a:rPr lang="ru-RU" sz="2400" u="sng" dirty="0" smtClean="0"/>
              <a:t>Оптимизация под </a:t>
            </a:r>
            <a:r>
              <a:rPr lang="en-US" sz="2400" u="sng" dirty="0" smtClean="0"/>
              <a:t>RISC-V: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Удалось уменьшить время работы алгоритма для 4000 взаимодействующих тел от 18</a:t>
            </a:r>
            <a:r>
              <a:rPr lang="en-US" sz="2400" dirty="0" smtClean="0"/>
              <a:t> </a:t>
            </a:r>
            <a:r>
              <a:rPr lang="ru-RU" sz="2400" dirty="0" smtClean="0"/>
              <a:t>сек до 4сек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Итоговое ускорение составило 4</a:t>
            </a:r>
            <a:r>
              <a:rPr lang="en-US" sz="2400" dirty="0" smtClean="0"/>
              <a:t>,5 </a:t>
            </a:r>
            <a:r>
              <a:rPr lang="ru-RU" sz="2400" dirty="0" smtClean="0"/>
              <a:t>раз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Ускорение на этапах параллелизма и блочного алгоритма составило 10 и 4</a:t>
            </a:r>
            <a:r>
              <a:rPr lang="en-US" sz="2400" dirty="0" smtClean="0"/>
              <a:t>,5 </a:t>
            </a:r>
            <a:r>
              <a:rPr lang="ru-RU" sz="2400" dirty="0" smtClean="0"/>
              <a:t>раз при оптимизации под </a:t>
            </a:r>
            <a:r>
              <a:rPr lang="en-US" sz="2400" dirty="0" smtClean="0"/>
              <a:t>x86 </a:t>
            </a:r>
            <a:r>
              <a:rPr lang="ru-RU" sz="2400" dirty="0" smtClean="0"/>
              <a:t>и </a:t>
            </a:r>
            <a:r>
              <a:rPr lang="en-US" sz="2400" dirty="0" smtClean="0"/>
              <a:t>RISC-V </a:t>
            </a:r>
            <a:r>
              <a:rPr lang="ru-RU" sz="2400" dirty="0" smtClean="0"/>
              <a:t>соответственно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17</a:t>
            </a:fld>
            <a:r>
              <a:rPr lang="en-US" sz="2000" dirty="0" smtClean="0"/>
              <a:t>/1</a:t>
            </a:r>
            <a:r>
              <a:rPr lang="ru-RU" sz="200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u-RU" sz="4400" dirty="0" smtClean="0"/>
              <a:t>Научиться писать </a:t>
            </a:r>
            <a:r>
              <a:rPr lang="ru-RU" sz="4400" dirty="0" err="1" smtClean="0"/>
              <a:t>бенчмарки</a:t>
            </a:r>
            <a:r>
              <a:rPr lang="ru-RU" sz="4400" dirty="0" smtClean="0"/>
              <a:t> под архитектуру </a:t>
            </a:r>
            <a:r>
              <a:rPr lang="en-US" sz="4400" dirty="0" smtClean="0"/>
              <a:t>RISC-V</a:t>
            </a:r>
            <a:r>
              <a:rPr lang="ru-RU" sz="4400" dirty="0" smtClean="0"/>
              <a:t>. Оценить возможности архитектуры </a:t>
            </a:r>
            <a:r>
              <a:rPr lang="en-US" sz="4400" dirty="0" smtClean="0"/>
              <a:t>RISC-V </a:t>
            </a:r>
            <a:r>
              <a:rPr lang="ru-RU" sz="4400" dirty="0" smtClean="0"/>
              <a:t>и сравнить ее с архитектурой </a:t>
            </a:r>
            <a:r>
              <a:rPr lang="en-US" sz="4400" dirty="0" smtClean="0"/>
              <a:t>x86</a:t>
            </a:r>
            <a:endParaRPr lang="ru-RU" sz="4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2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Рассматриваемая задача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4"/>
          </p:nvPr>
        </p:nvSpPr>
        <p:spPr>
          <a:xfrm>
            <a:off x="1166087" y="2652713"/>
            <a:ext cx="10219089" cy="3436936"/>
          </a:xfrm>
        </p:spPr>
        <p:txBody>
          <a:bodyPr>
            <a:noAutofit/>
          </a:bodyPr>
          <a:lstStyle/>
          <a:p>
            <a:r>
              <a:rPr lang="ru-RU" sz="3200" dirty="0" smtClean="0"/>
              <a:t>Тестовая задача – гравитационная задача </a:t>
            </a:r>
            <a:r>
              <a:rPr lang="en-US" sz="3200" dirty="0" smtClean="0"/>
              <a:t>N </a:t>
            </a:r>
            <a:r>
              <a:rPr lang="ru-RU" sz="3200" dirty="0" smtClean="0"/>
              <a:t>тел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ри достаточно  больших </a:t>
            </a:r>
            <a:r>
              <a:rPr lang="en-US" sz="3200" dirty="0" smtClean="0"/>
              <a:t>N </a:t>
            </a:r>
            <a:r>
              <a:rPr lang="ru-RU" sz="3200" dirty="0" smtClean="0"/>
              <a:t>может быть решена только численно</a:t>
            </a:r>
          </a:p>
          <a:p>
            <a:r>
              <a:rPr lang="ru-RU" sz="3200" dirty="0" smtClean="0"/>
              <a:t>Численный метод – метод Эйлера</a:t>
            </a:r>
            <a:endParaRPr lang="en-US" sz="3200" dirty="0" smtClean="0"/>
          </a:p>
          <a:p>
            <a:r>
              <a:rPr lang="ru-RU" sz="3200" dirty="0" smtClean="0"/>
              <a:t>Вычисляются силы, влияющие на каждое тело </a:t>
            </a:r>
          </a:p>
          <a:p>
            <a:r>
              <a:rPr lang="ru-RU" sz="3200" dirty="0" smtClean="0"/>
              <a:t>Сложность алгоритма </a:t>
            </a:r>
            <a:r>
              <a:rPr lang="en-US" sz="3200" dirty="0" smtClean="0"/>
              <a:t>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3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4"/>
          </p:nvPr>
        </p:nvSpPr>
        <p:spPr>
          <a:xfrm>
            <a:off x="1166088" y="2652713"/>
            <a:ext cx="9636384" cy="34369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Выполнить программную оптимизацию гравитационной задачи </a:t>
            </a:r>
            <a:r>
              <a:rPr lang="en-US" sz="3600" dirty="0" smtClean="0"/>
              <a:t>N </a:t>
            </a:r>
            <a:r>
              <a:rPr lang="ru-RU" sz="3600" dirty="0" smtClean="0"/>
              <a:t>тел под архитектуры</a:t>
            </a:r>
            <a:r>
              <a:rPr lang="en-US" sz="3600" dirty="0" smtClean="0"/>
              <a:t> x86 </a:t>
            </a:r>
            <a:r>
              <a:rPr lang="ru-RU" sz="3600" dirty="0" smtClean="0"/>
              <a:t>и </a:t>
            </a:r>
            <a:r>
              <a:rPr lang="en-US" sz="3600" dirty="0" smtClean="0"/>
              <a:t>RISC-V </a:t>
            </a:r>
            <a:endParaRPr lang="ru-RU" sz="3600" dirty="0" smtClean="0"/>
          </a:p>
          <a:p>
            <a:r>
              <a:rPr lang="ru-RU" sz="3600" dirty="0" smtClean="0"/>
              <a:t>Написать </a:t>
            </a:r>
            <a:r>
              <a:rPr lang="ru-RU" sz="3600" dirty="0" err="1" smtClean="0"/>
              <a:t>бенчмарк</a:t>
            </a:r>
            <a:r>
              <a:rPr lang="ru-RU" sz="3600" dirty="0" smtClean="0"/>
              <a:t> для архитектуры </a:t>
            </a:r>
            <a:r>
              <a:rPr lang="en-US" sz="3600" dirty="0" smtClean="0"/>
              <a:t>RISC-V </a:t>
            </a:r>
            <a:r>
              <a:rPr lang="ru-RU" sz="3600" dirty="0" smtClean="0"/>
              <a:t>на примере данной задачи</a:t>
            </a:r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4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110" y="0"/>
            <a:ext cx="9062519" cy="977774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Наивный </a:t>
            </a:r>
            <a:r>
              <a:rPr lang="en-US" dirty="0" smtClean="0"/>
              <a:t>”</a:t>
            </a:r>
            <a:r>
              <a:rPr lang="ru-RU" dirty="0" smtClean="0"/>
              <a:t>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1283" y="1100796"/>
            <a:ext cx="8935679" cy="57572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while (t &lt;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t_end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&lt; n;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++) { 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double f[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{}; 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for (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j = 0; j &lt; n; j++) {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(j !=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double line[2]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r>
              <a:rPr lang="en-US" sz="5600" dirty="0" smtClean="0">
                <a:latin typeface="Consolas" panose="020B0609020204030204" pitchFamily="49" charset="0"/>
              </a:rPr>
              <a:t>body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].x - </a:t>
            </a:r>
            <a:r>
              <a:rPr lang="en-US" sz="5600" dirty="0" smtClean="0">
                <a:latin typeface="Consolas" panose="020B0609020204030204" pitchFamily="49" charset="0"/>
              </a:rPr>
              <a:t>body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[j].</a:t>
            </a:r>
            <a:r>
              <a:rPr lang="en-US" sz="5600" dirty="0">
                <a:latin typeface="Consolas" panose="020B0609020204030204" pitchFamily="49" charset="0"/>
              </a:rPr>
              <a:t>x, </a:t>
            </a:r>
            <a:r>
              <a:rPr lang="en-US" sz="5600" dirty="0" smtClean="0">
                <a:latin typeface="Consolas" panose="020B0609020204030204" pitchFamily="49" charset="0"/>
              </a:rPr>
              <a:t>body[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>
                <a:latin typeface="Consolas" panose="020B0609020204030204" pitchFamily="49" charset="0"/>
              </a:rPr>
              <a:t>].y </a:t>
            </a:r>
            <a:r>
              <a:rPr lang="en-US" sz="5600" dirty="0" smtClean="0">
                <a:latin typeface="Consolas" panose="020B0609020204030204" pitchFamily="49" charset="0"/>
              </a:rPr>
              <a:t>– body[j</a:t>
            </a:r>
            <a:r>
              <a:rPr lang="en-US" sz="5600" dirty="0">
                <a:latin typeface="Consolas" panose="020B0609020204030204" pitchFamily="49" charset="0"/>
              </a:rPr>
              <a:t>].</a:t>
            </a:r>
            <a:r>
              <a:rPr lang="en-US" sz="5600" dirty="0" smtClean="0">
                <a:latin typeface="Consolas" panose="020B0609020204030204" pitchFamily="49" charset="0"/>
              </a:rPr>
              <a:t>y };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        double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line_m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sqrt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(line[0] * line[0] + line[1] * line[1]);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        double acceleration = (-1.0) * BIG_G * </a:t>
            </a:r>
            <a:r>
              <a:rPr lang="en-US" sz="5600" dirty="0" smtClean="0">
                <a:latin typeface="Consolas" panose="020B0609020204030204" pitchFamily="49" charset="0"/>
              </a:rPr>
              <a:t>body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[j].m * </a:t>
            </a:r>
            <a:r>
              <a:rPr lang="en-US" sz="5600" dirty="0" smtClean="0">
                <a:latin typeface="Consolas" panose="020B0609020204030204" pitchFamily="49" charset="0"/>
              </a:rPr>
              <a:t>body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].m /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latin typeface="Consolas" panose="020B0609020204030204" pitchFamily="49" charset="0"/>
              </a:rPr>
              <a:t>                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(line[0] * line[0] + line[1] *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line[1] );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        f[0] += line[0] /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line_m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 acceleration;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           f[1] += line[1] / </a:t>
            </a:r>
            <a:r>
              <a:rPr lang="en-US" sz="5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line_m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 acceleration;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       </a:t>
            </a: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sz="5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5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sz="56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5600" dirty="0" smtClean="0">
                <a:latin typeface="Consolas" panose="020B0609020204030204" pitchFamily="49" charset="0"/>
              </a:rPr>
              <a:t>        </a:t>
            </a:r>
            <a:r>
              <a:rPr lang="en-US" sz="5600" dirty="0" smtClean="0">
                <a:latin typeface="Consolas" panose="020B0609020204030204" pitchFamily="49" charset="0"/>
              </a:rPr>
              <a:t>mas[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].x += body[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</a:t>
            </a:r>
            <a:r>
              <a:rPr lang="en-US" sz="5600" dirty="0" err="1" smtClean="0">
                <a:latin typeface="Consolas" panose="020B0609020204030204" pitchFamily="49" charset="0"/>
              </a:rPr>
              <a:t>vx</a:t>
            </a:r>
            <a:r>
              <a:rPr lang="en-US" sz="5600" dirty="0" smtClean="0">
                <a:latin typeface="Consolas" panose="020B0609020204030204" pitchFamily="49" charset="0"/>
              </a:rPr>
              <a:t> * </a:t>
            </a:r>
            <a:r>
              <a:rPr lang="en-US" sz="5600" dirty="0" err="1" smtClean="0">
                <a:latin typeface="Consolas" panose="020B0609020204030204" pitchFamily="49" charset="0"/>
              </a:rPr>
              <a:t>dt</a:t>
            </a:r>
            <a:r>
              <a:rPr lang="en-US" sz="5600" dirty="0" smtClean="0">
                <a:latin typeface="Consolas" panose="020B0609020204030204" pitchFamily="49" charset="0"/>
              </a:rPr>
              <a:t>;</a:t>
            </a:r>
            <a:endParaRPr lang="ru-RU" sz="56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nsolas" panose="020B0609020204030204" pitchFamily="49" charset="0"/>
              </a:rPr>
              <a:t>        mas[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].y += body[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</a:t>
            </a:r>
            <a:r>
              <a:rPr lang="en-US" sz="5600" dirty="0" err="1" smtClean="0">
                <a:latin typeface="Consolas" panose="020B0609020204030204" pitchFamily="49" charset="0"/>
              </a:rPr>
              <a:t>vy</a:t>
            </a:r>
            <a:r>
              <a:rPr lang="en-US" sz="5600" dirty="0" smtClean="0">
                <a:latin typeface="Consolas" panose="020B0609020204030204" pitchFamily="49" charset="0"/>
              </a:rPr>
              <a:t> * </a:t>
            </a:r>
            <a:r>
              <a:rPr lang="en-US" sz="5600" dirty="0" err="1" smtClean="0">
                <a:latin typeface="Consolas" panose="020B0609020204030204" pitchFamily="49" charset="0"/>
              </a:rPr>
              <a:t>dt</a:t>
            </a:r>
            <a:r>
              <a:rPr lang="en-US" sz="5600" dirty="0" smtClean="0">
                <a:latin typeface="Consolas" panose="020B0609020204030204" pitchFamily="49" charset="0"/>
              </a:rPr>
              <a:t>;</a:t>
            </a:r>
            <a:endParaRPr lang="ru-RU" sz="56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nsolas" panose="020B0609020204030204" pitchFamily="49" charset="0"/>
              </a:rPr>
              <a:t>        mas[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</a:t>
            </a:r>
            <a:r>
              <a:rPr lang="en-US" sz="5600" dirty="0" err="1" smtClean="0">
                <a:latin typeface="Consolas" panose="020B0609020204030204" pitchFamily="49" charset="0"/>
              </a:rPr>
              <a:t>vx</a:t>
            </a:r>
            <a:r>
              <a:rPr lang="en-US" sz="5600" dirty="0" smtClean="0">
                <a:latin typeface="Consolas" panose="020B0609020204030204" pitchFamily="49" charset="0"/>
              </a:rPr>
              <a:t> += f[0] / body[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].m * </a:t>
            </a:r>
            <a:r>
              <a:rPr lang="en-US" sz="5600" dirty="0" err="1" smtClean="0">
                <a:latin typeface="Consolas" panose="020B0609020204030204" pitchFamily="49" charset="0"/>
              </a:rPr>
              <a:t>dt</a:t>
            </a:r>
            <a:r>
              <a:rPr lang="en-US" sz="5600" dirty="0" smtClean="0">
                <a:latin typeface="Consolas" panose="020B0609020204030204" pitchFamily="49" charset="0"/>
              </a:rPr>
              <a:t>;</a:t>
            </a:r>
            <a:endParaRPr lang="ru-RU" sz="56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nsolas" panose="020B0609020204030204" pitchFamily="49" charset="0"/>
              </a:rPr>
              <a:t>        mas[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</a:t>
            </a:r>
            <a:r>
              <a:rPr lang="en-US" sz="5600" dirty="0" err="1" smtClean="0">
                <a:latin typeface="Consolas" panose="020B0609020204030204" pitchFamily="49" charset="0"/>
              </a:rPr>
              <a:t>vy</a:t>
            </a:r>
            <a:r>
              <a:rPr lang="en-US" sz="5600" dirty="0" smtClean="0">
                <a:latin typeface="Consolas" panose="020B0609020204030204" pitchFamily="49" charset="0"/>
              </a:rPr>
              <a:t> += f[1] / body[</a:t>
            </a:r>
            <a:r>
              <a:rPr lang="en-US" sz="5600" dirty="0" err="1" smtClean="0">
                <a:latin typeface="Consolas" panose="020B0609020204030204" pitchFamily="49" charset="0"/>
              </a:rPr>
              <a:t>i</a:t>
            </a:r>
            <a:r>
              <a:rPr lang="en-US" sz="5600" dirty="0" smtClean="0">
                <a:latin typeface="Consolas" panose="020B0609020204030204" pitchFamily="49" charset="0"/>
              </a:rPr>
              <a:t>].m * </a:t>
            </a:r>
            <a:r>
              <a:rPr lang="en-US" sz="5600" dirty="0" err="1" smtClean="0">
                <a:latin typeface="Consolas" panose="020B0609020204030204" pitchFamily="49" charset="0"/>
              </a:rPr>
              <a:t>dt</a:t>
            </a:r>
            <a:r>
              <a:rPr lang="en-US" sz="5600" dirty="0" smtClean="0">
                <a:latin typeface="Consolas" panose="020B0609020204030204" pitchFamily="49" charset="0"/>
              </a:rPr>
              <a:t>;</a:t>
            </a:r>
            <a:endParaRPr lang="ru-RU" sz="56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nsolas" panose="020B0609020204030204" pitchFamily="49" charset="0"/>
              </a:rPr>
              <a:t>    </a:t>
            </a:r>
            <a:r>
              <a:rPr lang="ru-RU" sz="56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sz="5600" dirty="0" smtClean="0">
                <a:latin typeface="Consolas" panose="020B0609020204030204" pitchFamily="49" charset="0"/>
              </a:rPr>
              <a:t>    t</a:t>
            </a:r>
            <a:r>
              <a:rPr lang="en-US" sz="5600" dirty="0" smtClean="0">
                <a:latin typeface="Consolas" panose="020B0609020204030204" pitchFamily="49" charset="0"/>
              </a:rPr>
              <a:t> </a:t>
            </a:r>
            <a:r>
              <a:rPr lang="ru-RU" sz="5600" dirty="0" smtClean="0">
                <a:latin typeface="Consolas" panose="020B0609020204030204" pitchFamily="49" charset="0"/>
              </a:rPr>
              <a:t>+=</a:t>
            </a:r>
            <a:r>
              <a:rPr lang="en-US" sz="5600" dirty="0" smtClean="0">
                <a:latin typeface="Consolas" panose="020B0609020204030204" pitchFamily="49" charset="0"/>
              </a:rPr>
              <a:t> </a:t>
            </a:r>
            <a:r>
              <a:rPr lang="ru-RU" sz="5600" dirty="0" err="1" smtClean="0">
                <a:latin typeface="Consolas" panose="020B0609020204030204" pitchFamily="49" charset="0"/>
              </a:rPr>
              <a:t>dt</a:t>
            </a:r>
            <a:r>
              <a:rPr lang="ru-RU" sz="5600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5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3101" y="2625504"/>
            <a:ext cx="2220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*Здесь приведена иллюстрация алгоритма для 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пространства.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Замеры скорости работы производились для 3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случая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5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инфраструктура </a:t>
            </a:r>
            <a:r>
              <a:rPr lang="en-US" dirty="0" smtClean="0"/>
              <a:t>x86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3034608"/>
              </p:ext>
            </p:extLst>
          </p:nvPr>
        </p:nvGraphicFramePr>
        <p:xfrm>
          <a:off x="1166813" y="2084388"/>
          <a:ext cx="9780588" cy="1925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90294"/>
                <a:gridCol w="489029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Операционная система</a:t>
                      </a:r>
                      <a:r>
                        <a:rPr lang="ru-RU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Linux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		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2x Intel(R) Xeon(R) Silver 4310T CPU </a:t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(2.30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GHz)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Компилятор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oneAPI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2022.1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6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x86:</a:t>
            </a:r>
            <a:r>
              <a:rPr lang="ru-RU" dirty="0" smtClean="0"/>
              <a:t> базовая версия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Перед этапом векторизации алгоритм был улучшен</a:t>
            </a:r>
            <a:r>
              <a:rPr lang="en-US" dirty="0" smtClean="0"/>
              <a:t> </a:t>
            </a:r>
            <a:r>
              <a:rPr lang="ru-RU" dirty="0" smtClean="0"/>
              <a:t>за счет уменьшения числа операций деления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Ускорение </a:t>
            </a:r>
            <a:r>
              <a:rPr lang="en-US" dirty="0" smtClean="0"/>
              <a:t>–</a:t>
            </a:r>
            <a:r>
              <a:rPr lang="ru-RU" dirty="0" smtClean="0"/>
              <a:t> 1</a:t>
            </a:r>
            <a:r>
              <a:rPr lang="en-US" dirty="0" smtClean="0"/>
              <a:t>,86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(для запусков на 4000-11000 тел)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Для сравнения с дальнейшими результатами использовалось время работы улучшенной версии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7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x86:</a:t>
            </a:r>
            <a:r>
              <a:rPr lang="ru-RU" dirty="0" smtClean="0"/>
              <a:t> векторизация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0780" y="1964603"/>
            <a:ext cx="11340219" cy="17654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Алгоритм подразумевает зависимость по данным между итерациями внутреннего цикла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Чтобы устранить зависимость потребовалось </a:t>
            </a:r>
            <a:r>
              <a:rPr lang="ru-RU" dirty="0" smtClean="0">
                <a:solidFill>
                  <a:schemeClr val="tx2"/>
                </a:solidFill>
              </a:rPr>
              <a:t>изменить порядок циклов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4277" y="3569787"/>
            <a:ext cx="669051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j = 0; j &lt; n; j++)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#pragma </a:t>
            </a:r>
            <a:r>
              <a:rPr lang="en-US" sz="1600" dirty="0" err="1" smtClean="0">
                <a:latin typeface="Consolas" panose="020B0609020204030204" pitchFamily="49" charset="0"/>
              </a:rPr>
              <a:t>ivdep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#pragma vector always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    if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!= j) {</a:t>
            </a:r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ru-RU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    // </a:t>
            </a:r>
            <a:r>
              <a:rPr lang="ru-RU" sz="1600" dirty="0" smtClean="0">
                <a:latin typeface="Consolas" panose="020B0609020204030204" pitchFamily="49" charset="0"/>
              </a:rPr>
              <a:t>тот же код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            f0[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+= l0 / </a:t>
            </a:r>
            <a:r>
              <a:rPr lang="en-US" sz="1600" dirty="0" err="1" smtClean="0">
                <a:latin typeface="Consolas" panose="020B0609020204030204" pitchFamily="49" charset="0"/>
              </a:rPr>
              <a:t>line_m</a:t>
            </a:r>
            <a:r>
              <a:rPr lang="en-US" sz="1600" dirty="0" smtClean="0">
                <a:latin typeface="Consolas" panose="020B0609020204030204" pitchFamily="49" charset="0"/>
              </a:rPr>
              <a:t> * acceleration;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        f1[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+= l1 / </a:t>
            </a:r>
            <a:r>
              <a:rPr lang="en-US" sz="1600" dirty="0" err="1" smtClean="0">
                <a:latin typeface="Consolas" panose="020B0609020204030204" pitchFamily="49" charset="0"/>
              </a:rPr>
              <a:t>line_m</a:t>
            </a:r>
            <a:r>
              <a:rPr lang="en-US" sz="1600" dirty="0" smtClean="0">
                <a:latin typeface="Consolas" panose="020B0609020204030204" pitchFamily="49" charset="0"/>
              </a:rPr>
              <a:t> * acceleration;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            f2[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+= l2 / </a:t>
            </a:r>
            <a:r>
              <a:rPr lang="en-US" sz="1600" dirty="0" err="1" smtClean="0">
                <a:latin typeface="Consolas" panose="020B0609020204030204" pitchFamily="49" charset="0"/>
              </a:rPr>
              <a:t>line_m</a:t>
            </a:r>
            <a:r>
              <a:rPr lang="en-US" sz="1600" dirty="0" smtClean="0">
                <a:latin typeface="Consolas" panose="020B0609020204030204" pitchFamily="49" charset="0"/>
              </a:rPr>
              <a:t> * acceleration;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       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8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под </a:t>
            </a:r>
            <a:r>
              <a:rPr lang="en-US" dirty="0" smtClean="0"/>
              <a:t>x86:</a:t>
            </a:r>
            <a:r>
              <a:rPr lang="ru-RU" dirty="0" smtClean="0"/>
              <a:t> векторизация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47731" y="2109459"/>
          <a:ext cx="8474043" cy="367570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09973"/>
                <a:gridCol w="2387358"/>
                <a:gridCol w="2086249"/>
                <a:gridCol w="1290463"/>
              </a:tblGrid>
              <a:tr h="69792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solidFill>
                            <a:srgbClr val="002060"/>
                          </a:solidFill>
                        </a:rPr>
                        <a:t>Количество тел</a:t>
                      </a:r>
                      <a:endParaRPr lang="ru-RU" sz="2000" b="1" i="0" u="none" strike="noStrike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</a:rPr>
                        <a:t>Время работы базовой версии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</a:rPr>
                        <a:t>Время работы векторной версии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solidFill>
                            <a:srgbClr val="002060"/>
                          </a:solidFill>
                        </a:rPr>
                        <a:t>Ускорение</a:t>
                      </a:r>
                      <a:endParaRPr lang="ru-RU" sz="2000" b="1" i="0" u="none" strike="noStrike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4000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0,3434012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0,719063667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2,09394628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5000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0,5276836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1,119158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2,12088835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6000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0,7759516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1,606766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2,07070389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7000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1,020216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1,59029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1,55877775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8000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1,348084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1,940658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1,43956756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9000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1,392974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2,451324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1,75977728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10000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1,51904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3,023184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1,99019381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222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1,724328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/>
                        <a:t>3,653644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/>
                        <a:t>2,11887993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2000" smtClean="0"/>
              <a:pPr/>
              <a:t>9</a:t>
            </a:fld>
            <a:r>
              <a:rPr lang="en-US" sz="2000" dirty="0" smtClean="0"/>
              <a:t>/1</a:t>
            </a:r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Произвольный</PresentationFormat>
  <Paragraphs>191</Paragraphs>
  <Slides>18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Пользовательская</vt:lpstr>
      <vt:lpstr>Программная оптимизация задачи N тел для архитектур x86 и RISC-V</vt:lpstr>
      <vt:lpstr>Цель проекта</vt:lpstr>
      <vt:lpstr>Рассматриваемая задача </vt:lpstr>
      <vt:lpstr>Постановка задачи </vt:lpstr>
      <vt:lpstr>“Наивный ” алгоритм</vt:lpstr>
      <vt:lpstr>Тестовая инфраструктура x86 </vt:lpstr>
      <vt:lpstr>Оптимизация под x86: базовая версия</vt:lpstr>
      <vt:lpstr>Оптимизация под x86: векторизация</vt:lpstr>
      <vt:lpstr>Оптимизация под x86: векторизация</vt:lpstr>
      <vt:lpstr>Оптимизация под  x86: параллелизм</vt:lpstr>
      <vt:lpstr>Оптимизация под  x86: параллелизм</vt:lpstr>
      <vt:lpstr>Оптимизация под  x86: блочный алгоритм</vt:lpstr>
      <vt:lpstr>Оптимизация под  x86: блочный алгоритм</vt:lpstr>
      <vt:lpstr>Тестовая инфраструктура RISC-V</vt:lpstr>
      <vt:lpstr>Оптимизация под RISC-V: параллелизм </vt:lpstr>
      <vt:lpstr>Оптимизация под RISC-V: блочный алгоритм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2024-05-21T09:40:47Z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