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64" r:id="rId2"/>
    <p:sldId id="276" r:id="rId3"/>
    <p:sldId id="282" r:id="rId4"/>
    <p:sldId id="283" r:id="rId5"/>
    <p:sldId id="285" r:id="rId6"/>
    <p:sldId id="284" r:id="rId7"/>
    <p:sldId id="286" r:id="rId8"/>
    <p:sldId id="287" r:id="rId9"/>
    <p:sldId id="289" r:id="rId10"/>
    <p:sldId id="291" r:id="rId11"/>
    <p:sldId id="290" r:id="rId12"/>
    <p:sldId id="288" r:id="rId13"/>
    <p:sldId id="266" r:id="rId14"/>
  </p:sldIdLst>
  <p:sldSz cx="12188825" cy="6858000"/>
  <p:notesSz cx="6858000" cy="9313863"/>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66796" autoAdjust="0"/>
  </p:normalViewPr>
  <p:slideViewPr>
    <p:cSldViewPr showGuides="1">
      <p:cViewPr varScale="1">
        <p:scale>
          <a:sx n="60" d="100"/>
          <a:sy n="60" d="100"/>
        </p:scale>
        <p:origin x="288"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90" d="100"/>
          <a:sy n="90" d="100"/>
        </p:scale>
        <p:origin x="2098" y="-85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6/8/2020</a:t>
            </a:fld>
            <a:endParaRPr>
              <a:solidFill>
                <a:schemeClr val="tx2"/>
              </a:solidFill>
            </a:endParaRPr>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6/8/2020</a:t>
            </a:fld>
            <a:endParaRPr/>
          </a:p>
        </p:txBody>
      </p:sp>
      <p:sp>
        <p:nvSpPr>
          <p:cNvPr id="4" name="Slide Image Placeholder 3"/>
          <p:cNvSpPr>
            <a:spLocks noGrp="1" noRot="1" noChangeAspect="1"/>
          </p:cNvSpPr>
          <p:nvPr>
            <p:ph type="sldImg" idx="2"/>
          </p:nvPr>
        </p:nvSpPr>
        <p:spPr>
          <a:xfrm>
            <a:off x="714375" y="696913"/>
            <a:ext cx="5429250" cy="305593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036007"/>
            <a:ext cx="5486400" cy="4734547"/>
          </a:xfrm>
          <a:prstGeom prst="rect">
            <a:avLst/>
          </a:prstGeom>
        </p:spPr>
        <p:txBody>
          <a:bodyPr vert="horz" lIns="91440" tIns="45720" rIns="91440" bIns="45720" rtlCol="0"/>
          <a:lstStyle/>
          <a:p>
            <a:pPr lvl="0"/>
            <a:r>
              <a:rPr dirty="0"/>
              <a:t>Click to edit Master text styles</a:t>
            </a:r>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100" kern="1200">
        <a:solidFill>
          <a:schemeClr val="tx2"/>
        </a:solidFill>
        <a:latin typeface="Georgia Pro" panose="020B0604020202020204" pitchFamily="18" charset="0"/>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approach cataloging questions</a:t>
            </a:r>
            <a:r>
              <a:rPr lang="en-US" baseline="0" dirty="0"/>
              <a:t> as a library user, not a librarian.  I’m interested in the relationship between catalog records and what is shown on the OPAC page.</a:t>
            </a:r>
          </a:p>
          <a:p>
            <a:endParaRPr lang="en-US" baseline="0" dirty="0"/>
          </a:p>
          <a:p>
            <a:r>
              <a:rPr lang="en-US" baseline="0" dirty="0"/>
              <a:t>I’m also interested in catalog errors.  If you’d like help scanning your catalog for errors, let me know.  My Python and I are happy to help.</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2465970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perfectly normal advanced search page, with a </a:t>
            </a:r>
            <a:r>
              <a:rPr lang="en-US" baseline="0" dirty="0"/>
              <a:t>weak sort of query builder in the middle of the page.</a:t>
            </a:r>
          </a:p>
          <a:p>
            <a:endParaRPr lang="en-US" baseline="0" dirty="0"/>
          </a:p>
          <a:p>
            <a:r>
              <a:rPr lang="en-US" baseline="0" dirty="0"/>
              <a:t>But, look!  Language has been pushed down into a “limit” area, and the pull-down menu strongly suggests that you can only select one language.</a:t>
            </a:r>
          </a:p>
          <a:p>
            <a:endParaRPr lang="en-US" baseline="0" dirty="0"/>
          </a:p>
          <a:p>
            <a:r>
              <a:rPr lang="en-US" baseline="0" dirty="0"/>
              <a:t>So we’ll be using the free text query box at the top of the page.</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10</a:t>
            </a:fld>
            <a:endParaRPr lang="en-US"/>
          </a:p>
        </p:txBody>
      </p:sp>
    </p:spTree>
    <p:extLst>
      <p:ext uri="{BB962C8B-B14F-4D97-AF65-F5344CB8AC3E}">
        <p14:creationId xmlns:p14="http://schemas.microsoft.com/office/powerpoint/2010/main" val="3323568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search makes perfect sense.  You’re looking books in English</a:t>
            </a:r>
            <a:r>
              <a:rPr lang="en-US" baseline="0" dirty="0"/>
              <a:t> and Spanish, so you search for English and Spanish.  This will work perfectly for books, except some percentage of bilingual books are missing the 041 (language code) field.</a:t>
            </a:r>
          </a:p>
          <a:p>
            <a:endParaRPr lang="en-US" baseline="0" dirty="0"/>
          </a:p>
          <a:p>
            <a:r>
              <a:rPr lang="en-US" baseline="0" dirty="0"/>
              <a:t>It doesn’t work for movies since the search engine doesn’t distinguish between original language, dubbed language or subtitles.  It will, for example, return a movie with subtitles in both English and Spanish.</a:t>
            </a:r>
          </a:p>
          <a:p>
            <a:endParaRPr lang="en-US" baseline="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(You</a:t>
            </a:r>
            <a:r>
              <a:rPr lang="en-US" baseline="0" dirty="0"/>
              <a:t> can find some records missing an 041 field using the advanced search:  </a:t>
            </a:r>
            <a:r>
              <a:rPr lang="en-US" baseline="0" dirty="0" err="1"/>
              <a:t>callnumber</a:t>
            </a:r>
            <a:r>
              <a:rPr lang="en-US" baseline="0" dirty="0">
                <a:sym typeface="Wingdings" panose="05000000000000000000" pitchFamily="2" charset="2"/>
              </a:rPr>
              <a:t>:(*spanish*) AND NOT </a:t>
            </a:r>
            <a:r>
              <a:rPr lang="en-US" baseline="0" dirty="0" err="1">
                <a:sym typeface="Wingdings" panose="05000000000000000000" pitchFamily="2" charset="2"/>
              </a:rPr>
              <a:t>language:spa</a:t>
            </a:r>
            <a:r>
              <a:rPr lang="en-US" baseline="0" dirty="0">
                <a:sym typeface="Wingdings" panose="05000000000000000000" pitchFamily="2" charset="2"/>
              </a:rPr>
              <a:t>)</a:t>
            </a:r>
            <a:endParaRPr lang="en-US" dirty="0"/>
          </a:p>
          <a:p>
            <a:endParaRPr lang="en-US" baseline="0" dirty="0"/>
          </a:p>
          <a:p>
            <a:r>
              <a:rPr lang="en-US" baseline="0" dirty="0"/>
              <a:t>You do a bit better for movie searches using the language facet, which only keys off the 008 header field, but you still have the ambiguity between dubbing and subtitles.</a:t>
            </a:r>
          </a:p>
          <a:p>
            <a:endParaRPr lang="en-US" baseline="0" dirty="0"/>
          </a:p>
          <a:p>
            <a:r>
              <a:rPr lang="en-US" baseline="0" dirty="0"/>
              <a:t>The last search can be more or less useful depending on your collection.  If the patron is searching for a board book on trucks, and you KNOW that all the bilingual board books are in the Spanish collection, this will work perfectly.</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1539710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152344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13</a:t>
            </a:fld>
            <a:endParaRPr lang="en-US"/>
          </a:p>
        </p:txBody>
      </p:sp>
    </p:spTree>
    <p:extLst>
      <p:ext uri="{BB962C8B-B14F-4D97-AF65-F5344CB8AC3E}">
        <p14:creationId xmlns:p14="http://schemas.microsoft.com/office/powerpoint/2010/main" val="264666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spend a couple</a:t>
            </a:r>
            <a:r>
              <a:rPr lang="en-US" baseline="0" dirty="0"/>
              <a:t> of slides discussing MARC fields.</a:t>
            </a:r>
          </a:p>
          <a:p>
            <a:endParaRPr lang="en-US" baseline="0" dirty="0"/>
          </a:p>
          <a:p>
            <a:r>
              <a:rPr lang="en-US" baseline="0" dirty="0"/>
              <a:t>OPAC limitations is really a thread that runs through the whole presentation.  If you have a complicated situation – for example, a DVD with dialog and subtitles in multiple languages – the catalog record is going to be complicated.  And that means that the OPAC is going to have to do something with that complexity – perhaps ignoring it or flattening it.  By flattening I mean treating fields with different meaning the same.</a:t>
            </a:r>
          </a:p>
          <a:p>
            <a:endParaRPr lang="en-US" baseline="0" dirty="0"/>
          </a:p>
          <a:p>
            <a:r>
              <a:rPr lang="en-US" baseline="0" dirty="0"/>
              <a:t>Then we’ll discuss how well different searches – simple and advanced – work in practice, in the field.</a:t>
            </a:r>
          </a:p>
          <a:p>
            <a:endParaRPr lang="en-US" baseline="0" dirty="0"/>
          </a:p>
          <a:p>
            <a:r>
              <a:rPr lang="en-US" baseline="0" dirty="0"/>
              <a:t>I’m using BiblioCommons as an example since that’s the OPAC I’ve used most recently, but most OPACs will be similar.</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367329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008 header field includes</a:t>
            </a:r>
            <a:r>
              <a:rPr lang="en-US" baseline="0" dirty="0"/>
              <a:t> a three-character code for “predominant language”.  That’s a problem for bilingual materials.</a:t>
            </a:r>
            <a:endParaRPr lang="en-US" dirty="0"/>
          </a:p>
          <a:p>
            <a:endParaRPr lang="en-US" baseline="0" dirty="0"/>
          </a:p>
          <a:p>
            <a:r>
              <a:rPr lang="en-US" baseline="0" dirty="0"/>
              <a:t>It’s possible to code the 008 field as “</a:t>
            </a:r>
            <a:r>
              <a:rPr lang="en-US" baseline="0" dirty="0" err="1"/>
              <a:t>mul</a:t>
            </a:r>
            <a:r>
              <a:rPr lang="en-US" baseline="0" dirty="0"/>
              <a:t>”, but it seems as though no one does it.  Bilingual materials are always coded as “</a:t>
            </a:r>
            <a:r>
              <a:rPr lang="en-US" baseline="0" dirty="0" err="1"/>
              <a:t>eng</a:t>
            </a:r>
            <a:r>
              <a:rPr lang="en-US" baseline="0" dirty="0"/>
              <a:t>”, making this field less useful than it could be.</a:t>
            </a:r>
          </a:p>
          <a:p>
            <a:endParaRPr lang="en-US" baseline="0" dirty="0"/>
          </a:p>
          <a:p>
            <a:r>
              <a:rPr lang="en-US" baseline="0" dirty="0"/>
              <a:t>The 041 (“language code”) field is complicated!  Here are two contrasting examples from DVDs for two movies.</a:t>
            </a:r>
          </a:p>
          <a:p>
            <a:endParaRPr lang="en-US" baseline="0" dirty="0"/>
          </a:p>
          <a:p>
            <a:r>
              <a:rPr lang="en-US" baseline="0" dirty="0"/>
              <a:t>Dior and I has people speaking both French and English.  There are English subtitles for the French and French subtitles for the English.</a:t>
            </a:r>
          </a:p>
          <a:p>
            <a:endParaRPr lang="en-US" baseline="0" dirty="0"/>
          </a:p>
          <a:p>
            <a:r>
              <a:rPr lang="en-US" baseline="0" dirty="0"/>
              <a:t>Captain Marvel is in English, with dubbed dialog in Spanish and French, as well as subtitles translated from English.</a:t>
            </a:r>
          </a:p>
          <a:p>
            <a:endParaRPr lang="en-US" baseline="0" dirty="0"/>
          </a:p>
          <a:p>
            <a:r>
              <a:rPr lang="en-US" baseline="0" dirty="0"/>
              <a:t>But there’s an issue:  both original dialog and dubbed dialog are coded in the A subfield.</a:t>
            </a:r>
          </a:p>
          <a:p>
            <a:endParaRPr lang="en-US" baseline="0" dirty="0"/>
          </a:p>
          <a:p>
            <a:r>
              <a:rPr lang="en-US" baseline="0" dirty="0"/>
              <a:t>I have a pop quiz for you:  is it always possible to resolve the ambiguity between original and dubbed dialog in the A subfield by looking at the rest of the field?</a:t>
            </a:r>
          </a:p>
          <a:p>
            <a:endParaRPr lang="en-US" baseline="0" dirty="0"/>
          </a:p>
          <a:p>
            <a:r>
              <a:rPr lang="en-US" baseline="0" dirty="0"/>
              <a:t>The 546 (“language note”) field is very useful for displaying information, but less useful for searching, since (a) it’s free text, and (b), it’s not specifically searchable.  One exception is Evergreen, which provides direct searching of MARC fields and subfields, but that has other problems.</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45661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240 (Uniform Title) field can optionally include the language of the item, but I included this example as a reminder that when you’re dealing with other languages, character encoding is a minefield.</a:t>
            </a:r>
          </a:p>
          <a:p>
            <a:endParaRPr lang="en-US" baseline="0" dirty="0"/>
          </a:p>
          <a:p>
            <a:r>
              <a:rPr lang="en-US" baseline="0" dirty="0"/>
              <a:t>This CAN be used in a title search to locate a translated work.</a:t>
            </a:r>
          </a:p>
          <a:p>
            <a:endParaRPr lang="en-US" baseline="0" dirty="0"/>
          </a:p>
          <a:p>
            <a:r>
              <a:rPr lang="en-US" baseline="0" dirty="0"/>
              <a:t>The 650 subject heading is VERY useful – and searchable – in simple cases but doesn’t scale to more complicated cases like DVDs.</a:t>
            </a:r>
          </a:p>
          <a:p>
            <a:endParaRPr lang="en-US" baseline="0" dirty="0"/>
          </a:p>
          <a:p>
            <a:r>
              <a:rPr lang="en-US" baseline="0" dirty="0"/>
              <a:t>The other fields (the 250 edition statement and the series information in the 490 and 830) are useful only occasionally.  Honestly, I mainly use them when I’m scanning for errors.</a:t>
            </a:r>
          </a:p>
          <a:p>
            <a:endParaRPr lang="en-US" baseline="0" dirty="0"/>
          </a:p>
          <a:p>
            <a:r>
              <a:rPr lang="en-US" baseline="0" dirty="0"/>
              <a:t>Finally, there CAN be language information in the call number.  It’s usual for public libraries to have a “Spanish” collection.</a:t>
            </a:r>
          </a:p>
        </p:txBody>
      </p:sp>
      <p:sp>
        <p:nvSpPr>
          <p:cNvPr id="4" name="Slide Number Placeholder 3"/>
          <p:cNvSpPr>
            <a:spLocks noGrp="1"/>
          </p:cNvSpPr>
          <p:nvPr>
            <p:ph type="sldNum" sz="quarter" idx="5"/>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262045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‘language’ search</a:t>
            </a:r>
            <a:r>
              <a:rPr lang="en-US" baseline="0" dirty="0"/>
              <a:t> term in advanced search to search the 041</a:t>
            </a:r>
            <a:r>
              <a:rPr lang="en-US" dirty="0"/>
              <a:t> (language</a:t>
            </a:r>
            <a:r>
              <a:rPr lang="en-US" baseline="0" dirty="0"/>
              <a:t> code) field.  But the search engine doesn’t distinguish between original dialog, dubbed dialog or subtitles.</a:t>
            </a:r>
          </a:p>
          <a:p>
            <a:endParaRPr lang="en-US" baseline="0" dirty="0"/>
          </a:p>
          <a:p>
            <a:r>
              <a:rPr lang="en-US" baseline="0" dirty="0"/>
              <a:t>There’s no way, in BiblioCommons at least, to search just the 546 (language note) field.  The only search which includes it is a “search everything” keyword search.</a:t>
            </a:r>
          </a:p>
          <a:p>
            <a:endParaRPr lang="en-US" baseline="0" dirty="0"/>
          </a:p>
          <a:p>
            <a:r>
              <a:rPr lang="en-US" baseline="0" dirty="0"/>
              <a:t>And I’ll show you the trick for call numbers in just a moment.</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5</a:t>
            </a:fld>
            <a:endParaRPr lang="en-US"/>
          </a:p>
        </p:txBody>
      </p:sp>
    </p:spTree>
    <p:extLst>
      <p:ext uri="{BB962C8B-B14F-4D97-AF65-F5344CB8AC3E}">
        <p14:creationId xmlns:p14="http://schemas.microsoft.com/office/powerpoint/2010/main" val="220055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criticism of catalogers.</a:t>
            </a:r>
            <a:r>
              <a:rPr lang="en-US" baseline="0" dirty="0"/>
              <a:t>  Catalogers are working with limited time and resources.  Also, cataloging conventions change over time, and there’s certainly no time or money to go back and change old records.</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45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real patron won’t necessarily come into the library just</a:t>
            </a:r>
            <a:r>
              <a:rPr lang="en-US" baseline="0" dirty="0"/>
              <a:t> looking for “bilingual materials”  They’ll be looking for books on trucks or vampires or a Disney character or a Ninja Turtle.</a:t>
            </a:r>
          </a:p>
          <a:p>
            <a:endParaRPr lang="en-US" baseline="0" dirty="0"/>
          </a:p>
          <a:p>
            <a:r>
              <a:rPr lang="en-US" baseline="0" dirty="0"/>
              <a:t>So I’m not looking at a whole patron search – just the part that identifies bilingual results.</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7</a:t>
            </a:fld>
            <a:endParaRPr lang="en-US"/>
          </a:p>
        </p:txBody>
      </p:sp>
    </p:spTree>
    <p:extLst>
      <p:ext uri="{BB962C8B-B14F-4D97-AF65-F5344CB8AC3E}">
        <p14:creationId xmlns:p14="http://schemas.microsoft.com/office/powerpoint/2010/main" val="117973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facet on the left-hand</a:t>
            </a:r>
            <a:r>
              <a:rPr lang="en-US" baseline="0" dirty="0"/>
              <a:t> side of a search results page.  A patron can use this to filter the results.</a:t>
            </a:r>
            <a:endParaRPr lang="en-US" dirty="0"/>
          </a:p>
          <a:p>
            <a:endParaRPr lang="en-US" dirty="0"/>
          </a:p>
          <a:p>
            <a:r>
              <a:rPr lang="en-US" dirty="0"/>
              <a:t>I don’t think the</a:t>
            </a:r>
            <a:r>
              <a:rPr lang="en-US" baseline="0" dirty="0"/>
              <a:t> implied OR</a:t>
            </a:r>
            <a:r>
              <a:rPr lang="en-US" dirty="0"/>
              <a:t> is particularly controversial.  If you’re buying</a:t>
            </a:r>
            <a:r>
              <a:rPr lang="en-US" baseline="0" dirty="0"/>
              <a:t> a t-shirt and you select black, gray and navy blue, that means black OR gray OR navy blue.  So the way the language facet works makes sense.</a:t>
            </a:r>
          </a:p>
          <a:p>
            <a:endParaRPr lang="en-US" baseline="0" dirty="0"/>
          </a:p>
          <a:p>
            <a:r>
              <a:rPr lang="en-US" baseline="0" dirty="0"/>
              <a:t>(There’s an extra complication in the “Include Translations” box:  with that box checked, the search filter includes the languages in the 041 field.  However, I’m skeptical that (a) any patron would understand what this does, and (b) that it’s useful anyway.)</a:t>
            </a:r>
          </a:p>
          <a:p>
            <a:endParaRPr lang="en-US" baseline="0" dirty="0"/>
          </a:p>
          <a:p>
            <a:r>
              <a:rPr lang="en-US" baseline="0" dirty="0"/>
              <a:t>The problem is … this isn’t everything that a patron wants to do with item language.  So a patron needs to do something more complicated.</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29834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 first search – in the screen shot – is</a:t>
            </a:r>
            <a:r>
              <a:rPr lang="en-US" baseline="0" dirty="0"/>
              <a:t> what a patron might do naturally.  It doesn’t quite work, but it also doesn’t quite fail.</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baseline="0" dirty="0"/>
              <a:t>I have another pop quiz for you:  what does Google do with a search for “spanish </a:t>
            </a:r>
            <a:r>
              <a:rPr lang="en-US" baseline="0" dirty="0" err="1"/>
              <a:t>english</a:t>
            </a:r>
            <a:r>
              <a:rPr lang="en-US" baseline="0" dirty="0"/>
              <a:t>” (no quotes)?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 second</a:t>
            </a:r>
            <a:r>
              <a:rPr lang="en-US" baseline="0" dirty="0"/>
              <a:t> search attempts to key on the language note, but there’s no way to search just the language note.  Also, searching a free text field is always problematic.</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 third search would work fine, except that not all the bilingual material</a:t>
            </a:r>
            <a:r>
              <a:rPr lang="en-US" baseline="0" dirty="0"/>
              <a:t> is assigned this subject heading.  Cataloger judgement??</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9</a:t>
            </a:fld>
            <a:endParaRPr lang="en-US"/>
          </a:p>
        </p:txBody>
      </p:sp>
    </p:spTree>
    <p:extLst>
      <p:ext uri="{BB962C8B-B14F-4D97-AF65-F5344CB8AC3E}">
        <p14:creationId xmlns:p14="http://schemas.microsoft.com/office/powerpoint/2010/main" val="1370413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6/8/2020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6/8/2020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6/8/2020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6/8/2020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6/8/2020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6/8/2020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6/8/2020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6/8/2020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6/8/2020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6/8/2020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carryonwilliam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carryonwilliams@gmail.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1930399"/>
          </a:xfrm>
        </p:spPr>
        <p:txBody>
          <a:bodyPr/>
          <a:lstStyle/>
          <a:p>
            <a:r>
              <a:rPr lang="en-US" dirty="0"/>
              <a:t>Why is Language Coding So Bad?</a:t>
            </a:r>
          </a:p>
        </p:txBody>
      </p:sp>
      <p:sp>
        <p:nvSpPr>
          <p:cNvPr id="4" name="Subtitle 2">
            <a:extLst>
              <a:ext uri="{FF2B5EF4-FFF2-40B4-BE49-F238E27FC236}">
                <a16:creationId xmlns:a16="http://schemas.microsoft.com/office/drawing/2014/main" id="{C2B85A90-9A11-4DE5-9E71-BBD57DB22394}"/>
              </a:ext>
            </a:extLst>
          </p:cNvPr>
          <p:cNvSpPr txBox="1">
            <a:spLocks/>
          </p:cNvSpPr>
          <p:nvPr/>
        </p:nvSpPr>
        <p:spPr>
          <a:xfrm>
            <a:off x="4799012" y="4191000"/>
            <a:ext cx="7008813" cy="1954213"/>
          </a:xfrm>
          <a:prstGeom prst="rect">
            <a:avLst/>
          </a:prstGeom>
        </p:spPr>
        <p:txBody>
          <a:bodyPr vert="horz" lIns="121899" tIns="60949" rIns="121899" bIns="60949" rtlCol="0">
            <a:noAutofit/>
          </a:bodyPr>
          <a:lstStyle>
            <a:lvl1pPr marL="0" indent="0" algn="l" defTabSz="1218987" rtl="0" eaLnBrk="1" latinLnBrk="0" hangingPunct="1">
              <a:lnSpc>
                <a:spcPct val="95000"/>
              </a:lnSpc>
              <a:spcBef>
                <a:spcPts val="0"/>
              </a:spcBef>
              <a:buSzPct val="100000"/>
              <a:buFont typeface="Arial" pitchFamily="34" charset="0"/>
              <a:buNone/>
              <a:defRPr sz="2800" b="0" kern="1200">
                <a:solidFill>
                  <a:schemeClr val="tx1"/>
                </a:solidFill>
                <a:latin typeface="+mn-lt"/>
                <a:ea typeface="+mn-ea"/>
                <a:cs typeface="+mn-cs"/>
              </a:defRPr>
            </a:lvl1pPr>
            <a:lvl2pPr marL="609493" indent="0" algn="ctr" defTabSz="1218987" rtl="0" eaLnBrk="1" latinLnBrk="0" hangingPunct="1">
              <a:lnSpc>
                <a:spcPct val="95000"/>
              </a:lnSpc>
              <a:spcBef>
                <a:spcPts val="1066"/>
              </a:spcBef>
              <a:buSzPct val="100000"/>
              <a:buFont typeface="Century Gothic" pitchFamily="34" charset="0"/>
              <a:buNone/>
              <a:defRPr sz="2000" kern="1200">
                <a:solidFill>
                  <a:schemeClr val="tx1">
                    <a:tint val="75000"/>
                  </a:schemeClr>
                </a:solidFill>
                <a:latin typeface="+mn-lt"/>
                <a:ea typeface="+mn-ea"/>
                <a:cs typeface="+mn-cs"/>
              </a:defRPr>
            </a:lvl2pPr>
            <a:lvl3pPr marL="1218987"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n-cs"/>
              </a:defRPr>
            </a:lvl3pPr>
            <a:lvl4pPr marL="1828480"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n-cs"/>
              </a:defRPr>
            </a:lvl4pPr>
            <a:lvl5pPr marL="2437973"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n-cs"/>
              </a:defRPr>
            </a:lvl5pPr>
            <a:lvl6pPr marL="3047467"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6pPr>
            <a:lvl7pPr marL="3656960"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7pPr>
            <a:lvl8pPr marL="4266453"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8pPr>
            <a:lvl9pPr marL="4875947"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9pPr>
          </a:lstStyle>
          <a:p>
            <a:pPr>
              <a:lnSpc>
                <a:spcPct val="100000"/>
              </a:lnSpc>
              <a:spcAft>
                <a:spcPts val="600"/>
              </a:spcAft>
            </a:pPr>
            <a:r>
              <a:rPr lang="en-US" sz="2400" dirty="0"/>
              <a:t>Graeme Williams</a:t>
            </a:r>
          </a:p>
          <a:p>
            <a:pPr>
              <a:lnSpc>
                <a:spcPct val="100000"/>
              </a:lnSpc>
              <a:spcAft>
                <a:spcPts val="600"/>
              </a:spcAft>
            </a:pPr>
            <a:r>
              <a:rPr lang="en-US" sz="2400" dirty="0">
                <a:hlinkClick r:id="rId3"/>
              </a:rPr>
              <a:t>carryonwilliams@gmail.com</a:t>
            </a:r>
            <a:endParaRPr lang="en-US" sz="2400" dirty="0"/>
          </a:p>
          <a:p>
            <a:pPr>
              <a:lnSpc>
                <a:spcPct val="100000"/>
              </a:lnSpc>
              <a:spcAft>
                <a:spcPts val="600"/>
              </a:spcAft>
            </a:pPr>
            <a:r>
              <a:rPr lang="en-US" sz="2400" dirty="0"/>
              <a:t>lagbolt.wordpress.com</a:t>
            </a:r>
          </a:p>
          <a:p>
            <a:pPr>
              <a:lnSpc>
                <a:spcPct val="100000"/>
              </a:lnSpc>
              <a:spcAft>
                <a:spcPts val="600"/>
              </a:spcAft>
            </a:pPr>
            <a:r>
              <a:rPr lang="en-US" sz="2400" dirty="0"/>
              <a:t>Twitter:  @</a:t>
            </a:r>
            <a:r>
              <a:rPr lang="en-US" sz="2400" dirty="0" err="1"/>
              <a:t>lagbolt</a:t>
            </a:r>
            <a:endParaRPr lang="en-US" sz="2400"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8CED-4A71-478A-88C2-26DB1A328C27}"/>
              </a:ext>
            </a:extLst>
          </p:cNvPr>
          <p:cNvSpPr>
            <a:spLocks noGrp="1"/>
          </p:cNvSpPr>
          <p:nvPr>
            <p:ph type="title"/>
          </p:nvPr>
        </p:nvSpPr>
        <p:spPr>
          <a:xfrm>
            <a:off x="1117309" y="76200"/>
            <a:ext cx="10157354" cy="762000"/>
          </a:xfrm>
        </p:spPr>
        <p:txBody>
          <a:bodyPr/>
          <a:lstStyle/>
          <a:p>
            <a:r>
              <a:rPr lang="en-US" dirty="0"/>
              <a:t>Advanced Search</a:t>
            </a:r>
          </a:p>
        </p:txBody>
      </p:sp>
      <p:pic>
        <p:nvPicPr>
          <p:cNvPr id="7" name="Content Placeholder 6">
            <a:extLst>
              <a:ext uri="{FF2B5EF4-FFF2-40B4-BE49-F238E27FC236}">
                <a16:creationId xmlns:a16="http://schemas.microsoft.com/office/drawing/2014/main" id="{661BAD24-D314-45D5-913F-1106A840DF12}"/>
              </a:ext>
            </a:extLst>
          </p:cNvPr>
          <p:cNvPicPr>
            <a:picLocks noGrp="1" noChangeAspect="1"/>
          </p:cNvPicPr>
          <p:nvPr>
            <p:ph idx="1"/>
          </p:nvPr>
        </p:nvPicPr>
        <p:blipFill>
          <a:blip r:embed="rId3"/>
          <a:stretch>
            <a:fillRect/>
          </a:stretch>
        </p:blipFill>
        <p:spPr>
          <a:xfrm>
            <a:off x="1942106" y="838200"/>
            <a:ext cx="8304611" cy="5680999"/>
          </a:xfrm>
          <a:prstGeom prst="rect">
            <a:avLst/>
          </a:prstGeom>
        </p:spPr>
      </p:pic>
      <p:sp>
        <p:nvSpPr>
          <p:cNvPr id="8" name="Arrow: Right 7">
            <a:extLst>
              <a:ext uri="{FF2B5EF4-FFF2-40B4-BE49-F238E27FC236}">
                <a16:creationId xmlns:a16="http://schemas.microsoft.com/office/drawing/2014/main" id="{4303AE20-F50D-4607-8FAF-B9BAA65670BF}"/>
              </a:ext>
            </a:extLst>
          </p:cNvPr>
          <p:cNvSpPr/>
          <p:nvPr/>
        </p:nvSpPr>
        <p:spPr>
          <a:xfrm>
            <a:off x="608012" y="5791200"/>
            <a:ext cx="1143000" cy="3048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52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Advanced Searches</a:t>
            </a:r>
          </a:p>
        </p:txBody>
      </p:sp>
      <p:sp>
        <p:nvSpPr>
          <p:cNvPr id="14" name="Content Placeholder 13"/>
          <p:cNvSpPr>
            <a:spLocks noGrp="1"/>
          </p:cNvSpPr>
          <p:nvPr>
            <p:ph idx="1"/>
          </p:nvPr>
        </p:nvSpPr>
        <p:spPr>
          <a:xfrm>
            <a:off x="1117309" y="1905000"/>
            <a:ext cx="10157354" cy="4343400"/>
          </a:xfrm>
        </p:spPr>
        <p:txBody>
          <a:bodyPr>
            <a:normAutofit/>
          </a:bodyPr>
          <a:lstStyle/>
          <a:p>
            <a:r>
              <a:rPr lang="en-US" dirty="0" err="1"/>
              <a:t>language:eng</a:t>
            </a:r>
            <a:r>
              <a:rPr lang="en-US" dirty="0"/>
              <a:t> AND </a:t>
            </a:r>
            <a:r>
              <a:rPr lang="en-US" dirty="0" err="1"/>
              <a:t>language:spa</a:t>
            </a:r>
            <a:endParaRPr lang="en-US" dirty="0"/>
          </a:p>
          <a:p>
            <a:pPr lvl="1"/>
            <a:r>
              <a:rPr lang="en-US" dirty="0"/>
              <a:t>Searches both the 008 and 041 field</a:t>
            </a:r>
          </a:p>
          <a:p>
            <a:pPr lvl="1"/>
            <a:r>
              <a:rPr lang="en-US" dirty="0"/>
              <a:t>Works for books but not for movies because ‘language’ includes subtitles</a:t>
            </a:r>
          </a:p>
          <a:p>
            <a:pPr lvl="1"/>
            <a:r>
              <a:rPr lang="en-US" dirty="0"/>
              <a:t>Some bilingual books are missing an 041 field</a:t>
            </a:r>
          </a:p>
          <a:p>
            <a:r>
              <a:rPr lang="en-US" dirty="0" err="1"/>
              <a:t>language:spa</a:t>
            </a:r>
            <a:r>
              <a:rPr lang="en-US" dirty="0"/>
              <a:t> ~ with language facet = English</a:t>
            </a:r>
          </a:p>
          <a:p>
            <a:pPr lvl="1"/>
            <a:r>
              <a:rPr lang="en-US" dirty="0"/>
              <a:t>This will catch English movies with Spanish subtitles OR dubbed in Spanish</a:t>
            </a:r>
          </a:p>
          <a:p>
            <a:r>
              <a:rPr lang="en-US" dirty="0" err="1"/>
              <a:t>callnumber</a:t>
            </a:r>
            <a:r>
              <a:rPr lang="en-US" dirty="0">
                <a:sym typeface="Wingdings" panose="05000000000000000000" pitchFamily="2" charset="2"/>
              </a:rPr>
              <a:t>:(*spanish*) AND </a:t>
            </a:r>
            <a:r>
              <a:rPr lang="en-US" dirty="0" err="1">
                <a:sym typeface="Wingdings" panose="05000000000000000000" pitchFamily="2" charset="2"/>
              </a:rPr>
              <a:t>language:eng</a:t>
            </a:r>
            <a:endParaRPr lang="en-US" dirty="0">
              <a:sym typeface="Wingdings" panose="05000000000000000000" pitchFamily="2" charset="2"/>
            </a:endParaRPr>
          </a:p>
          <a:p>
            <a:pPr lvl="1"/>
            <a:r>
              <a:rPr lang="en-US" dirty="0"/>
              <a:t>Gives approximate but useful results</a:t>
            </a:r>
          </a:p>
          <a:p>
            <a:pPr lvl="1"/>
            <a:r>
              <a:rPr lang="en-US" dirty="0"/>
              <a:t>Accuracy depends on the details of your collection</a:t>
            </a:r>
          </a:p>
        </p:txBody>
      </p:sp>
    </p:spTree>
    <p:extLst>
      <p:ext uri="{BB962C8B-B14F-4D97-AF65-F5344CB8AC3E}">
        <p14:creationId xmlns:p14="http://schemas.microsoft.com/office/powerpoint/2010/main" val="16016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“Conclusions”</a:t>
            </a:r>
          </a:p>
        </p:txBody>
      </p:sp>
      <p:sp>
        <p:nvSpPr>
          <p:cNvPr id="14" name="Content Placeholder 13"/>
          <p:cNvSpPr>
            <a:spLocks noGrp="1"/>
          </p:cNvSpPr>
          <p:nvPr>
            <p:ph idx="1"/>
          </p:nvPr>
        </p:nvSpPr>
        <p:spPr>
          <a:xfrm>
            <a:off x="1136503" y="2057400"/>
            <a:ext cx="10157354" cy="4470400"/>
          </a:xfrm>
        </p:spPr>
        <p:txBody>
          <a:bodyPr>
            <a:normAutofit/>
          </a:bodyPr>
          <a:lstStyle/>
          <a:p>
            <a:pPr marL="0" indent="0">
              <a:buNone/>
            </a:pPr>
            <a:r>
              <a:rPr lang="en-US" dirty="0"/>
              <a:t>Most improvements depend on enhancements to the OPAC:</a:t>
            </a:r>
          </a:p>
          <a:p>
            <a:r>
              <a:rPr lang="en-US" dirty="0"/>
              <a:t>More sophisticated handling of language facet</a:t>
            </a:r>
          </a:p>
          <a:p>
            <a:pPr lvl="1"/>
            <a:r>
              <a:rPr lang="en-US" dirty="0"/>
              <a:t>E.g., “Spanish and English” in addition to “Spanish or English”</a:t>
            </a:r>
          </a:p>
          <a:p>
            <a:r>
              <a:rPr lang="en-US" dirty="0"/>
              <a:t>Better searching of 041 (e.g., original dialog, dubbed, subtitles)</a:t>
            </a:r>
          </a:p>
          <a:p>
            <a:r>
              <a:rPr lang="en-US" dirty="0"/>
              <a:t>A specific search on 546</a:t>
            </a:r>
          </a:p>
          <a:p>
            <a:pPr lvl="1"/>
            <a:r>
              <a:rPr lang="en-US" dirty="0"/>
              <a:t>(e.g., languagenote:”Spanish and English”)</a:t>
            </a:r>
          </a:p>
          <a:p>
            <a:pPr marL="0" indent="0">
              <a:spcBef>
                <a:spcPts val="3000"/>
              </a:spcBef>
              <a:buNone/>
            </a:pPr>
            <a:r>
              <a:rPr lang="en-US" dirty="0"/>
              <a:t>AND checking / enhancing many records.</a:t>
            </a:r>
          </a:p>
        </p:txBody>
      </p:sp>
    </p:spTree>
    <p:extLst>
      <p:ext uri="{BB962C8B-B14F-4D97-AF65-F5344CB8AC3E}">
        <p14:creationId xmlns:p14="http://schemas.microsoft.com/office/powerpoint/2010/main" val="33692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26" y="2339975"/>
            <a:ext cx="7008574" cy="1117600"/>
          </a:xfrm>
        </p:spPr>
        <p:txBody>
          <a:bodyPr/>
          <a:lstStyle/>
          <a:p>
            <a:r>
              <a:rPr lang="en-US" dirty="0"/>
              <a:t>Thank you!</a:t>
            </a:r>
          </a:p>
        </p:txBody>
      </p:sp>
      <p:sp>
        <p:nvSpPr>
          <p:cNvPr id="4" name="Subtitle 2">
            <a:extLst>
              <a:ext uri="{FF2B5EF4-FFF2-40B4-BE49-F238E27FC236}">
                <a16:creationId xmlns:a16="http://schemas.microsoft.com/office/drawing/2014/main" id="{6311AE05-8DA9-4A17-85D6-2415A4A8710B}"/>
              </a:ext>
            </a:extLst>
          </p:cNvPr>
          <p:cNvSpPr>
            <a:spLocks noGrp="1"/>
          </p:cNvSpPr>
          <p:nvPr>
            <p:ph type="body" idx="1"/>
          </p:nvPr>
        </p:nvSpPr>
        <p:spPr>
          <a:xfrm>
            <a:off x="820526" y="4114800"/>
            <a:ext cx="7008813" cy="1954213"/>
          </a:xfrm>
        </p:spPr>
        <p:txBody>
          <a:bodyPr>
            <a:noAutofit/>
          </a:bodyPr>
          <a:lstStyle/>
          <a:p>
            <a:pPr>
              <a:lnSpc>
                <a:spcPct val="100000"/>
              </a:lnSpc>
              <a:spcAft>
                <a:spcPts val="600"/>
              </a:spcAft>
            </a:pPr>
            <a:r>
              <a:rPr lang="en-US" sz="2400" dirty="0"/>
              <a:t>Graeme Williams</a:t>
            </a:r>
          </a:p>
          <a:p>
            <a:pPr>
              <a:lnSpc>
                <a:spcPct val="100000"/>
              </a:lnSpc>
              <a:spcAft>
                <a:spcPts val="600"/>
              </a:spcAft>
            </a:pPr>
            <a:r>
              <a:rPr lang="en-US" sz="2400" dirty="0">
                <a:hlinkClick r:id="rId3"/>
              </a:rPr>
              <a:t>carryonwilliams@gmail.com</a:t>
            </a:r>
            <a:endParaRPr lang="en-US" sz="2400" dirty="0"/>
          </a:p>
          <a:p>
            <a:pPr>
              <a:lnSpc>
                <a:spcPct val="100000"/>
              </a:lnSpc>
              <a:spcAft>
                <a:spcPts val="600"/>
              </a:spcAft>
            </a:pPr>
            <a:r>
              <a:rPr lang="en-US" sz="2400" dirty="0"/>
              <a:t>lagbolt.wordpress.com</a:t>
            </a:r>
          </a:p>
          <a:p>
            <a:pPr>
              <a:lnSpc>
                <a:spcPct val="100000"/>
              </a:lnSpc>
              <a:spcAft>
                <a:spcPts val="600"/>
              </a:spcAft>
            </a:pPr>
            <a:r>
              <a:rPr lang="en-US" sz="2400" dirty="0"/>
              <a:t>Twitter:  @</a:t>
            </a:r>
            <a:r>
              <a:rPr lang="en-US" sz="2400" dirty="0" err="1"/>
              <a:t>lagbolt</a:t>
            </a:r>
            <a:endParaRPr lang="en-US" sz="2400"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Summary</a:t>
            </a:r>
          </a:p>
        </p:txBody>
      </p:sp>
      <p:sp>
        <p:nvSpPr>
          <p:cNvPr id="14" name="Content Placeholder 13"/>
          <p:cNvSpPr>
            <a:spLocks noGrp="1"/>
          </p:cNvSpPr>
          <p:nvPr>
            <p:ph idx="1"/>
          </p:nvPr>
        </p:nvSpPr>
        <p:spPr>
          <a:xfrm>
            <a:off x="1136503" y="2057400"/>
            <a:ext cx="10157354" cy="4470400"/>
          </a:xfrm>
        </p:spPr>
        <p:txBody>
          <a:bodyPr/>
          <a:lstStyle/>
          <a:p>
            <a:r>
              <a:rPr lang="en-US" dirty="0"/>
              <a:t>Where does language (of item) appear in MARC?</a:t>
            </a:r>
          </a:p>
          <a:p>
            <a:r>
              <a:rPr lang="en-US" dirty="0"/>
              <a:t>Limitations in OPAC searching</a:t>
            </a:r>
          </a:p>
          <a:p>
            <a:r>
              <a:rPr lang="en-US" dirty="0"/>
              <a:t>Searching for bilingual materials</a:t>
            </a:r>
          </a:p>
          <a:p>
            <a:pPr lvl="1"/>
            <a:r>
              <a:rPr lang="en-US" dirty="0"/>
              <a:t>I’ll use BiblioCommons as an example</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Item language in MARC fields</a:t>
            </a:r>
          </a:p>
        </p:txBody>
      </p:sp>
      <p:sp>
        <p:nvSpPr>
          <p:cNvPr id="14" name="Content Placeholder 13"/>
          <p:cNvSpPr>
            <a:spLocks noGrp="1"/>
          </p:cNvSpPr>
          <p:nvPr>
            <p:ph idx="1"/>
          </p:nvPr>
        </p:nvSpPr>
        <p:spPr>
          <a:xfrm>
            <a:off x="1117309" y="1905000"/>
            <a:ext cx="10157354" cy="4470400"/>
          </a:xfrm>
        </p:spPr>
        <p:txBody>
          <a:bodyPr/>
          <a:lstStyle/>
          <a:p>
            <a:r>
              <a:rPr lang="en-US" dirty="0"/>
              <a:t>“Predominant language” in 008 header</a:t>
            </a:r>
          </a:p>
          <a:p>
            <a:r>
              <a:rPr lang="en-US" dirty="0"/>
              <a:t>041 field:</a:t>
            </a:r>
          </a:p>
          <a:p>
            <a:pPr marL="426645" lvl="1" indent="0" defTabSz="1428750">
              <a:buNone/>
            </a:pPr>
            <a:r>
              <a:rPr lang="en-US" dirty="0"/>
              <a:t>Dior and I:	</a:t>
            </a:r>
            <a:r>
              <a:rPr lang="nb-NO" dirty="0"/>
              <a:t>$afre$aeng$jeng$hfre$jfre$heng</a:t>
            </a:r>
          </a:p>
          <a:p>
            <a:pPr marL="426645" lvl="1" indent="0" defTabSz="952500">
              <a:buNone/>
            </a:pPr>
            <a:r>
              <a:rPr lang="nb-NO" dirty="0"/>
              <a:t>Captain Marvel:	$aeng$aspa$afre$jfre$jspa$heng</a:t>
            </a:r>
          </a:p>
          <a:p>
            <a:pPr marL="426645" lvl="1" indent="0" defTabSz="952500">
              <a:buNone/>
            </a:pPr>
            <a:r>
              <a:rPr lang="nb-NO" dirty="0"/>
              <a:t> ... Ambiguous (does $a refer to original or dubbed dialog?)</a:t>
            </a:r>
          </a:p>
          <a:p>
            <a:pPr marL="426645" lvl="1" indent="0" defTabSz="952500">
              <a:buNone/>
            </a:pPr>
            <a:r>
              <a:rPr lang="nb-NO" dirty="0"/>
              <a:t> ... Not directly visible or searchable by patrons at the subfield level</a:t>
            </a:r>
          </a:p>
          <a:p>
            <a:pPr defTabSz="952500"/>
            <a:r>
              <a:rPr lang="en-US" dirty="0"/>
              <a:t>546	  $</a:t>
            </a:r>
            <a:r>
              <a:rPr lang="en-US" dirty="0" err="1"/>
              <a:t>aIn</a:t>
            </a:r>
            <a:r>
              <a:rPr lang="en-US" dirty="0"/>
              <a:t> English, Spanish or French dialogue …</a:t>
            </a:r>
          </a:p>
          <a:p>
            <a:pPr marL="426645" lvl="1" indent="0" defTabSz="952500">
              <a:buNone/>
            </a:pPr>
            <a:r>
              <a:rPr lang="en-US" dirty="0"/>
              <a:t>… Potentially useful – but it’s free text</a:t>
            </a:r>
          </a:p>
          <a:p>
            <a:pPr marL="426645" lvl="1" indent="0" defTabSz="952500">
              <a:buNone/>
            </a:pPr>
            <a:r>
              <a:rPr lang="en-US" dirty="0"/>
              <a:t>… Not *specifically* searchable by patrons (for most, not all OPACs)</a:t>
            </a:r>
          </a:p>
        </p:txBody>
      </p:sp>
    </p:spTree>
    <p:extLst>
      <p:ext uri="{BB962C8B-B14F-4D97-AF65-F5344CB8AC3E}">
        <p14:creationId xmlns:p14="http://schemas.microsoft.com/office/powerpoint/2010/main" val="369255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More MARC fields</a:t>
            </a:r>
          </a:p>
        </p:txBody>
      </p:sp>
      <p:sp>
        <p:nvSpPr>
          <p:cNvPr id="14" name="Content Placeholder 13"/>
          <p:cNvSpPr>
            <a:spLocks noGrp="1"/>
          </p:cNvSpPr>
          <p:nvPr>
            <p:ph idx="1"/>
          </p:nvPr>
        </p:nvSpPr>
        <p:spPr>
          <a:xfrm>
            <a:off x="1136503" y="1828800"/>
            <a:ext cx="10157354" cy="4470400"/>
          </a:xfrm>
        </p:spPr>
        <p:txBody>
          <a:bodyPr>
            <a:normAutofit lnSpcReduction="10000"/>
          </a:bodyPr>
          <a:lstStyle/>
          <a:p>
            <a:pPr marL="0" indent="0" defTabSz="590550">
              <a:buNone/>
            </a:pPr>
            <a:r>
              <a:rPr lang="en-US" dirty="0"/>
              <a:t>Examples from different items …</a:t>
            </a:r>
          </a:p>
          <a:p>
            <a:pPr defTabSz="590550"/>
            <a:r>
              <a:rPr lang="en-US" dirty="0"/>
              <a:t>240  10	$</a:t>
            </a:r>
            <a:r>
              <a:rPr lang="en-US" dirty="0" err="1"/>
              <a:t>aLargo</a:t>
            </a:r>
            <a:r>
              <a:rPr lang="en-US" dirty="0"/>
              <a:t> p©♭</a:t>
            </a:r>
            <a:r>
              <a:rPr lang="en-US" dirty="0" err="1"/>
              <a:t>talo</a:t>
            </a:r>
            <a:r>
              <a:rPr lang="en-US" dirty="0"/>
              <a:t> de mar.$</a:t>
            </a:r>
            <a:r>
              <a:rPr lang="en-US" dirty="0" err="1"/>
              <a:t>lEnglish</a:t>
            </a:r>
            <a:endParaRPr lang="en-US" dirty="0"/>
          </a:p>
          <a:p>
            <a:pPr defTabSz="590550"/>
            <a:r>
              <a:rPr lang="en-US" dirty="0"/>
              <a:t>650    0	$</a:t>
            </a:r>
            <a:r>
              <a:rPr lang="en-US" dirty="0" err="1"/>
              <a:t>aSpanish</a:t>
            </a:r>
            <a:r>
              <a:rPr lang="en-US" dirty="0"/>
              <a:t> language </a:t>
            </a:r>
            <a:r>
              <a:rPr lang="en-US" dirty="0" err="1"/>
              <a:t>materials$xBilingual</a:t>
            </a:r>
            <a:r>
              <a:rPr lang="en-US" dirty="0"/>
              <a:t>.</a:t>
            </a:r>
          </a:p>
          <a:p>
            <a:pPr defTabSz="590550"/>
            <a:r>
              <a:rPr lang="en-US" dirty="0"/>
              <a:t>250		$</a:t>
            </a:r>
            <a:r>
              <a:rPr lang="en-US" dirty="0" err="1"/>
              <a:t>aFirst</a:t>
            </a:r>
            <a:r>
              <a:rPr lang="en-US" dirty="0"/>
              <a:t> Spanish edition.</a:t>
            </a:r>
          </a:p>
          <a:p>
            <a:pPr defTabSz="590550"/>
            <a:r>
              <a:rPr lang="en-US" dirty="0"/>
              <a:t>490	1 	$</a:t>
            </a:r>
            <a:r>
              <a:rPr lang="en-US" dirty="0" err="1"/>
              <a:t>aBilingual</a:t>
            </a:r>
            <a:r>
              <a:rPr lang="en-US" dirty="0"/>
              <a:t> Stone Arch readers. Nivel/Level 2</a:t>
            </a:r>
          </a:p>
          <a:p>
            <a:pPr defTabSz="590550"/>
            <a:r>
              <a:rPr lang="en-US" dirty="0"/>
              <a:t>830	0	$a39 clues.$</a:t>
            </a:r>
            <a:r>
              <a:rPr lang="en-US" dirty="0" err="1"/>
              <a:t>lSpanish</a:t>
            </a:r>
            <a:r>
              <a:rPr lang="en-US" dirty="0"/>
              <a:t> ;$v5.</a:t>
            </a:r>
          </a:p>
          <a:p>
            <a:pPr marL="0" indent="0" defTabSz="952500">
              <a:buNone/>
            </a:pPr>
            <a:r>
              <a:rPr lang="en-US" dirty="0"/>
              <a:t>  </a:t>
            </a:r>
          </a:p>
          <a:p>
            <a:pPr defTabSz="952500"/>
            <a:r>
              <a:rPr lang="en-US" dirty="0"/>
              <a:t>  Language information in call number (09x field)</a:t>
            </a:r>
          </a:p>
        </p:txBody>
      </p:sp>
      <p:sp>
        <p:nvSpPr>
          <p:cNvPr id="3" name="Plus Sign 2">
            <a:extLst>
              <a:ext uri="{FF2B5EF4-FFF2-40B4-BE49-F238E27FC236}">
                <a16:creationId xmlns:a16="http://schemas.microsoft.com/office/drawing/2014/main" id="{4C30139B-5131-4D7A-BE0D-9B87305A686B}"/>
              </a:ext>
            </a:extLst>
          </p:cNvPr>
          <p:cNvSpPr/>
          <p:nvPr/>
        </p:nvSpPr>
        <p:spPr>
          <a:xfrm>
            <a:off x="1083766" y="5715000"/>
            <a:ext cx="381000" cy="381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502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OPAC search limitations</a:t>
            </a:r>
          </a:p>
        </p:txBody>
      </p:sp>
      <p:sp>
        <p:nvSpPr>
          <p:cNvPr id="14" name="Content Placeholder 13"/>
          <p:cNvSpPr>
            <a:spLocks noGrp="1"/>
          </p:cNvSpPr>
          <p:nvPr>
            <p:ph idx="1"/>
          </p:nvPr>
        </p:nvSpPr>
        <p:spPr>
          <a:xfrm>
            <a:off x="1136503" y="2057400"/>
            <a:ext cx="10157354" cy="4470400"/>
          </a:xfrm>
        </p:spPr>
        <p:txBody>
          <a:bodyPr/>
          <a:lstStyle/>
          <a:p>
            <a:pPr marL="0" indent="0" defTabSz="590550">
              <a:buNone/>
            </a:pPr>
            <a:r>
              <a:rPr lang="en-US" dirty="0"/>
              <a:t>(Using BiblioCommons as an example)</a:t>
            </a:r>
          </a:p>
          <a:p>
            <a:pPr defTabSz="590550"/>
            <a:r>
              <a:rPr lang="en-US" dirty="0"/>
              <a:t>041 is searchable but imperfectly</a:t>
            </a:r>
          </a:p>
          <a:p>
            <a:pPr defTabSz="590550"/>
            <a:r>
              <a:rPr lang="en-US" dirty="0"/>
              <a:t>546 cannot be searched on its own, only with a “keyword” search</a:t>
            </a:r>
          </a:p>
          <a:p>
            <a:pPr defTabSz="590550"/>
            <a:r>
              <a:rPr lang="en-US" dirty="0"/>
              <a:t>“language” means different things in the language facet (uses 008) versus advanced search (uses 041 as well)</a:t>
            </a:r>
          </a:p>
          <a:p>
            <a:pPr defTabSz="590550"/>
            <a:r>
              <a:rPr lang="en-US" dirty="0"/>
              <a:t>Call number is only searchable using an undocumented trick</a:t>
            </a:r>
          </a:p>
        </p:txBody>
      </p:sp>
    </p:spTree>
    <p:extLst>
      <p:ext uri="{BB962C8B-B14F-4D97-AF65-F5344CB8AC3E}">
        <p14:creationId xmlns:p14="http://schemas.microsoft.com/office/powerpoint/2010/main" val="292774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Summary so far</a:t>
            </a:r>
          </a:p>
        </p:txBody>
      </p:sp>
      <p:sp>
        <p:nvSpPr>
          <p:cNvPr id="14" name="Content Placeholder 13"/>
          <p:cNvSpPr>
            <a:spLocks noGrp="1"/>
          </p:cNvSpPr>
          <p:nvPr>
            <p:ph idx="1"/>
          </p:nvPr>
        </p:nvSpPr>
        <p:spPr>
          <a:xfrm>
            <a:off x="1136503" y="2057400"/>
            <a:ext cx="10157354" cy="4470400"/>
          </a:xfrm>
        </p:spPr>
        <p:txBody>
          <a:bodyPr/>
          <a:lstStyle/>
          <a:p>
            <a:pPr marL="0" indent="0">
              <a:buNone/>
            </a:pPr>
            <a:r>
              <a:rPr lang="en-US" dirty="0"/>
              <a:t>Language information is scattered throughout the MARC record</a:t>
            </a:r>
          </a:p>
          <a:p>
            <a:pPr marL="0" indent="0">
              <a:buNone/>
            </a:pPr>
            <a:r>
              <a:rPr lang="en-US" dirty="0"/>
              <a:t>It can be ambiguous, hard to interpret, or free text</a:t>
            </a:r>
          </a:p>
          <a:p>
            <a:pPr marL="0" indent="0">
              <a:buNone/>
            </a:pPr>
            <a:r>
              <a:rPr lang="en-US" dirty="0"/>
              <a:t>A given field may or may not be (effectively) searchable</a:t>
            </a:r>
          </a:p>
          <a:p>
            <a:pPr marL="0" indent="0">
              <a:buNone/>
            </a:pPr>
            <a:endParaRPr lang="en-US" dirty="0"/>
          </a:p>
          <a:p>
            <a:pPr marL="0" indent="0">
              <a:buNone/>
            </a:pPr>
            <a:r>
              <a:rPr lang="en-US" dirty="0"/>
              <a:t>And … records are inconsistent and error-prone</a:t>
            </a:r>
          </a:p>
        </p:txBody>
      </p:sp>
    </p:spTree>
    <p:extLst>
      <p:ext uri="{BB962C8B-B14F-4D97-AF65-F5344CB8AC3E}">
        <p14:creationId xmlns:p14="http://schemas.microsoft.com/office/powerpoint/2010/main" val="160665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Searching for bilingual materials</a:t>
            </a:r>
          </a:p>
        </p:txBody>
      </p:sp>
      <p:sp>
        <p:nvSpPr>
          <p:cNvPr id="14" name="Content Placeholder 13"/>
          <p:cNvSpPr>
            <a:spLocks noGrp="1"/>
          </p:cNvSpPr>
          <p:nvPr>
            <p:ph idx="1"/>
          </p:nvPr>
        </p:nvSpPr>
        <p:spPr>
          <a:xfrm>
            <a:off x="1136503" y="2057400"/>
            <a:ext cx="10157354" cy="4470400"/>
          </a:xfrm>
        </p:spPr>
        <p:txBody>
          <a:bodyPr/>
          <a:lstStyle/>
          <a:p>
            <a:pPr marL="0" indent="0">
              <a:buNone/>
            </a:pPr>
            <a:r>
              <a:rPr lang="en-US" dirty="0"/>
              <a:t>I’ll use English + Spanish as an example.</a:t>
            </a:r>
          </a:p>
          <a:p>
            <a:pPr marL="0" indent="0">
              <a:buNone/>
            </a:pPr>
            <a:r>
              <a:rPr lang="en-US" dirty="0"/>
              <a:t>Addresses the use case where families have members who are fluent in different languages</a:t>
            </a:r>
          </a:p>
          <a:p>
            <a:pPr marL="0" indent="0">
              <a:buNone/>
            </a:pPr>
            <a:r>
              <a:rPr lang="en-US" dirty="0"/>
              <a:t>	e.g., Parent and child</a:t>
            </a:r>
          </a:p>
          <a:p>
            <a:pPr marL="0" indent="0">
              <a:buNone/>
            </a:pPr>
            <a:r>
              <a:rPr lang="en-US" dirty="0"/>
              <a:t>Real searches would be for particular topics, like “trucks”</a:t>
            </a:r>
          </a:p>
          <a:p>
            <a:pPr marL="0" indent="0">
              <a:buNone/>
            </a:pPr>
            <a:endParaRPr lang="en-US" dirty="0"/>
          </a:p>
          <a:p>
            <a:pPr marL="0" indent="0">
              <a:buNone/>
            </a:pPr>
            <a:r>
              <a:rPr lang="en-US" dirty="0"/>
              <a:t>So let’s try some searches   </a:t>
            </a:r>
            <a:r>
              <a:rPr lang="en-US" dirty="0">
                <a:sym typeface="Wingdings" panose="05000000000000000000" pitchFamily="2" charset="2"/>
              </a:rPr>
              <a:t>      </a:t>
            </a:r>
            <a:endParaRPr lang="en-US" dirty="0"/>
          </a:p>
        </p:txBody>
      </p:sp>
    </p:spTree>
    <p:extLst>
      <p:ext uri="{BB962C8B-B14F-4D97-AF65-F5344CB8AC3E}">
        <p14:creationId xmlns:p14="http://schemas.microsoft.com/office/powerpoint/2010/main" val="2962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Using the language facet</a:t>
            </a:r>
          </a:p>
        </p:txBody>
      </p:sp>
      <p:pic>
        <p:nvPicPr>
          <p:cNvPr id="6" name="Content Placeholder 5" descr="A screenshot of a cell phone&#10;&#10;Description automatically generated">
            <a:extLst>
              <a:ext uri="{FF2B5EF4-FFF2-40B4-BE49-F238E27FC236}">
                <a16:creationId xmlns:a16="http://schemas.microsoft.com/office/drawing/2014/main" id="{1377B313-66E3-4A60-B543-FE541625B5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7021" y="1981200"/>
            <a:ext cx="3407651" cy="3115028"/>
          </a:xfrm>
        </p:spPr>
      </p:pic>
      <p:sp>
        <p:nvSpPr>
          <p:cNvPr id="12" name="Content Placeholder 13">
            <a:extLst>
              <a:ext uri="{FF2B5EF4-FFF2-40B4-BE49-F238E27FC236}">
                <a16:creationId xmlns:a16="http://schemas.microsoft.com/office/drawing/2014/main" id="{31135071-2D23-4989-97BD-1D87188EFD11}"/>
              </a:ext>
            </a:extLst>
          </p:cNvPr>
          <p:cNvSpPr txBox="1">
            <a:spLocks/>
          </p:cNvSpPr>
          <p:nvPr/>
        </p:nvSpPr>
        <p:spPr>
          <a:xfrm>
            <a:off x="4400427" y="3552161"/>
            <a:ext cx="7007453" cy="2743200"/>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a:lnSpc>
                <a:spcPct val="100000"/>
              </a:lnSpc>
              <a:spcBef>
                <a:spcPts val="1800"/>
              </a:spcBef>
              <a:buFont typeface="Wingdings" panose="05000000000000000000" pitchFamily="2" charset="2"/>
              <a:buChar char="ç"/>
            </a:pPr>
            <a:r>
              <a:rPr lang="en-US" dirty="0">
                <a:sym typeface="Wingdings" panose="05000000000000000000" pitchFamily="2" charset="2"/>
              </a:rPr>
              <a:t>  This means “English OR Spanish”, not “English AND Spanish”</a:t>
            </a:r>
          </a:p>
          <a:p>
            <a:pPr marL="426645" lvl="1" indent="0">
              <a:lnSpc>
                <a:spcPct val="100000"/>
              </a:lnSpc>
              <a:spcBef>
                <a:spcPts val="1200"/>
              </a:spcBef>
              <a:buNone/>
            </a:pPr>
            <a:r>
              <a:rPr lang="en-US" dirty="0"/>
              <a:t>(which wouldn’t work anyway since this ONLY matches the language field in the 008 header)</a:t>
            </a:r>
          </a:p>
        </p:txBody>
      </p:sp>
    </p:spTree>
    <p:extLst>
      <p:ext uri="{BB962C8B-B14F-4D97-AF65-F5344CB8AC3E}">
        <p14:creationId xmlns:p14="http://schemas.microsoft.com/office/powerpoint/2010/main" val="206878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Searches … starting simple</a:t>
            </a:r>
          </a:p>
        </p:txBody>
      </p:sp>
      <p:sp>
        <p:nvSpPr>
          <p:cNvPr id="14" name="Content Placeholder 13"/>
          <p:cNvSpPr>
            <a:spLocks noGrp="1"/>
          </p:cNvSpPr>
          <p:nvPr>
            <p:ph idx="1"/>
          </p:nvPr>
        </p:nvSpPr>
        <p:spPr>
          <a:xfrm>
            <a:off x="1117309" y="2792028"/>
            <a:ext cx="10157354" cy="3632200"/>
          </a:xfrm>
        </p:spPr>
        <p:txBody>
          <a:bodyPr>
            <a:normAutofit/>
          </a:bodyPr>
          <a:lstStyle/>
          <a:p>
            <a:r>
              <a:rPr lang="en-US" dirty="0"/>
              <a:t>This        is an obvious search, but it won’t work very well</a:t>
            </a:r>
          </a:p>
          <a:p>
            <a:pPr lvl="1"/>
            <a:r>
              <a:rPr lang="en-US" dirty="0"/>
              <a:t>It works better than it should because of results ranking</a:t>
            </a:r>
          </a:p>
          <a:p>
            <a:r>
              <a:rPr lang="en-US" dirty="0" err="1"/>
              <a:t>keyword:“English</a:t>
            </a:r>
            <a:r>
              <a:rPr lang="en-US" dirty="0"/>
              <a:t> and dubbed Spanish”</a:t>
            </a:r>
          </a:p>
          <a:p>
            <a:pPr lvl="1"/>
            <a:r>
              <a:rPr lang="en-US" dirty="0"/>
              <a:t>Also returns material in Spanish and dubbed English</a:t>
            </a:r>
          </a:p>
          <a:p>
            <a:pPr lvl="1"/>
            <a:r>
              <a:rPr lang="en-US" dirty="0"/>
              <a:t>This searches “everything” not just the language note </a:t>
            </a:r>
          </a:p>
          <a:p>
            <a:r>
              <a:rPr lang="en-US" dirty="0" err="1"/>
              <a:t>subject:spanish</a:t>
            </a:r>
            <a:r>
              <a:rPr lang="en-US" dirty="0"/>
              <a:t> bilingual</a:t>
            </a:r>
          </a:p>
          <a:p>
            <a:pPr lvl="1"/>
            <a:r>
              <a:rPr lang="en-US" dirty="0"/>
              <a:t>Doesn’t capture all bilingual materials</a:t>
            </a:r>
          </a:p>
        </p:txBody>
      </p:sp>
      <p:pic>
        <p:nvPicPr>
          <p:cNvPr id="3" name="Picture 2">
            <a:extLst>
              <a:ext uri="{FF2B5EF4-FFF2-40B4-BE49-F238E27FC236}">
                <a16:creationId xmlns:a16="http://schemas.microsoft.com/office/drawing/2014/main" id="{43DE411C-55C4-4C08-A9BA-842CDA58E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2" y="1574730"/>
            <a:ext cx="9357330" cy="1007712"/>
          </a:xfrm>
          <a:prstGeom prst="rect">
            <a:avLst/>
          </a:prstGeom>
        </p:spPr>
      </p:pic>
      <p:sp>
        <p:nvSpPr>
          <p:cNvPr id="6" name="Arrow: Down 5">
            <a:extLst>
              <a:ext uri="{FF2B5EF4-FFF2-40B4-BE49-F238E27FC236}">
                <a16:creationId xmlns:a16="http://schemas.microsoft.com/office/drawing/2014/main" id="{15DB6E78-D8A8-4058-90F8-6EF10B88A53A}"/>
              </a:ext>
            </a:extLst>
          </p:cNvPr>
          <p:cNvSpPr/>
          <p:nvPr/>
        </p:nvSpPr>
        <p:spPr>
          <a:xfrm rot="10800000">
            <a:off x="2208212" y="2683972"/>
            <a:ext cx="228600" cy="419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87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7694</TotalTime>
  <Words>1933</Words>
  <Application>Microsoft Office PowerPoint</Application>
  <PresentationFormat>Custom</PresentationFormat>
  <Paragraphs>167</Paragraphs>
  <Slides>13</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Georgia Pro</vt:lpstr>
      <vt:lpstr>Wingdings</vt:lpstr>
      <vt:lpstr>Books 16x9</vt:lpstr>
      <vt:lpstr>Why is Language Coding So Bad?</vt:lpstr>
      <vt:lpstr>Summary</vt:lpstr>
      <vt:lpstr>Item language in MARC fields</vt:lpstr>
      <vt:lpstr>More MARC fields</vt:lpstr>
      <vt:lpstr>OPAC search limitations</vt:lpstr>
      <vt:lpstr>Summary so far</vt:lpstr>
      <vt:lpstr>Searching for bilingual materials</vt:lpstr>
      <vt:lpstr>Using the language facet</vt:lpstr>
      <vt:lpstr>Searches … starting simple</vt:lpstr>
      <vt:lpstr>Advanced Search</vt:lpstr>
      <vt:lpstr>Advanced Searches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Language Coding So Bad?</dc:title>
  <dc:creator>Graeme Williams</dc:creator>
  <cp:lastModifiedBy>Graeme Williams</cp:lastModifiedBy>
  <cp:revision>62</cp:revision>
  <cp:lastPrinted>2020-06-09T00:36:08Z</cp:lastPrinted>
  <dcterms:created xsi:type="dcterms:W3CDTF">2020-06-03T16:22:16Z</dcterms:created>
  <dcterms:modified xsi:type="dcterms:W3CDTF">2020-06-09T00:38:29Z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