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6" r:id="rId3"/>
    <p:sldId id="281" r:id="rId4"/>
    <p:sldId id="283" r:id="rId5"/>
    <p:sldId id="284" r:id="rId6"/>
    <p:sldId id="285" r:id="rId7"/>
    <p:sldId id="286" r:id="rId8"/>
    <p:sldId id="287" r:id="rId9"/>
    <p:sldId id="26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280" autoAdjust="0"/>
  </p:normalViewPr>
  <p:slideViewPr>
    <p:cSldViewPr showGuides="1">
      <p:cViewPr varScale="1">
        <p:scale>
          <a:sx n="84" d="100"/>
          <a:sy n="84" d="100"/>
        </p:scale>
        <p:origin x="437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1/31/2021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1/31/2021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1/31/2021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1/31/2021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1/31/2021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carryonwilliam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gbolt/catalog-erro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695325"/>
            <a:ext cx="7008574" cy="1701799"/>
          </a:xfrm>
        </p:spPr>
        <p:txBody>
          <a:bodyPr/>
          <a:lstStyle/>
          <a:p>
            <a:r>
              <a:rPr lang="en-US" dirty="0"/>
              <a:t>Filling in missing series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2987" y="4800600"/>
            <a:ext cx="7008574" cy="16002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Graeme Williams</a:t>
            </a:r>
          </a:p>
          <a:p>
            <a:pPr>
              <a:spcAft>
                <a:spcPts val="1200"/>
              </a:spcAft>
            </a:pPr>
            <a:r>
              <a:rPr lang="en-US" dirty="0">
                <a:hlinkClick r:id="rId2"/>
              </a:rPr>
              <a:t>carryonwilliams@gmail.com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@lagbolt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5DBA2-2B05-4676-B68B-F860B593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2817812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970212" y="152400"/>
            <a:ext cx="3429001" cy="1397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2133600"/>
            <a:ext cx="10157354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Compare series information from:</a:t>
            </a:r>
          </a:p>
          <a:p>
            <a:r>
              <a:rPr lang="en-US" dirty="0"/>
              <a:t>1,942 MARC records</a:t>
            </a:r>
          </a:p>
          <a:p>
            <a:pPr lvl="1"/>
            <a:r>
              <a:rPr lang="en-US" dirty="0"/>
              <a:t>books with subject = science fiction or fantasy</a:t>
            </a:r>
          </a:p>
          <a:p>
            <a:pPr lvl="1"/>
            <a:r>
              <a:rPr lang="en-US" dirty="0"/>
              <a:t>100 $a, 245 $a and 490 $a if present</a:t>
            </a:r>
          </a:p>
          <a:p>
            <a:r>
              <a:rPr lang="en-US" dirty="0"/>
              <a:t>Internet Science Fiction Database (isfdb.com)</a:t>
            </a:r>
          </a:p>
          <a:p>
            <a:pPr lvl="1"/>
            <a:r>
              <a:rPr lang="en-US" dirty="0"/>
              <a:t>Downloaded copy of database</a:t>
            </a:r>
          </a:p>
          <a:p>
            <a:pPr lvl="1"/>
            <a:r>
              <a:rPr lang="en-US" dirty="0"/>
              <a:t>Searched for series information using author + title</a:t>
            </a:r>
          </a:p>
          <a:p>
            <a:r>
              <a:rPr lang="en-US" dirty="0"/>
              <a:t>Goodreads and Novelist</a:t>
            </a:r>
          </a:p>
          <a:p>
            <a:pPr lvl="1"/>
            <a:r>
              <a:rPr lang="en-US" dirty="0"/>
              <a:t>Called internet API </a:t>
            </a:r>
          </a:p>
          <a:p>
            <a:pPr lvl="1"/>
            <a:r>
              <a:rPr lang="en-US" dirty="0"/>
              <a:t>Searched for series information using author + title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r>
              <a:rPr lang="en-US" dirty="0"/>
              <a:t>The process – part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40FAB-9797-4FDE-9B7D-6259079C1A3E}"/>
              </a:ext>
            </a:extLst>
          </p:cNvPr>
          <p:cNvSpPr/>
          <p:nvPr/>
        </p:nvSpPr>
        <p:spPr>
          <a:xfrm>
            <a:off x="1217612" y="1638300"/>
            <a:ext cx="7315200" cy="36576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25A2D-2BDB-4FB4-88B7-C6648A210197}"/>
              </a:ext>
            </a:extLst>
          </p:cNvPr>
          <p:cNvSpPr txBox="1"/>
          <p:nvPr/>
        </p:nvSpPr>
        <p:spPr>
          <a:xfrm>
            <a:off x="3503612" y="5791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1,942 records </a:t>
            </a:r>
            <a:r>
              <a:rPr lang="en-US" sz="3200" dirty="0"/>
              <a:t>in total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63BF6-6081-47A2-9F82-401BC0A9093C}"/>
              </a:ext>
            </a:extLst>
          </p:cNvPr>
          <p:cNvSpPr/>
          <p:nvPr/>
        </p:nvSpPr>
        <p:spPr>
          <a:xfrm>
            <a:off x="5726233" y="1638300"/>
            <a:ext cx="2798064" cy="31729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689FC-5D9B-4C41-A554-7F6E42A14713}"/>
              </a:ext>
            </a:extLst>
          </p:cNvPr>
          <p:cNvSpPr txBox="1"/>
          <p:nvPr/>
        </p:nvSpPr>
        <p:spPr>
          <a:xfrm>
            <a:off x="2290823" y="286693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1200 records</a:t>
            </a:r>
            <a:br>
              <a:rPr lang="en-US" dirty="0"/>
            </a:br>
            <a:r>
              <a:rPr lang="en-US" dirty="0"/>
              <a:t>include 490 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45192-3964-4344-891A-574AFD67A514}"/>
              </a:ext>
            </a:extLst>
          </p:cNvPr>
          <p:cNvSpPr txBox="1"/>
          <p:nvPr/>
        </p:nvSpPr>
        <p:spPr>
          <a:xfrm>
            <a:off x="6126809" y="2259589"/>
            <a:ext cx="2032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645 records</a:t>
            </a:r>
            <a:r>
              <a:rPr lang="en-US" dirty="0"/>
              <a:t>,</a:t>
            </a:r>
          </a:p>
          <a:p>
            <a:r>
              <a:rPr lang="en-US" dirty="0"/>
              <a:t>no 490,</a:t>
            </a:r>
          </a:p>
          <a:p>
            <a:r>
              <a:rPr lang="en-US" dirty="0"/>
              <a:t>No series</a:t>
            </a:r>
          </a:p>
          <a:p>
            <a:r>
              <a:rPr lang="en-US" dirty="0"/>
              <a:t>information</a:t>
            </a:r>
            <a:br>
              <a:rPr lang="en-US" dirty="0"/>
            </a:br>
            <a:r>
              <a:rPr lang="en-US" dirty="0"/>
              <a:t>in ISFDB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1700-C7CA-492A-8361-AFA84143C074}"/>
              </a:ext>
            </a:extLst>
          </p:cNvPr>
          <p:cNvSpPr txBox="1"/>
          <p:nvPr/>
        </p:nvSpPr>
        <p:spPr>
          <a:xfrm>
            <a:off x="9635607" y="2798296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97 records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 490</a:t>
            </a:r>
          </a:p>
          <a:p>
            <a:r>
              <a:rPr lang="en-US" dirty="0"/>
              <a:t>BUT</a:t>
            </a:r>
          </a:p>
          <a:p>
            <a:r>
              <a:rPr lang="en-US" dirty="0"/>
              <a:t>series info</a:t>
            </a:r>
          </a:p>
          <a:p>
            <a:r>
              <a:rPr lang="en-US" dirty="0"/>
              <a:t>In ISFDB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B1597A-3FB1-426C-A58D-5199AE93EBB9}"/>
              </a:ext>
            </a:extLst>
          </p:cNvPr>
          <p:cNvCxnSpPr>
            <a:cxnSpLocks/>
          </p:cNvCxnSpPr>
          <p:nvPr/>
        </p:nvCxnSpPr>
        <p:spPr>
          <a:xfrm flipH="1">
            <a:off x="8216033" y="4114800"/>
            <a:ext cx="1419574" cy="938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F75C45-AD8D-4628-9644-8D8C18E92B49}"/>
              </a:ext>
            </a:extLst>
          </p:cNvPr>
          <p:cNvCxnSpPr>
            <a:cxnSpLocks/>
          </p:cNvCxnSpPr>
          <p:nvPr/>
        </p:nvCxnSpPr>
        <p:spPr>
          <a:xfrm>
            <a:off x="5726233" y="1684020"/>
            <a:ext cx="0" cy="361188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0542F3-9241-41D7-84C2-64BE61C3BE07}"/>
              </a:ext>
            </a:extLst>
          </p:cNvPr>
          <p:cNvSpPr/>
          <p:nvPr/>
        </p:nvSpPr>
        <p:spPr>
          <a:xfrm>
            <a:off x="5734748" y="4815563"/>
            <a:ext cx="2798064" cy="4846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1887-40AC-49E0-84FE-74934A8A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r>
              <a:rPr lang="en-US" dirty="0"/>
              <a:t>Hand-checking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CA699-F007-45DE-9622-96729441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58" y="1171252"/>
            <a:ext cx="9526256" cy="55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D640-4C4C-4253-B94D-865038A2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r>
              <a:rPr lang="en-US" dirty="0"/>
              <a:t>The process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785F-AA40-4678-BC83-1BC072D9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values</a:t>
            </a:r>
            <a:r>
              <a:rPr lang="en-US" dirty="0"/>
              <a:t> returned by ISFDB weren’t sufficiently accurate, but perhaps it is useful as a </a:t>
            </a:r>
            <a:r>
              <a:rPr lang="en-US" i="1" dirty="0"/>
              <a:t>filter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As before, </a:t>
            </a:r>
            <a:r>
              <a:rPr lang="en-US" u="sng" dirty="0"/>
              <a:t>take the author and title from the 97 records</a:t>
            </a:r>
            <a:r>
              <a:rPr lang="en-US" dirty="0"/>
              <a:t> and:</a:t>
            </a:r>
          </a:p>
          <a:p>
            <a:r>
              <a:rPr lang="en-US" dirty="0"/>
              <a:t>Obtain series information, if any, from Goodreads using their public network API</a:t>
            </a:r>
          </a:p>
          <a:p>
            <a:r>
              <a:rPr lang="en-US" dirty="0"/>
              <a:t>Obtain series information, if any, from Novelist using an internal OPAC API</a:t>
            </a:r>
          </a:p>
          <a:p>
            <a:r>
              <a:rPr lang="en-US" dirty="0"/>
              <a:t>Compare the results from ISFDB, Goodreads and Novelist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333A-D298-4DA9-80E2-A93C6CD3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3826-4276-4EF6-9581-4B4EFAC8D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524000"/>
            <a:ext cx="10157354" cy="44704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Remember that all 97 records matched series information in ISFDB because that’s how we defined this set of records.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Of the 97 records …</a:t>
            </a:r>
          </a:p>
          <a:p>
            <a:r>
              <a:rPr lang="en-US" dirty="0"/>
              <a:t>82 records matched series information in Goodreads</a:t>
            </a:r>
          </a:p>
          <a:p>
            <a:pPr marL="426645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15 records had series information in ISFDB but not Goodreads</a:t>
            </a:r>
          </a:p>
          <a:p>
            <a:r>
              <a:rPr lang="en-US" dirty="0"/>
              <a:t>7 records matched series information in Novelist</a:t>
            </a:r>
          </a:p>
          <a:p>
            <a:pPr marL="0" indent="0">
              <a:lnSpc>
                <a:spcPct val="110000"/>
              </a:lnSpc>
              <a:spcBef>
                <a:spcPts val="3600"/>
              </a:spcBef>
              <a:buNone/>
            </a:pPr>
            <a:r>
              <a:rPr lang="en-US" dirty="0"/>
              <a:t>You can find the results at:</a:t>
            </a:r>
            <a:br>
              <a:rPr lang="en-US" dirty="0"/>
            </a:br>
            <a:r>
              <a:rPr lang="en-US" dirty="0"/>
              <a:t>https://github.com/lagbolt/catalog-errors/tree/master/files</a:t>
            </a:r>
          </a:p>
        </p:txBody>
      </p:sp>
    </p:spTree>
    <p:extLst>
      <p:ext uri="{BB962C8B-B14F-4D97-AF65-F5344CB8AC3E}">
        <p14:creationId xmlns:p14="http://schemas.microsoft.com/office/powerpoint/2010/main" val="36622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7EC9-F549-4D9B-AD16-07A7B8B8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04800"/>
            <a:ext cx="10157354" cy="838200"/>
          </a:xfrm>
        </p:spPr>
        <p:txBody>
          <a:bodyPr/>
          <a:lstStyle/>
          <a:p>
            <a:r>
              <a:rPr lang="en-US" dirty="0"/>
              <a:t>The series data from Goodreads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5C1D-E023-4919-A308-1844AE2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524000"/>
            <a:ext cx="10157354" cy="485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series data that was </a:t>
            </a:r>
            <a:r>
              <a:rPr lang="en-US" i="1" dirty="0"/>
              <a:t>present</a:t>
            </a:r>
            <a:r>
              <a:rPr lang="en-US" dirty="0"/>
              <a:t> (82 titles) was correct, except:</a:t>
            </a:r>
          </a:p>
          <a:p>
            <a:r>
              <a:rPr lang="en-US" dirty="0"/>
              <a:t>Some “series” data should have been subject headings</a:t>
            </a:r>
          </a:p>
          <a:p>
            <a:pPr lvl="1"/>
            <a:r>
              <a:rPr lang="en-US" dirty="0"/>
              <a:t>E.g., “</a:t>
            </a:r>
            <a:r>
              <a:rPr lang="en-US" dirty="0" err="1"/>
              <a:t>Xuya</a:t>
            </a:r>
            <a:r>
              <a:rPr lang="en-US" dirty="0"/>
              <a:t> (fictional universe)”, “Maximum Ride (videogame)”</a:t>
            </a:r>
          </a:p>
          <a:p>
            <a:pPr lvl="1"/>
            <a:r>
              <a:rPr lang="en-US" dirty="0"/>
              <a:t>Which, btw, are not present in LCSH / LCNAF</a:t>
            </a:r>
          </a:p>
          <a:p>
            <a:r>
              <a:rPr lang="en-US" dirty="0"/>
              <a:t>Something called “Star Wars Disney Canon Novel”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series data that was </a:t>
            </a:r>
            <a:r>
              <a:rPr lang="en-US" i="1" dirty="0"/>
              <a:t>missing</a:t>
            </a:r>
            <a:r>
              <a:rPr lang="en-US" dirty="0"/>
              <a:t> (15 titles) from Goodreads but present in ISFDB was </a:t>
            </a:r>
            <a:r>
              <a:rPr lang="en-US" sz="2800" i="1" dirty="0">
                <a:latin typeface="Comic Sans MS" panose="030F0702030302020204" pitchFamily="66" charset="0"/>
              </a:rPr>
              <a:t>interesting:</a:t>
            </a:r>
            <a:endParaRPr lang="en-US" sz="2800" i="1" dirty="0"/>
          </a:p>
          <a:p>
            <a:r>
              <a:rPr lang="en-US" dirty="0"/>
              <a:t>4 correct (including one sequel coming out in 2023!)</a:t>
            </a:r>
          </a:p>
          <a:p>
            <a:r>
              <a:rPr lang="en-US" dirty="0"/>
              <a:t>3 “world of …”</a:t>
            </a:r>
          </a:p>
          <a:p>
            <a:r>
              <a:rPr lang="en-US" dirty="0"/>
              <a:t>1 publisher imprint</a:t>
            </a:r>
          </a:p>
          <a:p>
            <a:r>
              <a:rPr lang="en-US" dirty="0"/>
              <a:t>7 incorrect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9A1E-A3CD-496D-82C8-BFFF9383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F6C7-ED3E-4746-8395-43978502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524000"/>
            <a:ext cx="10157354" cy="4927600"/>
          </a:xfrm>
        </p:spPr>
        <p:txBody>
          <a:bodyPr>
            <a:normAutofit/>
          </a:bodyPr>
          <a:lstStyle/>
          <a:p>
            <a:r>
              <a:rPr lang="en-US" sz="2800" dirty="0"/>
              <a:t>Data from ISFDB </a:t>
            </a:r>
            <a:r>
              <a:rPr lang="en-US" sz="2800"/>
              <a:t>is useful </a:t>
            </a:r>
            <a:r>
              <a:rPr lang="en-US" sz="2800" dirty="0"/>
              <a:t>as a filter</a:t>
            </a:r>
          </a:p>
          <a:p>
            <a:pPr lvl="1"/>
            <a:r>
              <a:rPr lang="en-US" sz="2400" dirty="0"/>
              <a:t>The downloadable database makes it easy to use</a:t>
            </a:r>
          </a:p>
          <a:p>
            <a:r>
              <a:rPr lang="en-US" sz="2800" dirty="0"/>
              <a:t>Novelist didn’t provide any help at all</a:t>
            </a:r>
          </a:p>
          <a:p>
            <a:r>
              <a:rPr lang="en-US" sz="2800" dirty="0"/>
              <a:t>Goodreads data is very good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It could be used as is, depending on your attitude to introducing errors</a:t>
            </a:r>
          </a:p>
          <a:p>
            <a:r>
              <a:rPr lang="en-US" sz="2800" dirty="0"/>
              <a:t>The combination of ISFDB and Goodreads is</a:t>
            </a:r>
          </a:p>
          <a:p>
            <a:pPr marL="0" indent="0">
              <a:buNone/>
            </a:pPr>
            <a:r>
              <a:rPr lang="en-US" sz="2800" dirty="0"/>
              <a:t>		EFFICIENT AND EFFECTIVE</a:t>
            </a:r>
          </a:p>
        </p:txBody>
      </p:sp>
    </p:spTree>
    <p:extLst>
      <p:ext uri="{BB962C8B-B14F-4D97-AF65-F5344CB8AC3E}">
        <p14:creationId xmlns:p14="http://schemas.microsoft.com/office/powerpoint/2010/main" val="35730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51" y="990600"/>
            <a:ext cx="7008574" cy="9652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051" y="1781175"/>
            <a:ext cx="8229600" cy="4114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Code is available: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i="1" dirty="0"/>
              <a:t>seriescheck.py </a:t>
            </a:r>
            <a:r>
              <a:rPr lang="en-US" dirty="0"/>
              <a:t>at</a:t>
            </a:r>
          </a:p>
          <a:p>
            <a:pPr>
              <a:spcAft>
                <a:spcPts val="1800"/>
              </a:spcAft>
            </a:pPr>
            <a:r>
              <a:rPr lang="en-US" dirty="0">
                <a:hlinkClick r:id="rId3"/>
              </a:rPr>
              <a:t>https://github.com/lagbolt/catalog-errors</a:t>
            </a:r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Questions -&gt; carryonwilliams@gmail.com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1698</TotalTime>
  <Words>458</Words>
  <Application>Microsoft Office PowerPoint</Application>
  <PresentationFormat>Custom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Comic Sans MS</vt:lpstr>
      <vt:lpstr>Books 16x9</vt:lpstr>
      <vt:lpstr>Filling in missing series information</vt:lpstr>
      <vt:lpstr>Summary</vt:lpstr>
      <vt:lpstr>The process – part 1</vt:lpstr>
      <vt:lpstr>Hand-checking …</vt:lpstr>
      <vt:lpstr>The process – part 2</vt:lpstr>
      <vt:lpstr>Summary of results</vt:lpstr>
      <vt:lpstr>The series data from Goodreads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Filling in missing series information</dc:title>
  <dc:creator>Graeme Williams</dc:creator>
  <cp:lastModifiedBy>Graeme Williams</cp:lastModifiedBy>
  <cp:revision>21</cp:revision>
  <dcterms:created xsi:type="dcterms:W3CDTF">2021-01-16T19:48:14Z</dcterms:created>
  <dcterms:modified xsi:type="dcterms:W3CDTF">2021-02-01T00:42:15Z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