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61" r:id="rId4"/>
    <p:sldId id="263" r:id="rId5"/>
    <p:sldId id="264" r:id="rId6"/>
    <p:sldId id="265" r:id="rId7"/>
    <p:sldId id="266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36CD-07E3-4CBC-B470-2AB08A37B20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EF5F9-036F-4953-AC60-58DE9E98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1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9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5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6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3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1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5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2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7152-DE74-42BB-9DB0-C9DD58AF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EC458-2A5A-4D85-B3B8-212BA2768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4241-6C72-4281-A835-274B62CB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0FA8-1ACF-42A1-A0D6-DFA93098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94F2-2B4E-4B59-A966-44F8085C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964D-17B5-4F55-99C1-51E98679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9444F-5C06-45BB-8168-1618A05DC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50DD-F6F9-49A7-B523-20F80973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E541-9B1F-4890-81C2-9B22E46C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90B-B560-4B32-9163-D3F58561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6193F-D8B4-4A5D-B913-AD672E18F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30DEB-A3C9-4E19-BC5B-B1FF4988B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DCC1-D7D4-4E3D-AF66-382D5B52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C015-6897-4B4B-9A73-7AB9648E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8C67-F530-4D9C-BBAC-AF0E19D4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1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4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2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41"/>
            <a:ext cx="10929485" cy="3117862"/>
          </a:xfrm>
          <a:prstGeom prst="rect">
            <a:avLst/>
          </a:prstGeom>
        </p:spPr>
        <p:txBody>
          <a:bodyPr/>
          <a:lstStyle>
            <a:lvl1pPr marL="342887" indent="-342887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2954" indent="-22859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317" indent="-22859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3" y="1363509"/>
            <a:ext cx="1471708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8"/>
            <a:ext cx="10912883" cy="411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4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2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7052" y="5686764"/>
            <a:ext cx="18288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405" y="-139700"/>
            <a:ext cx="12490604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29B3-4D11-4DF7-9016-AADD6C6C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16D0-C2C9-47CB-B540-D07144AE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03AF-5EA2-4AD6-BA0A-D8A6E866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2224-4D61-421D-BC0F-A824C230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E56A-EF44-42CD-933D-E1D3DF8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4672-B697-4838-B0BF-12EF521B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0DA4F-EA50-4BEA-8974-F185C2A0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49F1-1020-4161-A60B-B253D6ED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1BD2-5C92-4C13-9A94-8F070F93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F679-FAF9-4DA0-AB65-F6E7C8B4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F74F-E74C-4FCA-ABC7-20713DF7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86DA-5AA4-40DB-B51A-D055119F6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BD1B5-9AE7-46CC-B569-C1607EFF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EA35-9755-4007-A8C1-5FBF9D53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38065-299A-462D-A602-EB085371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194A-16AB-4074-96DD-35AC9EF9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77B7-C74A-4541-AF44-8A3494A8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5A92-8395-4744-AE67-1A749A8A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0EF9-2AD7-47B4-98CD-60575A8A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C4421-9732-4F09-AF39-7225D51ED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B3DBD-DD22-4C1D-8439-7788584F6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9E7F6-4BA9-4F1A-B4DD-C9E81CDB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32A27-BA78-45B9-83A2-D252869E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DCEA8-A001-47CB-81F4-9597514A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2302-B50E-4D66-AE1D-AE213891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DCB23-8855-4AE4-952B-51D252BC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A2F9B-F4C6-4D32-8DB0-12540FC1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E5B3-B388-4473-B098-427FC076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CABD7-DEDC-4578-9BA0-2B056044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59DE4-F2F5-4EBD-B03B-DAF7A595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73B95-ED5F-4AB9-8E89-B2379609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F7A6-D6AB-4AA1-8F83-D0F3355B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2866-9AB2-4F76-B8BC-7DDF30DB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224A0-AD0D-45CF-9CB3-31A075749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8C7EC-A8EC-4AF1-A6A2-51120450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6A0F2-E406-4B6E-B050-A78BF1F3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D13C-C372-4166-8E53-35F5B1B5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7E45-96AE-4678-85C3-5285D284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83F10-7D7C-472E-8FC6-C371B99BB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A076E-8279-41E2-91CC-E81549B7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30D2-671A-4FE9-9528-A88E38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FAD95-53EE-4BE3-B5F9-5E4038BB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84B72-284A-44B3-9CB1-2C7DE844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3F5B2-3F6C-4B18-B64A-3722BAA6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82DB-3188-4B87-94EF-3012AB36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DBF7-E547-4DE4-AA27-A02877C73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3C13-44A5-4F7E-A61B-79C8F66B665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0431-1157-4FF8-8A76-6B1439F68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366F-1783-4A49-8BED-96EC7C24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6B5D-DFC7-45C4-9203-655D9489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C6D58-609E-4024-8DC0-6BDF4947A231}"/>
              </a:ext>
            </a:extLst>
          </p:cNvPr>
          <p:cNvSpPr txBox="1"/>
          <p:nvPr/>
        </p:nvSpPr>
        <p:spPr>
          <a:xfrm>
            <a:off x="1053295" y="1736203"/>
            <a:ext cx="8889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 and walkthrough of power pivot (as it applies to DAX)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Fundamental concepts – Syntax, Function &amp;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DAX functions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Highlights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Power pivot walkthrough – for data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Walk through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Follow up with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7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C6D58-609E-4024-8DC0-6BDF4947A231}"/>
              </a:ext>
            </a:extLst>
          </p:cNvPr>
          <p:cNvSpPr txBox="1"/>
          <p:nvPr/>
        </p:nvSpPr>
        <p:spPr>
          <a:xfrm>
            <a:off x="1053295" y="1736203"/>
            <a:ext cx="8889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prep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Excel power pivot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Contoso sales – access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48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C6D58-609E-4024-8DC0-6BDF4947A231}"/>
              </a:ext>
            </a:extLst>
          </p:cNvPr>
          <p:cNvSpPr txBox="1"/>
          <p:nvPr/>
        </p:nvSpPr>
        <p:spPr>
          <a:xfrm>
            <a:off x="937548" y="1724628"/>
            <a:ext cx="8889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Formula language – not a programming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Excel power pivot language 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FCDD1-595B-4C5B-9306-8D741F85F54C}"/>
              </a:ext>
            </a:extLst>
          </p:cNvPr>
          <p:cNvSpPr txBox="1"/>
          <p:nvPr/>
        </p:nvSpPr>
        <p:spPr>
          <a:xfrm>
            <a:off x="775503" y="2691658"/>
            <a:ext cx="9537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components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Data model within excel </a:t>
            </a:r>
            <a:r>
              <a:rPr lang="en-US" dirty="0">
                <a:sym typeface="Wingdings" panose="05000000000000000000" pitchFamily="2" charset="2"/>
              </a:rPr>
              <a:t> used to create DAX measures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Power pivot enables loading data model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Data model viewed as both data and diagram view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Extended functionalities to create or modify relationships in data model 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Relationships managed with robust and easy UI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New data can be created from existing data using DAX and data model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Visualization is feasible for DAX generated data – makes it easy to calculate and see its inclusion within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9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66D6D-0D6F-4CFD-81A4-9AF04B8289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0834" y="1750770"/>
            <a:ext cx="7436134" cy="1873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C96E58-A890-487F-8E55-BEF341006B4D}"/>
              </a:ext>
            </a:extLst>
          </p:cNvPr>
          <p:cNvSpPr/>
          <p:nvPr/>
        </p:nvSpPr>
        <p:spPr>
          <a:xfrm>
            <a:off x="587422" y="3796096"/>
            <a:ext cx="92848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A.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 The measure name </a:t>
            </a: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Total Sales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B.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 The equals sign operator (</a:t>
            </a: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) indicates the beginning of the formula. When calculated, it will return a result.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C.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 The DAX function </a:t>
            </a: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 adds up all of the numbers in the </a:t>
            </a: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Sales[</a:t>
            </a:r>
            <a:r>
              <a:rPr lang="en-US" b="1" dirty="0" err="1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SalesAmount</a:t>
            </a: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 column. You’ll learn more about functions later.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D.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 Parenthesis </a:t>
            </a: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 surround an expression containing one or more arguments. All functions require at least one argument. An argument passes a value to a function.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E.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 The referenced table </a:t>
            </a:r>
            <a:r>
              <a:rPr lang="en-US" b="1" dirty="0">
                <a:solidFill>
                  <a:srgbClr val="222222"/>
                </a:solidFill>
                <a:latin typeface="segoe-ui_bold"/>
                <a:ea typeface="Times New Roman" panose="02020603050405020304" pitchFamily="18" charset="0"/>
              </a:rPr>
              <a:t>Sales</a:t>
            </a:r>
            <a:r>
              <a:rPr lang="en-US" dirty="0">
                <a:solidFill>
                  <a:srgbClr val="222222"/>
                </a:solidFill>
                <a:latin typeface="segoe-ui_normal"/>
                <a:ea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B5ED7-4BFE-4D85-A259-A730196BC6E0}"/>
              </a:ext>
            </a:extLst>
          </p:cNvPr>
          <p:cNvSpPr txBox="1"/>
          <p:nvPr/>
        </p:nvSpPr>
        <p:spPr>
          <a:xfrm>
            <a:off x="1116957" y="668960"/>
            <a:ext cx="134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24396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A30DC-86CC-46E8-A599-78BFFE160CED}"/>
              </a:ext>
            </a:extLst>
          </p:cNvPr>
          <p:cNvSpPr txBox="1"/>
          <p:nvPr/>
        </p:nvSpPr>
        <p:spPr>
          <a:xfrm>
            <a:off x="1006998" y="825962"/>
            <a:ext cx="197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67D3C-5D23-4EC3-88EB-4ADF5B8C1055}"/>
              </a:ext>
            </a:extLst>
          </p:cNvPr>
          <p:cNvSpPr/>
          <p:nvPr/>
        </p:nvSpPr>
        <p:spPr>
          <a:xfrm>
            <a:off x="422476" y="2982036"/>
            <a:ext cx="10781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a complete column or a table.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functions that return a table rather than a value.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the current row value or a related value as a kind of argument, to perform calculations that vary by context.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a variety of time intelligence functions.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049D5-CF15-4DA9-81EC-8E916135A414}"/>
              </a:ext>
            </a:extLst>
          </p:cNvPr>
          <p:cNvSpPr txBox="1"/>
          <p:nvPr/>
        </p:nvSpPr>
        <p:spPr>
          <a:xfrm>
            <a:off x="505428" y="2680947"/>
            <a:ext cx="559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Unique characteristics of DAX functions: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B9D5C-7677-4708-A4EF-90267E7B7C30}"/>
              </a:ext>
            </a:extLst>
          </p:cNvPr>
          <p:cNvSpPr/>
          <p:nvPr/>
        </p:nvSpPr>
        <p:spPr>
          <a:xfrm>
            <a:off x="505428" y="49451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Date and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Time </a:t>
            </a:r>
            <a:r>
              <a:rPr lang="en-US" dirty="0" err="1"/>
              <a:t>Intelligence,Information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Logical,Mathematical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Statistical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Parent/Child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6023D-7468-40A6-A2D8-0542C939E03E}"/>
              </a:ext>
            </a:extLst>
          </p:cNvPr>
          <p:cNvSpPr txBox="1"/>
          <p:nvPr/>
        </p:nvSpPr>
        <p:spPr>
          <a:xfrm>
            <a:off x="505428" y="4575787"/>
            <a:ext cx="559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Categories of DAX functions: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8CE8F-D792-46FC-B138-7DAC3B55C2FC}"/>
              </a:ext>
            </a:extLst>
          </p:cNvPr>
          <p:cNvSpPr txBox="1"/>
          <p:nvPr/>
        </p:nvSpPr>
        <p:spPr>
          <a:xfrm>
            <a:off x="422476" y="1643605"/>
            <a:ext cx="78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Predefined formulas to calculate measures.</a:t>
            </a:r>
          </a:p>
          <a:p>
            <a:r>
              <a:rPr lang="en-US" sz="2400" dirty="0"/>
              <a:t>Use arguments in a particular order or structure  </a:t>
            </a:r>
          </a:p>
        </p:txBody>
      </p:sp>
    </p:spTree>
    <p:extLst>
      <p:ext uri="{BB962C8B-B14F-4D97-AF65-F5344CB8AC3E}">
        <p14:creationId xmlns:p14="http://schemas.microsoft.com/office/powerpoint/2010/main" val="398799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FBED3-65DF-4086-9251-E80A81827382}"/>
              </a:ext>
            </a:extLst>
          </p:cNvPr>
          <p:cNvSpPr txBox="1"/>
          <p:nvPr/>
        </p:nvSpPr>
        <p:spPr>
          <a:xfrm>
            <a:off x="895676" y="848796"/>
            <a:ext cx="197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687F5-996D-4B31-BB71-75C917599A2A}"/>
              </a:ext>
            </a:extLst>
          </p:cNvPr>
          <p:cNvSpPr/>
          <p:nvPr/>
        </p:nvSpPr>
        <p:spPr>
          <a:xfrm>
            <a:off x="555585" y="1849301"/>
            <a:ext cx="10781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row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Calculate the values for each row because it has the context: For each row, it takes values in the column and subtracts them from values in another column.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7AC0F-3AD0-4EC3-9383-9D00FC6C6AFC}"/>
              </a:ext>
            </a:extLst>
          </p:cNvPr>
          <p:cNvSpPr txBox="1"/>
          <p:nvPr/>
        </p:nvSpPr>
        <p:spPr>
          <a:xfrm>
            <a:off x="619245" y="1548175"/>
            <a:ext cx="559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context: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9F4F0-965A-47A7-A297-1C1824BB0A50}"/>
              </a:ext>
            </a:extLst>
          </p:cNvPr>
          <p:cNvSpPr/>
          <p:nvPr/>
        </p:nvSpPr>
        <p:spPr>
          <a:xfrm>
            <a:off x="359872" y="3281673"/>
            <a:ext cx="8447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One or more filters applied in a calculation that determines a result or value.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4200E-EC45-4B2D-A22C-1FF98C37DB3D}"/>
              </a:ext>
            </a:extLst>
          </p:cNvPr>
          <p:cNvSpPr txBox="1"/>
          <p:nvPr/>
        </p:nvSpPr>
        <p:spPr>
          <a:xfrm>
            <a:off x="469832" y="3022330"/>
            <a:ext cx="559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context:</a:t>
            </a:r>
          </a:p>
        </p:txBody>
      </p:sp>
    </p:spTree>
    <p:extLst>
      <p:ext uri="{BB962C8B-B14F-4D97-AF65-F5344CB8AC3E}">
        <p14:creationId xmlns:p14="http://schemas.microsoft.com/office/powerpoint/2010/main" val="37525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C6D58-609E-4024-8DC0-6BDF4947A231}"/>
              </a:ext>
            </a:extLst>
          </p:cNvPr>
          <p:cNvSpPr txBox="1"/>
          <p:nvPr/>
        </p:nvSpPr>
        <p:spPr>
          <a:xfrm>
            <a:off x="824865" y="1068354"/>
            <a:ext cx="8889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Measures</a:t>
            </a:r>
            <a:r>
              <a:rPr lang="en-US" sz="2000" dirty="0"/>
              <a:t>:</a:t>
            </a:r>
          </a:p>
          <a:p>
            <a:r>
              <a:rPr lang="en-US" sz="2000" dirty="0"/>
              <a:t>Better than calculated columns in the data model (consume less memory &amp; lend to complicated calculations)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2AFCA-045F-47C4-8FCD-D10731D71580}"/>
              </a:ext>
            </a:extLst>
          </p:cNvPr>
          <p:cNvSpPr txBox="1"/>
          <p:nvPr/>
        </p:nvSpPr>
        <p:spPr>
          <a:xfrm>
            <a:off x="798991" y="2180694"/>
            <a:ext cx="103331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Some measures/functions:</a:t>
            </a:r>
          </a:p>
          <a:p>
            <a:pPr marL="342900" indent="-342900">
              <a:buAutoNum type="arabicPeriod"/>
            </a:pPr>
            <a:r>
              <a:rPr lang="en-US" dirty="0"/>
              <a:t>Aggregators – </a:t>
            </a:r>
            <a:r>
              <a:rPr lang="en-US" dirty="0" err="1"/>
              <a:t>Sumx</a:t>
            </a:r>
            <a:r>
              <a:rPr lang="en-US" dirty="0"/>
              <a:t> (sum vs. </a:t>
            </a:r>
            <a:r>
              <a:rPr lang="en-US" dirty="0" err="1"/>
              <a:t>sumx</a:t>
            </a:r>
            <a:r>
              <a:rPr lang="en-US" dirty="0"/>
              <a:t>) </a:t>
            </a:r>
          </a:p>
          <a:p>
            <a:pPr marL="342900" indent="-342900">
              <a:buAutoNum type="arabicPeriod"/>
            </a:pPr>
            <a:r>
              <a:rPr lang="en-US" dirty="0"/>
              <a:t>Count </a:t>
            </a:r>
          </a:p>
          <a:p>
            <a:pPr marL="342900" indent="-342900">
              <a:buAutoNum type="arabicPeriod"/>
            </a:pPr>
            <a:r>
              <a:rPr lang="en-US" dirty="0"/>
              <a:t>Logical (and, or, if etc.)</a:t>
            </a:r>
          </a:p>
          <a:p>
            <a:pPr marL="342900" indent="-342900">
              <a:buAutoNum type="arabicPeriod"/>
            </a:pPr>
            <a:r>
              <a:rPr lang="en-US" dirty="0"/>
              <a:t>Information (</a:t>
            </a:r>
            <a:r>
              <a:rPr lang="en-US" dirty="0" err="1"/>
              <a:t>isblank</a:t>
            </a:r>
            <a:r>
              <a:rPr lang="en-US" dirty="0"/>
              <a:t>, </a:t>
            </a:r>
            <a:r>
              <a:rPr lang="en-US" dirty="0" err="1"/>
              <a:t>isnumber</a:t>
            </a:r>
            <a:r>
              <a:rPr lang="en-US" dirty="0"/>
              <a:t>, </a:t>
            </a:r>
            <a:r>
              <a:rPr lang="en-US" dirty="0" err="1"/>
              <a:t>istext</a:t>
            </a:r>
            <a:r>
              <a:rPr lang="en-US" dirty="0"/>
              <a:t> etc.)</a:t>
            </a:r>
          </a:p>
          <a:p>
            <a:pPr marL="342900" indent="-342900">
              <a:buAutoNum type="arabicPeriod"/>
            </a:pPr>
            <a:r>
              <a:rPr lang="en-US" dirty="0"/>
              <a:t>Text (LEN, TRIM etc.)</a:t>
            </a:r>
          </a:p>
          <a:p>
            <a:pPr marL="342900" indent="-342900">
              <a:buAutoNum type="arabicPeriod"/>
            </a:pPr>
            <a:r>
              <a:rPr lang="en-US" dirty="0"/>
              <a:t>Max/Min</a:t>
            </a:r>
          </a:p>
          <a:p>
            <a:pPr marL="342900" indent="-342900">
              <a:buAutoNum type="arabicPeriod"/>
            </a:pPr>
            <a:r>
              <a:rPr lang="en-US" dirty="0"/>
              <a:t>DIVIDE</a:t>
            </a:r>
          </a:p>
          <a:p>
            <a:pPr marL="342900" indent="-342900">
              <a:buAutoNum type="arabicPeriod"/>
            </a:pPr>
            <a:r>
              <a:rPr lang="en-US" dirty="0"/>
              <a:t>Date</a:t>
            </a:r>
          </a:p>
          <a:p>
            <a:pPr marL="342900" indent="-342900">
              <a:buAutoNum type="arabicPeriod"/>
            </a:pPr>
            <a:r>
              <a:rPr lang="en-US" dirty="0"/>
              <a:t>Related and Related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8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D731B-2F8B-49F5-8E43-4E241C526E9D}"/>
              </a:ext>
            </a:extLst>
          </p:cNvPr>
          <p:cNvSpPr/>
          <p:nvPr/>
        </p:nvSpPr>
        <p:spPr>
          <a:xfrm>
            <a:off x="5384156" y="3811714"/>
            <a:ext cx="3117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Function (DAX)</a:t>
            </a:r>
          </a:p>
          <a:p>
            <a:r>
              <a:rPr lang="en-US" dirty="0"/>
              <a:t>AVERAGEA Function (DAX)</a:t>
            </a:r>
          </a:p>
          <a:p>
            <a:r>
              <a:rPr lang="en-US" dirty="0"/>
              <a:t>AVERAGEX Function (DAX)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DECF0-8904-41BA-A7D2-BA4C1C265077}"/>
              </a:ext>
            </a:extLst>
          </p:cNvPr>
          <p:cNvSpPr/>
          <p:nvPr/>
        </p:nvSpPr>
        <p:spPr>
          <a:xfrm>
            <a:off x="217989" y="3051500"/>
            <a:ext cx="3680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CONFIDENCE.NORM Function (DAX)</a:t>
            </a:r>
          </a:p>
          <a:p>
            <a:r>
              <a:rPr lang="en-US" dirty="0"/>
              <a:t>CONFIDENCE.T Function (DAX)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519B7-7F5D-486C-A0EC-B0199B403C02}"/>
              </a:ext>
            </a:extLst>
          </p:cNvPr>
          <p:cNvSpPr/>
          <p:nvPr/>
        </p:nvSpPr>
        <p:spPr>
          <a:xfrm>
            <a:off x="5320495" y="4805172"/>
            <a:ext cx="3181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BETA.DIST Function (DAX)</a:t>
            </a:r>
          </a:p>
          <a:p>
            <a:r>
              <a:rPr lang="en-US" dirty="0"/>
              <a:t>BETA.INV Function (DAX)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B96E-60FC-40D2-BA5A-A4F5DE9AF97C}"/>
              </a:ext>
            </a:extLst>
          </p:cNvPr>
          <p:cNvSpPr/>
          <p:nvPr/>
        </p:nvSpPr>
        <p:spPr>
          <a:xfrm>
            <a:off x="248855" y="3750160"/>
            <a:ext cx="4595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MAX Function (DAX)</a:t>
            </a:r>
          </a:p>
          <a:p>
            <a:r>
              <a:rPr lang="en-US" dirty="0"/>
              <a:t>MAXA Function (DAX)</a:t>
            </a:r>
          </a:p>
          <a:p>
            <a:r>
              <a:rPr lang="en-US" dirty="0"/>
              <a:t>MAXX Function (DAX)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E5E7D1-0C3B-410B-8D9E-F94CFBA733A5}"/>
              </a:ext>
            </a:extLst>
          </p:cNvPr>
          <p:cNvSpPr/>
          <p:nvPr/>
        </p:nvSpPr>
        <p:spPr>
          <a:xfrm>
            <a:off x="248855" y="4945428"/>
            <a:ext cx="459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MIN Function (DAX)</a:t>
            </a:r>
          </a:p>
          <a:p>
            <a:r>
              <a:rPr lang="en-US" dirty="0"/>
              <a:t>MINA Function (DAX)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4DE-4929-450A-96F3-046D0A6F88C2}"/>
              </a:ext>
            </a:extLst>
          </p:cNvPr>
          <p:cNvSpPr/>
          <p:nvPr/>
        </p:nvSpPr>
        <p:spPr>
          <a:xfrm>
            <a:off x="248856" y="5830495"/>
            <a:ext cx="2617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MEDIAN Function (DAX)</a:t>
            </a:r>
          </a:p>
          <a:p>
            <a:r>
              <a:rPr lang="en-US" dirty="0"/>
              <a:t>MEDIANX Function (DAX)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94B2F-991A-4EF2-A948-7FF403D34D11}"/>
              </a:ext>
            </a:extLst>
          </p:cNvPr>
          <p:cNvSpPr/>
          <p:nvPr/>
        </p:nvSpPr>
        <p:spPr>
          <a:xfrm>
            <a:off x="5320495" y="2540313"/>
            <a:ext cx="3694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PERCENTILE.EXC Function (DAX)</a:t>
            </a:r>
          </a:p>
          <a:p>
            <a:r>
              <a:rPr lang="en-US" dirty="0"/>
              <a:t>PERCENTILE.INC Function (DAX)</a:t>
            </a:r>
          </a:p>
          <a:p>
            <a:r>
              <a:rPr lang="en-US" dirty="0"/>
              <a:t>PERCENTILEX.EXC Function (DAX)</a:t>
            </a:r>
          </a:p>
          <a:p>
            <a:r>
              <a:rPr lang="en-US" dirty="0"/>
              <a:t>PERCENTILEX.INC Function (DAX)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BB022-AA8A-4DFD-A12D-72012D4B359B}"/>
              </a:ext>
            </a:extLst>
          </p:cNvPr>
          <p:cNvSpPr/>
          <p:nvPr/>
        </p:nvSpPr>
        <p:spPr>
          <a:xfrm>
            <a:off x="5125654" y="1752441"/>
            <a:ext cx="337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RANK.EQ Function (DAX)</a:t>
            </a:r>
          </a:p>
          <a:p>
            <a:r>
              <a:rPr lang="en-US" dirty="0"/>
              <a:t>RANKX Function (DAX)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95C7A-F2D5-4151-9A04-1A2E6F065D76}"/>
              </a:ext>
            </a:extLst>
          </p:cNvPr>
          <p:cNvSpPr/>
          <p:nvPr/>
        </p:nvSpPr>
        <p:spPr>
          <a:xfrm>
            <a:off x="244997" y="1668396"/>
            <a:ext cx="3174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STDEV.P Function (DAX)</a:t>
            </a:r>
          </a:p>
          <a:p>
            <a:r>
              <a:rPr lang="en-US" dirty="0"/>
              <a:t>STDEV.S Function (DAX)</a:t>
            </a:r>
          </a:p>
          <a:p>
            <a:r>
              <a:rPr lang="en-US" dirty="0"/>
              <a:t>STDEVX.P Function (DAX)</a:t>
            </a:r>
          </a:p>
          <a:p>
            <a:r>
              <a:rPr lang="en-US" dirty="0"/>
              <a:t>STDEVX.S Function (DAX)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96B2C-F6C4-444B-87A7-4FB3709C8B68}"/>
              </a:ext>
            </a:extLst>
          </p:cNvPr>
          <p:cNvSpPr/>
          <p:nvPr/>
        </p:nvSpPr>
        <p:spPr>
          <a:xfrm>
            <a:off x="5435733" y="5591759"/>
            <a:ext cx="3631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VAR.P Function (DAX)</a:t>
            </a:r>
          </a:p>
          <a:p>
            <a:r>
              <a:rPr lang="en-US" dirty="0"/>
              <a:t>VAR.S Function (DAX)</a:t>
            </a:r>
          </a:p>
          <a:p>
            <a:r>
              <a:rPr lang="en-US" dirty="0"/>
              <a:t>VARX.P Function (DAX)</a:t>
            </a:r>
          </a:p>
          <a:p>
            <a:r>
              <a:rPr lang="en-US" dirty="0"/>
              <a:t>VARX.S Function (DAX)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19682-174F-4F42-9FC6-A3C2D501801B}"/>
              </a:ext>
            </a:extLst>
          </p:cNvPr>
          <p:cNvSpPr txBox="1"/>
          <p:nvPr/>
        </p:nvSpPr>
        <p:spPr>
          <a:xfrm>
            <a:off x="821803" y="1029550"/>
            <a:ext cx="232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70395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Expressions (DAX) Fundamentals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2AFCA-045F-47C4-8FCD-D10731D71580}"/>
              </a:ext>
            </a:extLst>
          </p:cNvPr>
          <p:cNvSpPr txBox="1"/>
          <p:nvPr/>
        </p:nvSpPr>
        <p:spPr>
          <a:xfrm>
            <a:off x="768354" y="1632032"/>
            <a:ext cx="8582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 intelligence functions:</a:t>
            </a:r>
          </a:p>
          <a:p>
            <a:pPr marL="342900" indent="-342900">
              <a:buAutoNum type="arabicPeriod"/>
            </a:pPr>
            <a:r>
              <a:rPr lang="en-US" dirty="0"/>
              <a:t>Marking table as “date”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BF6905-0CF3-45B4-A13E-3DC25549B477}"/>
              </a:ext>
            </a:extLst>
          </p:cNvPr>
          <p:cNvSpPr/>
          <p:nvPr/>
        </p:nvSpPr>
        <p:spPr>
          <a:xfrm>
            <a:off x="547866" y="2639219"/>
            <a:ext cx="42209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CLOSINGBALANCEMONTH Function (DAX)</a:t>
            </a:r>
          </a:p>
          <a:p>
            <a:r>
              <a:rPr lang="en-US" dirty="0"/>
              <a:t>CLOSINGBALANCEQUARTER Function (DAX)</a:t>
            </a:r>
          </a:p>
          <a:p>
            <a:r>
              <a:rPr lang="en-US" dirty="0"/>
              <a:t>CLOSINGBALANCEYEAR Function (DAX)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33EA2A-99D8-405D-A4D5-002FA3C3CE8D}"/>
              </a:ext>
            </a:extLst>
          </p:cNvPr>
          <p:cNvSpPr/>
          <p:nvPr/>
        </p:nvSpPr>
        <p:spPr>
          <a:xfrm>
            <a:off x="547866" y="3664770"/>
            <a:ext cx="435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DATEADD Function (DAX)</a:t>
            </a:r>
          </a:p>
          <a:p>
            <a:r>
              <a:rPr lang="en-US" dirty="0"/>
              <a:t>DATESBETWEEN Function (DAX)</a:t>
            </a:r>
          </a:p>
          <a:p>
            <a:r>
              <a:rPr lang="en-US" dirty="0"/>
              <a:t>DATESINPERIOD Function (DAX)</a:t>
            </a:r>
          </a:p>
          <a:p>
            <a:r>
              <a:rPr lang="en-US" dirty="0"/>
              <a:t>DATESMTD Function (DAX)</a:t>
            </a:r>
          </a:p>
          <a:p>
            <a:r>
              <a:rPr lang="en-US" dirty="0"/>
              <a:t>DATESQTD Function (DAX)</a:t>
            </a:r>
          </a:p>
          <a:p>
            <a:r>
              <a:rPr lang="en-US" dirty="0"/>
              <a:t>DATESYTD Function (DAX)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F992DD-DB5A-4403-A0E9-74CDB1CAA531}"/>
              </a:ext>
            </a:extLst>
          </p:cNvPr>
          <p:cNvSpPr/>
          <p:nvPr/>
        </p:nvSpPr>
        <p:spPr>
          <a:xfrm>
            <a:off x="547866" y="5602735"/>
            <a:ext cx="4799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ENDOFMONTH Function (DAX)</a:t>
            </a:r>
          </a:p>
          <a:p>
            <a:r>
              <a:rPr lang="en-US"/>
              <a:t>ENDOFQUARTER Function (DAX)</a:t>
            </a:r>
          </a:p>
          <a:p>
            <a:r>
              <a:rPr lang="en-US"/>
              <a:t>ENDOFYEAR Function (DAX)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8D564B-A96B-4787-B85F-A17A79F803CA}"/>
              </a:ext>
            </a:extLst>
          </p:cNvPr>
          <p:cNvSpPr/>
          <p:nvPr/>
        </p:nvSpPr>
        <p:spPr>
          <a:xfrm>
            <a:off x="7598778" y="2741440"/>
            <a:ext cx="3316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TOTALMTD Function (DAX)</a:t>
            </a:r>
          </a:p>
          <a:p>
            <a:r>
              <a:rPr lang="en-US" dirty="0"/>
              <a:t>TOTALQTD Function (DAX)</a:t>
            </a:r>
          </a:p>
          <a:p>
            <a:r>
              <a:rPr lang="en-US" dirty="0"/>
              <a:t>TOTALYTD Function (DAX)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F484A1-1642-4E85-8ACA-435FFF414C32}"/>
              </a:ext>
            </a:extLst>
          </p:cNvPr>
          <p:cNvSpPr/>
          <p:nvPr/>
        </p:nvSpPr>
        <p:spPr>
          <a:xfrm>
            <a:off x="7598778" y="3874301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PREVIOUSDAY Function (DAX)</a:t>
            </a:r>
          </a:p>
          <a:p>
            <a:r>
              <a:rPr lang="en-US" dirty="0"/>
              <a:t>PREVIOUSMONTH Function (DAX)</a:t>
            </a:r>
          </a:p>
          <a:p>
            <a:r>
              <a:rPr lang="en-US" dirty="0"/>
              <a:t>PREVIOUSQUARTER Function (DAX)</a:t>
            </a:r>
          </a:p>
          <a:p>
            <a:r>
              <a:rPr lang="en-US" dirty="0"/>
              <a:t>PREVIOUSYEAR Function (DAX)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8208A-5659-4518-8796-A9AA096FEBF6}"/>
              </a:ext>
            </a:extLst>
          </p:cNvPr>
          <p:cNvSpPr/>
          <p:nvPr/>
        </p:nvSpPr>
        <p:spPr>
          <a:xfrm>
            <a:off x="7481103" y="5437279"/>
            <a:ext cx="4301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NEXTDAY Function (DAX)</a:t>
            </a:r>
          </a:p>
          <a:p>
            <a:r>
              <a:rPr lang="en-US" dirty="0"/>
              <a:t>NEXTMONTH Function (DAX)</a:t>
            </a:r>
          </a:p>
          <a:p>
            <a:r>
              <a:rPr lang="en-US" dirty="0"/>
              <a:t>NEXTQUARTER Function (DAX)</a:t>
            </a:r>
          </a:p>
          <a:p>
            <a:r>
              <a:rPr lang="en-US" dirty="0"/>
              <a:t>NEXTYEAR Function (DAX)</a:t>
            </a:r>
          </a:p>
        </p:txBody>
      </p:sp>
    </p:spTree>
    <p:extLst>
      <p:ext uri="{BB962C8B-B14F-4D97-AF65-F5344CB8AC3E}">
        <p14:creationId xmlns:p14="http://schemas.microsoft.com/office/powerpoint/2010/main" val="22809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826</Words>
  <Application>Microsoft Office PowerPoint</Application>
  <PresentationFormat>Widescreen</PresentationFormat>
  <Paragraphs>133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Encode Sans Normal Black</vt:lpstr>
      <vt:lpstr>Lucida Grande</vt:lpstr>
      <vt:lpstr>Open Sans</vt:lpstr>
      <vt:lpstr>Open Sans Light</vt:lpstr>
      <vt:lpstr>segoe-ui_bold</vt:lpstr>
      <vt:lpstr>segoe-ui_normal</vt:lpstr>
      <vt:lpstr>Times New Roman</vt:lpstr>
      <vt:lpstr>Uni Sans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Rajini Chintalapuri</dc:creator>
  <cp:lastModifiedBy>Rajini Chintalapuri</cp:lastModifiedBy>
  <cp:revision>19</cp:revision>
  <dcterms:created xsi:type="dcterms:W3CDTF">2017-12-12T16:17:28Z</dcterms:created>
  <dcterms:modified xsi:type="dcterms:W3CDTF">2018-01-31T23:12:22Z</dcterms:modified>
</cp:coreProperties>
</file>