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56" r:id="rId1"/>
    <p:sldMasterId id="2147483664" r:id="rId2"/>
    <p:sldMasterId id="2147483669" r:id="rId3"/>
  </p:sldMasterIdLst>
  <p:notesMasterIdLst>
    <p:notesMasterId r:id="rId55"/>
  </p:notesMasterIdLst>
  <p:sldIdLst>
    <p:sldId id="256" r:id="rId4"/>
    <p:sldId id="312" r:id="rId5"/>
    <p:sldId id="257" r:id="rId6"/>
    <p:sldId id="295" r:id="rId7"/>
    <p:sldId id="300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8" r:id="rId18"/>
    <p:sldId id="269" r:id="rId19"/>
    <p:sldId id="302" r:id="rId20"/>
    <p:sldId id="303" r:id="rId21"/>
    <p:sldId id="270" r:id="rId22"/>
    <p:sldId id="304" r:id="rId23"/>
    <p:sldId id="305" r:id="rId24"/>
    <p:sldId id="271" r:id="rId25"/>
    <p:sldId id="272" r:id="rId26"/>
    <p:sldId id="273" r:id="rId27"/>
    <p:sldId id="274" r:id="rId28"/>
    <p:sldId id="275" r:id="rId29"/>
    <p:sldId id="276" r:id="rId30"/>
    <p:sldId id="278" r:id="rId31"/>
    <p:sldId id="279" r:id="rId32"/>
    <p:sldId id="280" r:id="rId33"/>
    <p:sldId id="281" r:id="rId34"/>
    <p:sldId id="294" r:id="rId35"/>
    <p:sldId id="282" r:id="rId36"/>
    <p:sldId id="309" r:id="rId37"/>
    <p:sldId id="310" r:id="rId38"/>
    <p:sldId id="283" r:id="rId39"/>
    <p:sldId id="307" r:id="rId40"/>
    <p:sldId id="284" r:id="rId41"/>
    <p:sldId id="285" r:id="rId42"/>
    <p:sldId id="308" r:id="rId43"/>
    <p:sldId id="286" r:id="rId44"/>
    <p:sldId id="296" r:id="rId45"/>
    <p:sldId id="297" r:id="rId46"/>
    <p:sldId id="287" r:id="rId47"/>
    <p:sldId id="299" r:id="rId48"/>
    <p:sldId id="288" r:id="rId49"/>
    <p:sldId id="289" r:id="rId50"/>
    <p:sldId id="290" r:id="rId51"/>
    <p:sldId id="291" r:id="rId52"/>
    <p:sldId id="292" r:id="rId53"/>
    <p:sldId id="293" r:id="rId54"/>
  </p:sldIdLst>
  <p:sldSz cx="12192000" cy="6858000"/>
  <p:notesSz cx="6858000" cy="9144000"/>
  <p:embeddedFontLst>
    <p:embeddedFont>
      <p:font typeface="Cambria Math" panose="02040503050406030204" pitchFamily="18" charset="0"/>
      <p:regular r:id="rId56"/>
    </p:embeddedFont>
    <p:embeddedFont>
      <p:font typeface="Open Sans Light" panose="020B0604020202020204" charset="0"/>
      <p:regular r:id="rId57"/>
      <p:bold r:id="rId58"/>
      <p:italic r:id="rId59"/>
      <p:boldItalic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Source Code Pro" panose="020B0604020202020204" charset="0"/>
      <p:regular r:id="rId65"/>
      <p:bold r:id="rId66"/>
    </p:embeddedFont>
    <p:embeddedFont>
      <p:font typeface="Georgia" panose="02040502050405020303" pitchFamily="18" charset="0"/>
      <p:regular r:id="rId67"/>
      <p:bold r:id="rId68"/>
      <p:italic r:id="rId69"/>
      <p:boldItalic r:id="rId70"/>
    </p:embeddedFont>
    <p:embeddedFont>
      <p:font typeface="Encode Sans Black" panose="020B0604020202020204" charset="0"/>
      <p:bold r:id="rId71"/>
    </p:embeddedFont>
    <p:embeddedFont>
      <p:font typeface="Verdana" panose="020B0604030504040204" pitchFamily="34" charset="0"/>
      <p:regular r:id="rId72"/>
      <p:bold r:id="rId73"/>
      <p:italic r:id="rId74"/>
      <p:boldItalic r:id="rId7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C5A0D7-CF96-45BB-85FF-16461B26ED71}">
  <a:tblStyle styleId="{04C5A0D7-CF96-45BB-85FF-16461B26ED7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3745" autoAdjust="0"/>
  </p:normalViewPr>
  <p:slideViewPr>
    <p:cSldViewPr snapToGrid="0">
      <p:cViewPr varScale="1">
        <p:scale>
          <a:sx n="69" d="100"/>
          <a:sy n="69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74" Type="http://schemas.openxmlformats.org/officeDocument/2006/relationships/font" Target="fonts/font19.fntdata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font" Target="fonts/font6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font" Target="fonts/font14.fntdata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font" Target="fonts/font17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font" Target="fonts/font7.fntdata"/><Relationship Id="rId70" Type="http://schemas.openxmlformats.org/officeDocument/2006/relationships/font" Target="fonts/font15.fntdata"/><Relationship Id="rId75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2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openxmlformats.org/officeDocument/2006/relationships/font" Target="fonts/font18.fntdata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9850" marR="0" lvl="0" indent="63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7050" marR="0" lvl="1" indent="63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4250" marR="0" lvl="2" indent="63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1450" marR="0" lvl="3" indent="63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8650" marR="0" lvl="4" indent="63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55850" marR="0" lvl="5" indent="63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3050" marR="0" lvl="6" indent="63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70250" marR="0" lvl="7" indent="63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7450" marR="0" lvl="8" indent="63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635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635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635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635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35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dirty="0"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985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985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566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FDBE-5672-4985-BD85-BF0EDA6044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3566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624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985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dirty="0"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35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2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985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1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64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35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endParaRPr lang="en-US" dirty="0"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768898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indent="0" rtl="0">
              <a:buNone/>
            </a:pPr>
            <a:endParaRPr dirty="0"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rtl="0"/>
            <a:endParaRPr dirty="0"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848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35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335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35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261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35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35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35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35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35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35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35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35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69850" marR="0" lvl="0" indent="-635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635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53" y="5945854"/>
            <a:ext cx="1828800" cy="92354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1332224"/>
            <a:ext cx="92964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84" y="3973980"/>
            <a:ext cx="21336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430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53" y="5945854"/>
            <a:ext cx="18288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769275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1" y="1364404"/>
            <a:ext cx="1471708" cy="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4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1" y="1364404"/>
            <a:ext cx="1471708" cy="96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19" y="6331674"/>
            <a:ext cx="329184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0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1332224"/>
            <a:ext cx="92964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84" y="3973980"/>
            <a:ext cx="21336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553" y="5945854"/>
            <a:ext cx="1828800" cy="92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45" y="6354234"/>
            <a:ext cx="3285744" cy="27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7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4" y="2320239"/>
            <a:ext cx="10929485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1" y="1363508"/>
            <a:ext cx="1471708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6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19" y="6344768"/>
            <a:ext cx="329184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07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92828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1" y="1363508"/>
            <a:ext cx="1471708" cy="96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553" y="5945854"/>
            <a:ext cx="18288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1" y="1363508"/>
            <a:ext cx="1471708" cy="96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19" y="6344768"/>
            <a:ext cx="329184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65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07595-2DEE-41A0-8EC6-C5ADF49F3ED5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8800" y="6340476"/>
            <a:ext cx="2844800" cy="365125"/>
          </a:xfrm>
          <a:prstGeom prst="rect">
            <a:avLst/>
          </a:prstGeom>
        </p:spPr>
        <p:txBody>
          <a:bodyPr/>
          <a:lstStyle/>
          <a:p>
            <a:fld id="{07864862-ED75-4034-AF41-7103B49F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4" y="2320239"/>
            <a:ext cx="10929485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6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1" y="1364404"/>
            <a:ext cx="1471708" cy="96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19" y="6344768"/>
            <a:ext cx="329184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223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53" y="5945854"/>
            <a:ext cx="18288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769275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1" y="1364404"/>
            <a:ext cx="1471708" cy="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0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1" y="1364404"/>
            <a:ext cx="1471708" cy="96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19" y="6344768"/>
            <a:ext cx="329184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1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93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064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382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0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17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289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861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433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005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1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44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53" y="5945854"/>
            <a:ext cx="18288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45" y="6354234"/>
            <a:ext cx="3285744" cy="27381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1332224"/>
            <a:ext cx="92964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84" y="3973980"/>
            <a:ext cx="21336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0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4" y="2320239"/>
            <a:ext cx="10929485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6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E8D3A2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1" y="1364404"/>
            <a:ext cx="1471708" cy="96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19" y="6344768"/>
            <a:ext cx="329184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5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85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49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10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attle.gov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3m4bxse2JEQ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gi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hyperlink" Target="https://s3.amazonaws.com/aws.drewconway.com/viz/venn_diagram/data_science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ym typeface="Calibri"/>
              </a:rPr>
              <a:t>Data Analytics – Techniques for Decision Making Certificate Program</a:t>
            </a:r>
          </a:p>
          <a:p>
            <a:pPr lvl="0"/>
            <a:r>
              <a:rPr lang="en-US" dirty="0">
                <a:sym typeface="Calibri"/>
              </a:rPr>
              <a:t>Lesson 6: Probability and Descriptive Statistics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1.5.2 Mean, Mode, Median, Variance, Standard Deviation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Frequency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Shape 100" descr="HousePricesPlo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774" y="1248425"/>
            <a:ext cx="8056499" cy="54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8606125" y="1846075"/>
            <a:ext cx="3227399" cy="4130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grouped_pricing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&lt;-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AmesHousing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%&gt;%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group_by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SalePrice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%&gt;%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summarise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(count=n())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plot(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grouped_pricing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axis(side=1, at=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histinfo$mids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labels=format(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histinfo$mids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format="d",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big.mark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=','))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Histogram Information</a:t>
            </a:r>
            <a:endParaRPr lang="en-US" dirty="0"/>
          </a:p>
        </p:txBody>
      </p:sp>
      <p:sp>
        <p:nvSpPr>
          <p:cNvPr id="107" name="Shape 107"/>
          <p:cNvSpPr txBox="1"/>
          <p:nvPr/>
        </p:nvSpPr>
        <p:spPr>
          <a:xfrm>
            <a:off x="893425" y="1460925"/>
            <a:ext cx="11071834" cy="51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histinfo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&lt;-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Housing$SalePrice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plot = FALSE)</a:t>
            </a:r>
          </a:p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histinfo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$breaks - beginning and end points of each bar</a:t>
            </a:r>
            <a:br>
              <a:rPr lang="en-US" sz="2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$counts - count of items in each bucket</a:t>
            </a:r>
            <a:br>
              <a:rPr lang="en-US" sz="2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$density - probability that a random variable falls within each bar</a:t>
            </a:r>
            <a:br>
              <a:rPr lang="en-US" sz="2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$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mids</a:t>
            </a:r>
            <a:r>
              <a:rPr lang="en-US" sz="2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- midpoints of each bar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</a:t>
            </a:r>
            <a:endParaRPr lang="en-US" dirty="0"/>
          </a:p>
        </p:txBody>
      </p:sp>
      <p:pic>
        <p:nvPicPr>
          <p:cNvPr id="113" name="Shape 113" descr="AmesHousingHis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9" y="1934008"/>
            <a:ext cx="7266709" cy="495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995746" y="807161"/>
            <a:ext cx="7115896" cy="11126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hist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Housing$SalePrice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…)</a:t>
            </a:r>
          </a:p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plot(density(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Housing$SalePrice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)$y, …)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50" b="0" i="0" u="none" strike="noStrike" cap="none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1"/>
          <p:cNvSpPr txBox="1">
            <a:spLocks noGrp="1"/>
          </p:cNvSpPr>
          <p:nvPr>
            <p:ph type="body" sz="quarter" idx="11"/>
          </p:nvPr>
        </p:nvSpPr>
        <p:spPr>
          <a:xfrm>
            <a:off x="879073" y="1736726"/>
            <a:ext cx="10928280" cy="5678835"/>
          </a:xfrm>
          <a:blipFill rotWithShape="1">
            <a:blip r:embed="rId3">
              <a:alphaModFix/>
            </a:blip>
            <a:stretch>
              <a:fillRect l="-1849"/>
            </a:stretch>
          </a:blipFill>
        </p:spPr>
        <p:txBody>
          <a:bodyPr/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b="0" i="0" kern="1200" baseline="0">
                <a:solidFill>
                  <a:srgbClr val="33006F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Calibri"/>
              </a:rPr>
              <a:t> 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220691" y="1690684"/>
            <a:ext cx="4495800" cy="107311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3972" b="-5676"/>
            </a:stretch>
          </a:blip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Statistics – Descriptive</a:t>
            </a:r>
            <a:br>
              <a:rPr lang="en-US" dirty="0"/>
            </a:br>
            <a:r>
              <a:rPr lang="en-US" dirty="0"/>
              <a:t>Central Tendency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Histogram With Distribution Characteristics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804" y="952992"/>
            <a:ext cx="10681994" cy="59050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80BEFC2-E09E-496E-AF4E-31AA98C06805}"/>
              </a:ext>
            </a:extLst>
          </p:cNvPr>
          <p:cNvSpPr txBox="1">
            <a:spLocks/>
          </p:cNvSpPr>
          <p:nvPr/>
        </p:nvSpPr>
        <p:spPr>
          <a:xfrm>
            <a:off x="4778282" y="867509"/>
            <a:ext cx="10928280" cy="40154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>
                <a:solidFill>
                  <a:schemeClr val="tx1"/>
                </a:solidFill>
                <a:sym typeface="Source Code Pro"/>
              </a:rPr>
              <a:t>mode = $135,000</a:t>
            </a:r>
          </a:p>
          <a:p>
            <a:r>
              <a:rPr lang="en-US" sz="4000">
                <a:solidFill>
                  <a:schemeClr val="tx1"/>
                </a:solidFill>
                <a:sym typeface="Source Code Pro"/>
              </a:rPr>
              <a:t>median = $160,000</a:t>
            </a:r>
          </a:p>
          <a:p>
            <a:r>
              <a:rPr lang="en-US" sz="4000">
                <a:solidFill>
                  <a:schemeClr val="tx1"/>
                </a:solidFill>
                <a:sym typeface="Source Code Pro"/>
              </a:rPr>
              <a:t>mean = $180,796.06</a:t>
            </a:r>
          </a:p>
          <a:p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ym typeface="Calibri"/>
              </a:rPr>
              <a:t>Data Mining is [Almost] All About Distance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95676" y="1551900"/>
            <a:ext cx="10928280" cy="401549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sym typeface="Calibri"/>
              </a:rPr>
              <a:t>What is the distance D between X1 and X2?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41" name="Shape 141"/>
          <p:cNvCxnSpPr/>
          <p:nvPr/>
        </p:nvCxnSpPr>
        <p:spPr>
          <a:xfrm>
            <a:off x="2032664" y="2561430"/>
            <a:ext cx="7162799" cy="0"/>
          </a:xfrm>
          <a:prstGeom prst="straightConnector1">
            <a:avLst/>
          </a:prstGeom>
          <a:noFill/>
          <a:ln w="38100" cap="flat" cmpd="sng">
            <a:solidFill>
              <a:srgbClr val="5597D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2" name="Shape 142"/>
          <p:cNvCxnSpPr/>
          <p:nvPr/>
        </p:nvCxnSpPr>
        <p:spPr>
          <a:xfrm>
            <a:off x="3099464" y="2409030"/>
            <a:ext cx="0" cy="304798"/>
          </a:xfrm>
          <a:prstGeom prst="straightConnector1">
            <a:avLst/>
          </a:prstGeom>
          <a:noFill/>
          <a:ln w="38100" cap="flat" cmpd="sng">
            <a:solidFill>
              <a:srgbClr val="5597D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Shape 143"/>
          <p:cNvCxnSpPr/>
          <p:nvPr/>
        </p:nvCxnSpPr>
        <p:spPr>
          <a:xfrm>
            <a:off x="6909464" y="2409030"/>
            <a:ext cx="0" cy="304798"/>
          </a:xfrm>
          <a:prstGeom prst="straightConnector1">
            <a:avLst/>
          </a:prstGeom>
          <a:noFill/>
          <a:ln w="38100" cap="flat" cmpd="sng">
            <a:solidFill>
              <a:srgbClr val="5597D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Shape 144"/>
          <p:cNvSpPr txBox="1"/>
          <p:nvPr/>
        </p:nvSpPr>
        <p:spPr>
          <a:xfrm>
            <a:off x="2870864" y="2872093"/>
            <a:ext cx="495298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661814" y="2872093"/>
            <a:ext cx="495298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032664" y="3265275"/>
            <a:ext cx="7517100" cy="6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Hints: distance should [almost] always be positive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Shape 147" descr="Distanc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15" y="3904700"/>
            <a:ext cx="3558687" cy="218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854" y="274638"/>
            <a:ext cx="9262946" cy="1020762"/>
          </a:xfrm>
        </p:spPr>
        <p:txBody>
          <a:bodyPr/>
          <a:lstStyle/>
          <a:p>
            <a:pPr algn="l"/>
            <a:r>
              <a:rPr lang="en-US" dirty="0"/>
              <a:t>How About in 2D?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562100"/>
            <a:ext cx="763905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404FC3-C396-412E-B1A9-70DD38C421FB}"/>
                  </a:ext>
                </a:extLst>
              </p:cNvPr>
              <p:cNvSpPr txBox="1"/>
              <p:nvPr/>
            </p:nvSpPr>
            <p:spPr>
              <a:xfrm>
                <a:off x="5196468" y="4618792"/>
                <a:ext cx="437209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4400" dirty="0"/>
                  <a:t>Hint: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sz="4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440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sz="4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4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4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pt-BR" sz="4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404FC3-C396-412E-B1A9-70DD38C42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468" y="4618792"/>
                <a:ext cx="4372094" cy="677108"/>
              </a:xfrm>
              <a:prstGeom prst="rect">
                <a:avLst/>
              </a:prstGeom>
              <a:blipFill>
                <a:blip r:embed="rId3"/>
                <a:stretch>
                  <a:fillRect l="-7660" t="-24324" b="-49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819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820" y="274638"/>
            <a:ext cx="9117980" cy="1020762"/>
          </a:xfrm>
        </p:spPr>
        <p:txBody>
          <a:bodyPr/>
          <a:lstStyle/>
          <a:p>
            <a:pPr algn="l"/>
            <a:r>
              <a:rPr lang="en-US" dirty="0"/>
              <a:t>Distance in 2D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9E4AA-DE18-48CA-A9D0-EB04EDC01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62" y="1295400"/>
            <a:ext cx="9076363" cy="4436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AA7830-6F55-4060-950C-2073A42EAA69}"/>
                  </a:ext>
                </a:extLst>
              </p:cNvPr>
              <p:cNvSpPr txBox="1"/>
              <p:nvPr/>
            </p:nvSpPr>
            <p:spPr>
              <a:xfrm>
                <a:off x="3724508" y="4811025"/>
                <a:ext cx="8095785" cy="837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|AB|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AA7830-6F55-4060-950C-2073A42EA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508" y="4811025"/>
                <a:ext cx="8095785" cy="837793"/>
              </a:xfrm>
              <a:prstGeom prst="rect">
                <a:avLst/>
              </a:prstGeom>
              <a:blipFill>
                <a:blip r:embed="rId3"/>
                <a:stretch>
                  <a:fillRect l="-2711" b="-28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63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Other Distance Metrics</a:t>
            </a:r>
            <a:endParaRPr lang="en-US" dirty="0"/>
          </a:p>
        </p:txBody>
      </p:sp>
      <p:sp>
        <p:nvSpPr>
          <p:cNvPr id="154" name="Shape 154"/>
          <p:cNvSpPr txBox="1"/>
          <p:nvPr/>
        </p:nvSpPr>
        <p:spPr>
          <a:xfrm>
            <a:off x="2697942" y="2389902"/>
            <a:ext cx="4800600" cy="6215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302" t="-6860" b="-31370"/>
            </a:stretch>
          </a:blip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662019" y="1659572"/>
            <a:ext cx="4343400" cy="73032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803" b="-4997"/>
            </a:stretch>
          </a:blip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739810" y="1659572"/>
            <a:ext cx="4343400" cy="73032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803" b="-4997"/>
            </a:stretch>
          </a:blip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662021" y="1193264"/>
            <a:ext cx="3925387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Population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816010" y="1202762"/>
            <a:ext cx="3925387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</a:p>
        </p:txBody>
      </p:sp>
      <p:cxnSp>
        <p:nvCxnSpPr>
          <p:cNvPr id="159" name="Shape 159"/>
          <p:cNvCxnSpPr/>
          <p:nvPr/>
        </p:nvCxnSpPr>
        <p:spPr>
          <a:xfrm>
            <a:off x="6587410" y="1269464"/>
            <a:ext cx="0" cy="1749935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Shape 160"/>
          <p:cNvSpPr txBox="1"/>
          <p:nvPr/>
        </p:nvSpPr>
        <p:spPr>
          <a:xfrm>
            <a:off x="6816010" y="2397820"/>
            <a:ext cx="4800600" cy="62157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3302" t="-6860" b="-31370"/>
            </a:stretch>
          </a:blip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cxnSp>
        <p:nvCxnSpPr>
          <p:cNvPr id="161" name="Shape 161"/>
          <p:cNvCxnSpPr/>
          <p:nvPr/>
        </p:nvCxnSpPr>
        <p:spPr>
          <a:xfrm rot="10800000" flipH="1">
            <a:off x="569164" y="1654929"/>
            <a:ext cx="10361643" cy="9497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62" name="Shape 162"/>
          <p:cNvGraphicFramePr/>
          <p:nvPr>
            <p:extLst>
              <p:ext uri="{D42A27DB-BD31-4B8C-83A1-F6EECF244321}">
                <p14:modId xmlns:p14="http://schemas.microsoft.com/office/powerpoint/2010/main" val="2578558687"/>
              </p:ext>
            </p:extLst>
          </p:nvPr>
        </p:nvGraphicFramePr>
        <p:xfrm>
          <a:off x="5349859" y="3672864"/>
          <a:ext cx="2927875" cy="3101395"/>
        </p:xfrm>
        <a:graphic>
          <a:graphicData uri="http://schemas.openxmlformats.org/drawingml/2006/table">
            <a:tbl>
              <a:tblPr>
                <a:noFill/>
                <a:tableStyleId>{04C5A0D7-CF96-45BB-85FF-16461B26ED71}</a:tableStyleId>
              </a:tblPr>
              <a:tblGrid>
                <a:gridCol w="107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Plant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Span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Height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18.1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69.93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19.77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153.58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34.15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179.48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12.56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57.25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27.59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174.26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</a:rPr>
                        <a:t>Median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19.77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153.58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Mean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22.434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126.9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Variance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    57.45 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2,763.23 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StDev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      7.58 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52.57 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MeanAD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6.75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</a:rPr>
                        <a:t>50.65</a:t>
                      </a: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63" name="Shape 16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83526" y="3672864"/>
            <a:ext cx="3397135" cy="217237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9548692" y="4952198"/>
            <a:ext cx="1066799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Span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0217727" y="3737776"/>
            <a:ext cx="1066799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</a:p>
        </p:txBody>
      </p:sp>
      <p:sp>
        <p:nvSpPr>
          <p:cNvPr id="166" name="Shape 166"/>
          <p:cNvSpPr/>
          <p:nvPr/>
        </p:nvSpPr>
        <p:spPr>
          <a:xfrm>
            <a:off x="643810" y="3122585"/>
            <a:ext cx="3392980" cy="110055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265071" y="1792619"/>
            <a:ext cx="1656806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Variance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33241" y="2518094"/>
            <a:ext cx="2164701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Dev.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2625009" y="1261546"/>
            <a:ext cx="0" cy="1749935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Shape 170"/>
          <p:cNvCxnSpPr/>
          <p:nvPr/>
        </p:nvCxnSpPr>
        <p:spPr>
          <a:xfrm>
            <a:off x="643810" y="2389900"/>
            <a:ext cx="10286998" cy="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Shape 171"/>
          <p:cNvSpPr txBox="1"/>
          <p:nvPr/>
        </p:nvSpPr>
        <p:spPr>
          <a:xfrm>
            <a:off x="5244067" y="3276112"/>
            <a:ext cx="3925387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</p:txBody>
      </p:sp>
      <p:cxnSp>
        <p:nvCxnSpPr>
          <p:cNvPr id="172" name="Shape 172"/>
          <p:cNvCxnSpPr/>
          <p:nvPr/>
        </p:nvCxnSpPr>
        <p:spPr>
          <a:xfrm rot="10800000" flipH="1">
            <a:off x="643810" y="3054518"/>
            <a:ext cx="10361643" cy="9497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Course Outline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B88319-3622-4163-8966-52964BA23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00434"/>
              </p:ext>
            </p:extLst>
          </p:nvPr>
        </p:nvGraphicFramePr>
        <p:xfrm>
          <a:off x="1415710" y="1699847"/>
          <a:ext cx="7731832" cy="45751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7887">
                  <a:extLst>
                    <a:ext uri="{9D8B030D-6E8A-4147-A177-3AD203B41FA5}">
                      <a16:colId xmlns:a16="http://schemas.microsoft.com/office/drawing/2014/main" val="479036288"/>
                    </a:ext>
                  </a:extLst>
                </a:gridCol>
                <a:gridCol w="742634">
                  <a:extLst>
                    <a:ext uri="{9D8B030D-6E8A-4147-A177-3AD203B41FA5}">
                      <a16:colId xmlns:a16="http://schemas.microsoft.com/office/drawing/2014/main" val="3051993921"/>
                    </a:ext>
                  </a:extLst>
                </a:gridCol>
                <a:gridCol w="6011311">
                  <a:extLst>
                    <a:ext uri="{9D8B030D-6E8A-4147-A177-3AD203B41FA5}">
                      <a16:colId xmlns:a16="http://schemas.microsoft.com/office/drawing/2014/main" val="4274906724"/>
                    </a:ext>
                  </a:extLst>
                </a:gridCol>
              </a:tblGrid>
              <a:tr h="7312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1900" dirty="0">
                          <a:effectLst/>
                        </a:rPr>
                        <a:t>Lesson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Date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Topics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ctr"/>
                </a:tc>
                <a:extLst>
                  <a:ext uri="{0D108BD9-81ED-4DB2-BD59-A6C34878D82A}">
                    <a16:rowId xmlns:a16="http://schemas.microsoft.com/office/drawing/2014/main" val="3665959544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strike="sngStrike" dirty="0">
                          <a:effectLst/>
                        </a:rPr>
                        <a:t> 10/2</a:t>
                      </a:r>
                      <a:endParaRPr lang="en-US" sz="22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strike="sngStrike">
                          <a:effectLst/>
                        </a:rPr>
                        <a:t>The overall process of making decisions using data</a:t>
                      </a:r>
                      <a:endParaRPr lang="en-US" sz="2200" strike="sngStrik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ctr"/>
                </a:tc>
                <a:extLst>
                  <a:ext uri="{0D108BD9-81ED-4DB2-BD59-A6C34878D82A}">
                    <a16:rowId xmlns:a16="http://schemas.microsoft.com/office/drawing/2014/main" val="1970877579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strike="sngStrike" dirty="0">
                          <a:effectLst/>
                        </a:rPr>
                        <a:t> 10/9</a:t>
                      </a:r>
                      <a:endParaRPr lang="en-US" sz="22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strike="sngStrike" dirty="0">
                          <a:effectLst/>
                        </a:rPr>
                        <a:t>Getting started with data analysis</a:t>
                      </a:r>
                      <a:endParaRPr lang="en-US" sz="22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ctr"/>
                </a:tc>
                <a:extLst>
                  <a:ext uri="{0D108BD9-81ED-4DB2-BD59-A6C34878D82A}">
                    <a16:rowId xmlns:a16="http://schemas.microsoft.com/office/drawing/2014/main" val="231900749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strike="sngStrike" dirty="0">
                          <a:effectLst/>
                        </a:rPr>
                        <a:t> 10/16</a:t>
                      </a:r>
                      <a:endParaRPr lang="en-US" sz="22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strike="sngStrike" dirty="0">
                          <a:effectLst/>
                        </a:rPr>
                        <a:t>Data acquisition and preparation</a:t>
                      </a:r>
                      <a:endParaRPr lang="en-US" sz="22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ctr"/>
                </a:tc>
                <a:extLst>
                  <a:ext uri="{0D108BD9-81ED-4DB2-BD59-A6C34878D82A}">
                    <a16:rowId xmlns:a16="http://schemas.microsoft.com/office/drawing/2014/main" val="451702399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4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strike="sngStrike" dirty="0">
                          <a:effectLst/>
                        </a:rPr>
                        <a:t> 10/23</a:t>
                      </a:r>
                      <a:endParaRPr lang="en-US" sz="22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strike="sngStrike" dirty="0">
                          <a:effectLst/>
                        </a:rPr>
                        <a:t>Data Transformation</a:t>
                      </a:r>
                      <a:endParaRPr lang="en-US" sz="22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ctr"/>
                </a:tc>
                <a:extLst>
                  <a:ext uri="{0D108BD9-81ED-4DB2-BD59-A6C34878D82A}">
                    <a16:rowId xmlns:a16="http://schemas.microsoft.com/office/drawing/2014/main" val="2802480862"/>
                  </a:ext>
                </a:extLst>
              </a:tr>
              <a:tr h="3856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5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strike="sngStrike" dirty="0">
                          <a:effectLst/>
                        </a:rPr>
                        <a:t> 10/30</a:t>
                      </a:r>
                      <a:endParaRPr lang="en-US" sz="19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strike="sngStrike" dirty="0">
                          <a:effectLst/>
                        </a:rPr>
                        <a:t>Grouping and Transforming Data</a:t>
                      </a:r>
                      <a:endParaRPr lang="en-US" sz="19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ctr"/>
                </a:tc>
                <a:extLst>
                  <a:ext uri="{0D108BD9-81ED-4DB2-BD59-A6C34878D82A}">
                    <a16:rowId xmlns:a16="http://schemas.microsoft.com/office/drawing/2014/main" val="3642053332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6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11/6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Probability and Descriptive Statistics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ctr"/>
                </a:tc>
                <a:extLst>
                  <a:ext uri="{0D108BD9-81ED-4DB2-BD59-A6C34878D82A}">
                    <a16:rowId xmlns:a16="http://schemas.microsoft.com/office/drawing/2014/main" val="1947168939"/>
                  </a:ext>
                </a:extLst>
              </a:tr>
              <a:tr h="4603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7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11/13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Hypothesis Testing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ctr"/>
                </a:tc>
                <a:extLst>
                  <a:ext uri="{0D108BD9-81ED-4DB2-BD59-A6C34878D82A}">
                    <a16:rowId xmlns:a16="http://schemas.microsoft.com/office/drawing/2014/main" val="3378855328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8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11/20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Introduction to machine learning and data mining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ctr"/>
                </a:tc>
                <a:extLst>
                  <a:ext uri="{0D108BD9-81ED-4DB2-BD59-A6C34878D82A}">
                    <a16:rowId xmlns:a16="http://schemas.microsoft.com/office/drawing/2014/main" val="2208074255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9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11/27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Unsupervised learning 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ctr"/>
                </a:tc>
                <a:extLst>
                  <a:ext uri="{0D108BD9-81ED-4DB2-BD59-A6C34878D82A}">
                    <a16:rowId xmlns:a16="http://schemas.microsoft.com/office/drawing/2014/main" val="1237455983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10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12/4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Final Project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3" marR="53533" marT="35689" marB="35689" anchor="ctr"/>
                </a:tc>
                <a:extLst>
                  <a:ext uri="{0D108BD9-81ED-4DB2-BD59-A6C34878D82A}">
                    <a16:rowId xmlns:a16="http://schemas.microsoft.com/office/drawing/2014/main" val="47664831"/>
                  </a:ext>
                </a:extLst>
              </a:tr>
            </a:tbl>
          </a:graphicData>
        </a:graphic>
      </p:graphicFrame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64E4D41E-E46C-4797-BCB7-BC91DFEF8A52}"/>
              </a:ext>
            </a:extLst>
          </p:cNvPr>
          <p:cNvSpPr/>
          <p:nvPr/>
        </p:nvSpPr>
        <p:spPr>
          <a:xfrm rot="5400000">
            <a:off x="9823330" y="3649585"/>
            <a:ext cx="595788" cy="1778794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80" dirty="0">
                <a:solidFill>
                  <a:srgbClr val="FFFF00"/>
                </a:solidFill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248514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644" y="252867"/>
            <a:ext cx="10326029" cy="1096962"/>
          </a:xfrm>
        </p:spPr>
        <p:txBody>
          <a:bodyPr/>
          <a:lstStyle/>
          <a:p>
            <a:pPr algn="l"/>
            <a:r>
              <a:rPr lang="en-US" dirty="0">
                <a:sym typeface="Calibri"/>
              </a:rPr>
              <a:t>Other Distance Metrics: </a:t>
            </a:r>
            <a:r>
              <a:rPr lang="en-US" dirty="0"/>
              <a:t>KNN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05" y="1193711"/>
            <a:ext cx="6811537" cy="53917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03789" y="2629831"/>
            <a:ext cx="39808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class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sz="2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r>
              <a:rPr lang="en-US" sz="2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 observation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2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belongs to?</a:t>
            </a:r>
          </a:p>
        </p:txBody>
      </p:sp>
    </p:spTree>
    <p:extLst>
      <p:ext uri="{BB962C8B-B14F-4D97-AF65-F5344CB8AC3E}">
        <p14:creationId xmlns:p14="http://schemas.microsoft.com/office/powerpoint/2010/main" val="4043787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746" y="274638"/>
            <a:ext cx="9787054" cy="944562"/>
          </a:xfrm>
        </p:spPr>
        <p:txBody>
          <a:bodyPr/>
          <a:lstStyle/>
          <a:p>
            <a:pPr algn="l"/>
            <a:r>
              <a:rPr lang="en-US" dirty="0"/>
              <a:t>KNN Classifier Exercise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33" y="1219200"/>
            <a:ext cx="11724645" cy="42998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51288" y="3000104"/>
            <a:ext cx="4985590" cy="237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1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1.5.3 Probability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>
                <a:sym typeface="Calibri"/>
              </a:rPr>
              <a:t>Probability P(E)</a:t>
            </a:r>
          </a:p>
          <a:p>
            <a:pPr lvl="0"/>
            <a:endParaRPr lang="en-US" dirty="0">
              <a:sym typeface="Calibri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902401">
            <a:off x="838199" y="3245858"/>
            <a:ext cx="3924299" cy="202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7088" y="2392686"/>
            <a:ext cx="5822222" cy="35301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sym typeface="Calibri"/>
              </a:rPr>
              <a:t>Probability is the measure of the likelihood that an event will occur on a scale from 0 to 1.</a:t>
            </a:r>
          </a:p>
          <a:p>
            <a:endParaRPr lang="en-US" sz="32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Probability P(E)</a:t>
            </a:r>
            <a:endParaRPr lang="en-US" dirty="0">
              <a:sym typeface="Calibr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80279" y="1591760"/>
            <a:ext cx="10928280" cy="4015497"/>
          </a:xfrm>
        </p:spPr>
        <p:txBody>
          <a:bodyPr/>
          <a:lstStyle/>
          <a:p>
            <a:pPr lvl="0"/>
            <a:r>
              <a:rPr lang="en-US" sz="2800" dirty="0">
                <a:solidFill>
                  <a:schemeClr val="tx1">
                    <a:lumMod val="75000"/>
                  </a:schemeClr>
                </a:solidFill>
                <a:sym typeface="Calibri"/>
              </a:rPr>
              <a:t>Key take out: many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sym typeface="Calibri"/>
              </a:rPr>
              <a:t>gotchas</a:t>
            </a:r>
            <a:endParaRPr lang="en-US" sz="2800" dirty="0">
              <a:solidFill>
                <a:schemeClr val="tx1">
                  <a:lumMod val="75000"/>
                </a:schemeClr>
              </a:solidFill>
              <a:sym typeface="Calibri"/>
            </a:endParaRPr>
          </a:p>
          <a:p>
            <a:pPr lvl="0"/>
            <a:endParaRPr lang="en-US" sz="2800" dirty="0">
              <a:solidFill>
                <a:schemeClr val="tx1">
                  <a:lumMod val="75000"/>
                </a:schemeClr>
              </a:solidFill>
              <a:sym typeface="Calibri"/>
            </a:endParaRPr>
          </a:p>
          <a:p>
            <a:pPr lvl="0"/>
            <a:r>
              <a:rPr lang="en-US" sz="2800" dirty="0">
                <a:solidFill>
                  <a:schemeClr val="tx1">
                    <a:lumMod val="75000"/>
                  </a:schemeClr>
                </a:solidFill>
                <a:sym typeface="Calibri"/>
              </a:rPr>
              <a:t>High-level overview today</a:t>
            </a:r>
          </a:p>
          <a:p>
            <a:pPr lvl="0"/>
            <a:r>
              <a:rPr lang="en-US" sz="2800" dirty="0">
                <a:solidFill>
                  <a:schemeClr val="tx1">
                    <a:lumMod val="75000"/>
                  </a:schemeClr>
                </a:solidFill>
                <a:sym typeface="Calibri"/>
              </a:rPr>
              <a:t>In depth: UW Math 394 - 396, 521 – 523, 590</a:t>
            </a:r>
          </a:p>
          <a:p>
            <a:pPr lvl="0"/>
            <a:endParaRPr lang="en-US" sz="2800" dirty="0">
              <a:solidFill>
                <a:schemeClr val="tx1">
                  <a:lumMod val="75000"/>
                </a:schemeClr>
              </a:solidFill>
              <a:sym typeface="Calibri"/>
            </a:endParaRPr>
          </a:p>
          <a:p>
            <a:pPr lvl="0"/>
            <a:r>
              <a:rPr lang="en-US" sz="2800" dirty="0">
                <a:solidFill>
                  <a:schemeClr val="tx1">
                    <a:lumMod val="75000"/>
                  </a:schemeClr>
                </a:solidFill>
                <a:sym typeface="Calibri"/>
              </a:rPr>
              <a:t>Key Formulas ... simple stuff: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</a:schemeClr>
                </a:solidFill>
                <a:sym typeface="Arial"/>
              </a:rPr>
              <a:t>S = {heads, tails}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</a:schemeClr>
                </a:solidFill>
                <a:sym typeface="Calibri"/>
              </a:rPr>
              <a:t>0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sym typeface="Arial"/>
              </a:rPr>
              <a:t>≤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sym typeface="Calibri"/>
              </a:rPr>
              <a:t>P(E)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sym typeface="Arial"/>
              </a:rPr>
              <a:t> ≤ 1; P(heads) = 0.5;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</a:schemeClr>
                </a:solidFill>
                <a:sym typeface="Arial"/>
              </a:rPr>
              <a:t>P(S) = 1; Ex: P(heads + tails)=1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</a:schemeClr>
                </a:solidFill>
                <a:sym typeface="Arial"/>
              </a:rPr>
              <a:t>P(F) + P(~F) = 1; Ex: P(heads) + P(~heads)=1</a:t>
            </a:r>
          </a:p>
          <a:p>
            <a:pPr lvl="0"/>
            <a:endParaRPr lang="en-US" sz="2800" dirty="0">
              <a:solidFill>
                <a:schemeClr val="tx1">
                  <a:lumMod val="75000"/>
                </a:schemeClr>
              </a:solidFill>
              <a:sym typeface="Calibri"/>
            </a:endParaRPr>
          </a:p>
          <a:p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ym typeface="Calibri"/>
              </a:rPr>
              <a:t>Probability P(E)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80279" y="1493734"/>
            <a:ext cx="10928280" cy="4015497"/>
          </a:xfrm>
        </p:spPr>
        <p:txBody>
          <a:bodyPr/>
          <a:lstStyle/>
          <a:p>
            <a:pPr lvl="0"/>
            <a:r>
              <a:rPr lang="en-US" sz="2800" dirty="0">
                <a:solidFill>
                  <a:schemeClr val="tx1"/>
                </a:solidFill>
                <a:sym typeface="Calibri"/>
              </a:rPr>
              <a:t>Key Formulas: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sym typeface="Arial"/>
              </a:rPr>
              <a:t>Mutually exclusive E&amp;F (OR): 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sym typeface="Arial"/>
              </a:rPr>
              <a:t>P(E U F) = P(E) + P(F)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sym typeface="Arial"/>
              </a:rPr>
              <a:t>Ex: P(</a:t>
            </a:r>
            <a:r>
              <a:rPr lang="en-US" sz="2400" dirty="0" err="1">
                <a:solidFill>
                  <a:schemeClr val="tx1"/>
                </a:solidFill>
                <a:sym typeface="Arial"/>
              </a:rPr>
              <a:t>En</a:t>
            </a:r>
            <a:r>
              <a:rPr lang="en-US" sz="2400" dirty="0">
                <a:solidFill>
                  <a:schemeClr val="tx1"/>
                </a:solidFill>
                <a:sym typeface="Arial"/>
              </a:rPr>
              <a:t>)=0.2, P(Fr)=0.1 =&gt; P(</a:t>
            </a:r>
            <a:r>
              <a:rPr lang="en-US" sz="2400" dirty="0" err="1">
                <a:solidFill>
                  <a:schemeClr val="tx1"/>
                </a:solidFill>
                <a:sym typeface="Arial"/>
              </a:rPr>
              <a:t>En</a:t>
            </a:r>
            <a:r>
              <a:rPr lang="en-US" sz="2400" dirty="0">
                <a:solidFill>
                  <a:schemeClr val="tx1"/>
                </a:solidFill>
                <a:sym typeface="Arial"/>
              </a:rPr>
              <a:t> U Fr) = 0.2+0.1=0.3 </a:t>
            </a:r>
          </a:p>
          <a:p>
            <a:pPr lvl="1"/>
            <a:endParaRPr lang="en-US" sz="2400" dirty="0">
              <a:solidFill>
                <a:schemeClr val="tx1"/>
              </a:solidFill>
              <a:sym typeface="Arial"/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  <a:sym typeface="Arial"/>
              </a:rPr>
              <a:t>Independent E&amp;F (AND):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sym typeface="Arial"/>
              </a:rPr>
              <a:t>	P(E ∩ F) = P(E) * P(F)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sym typeface="Arial"/>
              </a:rPr>
              <a:t>	Ex: P</a:t>
            </a:r>
            <a:r>
              <a:rPr lang="en-US" sz="2400" dirty="0">
                <a:solidFill>
                  <a:schemeClr val="tx1"/>
                </a:solidFill>
                <a:sym typeface="Calibri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Calibri"/>
              </a:rPr>
              <a:t>En</a:t>
            </a:r>
            <a:r>
              <a:rPr lang="en-US" sz="2400" dirty="0">
                <a:solidFill>
                  <a:schemeClr val="tx1"/>
                </a:solidFill>
                <a:sym typeface="Calibri"/>
              </a:rPr>
              <a:t> ∩ Fr) = 0.2*0.1=0.05</a:t>
            </a:r>
          </a:p>
          <a:p>
            <a:pPr lvl="1"/>
            <a:endParaRPr lang="en-US" sz="2400" dirty="0">
              <a:solidFill>
                <a:schemeClr val="tx1"/>
              </a:solidFill>
              <a:sym typeface="Arial"/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  <a:sym typeface="Arial"/>
              </a:rPr>
              <a:t>Not mutually exclusive E&amp;F: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sym typeface="Arial"/>
              </a:rPr>
              <a:t>	P(E U F) = P(E) + P(F) - P(E ∩ F)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sym typeface="Arial"/>
              </a:rPr>
              <a:t>	Ex: P(</a:t>
            </a:r>
            <a:r>
              <a:rPr lang="en-US" sz="2400" dirty="0" err="1">
                <a:solidFill>
                  <a:schemeClr val="tx1"/>
                </a:solidFill>
                <a:sym typeface="Arial"/>
              </a:rPr>
              <a:t>En</a:t>
            </a:r>
            <a:r>
              <a:rPr lang="en-US" sz="2400" dirty="0">
                <a:solidFill>
                  <a:schemeClr val="tx1"/>
                </a:solidFill>
                <a:sym typeface="Arial"/>
              </a:rPr>
              <a:t> ∩ Fr)=0.05, =&gt; P(</a:t>
            </a:r>
            <a:r>
              <a:rPr lang="en-US" sz="2400" dirty="0" err="1">
                <a:solidFill>
                  <a:schemeClr val="tx1"/>
                </a:solidFill>
                <a:sym typeface="Arial"/>
              </a:rPr>
              <a:t>En</a:t>
            </a:r>
            <a:r>
              <a:rPr lang="en-US" sz="2400" dirty="0">
                <a:solidFill>
                  <a:schemeClr val="tx1"/>
                </a:solidFill>
                <a:sym typeface="Arial"/>
              </a:rPr>
              <a:t> U Fr) = 0.2+0.1-0.05=.25 </a:t>
            </a:r>
          </a:p>
          <a:p>
            <a:pPr lvl="1"/>
            <a:endParaRPr lang="en-US" sz="2400" dirty="0">
              <a:solidFill>
                <a:schemeClr val="tx1"/>
              </a:solidFill>
              <a:sym typeface="Calibri"/>
            </a:endParaRPr>
          </a:p>
          <a:p>
            <a:pPr lvl="1"/>
            <a:endParaRPr lang="en-US" sz="2400" dirty="0">
              <a:solidFill>
                <a:schemeClr val="tx1"/>
              </a:solidFill>
              <a:sym typeface="Calibri"/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8786" y="3501482"/>
            <a:ext cx="2442117" cy="1561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81532" y="1802857"/>
            <a:ext cx="2356626" cy="138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Exercise: Probability P(E)</a:t>
            </a:r>
            <a:endParaRPr lang="en-US" dirty="0">
              <a:sym typeface="Calibri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928280" cy="401549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 2014 Seattle had 40,434 property crimes per 640,500 people (~6%).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If you live in Seattle what is your lifetime probability of property crime?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210" name="Shape 210"/>
          <p:cNvGrpSpPr/>
          <p:nvPr/>
        </p:nvGrpSpPr>
        <p:grpSpPr>
          <a:xfrm>
            <a:off x="739101" y="4103218"/>
            <a:ext cx="2228848" cy="1962150"/>
            <a:chOff x="685800" y="3790950"/>
            <a:chExt cx="2514599" cy="2286000"/>
          </a:xfrm>
        </p:grpSpPr>
        <p:sp>
          <p:nvSpPr>
            <p:cNvPr id="211" name="Shape 211"/>
            <p:cNvSpPr/>
            <p:nvPr/>
          </p:nvSpPr>
          <p:spPr>
            <a:xfrm>
              <a:off x="685800" y="3790950"/>
              <a:ext cx="2514599" cy="2286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990600" y="5486400"/>
              <a:ext cx="381000" cy="304798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Shape 213"/>
          <p:cNvSpPr txBox="1"/>
          <p:nvPr/>
        </p:nvSpPr>
        <p:spPr>
          <a:xfrm>
            <a:off x="4082373" y="4884239"/>
            <a:ext cx="5306954" cy="40010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Hint: P(~theft) =  1-P(theft) 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967949" y="3207124"/>
            <a:ext cx="8839404" cy="96949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Assumptions: 	1. 80 year lifespan;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2. crime rate is constant over life;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3. events are independent: P(E ∩ F) = P(E) * P(F) </a:t>
            </a:r>
          </a:p>
        </p:txBody>
      </p:sp>
      <p:sp>
        <p:nvSpPr>
          <p:cNvPr id="215" name="Shape 215"/>
          <p:cNvSpPr/>
          <p:nvPr/>
        </p:nvSpPr>
        <p:spPr>
          <a:xfrm>
            <a:off x="7620000" y="5647016"/>
            <a:ext cx="2351926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Verdana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https://data.seattle.gov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Exercise: Probability P(E)</a:t>
            </a:r>
            <a:endParaRPr lang="en-US" dirty="0">
              <a:sym typeface="Calibri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 2014 Seattle had 40,434 property crimes per 640,500 people.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If you live in Seattle what is your lifetime probability of property crime?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223" name="Shape 223"/>
          <p:cNvGrpSpPr/>
          <p:nvPr/>
        </p:nvGrpSpPr>
        <p:grpSpPr>
          <a:xfrm>
            <a:off x="1067492" y="3982258"/>
            <a:ext cx="2228848" cy="1962150"/>
            <a:chOff x="685800" y="3790950"/>
            <a:chExt cx="2514599" cy="2286000"/>
          </a:xfrm>
        </p:grpSpPr>
        <p:sp>
          <p:nvSpPr>
            <p:cNvPr id="224" name="Shape 224"/>
            <p:cNvSpPr/>
            <p:nvPr/>
          </p:nvSpPr>
          <p:spPr>
            <a:xfrm>
              <a:off x="685800" y="3790950"/>
              <a:ext cx="2514599" cy="2286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990600" y="5486400"/>
              <a:ext cx="381000" cy="304798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Shape 226"/>
          <p:cNvSpPr txBox="1"/>
          <p:nvPr/>
        </p:nvSpPr>
        <p:spPr>
          <a:xfrm>
            <a:off x="7311553" y="2720123"/>
            <a:ext cx="4495800" cy="40010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Hint: P(~crime) =  1-P(crime) 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146252" y="2760937"/>
            <a:ext cx="8324850" cy="96949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Assumptions: 	1. 80 year lifespan;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2. crime rate is constant over life;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3. events are independent: P(E ∩ F) = P(E) * P(F) 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566504" y="4114760"/>
            <a:ext cx="7832577" cy="15081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Annual probability: 40434/640500 ≈ 0.06 = 6%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P(~theft, over 80 years) = (1-0.06)^80 ≈ 0.007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P(theft, over 80 years) = 1 – 0.007 ≈ 99%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Probability P(E)</a:t>
            </a:r>
            <a:endParaRPr lang="en-US" dirty="0">
              <a:sym typeface="Calibr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75000"/>
                  </a:schemeClr>
                </a:solidFill>
                <a:sym typeface="Calibri"/>
              </a:rPr>
              <a:t>Intersection of dependent events</a:t>
            </a:r>
          </a:p>
          <a:p>
            <a:pPr lvl="0"/>
            <a:r>
              <a:rPr lang="en-US" dirty="0">
                <a:solidFill>
                  <a:schemeClr val="tx1">
                    <a:lumMod val="75000"/>
                  </a:schemeClr>
                </a:solidFill>
                <a:sym typeface="Arial"/>
              </a:rPr>
              <a:t>P(E ∩ F) = P(E) * P(F | E) </a:t>
            </a:r>
          </a:p>
          <a:p>
            <a:pPr lvl="0"/>
            <a:endParaRPr lang="en-US" dirty="0">
              <a:solidFill>
                <a:schemeClr val="tx1">
                  <a:lumMod val="75000"/>
                </a:schemeClr>
              </a:solidFill>
              <a:sym typeface="Calibri"/>
            </a:endParaRPr>
          </a:p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2971800"/>
            <a:ext cx="3733800" cy="20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6699379" y="1736726"/>
            <a:ext cx="4495800" cy="38241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35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en-US" sz="23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3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are on a game show.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3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doors 2 goats 1 car.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selected a goat. Door with the goat will remain open. What is the probability of picking 2</a:t>
            </a:r>
            <a:r>
              <a:rPr lang="en-US" sz="2400" b="0" i="1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goat given your first selection?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Tip: your second selection </a:t>
            </a:r>
            <a:r>
              <a:rPr lang="en-US" sz="20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your first</a:t>
            </a:r>
          </a:p>
        </p:txBody>
      </p:sp>
      <p:sp>
        <p:nvSpPr>
          <p:cNvPr id="244" name="Shape 244"/>
          <p:cNvSpPr/>
          <p:nvPr/>
        </p:nvSpPr>
        <p:spPr>
          <a:xfrm>
            <a:off x="1981200" y="2895600"/>
            <a:ext cx="1219199" cy="21561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3352800" y="2891409"/>
            <a:ext cx="1219199" cy="21561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2085833" y="3855162"/>
            <a:ext cx="228600" cy="2286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3431844" y="3897451"/>
            <a:ext cx="228600" cy="2286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>
                <a:sym typeface="Calibri"/>
              </a:rPr>
              <a:t>Probability P(E)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95676" y="1417377"/>
            <a:ext cx="10928280" cy="4015497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75000"/>
                  </a:schemeClr>
                </a:solidFill>
                <a:sym typeface="Calibri"/>
              </a:rPr>
              <a:t>Intersection of dependent events</a:t>
            </a:r>
          </a:p>
          <a:p>
            <a:pPr lvl="0"/>
            <a:r>
              <a:rPr lang="en-US" dirty="0">
                <a:solidFill>
                  <a:schemeClr val="tx1">
                    <a:lumMod val="75000"/>
                  </a:schemeClr>
                </a:solidFill>
                <a:sym typeface="Arial"/>
              </a:rPr>
              <a:t>P(E ∩ F) = P(E) * P(F | E) </a:t>
            </a:r>
          </a:p>
          <a:p>
            <a:pPr lvl="0"/>
            <a:endParaRPr lang="en-US" dirty="0">
              <a:solidFill>
                <a:schemeClr val="tx1">
                  <a:lumMod val="75000"/>
                </a:schemeClr>
              </a:solidFill>
              <a:sym typeface="Calibri"/>
            </a:endParaRPr>
          </a:p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256" name="Shape 256"/>
          <p:cNvGraphicFramePr/>
          <p:nvPr>
            <p:extLst>
              <p:ext uri="{D42A27DB-BD31-4B8C-83A1-F6EECF244321}">
                <p14:modId xmlns:p14="http://schemas.microsoft.com/office/powerpoint/2010/main" val="346302518"/>
              </p:ext>
            </p:extLst>
          </p:nvPr>
        </p:nvGraphicFramePr>
        <p:xfrm>
          <a:off x="942202" y="2428562"/>
          <a:ext cx="8209000" cy="2057400"/>
        </p:xfrm>
        <a:graphic>
          <a:graphicData uri="http://schemas.openxmlformats.org/drawingml/2006/table">
            <a:tbl>
              <a:tblPr firstRow="1" bandRow="1">
                <a:noFill/>
                <a:tableStyleId>{04C5A0D7-CF96-45BB-85FF-16461B26ED71}</a:tableStyleId>
              </a:tblPr>
              <a:tblGrid>
                <a:gridCol w="164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FFC000"/>
                          </a:solidFill>
                        </a:rPr>
                        <a:t>Door 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FFC000"/>
                          </a:solidFill>
                        </a:rPr>
                        <a:t>Door 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FFC000"/>
                          </a:solidFill>
                        </a:rPr>
                        <a:t>Door 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FFC000"/>
                          </a:solidFill>
                        </a:rPr>
                        <a:t>Stay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FFC000"/>
                          </a:solidFill>
                        </a:rPr>
                        <a:t>Switch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</a:rPr>
                        <a:t>Car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dk1"/>
                          </a:solidFill>
                        </a:rPr>
                        <a:t>Goat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dk1"/>
                          </a:solidFill>
                        </a:rPr>
                        <a:t>Goat</a:t>
                      </a:r>
                    </a:p>
                  </a:txBody>
                  <a:tcPr marL="91450" marR="91450" marT="45725" marB="45725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</a:rPr>
                        <a:t>Car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dk1"/>
                          </a:solidFill>
                        </a:rPr>
                        <a:t>Goat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dk1"/>
                          </a:solidFill>
                        </a:rPr>
                        <a:t>Goat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</a:rPr>
                        <a:t>Car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dk1"/>
                          </a:solidFill>
                        </a:rPr>
                        <a:t>Goat</a:t>
                      </a:r>
                    </a:p>
                  </a:txBody>
                  <a:tcPr marL="91450" marR="91450" marT="45725" marB="45725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dk1"/>
                          </a:solidFill>
                        </a:rPr>
                        <a:t>Goat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</a:rPr>
                        <a:t>Car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dk1"/>
                          </a:solidFill>
                        </a:rPr>
                        <a:t>Goat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dk1"/>
                          </a:solidFill>
                        </a:rPr>
                        <a:t>Goat</a:t>
                      </a:r>
                    </a:p>
                  </a:txBody>
                  <a:tcPr marL="91450" marR="91450" marT="45725" marB="45725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</a:rPr>
                        <a:t>Car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dk1"/>
                          </a:solidFill>
                        </a:rPr>
                        <a:t>Goat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</a:rPr>
                        <a:t>Car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7" name="Shape 257"/>
          <p:cNvGraphicFramePr/>
          <p:nvPr>
            <p:extLst>
              <p:ext uri="{D42A27DB-BD31-4B8C-83A1-F6EECF244321}">
                <p14:modId xmlns:p14="http://schemas.microsoft.com/office/powerpoint/2010/main" val="1478760152"/>
              </p:ext>
            </p:extLst>
          </p:nvPr>
        </p:nvGraphicFramePr>
        <p:xfrm>
          <a:off x="942201" y="5151373"/>
          <a:ext cx="6473358" cy="1028700"/>
        </p:xfrm>
        <a:graphic>
          <a:graphicData uri="http://schemas.openxmlformats.org/drawingml/2006/table">
            <a:tbl>
              <a:tblPr bandRow="1">
                <a:noFill/>
                <a:tableStyleId>{04C5A0D7-CF96-45BB-85FF-16461B26ED71}</a:tableStyleId>
              </a:tblPr>
              <a:tblGrid>
                <a:gridCol w="2157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dk1"/>
                          </a:solidFill>
                        </a:rPr>
                        <a:t>1/3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dk1"/>
                          </a:solidFill>
                        </a:rPr>
                        <a:t>1/3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dk1"/>
                          </a:solidFill>
                        </a:rPr>
                        <a:t>1/3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</a:rPr>
                        <a:t>1/3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dk1"/>
                          </a:solidFill>
                        </a:rPr>
                        <a:t>2/3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dk1"/>
                          </a:solidFill>
                        </a:rPr>
                        <a:t>0 – opened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8" name="Shape 258"/>
          <p:cNvSpPr/>
          <p:nvPr/>
        </p:nvSpPr>
        <p:spPr>
          <a:xfrm>
            <a:off x="942202" y="4972051"/>
            <a:ext cx="2146686" cy="1371598"/>
          </a:xfrm>
          <a:prstGeom prst="rect">
            <a:avLst/>
          </a:prstGeom>
          <a:noFill/>
          <a:ln w="38100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  <a:sym typeface="Calibri"/>
              </a:rPr>
              <a:t>1.5.1 Introduction to statistics, including: operationalization of concepts (concept to number conversion), qualitative vs. quantitative data.</a:t>
            </a:r>
          </a:p>
          <a:p>
            <a:pPr lvl="0"/>
            <a:r>
              <a:rPr lang="en-US" dirty="0">
                <a:solidFill>
                  <a:schemeClr val="tx1"/>
                </a:solidFill>
                <a:sym typeface="Calibri"/>
              </a:rPr>
              <a:t>1.5.2 Mean, Mode, Median, Variance, Standard Deviation</a:t>
            </a:r>
          </a:p>
          <a:p>
            <a:pPr lvl="0"/>
            <a:r>
              <a:rPr lang="en-US" dirty="0">
                <a:solidFill>
                  <a:schemeClr val="tx1"/>
                </a:solidFill>
                <a:sym typeface="Calibri"/>
              </a:rPr>
              <a:t>1.5.3 Probability</a:t>
            </a:r>
          </a:p>
          <a:p>
            <a:pPr lvl="0"/>
            <a:r>
              <a:rPr lang="en-US" dirty="0">
                <a:solidFill>
                  <a:schemeClr val="tx1"/>
                </a:solidFill>
                <a:sym typeface="Calibri"/>
              </a:rPr>
              <a:t>1.5.4 Normal Distribution (Bell-curve)</a:t>
            </a:r>
          </a:p>
          <a:p>
            <a:pPr lvl="0"/>
            <a:r>
              <a:rPr lang="en-US" dirty="0">
                <a:solidFill>
                  <a:schemeClr val="tx1"/>
                </a:solidFill>
                <a:sym typeface="Calibri"/>
              </a:rPr>
              <a:t>1.5.5 Confidence Intervals, Z-Score</a:t>
            </a:r>
          </a:p>
          <a:p>
            <a:pPr lvl="0"/>
            <a:r>
              <a:rPr lang="en-US" dirty="0">
                <a:solidFill>
                  <a:schemeClr val="tx1"/>
                </a:solidFill>
                <a:sym typeface="Calibri"/>
              </a:rPr>
              <a:t>1.5.6 Correlation and Causation</a:t>
            </a:r>
          </a:p>
          <a:p>
            <a:pPr lvl="0"/>
            <a:r>
              <a:rPr lang="en-US" dirty="0">
                <a:solidFill>
                  <a:schemeClr val="tx1"/>
                </a:solidFill>
                <a:sym typeface="Calibri"/>
              </a:rPr>
              <a:t>1.5.7 Excel Statistical Functions and Charts (last use of XL in course)</a:t>
            </a:r>
          </a:p>
          <a:p>
            <a:pPr lvl="0"/>
            <a:r>
              <a:rPr lang="en-US" dirty="0">
                <a:solidFill>
                  <a:schemeClr val="tx1"/>
                </a:solidFill>
                <a:sym typeface="Calibri"/>
              </a:rPr>
              <a:t>1.5 Lab Assignment: Descriptive Statistics review using a housing dataset.</a:t>
            </a:r>
          </a:p>
          <a:p>
            <a:pPr lvl="0"/>
            <a:endParaRPr lang="en-US" dirty="0">
              <a:solidFill>
                <a:schemeClr val="tx1"/>
              </a:solidFill>
              <a:sym typeface="Calibri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988" y="3686078"/>
            <a:ext cx="4468446" cy="27035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Bayes Theorem</a:t>
            </a:r>
            <a:endParaRPr lang="en-US" dirty="0"/>
          </a:p>
        </p:txBody>
      </p:sp>
      <p:sp>
        <p:nvSpPr>
          <p:cNvPr id="267" name="Shape 267"/>
          <p:cNvSpPr txBox="1"/>
          <p:nvPr/>
        </p:nvSpPr>
        <p:spPr>
          <a:xfrm>
            <a:off x="5197283" y="3686078"/>
            <a:ext cx="6611276" cy="2031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b="0" i="0" u="none" strike="noStrike" cap="none" dirty="0">
                <a:solidFill>
                  <a:schemeClr val="tx1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“[It] is so general that almost every application of probability or statistics must invoke </a:t>
            </a:r>
            <a:r>
              <a:rPr lang="en-US" b="0" i="0" u="none" strike="noStrike" cap="none" dirty="0" err="1">
                <a:solidFill>
                  <a:schemeClr val="tx1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Bayes's</a:t>
            </a:r>
            <a:r>
              <a:rPr lang="en-US" b="0" i="0" u="none" strike="noStrike" cap="none" dirty="0">
                <a:solidFill>
                  <a:schemeClr val="tx1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 theorem at some point.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i="0" u="none" strike="noStrike" cap="none" dirty="0">
              <a:solidFill>
                <a:schemeClr val="tx1">
                  <a:lumMod val="75000"/>
                </a:schemeClr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b="0" i="0" u="none" strike="noStrike" cap="none" dirty="0">
                <a:solidFill>
                  <a:schemeClr val="tx1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In that sense </a:t>
            </a:r>
            <a:r>
              <a:rPr lang="en-US" b="0" i="0" u="none" strike="noStrike" cap="none" dirty="0" err="1">
                <a:solidFill>
                  <a:schemeClr val="tx1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Bayes's</a:t>
            </a:r>
            <a:r>
              <a:rPr lang="en-US" b="0" i="0" u="none" strike="noStrike" cap="none" dirty="0">
                <a:solidFill>
                  <a:schemeClr val="tx1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 theorem is at the heart of everything from genetics to Google, from health insurance to hedge funds. It is a central relationship for thinking concretely about uncertainty, and … for using mathematics as a tool for thinking clearly about the world.”</a:t>
            </a:r>
          </a:p>
        </p:txBody>
      </p:sp>
      <p:sp>
        <p:nvSpPr>
          <p:cNvPr id="7" name="Shape 266"/>
          <p:cNvSpPr txBox="1">
            <a:spLocks/>
          </p:cNvSpPr>
          <p:nvPr/>
        </p:nvSpPr>
        <p:spPr>
          <a:xfrm>
            <a:off x="-872996" y="1460811"/>
            <a:ext cx="11304620" cy="27543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b="0" i="0" kern="1200" baseline="0">
                <a:solidFill>
                  <a:srgbClr val="33006F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1.5.4 Normal Distribution (Bell-curve), Central Limit Theorem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EEDC72-FEE4-4685-8573-509E087A3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Galton 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309F4-4BE1-4370-981D-FCA6AB487F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93259" y="202482"/>
            <a:ext cx="10804949" cy="39029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https://youtu.be/3m4bxse2JEQ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https://youtu.be/6YDHBFVIvIs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C4EBC-B277-491C-8896-81D7E604D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45" y="1204333"/>
            <a:ext cx="7313069" cy="55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78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9166" y="3762488"/>
            <a:ext cx="5567628" cy="309551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ym typeface="Calibri"/>
              </a:rPr>
              <a:t>Standard Normal Distribution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95676" y="1518968"/>
            <a:ext cx="5579730" cy="2194388"/>
          </a:xfrm>
        </p:spPr>
        <p:txBody>
          <a:bodyPr/>
          <a:lstStyle/>
          <a:p>
            <a:pPr lvl="0"/>
            <a:r>
              <a:rPr lang="en-US" sz="2800" dirty="0">
                <a:solidFill>
                  <a:schemeClr val="tx1"/>
                </a:solidFill>
                <a:sym typeface="Calibri"/>
              </a:rPr>
              <a:t>Symmetrical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sym typeface="Calibri"/>
              </a:rPr>
              <a:t>Continuous - ∞ + ∞ 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sym typeface="Calibri"/>
              </a:rPr>
              <a:t>Total area under the curve = 1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sym typeface="Calibri"/>
              </a:rPr>
              <a:t>Median = Mean = Mode = 0</a:t>
            </a:r>
          </a:p>
          <a:p>
            <a:pPr marL="0" lvl="0" indent="0">
              <a:buNone/>
            </a:pPr>
            <a:endParaRPr lang="en-US" sz="2800" dirty="0">
              <a:solidFill>
                <a:schemeClr val="tx1"/>
              </a:solidFill>
              <a:sym typeface="Calibri"/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696" y="3713356"/>
            <a:ext cx="5205206" cy="302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-754734" y="3724218"/>
            <a:ext cx="4650259" cy="4001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Density Plot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6100882" y="3691744"/>
            <a:ext cx="4650259" cy="4001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Cumulative Probability Plot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5BCAD87-AEAA-4A64-B889-98F5DB73423D}"/>
              </a:ext>
            </a:extLst>
          </p:cNvPr>
          <p:cNvSpPr txBox="1">
            <a:spLocks/>
          </p:cNvSpPr>
          <p:nvPr/>
        </p:nvSpPr>
        <p:spPr>
          <a:xfrm>
            <a:off x="6352117" y="515807"/>
            <a:ext cx="5798829" cy="28681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sym typeface="Calibri"/>
              </a:rPr>
              <a:t>68% of values falls within 1 standard deviation of the mean</a:t>
            </a:r>
          </a:p>
          <a:p>
            <a:r>
              <a:rPr lang="en-US" sz="2800" dirty="0">
                <a:solidFill>
                  <a:schemeClr val="tx1"/>
                </a:solidFill>
                <a:sym typeface="Calibri"/>
              </a:rPr>
              <a:t>95% within 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 </a:t>
            </a:r>
            <a:r>
              <a:rPr lang="en-US" sz="2800" dirty="0">
                <a:solidFill>
                  <a:schemeClr val="tx1"/>
                </a:solidFill>
                <a:sym typeface="Calibri"/>
              </a:rPr>
              <a:t>2 standard deviations </a:t>
            </a:r>
          </a:p>
          <a:p>
            <a:r>
              <a:rPr lang="en-US" sz="2800" dirty="0">
                <a:solidFill>
                  <a:schemeClr val="tx1"/>
                </a:solidFill>
                <a:sym typeface="Calibri"/>
              </a:rPr>
              <a:t>99% within 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 </a:t>
            </a:r>
            <a:r>
              <a:rPr lang="en-US" sz="2800" dirty="0">
                <a:solidFill>
                  <a:schemeClr val="tx1"/>
                </a:solidFill>
                <a:sym typeface="Calibri"/>
              </a:rPr>
              <a:t>3 standard deviations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C6B248-B245-41FD-A964-4BA7409EE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365" y="2759579"/>
            <a:ext cx="6003618" cy="199386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C82007-BDBB-432C-A778-CFC86560D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Normal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2429C-9A47-4C96-9D5D-A357FC522A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241910" cy="649635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All characteristics of the normal distribution</a:t>
            </a:r>
          </a:p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Mean &lt;&gt; 0</a:t>
            </a:r>
          </a:p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General formula:</a:t>
            </a:r>
          </a:p>
          <a:p>
            <a:endParaRPr lang="el-GR" sz="3600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E2F62A-64E4-41F6-BA9D-DE910B588C2F}"/>
              </a:ext>
            </a:extLst>
          </p:cNvPr>
          <p:cNvSpPr/>
          <p:nvPr/>
        </p:nvSpPr>
        <p:spPr>
          <a:xfrm rot="16200000">
            <a:off x="7426712" y="4809197"/>
            <a:ext cx="869795" cy="75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90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F45FD2-EA01-4CAB-95EE-C4DDADA9F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Multidimensional Visual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29E36-B73F-4700-9B0D-F88C156D1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00" y="1497322"/>
            <a:ext cx="6688642" cy="4984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8F1858-D59E-4B62-9A66-452326F8F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322" y="1619281"/>
            <a:ext cx="5027585" cy="486262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9D43339-9656-4B87-8781-15FBAE45B942}"/>
              </a:ext>
            </a:extLst>
          </p:cNvPr>
          <p:cNvSpPr/>
          <p:nvPr/>
        </p:nvSpPr>
        <p:spPr>
          <a:xfrm>
            <a:off x="9322419" y="3691053"/>
            <a:ext cx="189570" cy="223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F1A9C8-2BE8-4EF8-87F0-A77A97F37054}"/>
              </a:ext>
            </a:extLst>
          </p:cNvPr>
          <p:cNvSpPr/>
          <p:nvPr/>
        </p:nvSpPr>
        <p:spPr>
          <a:xfrm>
            <a:off x="3735659" y="2932771"/>
            <a:ext cx="189570" cy="223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1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1.5.5 Confidence </a:t>
            </a:r>
            <a:r>
              <a:rPr lang="en-US" dirty="0">
                <a:sym typeface="Calibri"/>
              </a:rPr>
              <a:t>Intervals</a:t>
            </a:r>
            <a:r>
              <a:rPr lang="fr-FR" dirty="0"/>
              <a:t>, Z-Score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33006F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rgbClr val="33006F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Confidence Interval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2"/>
          </p:nvPr>
        </p:nvSpPr>
        <p:spPr>
          <a:xfrm>
            <a:off x="879073" y="1736726"/>
            <a:ext cx="6159036" cy="40154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Merriweather Sans"/>
              <a:buNone/>
            </a:pPr>
            <a:r>
              <a:rPr lang="en-US" sz="2800" b="0" i="0" u="none" strike="noStrike" cap="none" dirty="0">
                <a:solidFill>
                  <a:schemeClr val="tx1">
                    <a:lumMod val="7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Has 2 parts: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Merriweather Sans"/>
              <a:buNone/>
            </a:pPr>
            <a:r>
              <a:rPr lang="en-US" sz="2800" b="0" i="0" u="none" strike="noStrike" cap="none" dirty="0">
                <a:solidFill>
                  <a:schemeClr val="tx1">
                    <a:lumMod val="7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 interval for estimate x </a:t>
            </a: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>
                    <a:lumMod val="7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[-margin of error, +margin of error] </a:t>
            </a: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>
                    <a:lumMod val="7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or </a:t>
            </a:r>
            <a:r>
              <a:rPr lang="en-US" sz="2400" b="0" i="0" u="none" strike="noStrike" cap="none" dirty="0" err="1">
                <a:solidFill>
                  <a:schemeClr val="tx1">
                    <a:lumMod val="7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x±margin</a:t>
            </a:r>
            <a:r>
              <a:rPr lang="en-US" sz="2400" b="0" i="0" u="none" strike="noStrike" cap="none" dirty="0">
                <a:solidFill>
                  <a:schemeClr val="tx1">
                    <a:lumMod val="7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of error</a:t>
            </a: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tx1">
                  <a:lumMod val="75000"/>
                </a:schemeClr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Merriweather Sans"/>
              <a:buNone/>
            </a:pPr>
            <a:r>
              <a:rPr lang="en-US" sz="2800" b="0" i="0" u="none" strike="noStrike" cap="none" dirty="0">
                <a:solidFill>
                  <a:schemeClr val="tx1">
                    <a:lumMod val="7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Confidence level C (an area under the curve), a probability that interval has the estimated value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Merriweather Sans"/>
              <a:buNone/>
            </a:pPr>
            <a:br>
              <a:rPr lang="en-US" sz="2800" b="0" i="0" u="none" strike="noStrike" cap="none" dirty="0">
                <a:solidFill>
                  <a:schemeClr val="tx1">
                    <a:lumMod val="7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800" b="0" i="0" u="none" strike="noStrike" cap="none" dirty="0">
                <a:solidFill>
                  <a:schemeClr val="tx1">
                    <a:lumMod val="7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Z* - critical value of standard normal distribution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accent5"/>
              </a:buClr>
              <a:buSzPct val="100000"/>
              <a:buFont typeface="Merriweather Sans"/>
              <a:buNone/>
            </a:pPr>
            <a:endParaRPr sz="2800" b="0" i="0" u="none" strike="noStrike" cap="none" dirty="0">
              <a:solidFill>
                <a:schemeClr val="tx1">
                  <a:lumMod val="75000"/>
                </a:schemeClr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3478" y="1690686"/>
            <a:ext cx="4599440" cy="424370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Shape 259">
            <a:extLst>
              <a:ext uri="{FF2B5EF4-FFF2-40B4-BE49-F238E27FC236}">
                <a16:creationId xmlns:a16="http://schemas.microsoft.com/office/drawing/2014/main" id="{BB312A39-3A5E-4624-9458-1D88821C0D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517986"/>
              </p:ext>
            </p:extLst>
          </p:nvPr>
        </p:nvGraphicFramePr>
        <p:xfrm>
          <a:off x="7528623" y="166469"/>
          <a:ext cx="4126225" cy="140208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2306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400"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1" u="none" strike="noStrike" cap="none" dirty="0"/>
                        <a:t>Confidence Level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1" u="none" strike="noStrike" cap="none" dirty="0"/>
                        <a:t>Z* value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00"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95%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1.96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00"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98%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2.33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00"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/>
                        <a:t>99%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2.58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605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ym typeface="Calibri"/>
              </a:rPr>
              <a:t>Confidence Intervals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2800" dirty="0">
                <a:solidFill>
                  <a:schemeClr val="tx1"/>
                </a:solidFill>
                <a:sym typeface="Calibri"/>
              </a:rPr>
              <a:t>Confidence interval - range with true (actual) value of an estimated population parameter in future repeated samples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sym typeface="Calibri"/>
              </a:rPr>
              <a:t>= estimate +/- margin of error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sym typeface="Calibri"/>
              </a:rPr>
              <a:t>Expressed as [</a:t>
            </a:r>
            <a:r>
              <a:rPr lang="en-US" sz="2800" dirty="0" err="1">
                <a:solidFill>
                  <a:schemeClr val="tx1"/>
                </a:solidFill>
                <a:sym typeface="Calibri"/>
              </a:rPr>
              <a:t>a,b</a:t>
            </a:r>
            <a:r>
              <a:rPr lang="en-US" sz="2800" dirty="0">
                <a:solidFill>
                  <a:schemeClr val="tx1"/>
                </a:solidFill>
                <a:sym typeface="Calibri"/>
              </a:rPr>
              <a:t>] or a - b, where a, b - confidence limits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sym typeface="Calibri"/>
              </a:rPr>
              <a:t>Accompanied by confidence level - probability of the confidence interval to contain value of an estimated population parameter in </a:t>
            </a:r>
            <a:r>
              <a:rPr lang="en-US" sz="2800" i="1" u="sng" dirty="0">
                <a:solidFill>
                  <a:schemeClr val="tx1"/>
                </a:solidFill>
                <a:sym typeface="Calibri"/>
              </a:rPr>
              <a:t>future</a:t>
            </a:r>
            <a:r>
              <a:rPr lang="en-US" sz="2800" dirty="0">
                <a:solidFill>
                  <a:schemeClr val="tx1"/>
                </a:solidFill>
                <a:sym typeface="Calibri"/>
              </a:rPr>
              <a:t> repeated samples/experiments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sym typeface="Calibri"/>
              </a:rPr>
              <a:t>Narrow interval - more precise estimate</a:t>
            </a:r>
            <a:br>
              <a:rPr lang="en-US" sz="2800" dirty="0">
                <a:solidFill>
                  <a:schemeClr val="tx1"/>
                </a:solidFill>
                <a:sym typeface="Calibri"/>
              </a:rPr>
            </a:br>
            <a:endParaRPr lang="en-US" sz="2800" dirty="0">
              <a:solidFill>
                <a:schemeClr val="tx1"/>
              </a:solidFill>
              <a:sym typeface="Calibri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Z-score</a:t>
            </a:r>
            <a:endParaRPr lang="en-US" dirty="0">
              <a:sym typeface="Calibri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Z-score (</a:t>
            </a:r>
            <a:r>
              <a:rPr lang="en-US" dirty="0" err="1">
                <a:solidFill>
                  <a:schemeClr val="tx1"/>
                </a:solidFill>
              </a:rPr>
              <a:t>a.k.a</a:t>
            </a:r>
            <a:r>
              <a:rPr lang="en-US" dirty="0">
                <a:solidFill>
                  <a:schemeClr val="tx1"/>
                </a:solidFill>
              </a:rPr>
              <a:t> standard score) - signed distance between variable and the mean for population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1285254" y="4543807"/>
            <a:ext cx="6096000" cy="18158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μ - mean of the population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σ - standard deviation of the population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 function: scale() - important in your toolkit to normalize features.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756" y="2897138"/>
            <a:ext cx="3032498" cy="1460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6E247A-26B9-4DBC-8A28-8B595390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Math is Fun!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33B51-584D-4DA2-B24D-257B5279E9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4" y="1363508"/>
            <a:ext cx="10929485" cy="4766817"/>
          </a:xfrm>
        </p:spPr>
        <p:txBody>
          <a:bodyPr/>
          <a:lstStyle/>
          <a:p>
            <a:endParaRPr lang="en-US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Jenny bought 2 toys (A and B) for $1.10.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Toy B was $1 more expensive than toy A. 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How much is the toy A?</a:t>
            </a:r>
          </a:p>
        </p:txBody>
      </p:sp>
    </p:spTree>
    <p:extLst>
      <p:ext uri="{BB962C8B-B14F-4D97-AF65-F5344CB8AC3E}">
        <p14:creationId xmlns:p14="http://schemas.microsoft.com/office/powerpoint/2010/main" val="2156506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DC3B46-F0CD-4600-9786-771FFB557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Standard Normal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B5C5E-C26D-4E57-9940-515916D3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15" y="1660022"/>
            <a:ext cx="11031162" cy="344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66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1.5.6 Correlation and Causation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BEEFF1-EBD4-47C6-95ED-7D43C9F50A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5676" y="371510"/>
            <a:ext cx="10912883" cy="665553"/>
          </a:xfrm>
        </p:spPr>
        <p:txBody>
          <a:bodyPr/>
          <a:lstStyle/>
          <a:p>
            <a:r>
              <a:rPr lang="en-US" dirty="0">
                <a:sym typeface="Calibri"/>
              </a:rPr>
              <a:t>Correlation and Causation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3E153-611A-4D5B-941A-96B0523BB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44" y="1037063"/>
            <a:ext cx="8302780" cy="57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39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F0D98A-A855-405D-9A93-3E44CF53E7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5710" y="146841"/>
            <a:ext cx="10912883" cy="665553"/>
          </a:xfrm>
        </p:spPr>
        <p:txBody>
          <a:bodyPr/>
          <a:lstStyle/>
          <a:p>
            <a:r>
              <a:rPr lang="en-US" dirty="0">
                <a:sym typeface="Calibri"/>
              </a:rPr>
              <a:t>Correlation and Causation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75FA4-DFF5-400B-A44F-88AFF867B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10" y="812394"/>
            <a:ext cx="6832446" cy="59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55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ym typeface="Calibri"/>
              </a:rPr>
              <a:t>Correlation and Causation</a:t>
            </a:r>
            <a:endParaRPr lang="en-US" dirty="0">
              <a:sym typeface="Calibr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95676" y="1606097"/>
            <a:ext cx="7966347" cy="4015497"/>
          </a:xfrm>
        </p:spPr>
        <p:txBody>
          <a:bodyPr/>
          <a:lstStyle/>
          <a:p>
            <a:pPr marL="0" lvl="0" indent="0">
              <a:buNone/>
            </a:pPr>
            <a:r>
              <a:rPr lang="en-US" b="1" i="1" dirty="0">
                <a:solidFill>
                  <a:schemeClr val="tx1"/>
                </a:solidFill>
                <a:sym typeface="Calibri"/>
              </a:rPr>
              <a:t>Correlation</a:t>
            </a:r>
            <a:r>
              <a:rPr lang="en-US" dirty="0">
                <a:solidFill>
                  <a:schemeClr val="tx1"/>
                </a:solidFill>
                <a:sym typeface="Calibri"/>
              </a:rPr>
              <a:t> – an extent of linear relationship Expressed by correlation coefficient r: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sym typeface="Calibri"/>
              </a:rPr>
              <a:t>	r ∈ [-1, 1]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sym typeface="Calibri"/>
              </a:rPr>
              <a:t>	0 – no relationship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sym typeface="Calibri"/>
              </a:rPr>
              <a:t>	-1 or 1 – perfect correlation</a:t>
            </a: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sym typeface="Calibri"/>
            </a:endParaRPr>
          </a:p>
          <a:p>
            <a:pPr marL="0" lvl="0" indent="0">
              <a:buNone/>
            </a:pPr>
            <a:r>
              <a:rPr lang="en-US" b="1" i="1" dirty="0">
                <a:solidFill>
                  <a:schemeClr val="tx1"/>
                </a:solidFill>
                <a:sym typeface="Calibri"/>
              </a:rPr>
              <a:t>Causation</a:t>
            </a:r>
            <a:r>
              <a:rPr lang="en-US" dirty="0">
                <a:solidFill>
                  <a:schemeClr val="tx1"/>
                </a:solidFill>
                <a:sym typeface="Calibri"/>
              </a:rPr>
              <a:t> - extent of understand what variables influence response, correlation doesn’t imply causation</a:t>
            </a: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sym typeface="Calibri"/>
            </a:endParaRPr>
          </a:p>
          <a:p>
            <a:pPr marL="0" lvl="0" indent="0">
              <a:buNone/>
            </a:pPr>
            <a:r>
              <a:rPr lang="en-US" b="1" i="1" dirty="0">
                <a:solidFill>
                  <a:schemeClr val="tx1"/>
                </a:solidFill>
                <a:sym typeface="Calibri"/>
              </a:rPr>
              <a:t>Confounder</a:t>
            </a:r>
            <a:r>
              <a:rPr lang="en-US" dirty="0">
                <a:solidFill>
                  <a:schemeClr val="tx1"/>
                </a:solidFill>
                <a:sym typeface="Calibri"/>
              </a:rPr>
              <a:t> - a variable that affects 	both dependent and independent variables</a:t>
            </a:r>
            <a:br>
              <a:rPr lang="en-US" dirty="0">
                <a:solidFill>
                  <a:schemeClr val="tx1"/>
                </a:solidFill>
                <a:sym typeface="Calibri"/>
              </a:rPr>
            </a:br>
            <a:endParaRPr lang="en-US" dirty="0">
              <a:solidFill>
                <a:schemeClr val="tx1"/>
              </a:solidFill>
              <a:sym typeface="Calibri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143" y="5131836"/>
            <a:ext cx="5031442" cy="157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2153" y="2203869"/>
            <a:ext cx="4410074" cy="130492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/>
          <p:nvPr/>
        </p:nvSpPr>
        <p:spPr>
          <a:xfrm>
            <a:off x="7322153" y="3328976"/>
            <a:ext cx="4394328" cy="830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and y are the sample means of 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6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i="1" u="none" strike="noStrike" cap="none" baseline="-2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6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i="1" u="none" strike="noStrike" cap="none" baseline="-25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corrected sample standard deviations of 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2D166-231C-4AD6-92B1-A653CDF8E9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Avoiding Correlation is Causation 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C9CCF-46E1-4A97-92CB-A60B5F50E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279" y="1513702"/>
            <a:ext cx="10928280" cy="4015497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More details in the next class. 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How to design statistical experiments?</a:t>
            </a:r>
          </a:p>
          <a:p>
            <a:r>
              <a:rPr lang="en-US" sz="3600" dirty="0">
                <a:solidFill>
                  <a:schemeClr val="tx1"/>
                </a:solidFill>
              </a:rPr>
              <a:t>Fix all the variables, except the one evaluated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Exercise: what can we fix on the autism diagram?</a:t>
            </a:r>
          </a:p>
          <a:p>
            <a:r>
              <a:rPr lang="en-US" sz="3600" dirty="0">
                <a:solidFill>
                  <a:schemeClr val="tx1"/>
                </a:solidFill>
              </a:rPr>
              <a:t>You customer has a drop in web sales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Exercise: one reason from each student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Exercise: which reasons could be confounded</a:t>
            </a:r>
          </a:p>
          <a:p>
            <a:pPr lvl="1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774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1.5.7 Excel Statistical Functions and Charts (last use of XL in course)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Statistical Functions</a:t>
            </a:r>
            <a:endParaRPr lang="en-US" dirty="0">
              <a:sym typeface="Calibri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07643" y="1550113"/>
            <a:ext cx="10928280" cy="4015497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>
                <a:sym typeface="Calibri"/>
              </a:rPr>
              <a:t>AVERAGE(...) - average of arguments</a:t>
            </a:r>
          </a:p>
          <a:p>
            <a:pPr marL="0" lvl="0" indent="0">
              <a:buNone/>
            </a:pPr>
            <a:r>
              <a:rPr lang="en-US" sz="2000" dirty="0">
                <a:sym typeface="Calibri"/>
              </a:rPr>
              <a:t>CORREL(array1, array2) correlation coefficient between two data sets</a:t>
            </a:r>
          </a:p>
          <a:p>
            <a:pPr marL="0" lvl="0" indent="0">
              <a:buNone/>
            </a:pPr>
            <a:r>
              <a:rPr lang="en-US" sz="2000" dirty="0">
                <a:sym typeface="Calibri"/>
              </a:rPr>
              <a:t>COUNT(...) counts numbers in the list of arguments</a:t>
            </a:r>
          </a:p>
          <a:p>
            <a:pPr marL="0" lvl="0" indent="0">
              <a:buNone/>
            </a:pPr>
            <a:r>
              <a:rPr lang="en-US" sz="2000" dirty="0">
                <a:sym typeface="Calibri"/>
              </a:rPr>
              <a:t>COUNTA(...) counts non-empty cells</a:t>
            </a:r>
          </a:p>
          <a:p>
            <a:pPr marL="0" lvl="0" indent="0">
              <a:buNone/>
            </a:pPr>
            <a:r>
              <a:rPr lang="en-US" sz="2000" dirty="0">
                <a:sym typeface="Calibri"/>
              </a:rPr>
              <a:t>COUNTIF(range, criteria) counts cells within a range that meet criteria</a:t>
            </a:r>
          </a:p>
          <a:p>
            <a:pPr marL="0" lvl="0" indent="0">
              <a:buNone/>
            </a:pPr>
            <a:r>
              <a:rPr lang="en-US" sz="2000" dirty="0">
                <a:sym typeface="Calibri"/>
              </a:rPr>
              <a:t>FORECAST.LINEAR(</a:t>
            </a:r>
            <a:r>
              <a:rPr lang="en-US" sz="2000" dirty="0" err="1">
                <a:sym typeface="Calibri"/>
              </a:rPr>
              <a:t>points_to_predict</a:t>
            </a:r>
            <a:r>
              <a:rPr lang="en-US" sz="2000" dirty="0">
                <a:sym typeface="Calibri"/>
              </a:rPr>
              <a:t>, </a:t>
            </a:r>
            <a:r>
              <a:rPr lang="en-US" sz="2000" dirty="0" err="1">
                <a:sym typeface="Calibri"/>
              </a:rPr>
              <a:t>known_y</a:t>
            </a:r>
            <a:r>
              <a:rPr lang="en-US" sz="2000" dirty="0">
                <a:sym typeface="Calibri"/>
              </a:rPr>
              <a:t>, </a:t>
            </a:r>
            <a:r>
              <a:rPr lang="en-US" sz="2000" dirty="0" err="1">
                <a:sym typeface="Calibri"/>
              </a:rPr>
              <a:t>known_x</a:t>
            </a:r>
            <a:r>
              <a:rPr lang="en-US" sz="2000" dirty="0">
                <a:sym typeface="Calibri"/>
              </a:rPr>
              <a:t>) returns a value along a linear trend</a:t>
            </a:r>
          </a:p>
          <a:p>
            <a:pPr marL="0" lvl="0" indent="0">
              <a:buNone/>
            </a:pPr>
            <a:r>
              <a:rPr lang="en-US" sz="2000" dirty="0">
                <a:sym typeface="Calibri"/>
              </a:rPr>
              <a:t>LINEST()  parameters of a linear trend</a:t>
            </a:r>
          </a:p>
          <a:p>
            <a:pPr marL="0" lvl="0" indent="0">
              <a:buNone/>
            </a:pPr>
            <a:r>
              <a:rPr lang="en-US" sz="2000" dirty="0">
                <a:sym typeface="Calibri"/>
              </a:rPr>
              <a:t>MAX(...) maximum value in a list of arguments</a:t>
            </a:r>
          </a:p>
          <a:p>
            <a:pPr marL="0" lvl="0" indent="0">
              <a:buNone/>
            </a:pPr>
            <a:r>
              <a:rPr lang="en-US" sz="2000" dirty="0">
                <a:sym typeface="Calibri"/>
              </a:rPr>
              <a:t>MEDIAN(...) median of the given numbers</a:t>
            </a:r>
          </a:p>
          <a:p>
            <a:pPr marL="0" lvl="0" indent="0">
              <a:buNone/>
            </a:pPr>
            <a:r>
              <a:rPr lang="en-US" sz="2000" dirty="0">
                <a:sym typeface="Calibri"/>
              </a:rPr>
              <a:t>MIN(...) minimum value in a list of arguments</a:t>
            </a:r>
          </a:p>
          <a:p>
            <a:pPr marL="0" lvl="0" indent="0">
              <a:buNone/>
            </a:pPr>
            <a:r>
              <a:rPr lang="en-US" sz="2000" dirty="0">
                <a:sym typeface="Calibri"/>
              </a:rPr>
              <a:t>STDEVA(...) estimate of standard deviation based on a sample, works on numbers, text, and logical values</a:t>
            </a:r>
          </a:p>
          <a:p>
            <a:pPr marL="0" lvl="0" indent="0">
              <a:buNone/>
            </a:pPr>
            <a:r>
              <a:rPr lang="en-US" sz="2000" dirty="0">
                <a:sym typeface="Calibri"/>
              </a:rPr>
              <a:t>Z.TEST(...)  one-tailed probability-value of a z-test</a:t>
            </a:r>
            <a:br>
              <a:rPr lang="en-US" sz="2000" dirty="0">
                <a:sym typeface="Calibri"/>
              </a:rPr>
            </a:br>
            <a:endParaRPr lang="en-US" sz="2000" dirty="0">
              <a:sym typeface="Calibri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Excel Statistical Charts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2548" y="907045"/>
            <a:ext cx="8106905" cy="572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Excel Statistical Charts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9" name="Shape 339" descr="XLHistogr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520" y="2101375"/>
            <a:ext cx="9363754" cy="4203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6E247A-26B9-4DBC-8A28-8B595390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Math is Fun!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33B51-584D-4DA2-B24D-257B5279E9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7374" y="1541928"/>
            <a:ext cx="10929485" cy="4766817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In a lake, there is a patch of lily pads. Every day, the patch doubles in size. If it takes 48 days for the patch to cover the entire lake. 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How long would it take for the patch to cover half of the lake?</a:t>
            </a:r>
          </a:p>
        </p:txBody>
      </p:sp>
    </p:spTree>
    <p:extLst>
      <p:ext uri="{BB962C8B-B14F-4D97-AF65-F5344CB8AC3E}">
        <p14:creationId xmlns:p14="http://schemas.microsoft.com/office/powerpoint/2010/main" val="171031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Excel Statistical Tool Pack: </a:t>
            </a:r>
            <a:r>
              <a:rPr lang="en-US" dirty="0">
                <a:sym typeface="Calibri"/>
              </a:rPr>
              <a:t>Analysis Tool Pack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04454" y="1645876"/>
            <a:ext cx="5387015" cy="4015497"/>
          </a:xfrm>
        </p:spPr>
        <p:txBody>
          <a:bodyPr/>
          <a:lstStyle/>
          <a:p>
            <a:pPr lvl="0"/>
            <a:r>
              <a:rPr lang="en-US" dirty="0" err="1">
                <a:sym typeface="Calibri"/>
              </a:rPr>
              <a:t>Anova</a:t>
            </a:r>
            <a:endParaRPr lang="en-US" dirty="0">
              <a:sym typeface="Calibri"/>
            </a:endParaRPr>
          </a:p>
          <a:p>
            <a:pPr lvl="0"/>
            <a:r>
              <a:rPr lang="en-US" dirty="0">
                <a:sym typeface="Calibri"/>
              </a:rPr>
              <a:t>Correlation</a:t>
            </a:r>
          </a:p>
          <a:p>
            <a:pPr lvl="0"/>
            <a:r>
              <a:rPr lang="en-US" dirty="0">
                <a:sym typeface="Calibri"/>
              </a:rPr>
              <a:t>Covariance</a:t>
            </a:r>
          </a:p>
          <a:p>
            <a:pPr lvl="0"/>
            <a:r>
              <a:rPr lang="en-US" dirty="0">
                <a:sym typeface="Calibri"/>
              </a:rPr>
              <a:t>Descriptive Statistics</a:t>
            </a:r>
          </a:p>
          <a:p>
            <a:pPr lvl="0"/>
            <a:r>
              <a:rPr lang="en-US" dirty="0">
                <a:sym typeface="Calibri"/>
              </a:rPr>
              <a:t>Exponential Smoothing</a:t>
            </a:r>
          </a:p>
          <a:p>
            <a:pPr lvl="0"/>
            <a:r>
              <a:rPr lang="en-US" dirty="0">
                <a:sym typeface="Calibri"/>
              </a:rPr>
              <a:t>F-Test Two-Sample for Variances</a:t>
            </a:r>
          </a:p>
          <a:p>
            <a:pPr lvl="0"/>
            <a:r>
              <a:rPr lang="en-US" dirty="0">
                <a:sym typeface="Calibri"/>
              </a:rPr>
              <a:t>Fourier Analysis</a:t>
            </a:r>
          </a:p>
          <a:p>
            <a:endParaRPr lang="en-US" dirty="0"/>
          </a:p>
        </p:txBody>
      </p:sp>
      <p:pic>
        <p:nvPicPr>
          <p:cNvPr id="347" name="Shape 347" descr="AnalysisToolp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152" y="5273969"/>
            <a:ext cx="8964608" cy="15840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3"/>
          <p:cNvSpPr txBox="1">
            <a:spLocks/>
          </p:cNvSpPr>
          <p:nvPr/>
        </p:nvSpPr>
        <p:spPr>
          <a:xfrm>
            <a:off x="-1185765" y="720596"/>
            <a:ext cx="5387015" cy="40154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652584" y="1645875"/>
            <a:ext cx="5387015" cy="40154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Calibri"/>
              </a:rPr>
              <a:t>Histogram</a:t>
            </a:r>
          </a:p>
          <a:p>
            <a:r>
              <a:rPr lang="en-US" dirty="0">
                <a:sym typeface="Calibri"/>
              </a:rPr>
              <a:t>Moving Average</a:t>
            </a:r>
          </a:p>
          <a:p>
            <a:r>
              <a:rPr lang="en-US" dirty="0">
                <a:sym typeface="Calibri"/>
              </a:rPr>
              <a:t>Random Number Generation</a:t>
            </a:r>
          </a:p>
          <a:p>
            <a:r>
              <a:rPr lang="en-US" dirty="0">
                <a:sym typeface="Calibri"/>
              </a:rPr>
              <a:t>Rank and Percentile</a:t>
            </a:r>
          </a:p>
          <a:p>
            <a:r>
              <a:rPr lang="en-US" dirty="0">
                <a:sym typeface="Calibri"/>
              </a:rPr>
              <a:t>Regression</a:t>
            </a:r>
          </a:p>
          <a:p>
            <a:r>
              <a:rPr lang="en-US" dirty="0">
                <a:sym typeface="Calibri"/>
              </a:rPr>
              <a:t>Sampling</a:t>
            </a:r>
          </a:p>
          <a:p>
            <a:r>
              <a:rPr lang="en-US" dirty="0">
                <a:sym typeface="Calibri"/>
              </a:rPr>
              <a:t>t-Test</a:t>
            </a:r>
          </a:p>
          <a:p>
            <a:r>
              <a:rPr lang="en-US" dirty="0">
                <a:sym typeface="Calibri"/>
              </a:rPr>
              <a:t>z-Test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Of Lesson 5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1.5.1 Introduction to statistics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Definitions</a:t>
            </a:r>
            <a:endParaRPr lang="en-US" dirty="0">
              <a:sym typeface="Calibr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3200" dirty="0">
                <a:solidFill>
                  <a:schemeClr val="tx1"/>
                </a:solidFill>
                <a:sym typeface="Calibri"/>
              </a:rPr>
              <a:t>Statistics - branch of mathematics, methods of data collection and interpretation</a:t>
            </a:r>
          </a:p>
          <a:p>
            <a:pPr lvl="0"/>
            <a:endParaRPr lang="en-US" sz="3200" dirty="0">
              <a:solidFill>
                <a:schemeClr val="tx1"/>
              </a:solidFill>
              <a:sym typeface="Calibri"/>
            </a:endParaRPr>
          </a:p>
          <a:p>
            <a:pPr lvl="0"/>
            <a:r>
              <a:rPr lang="en-US" sz="3200" dirty="0">
                <a:solidFill>
                  <a:schemeClr val="tx1"/>
                </a:solidFill>
                <a:sym typeface="Calibri"/>
              </a:rPr>
              <a:t>Inferential Statistics - infer population characteristics based on a sample </a:t>
            </a:r>
          </a:p>
          <a:p>
            <a:pPr lvl="0"/>
            <a:endParaRPr lang="en-US" sz="3200" dirty="0">
              <a:solidFill>
                <a:schemeClr val="tx1"/>
              </a:solidFill>
              <a:sym typeface="Calibri"/>
            </a:endParaRPr>
          </a:p>
          <a:p>
            <a:pPr lvl="0"/>
            <a:r>
              <a:rPr lang="en-US" sz="3200" dirty="0">
                <a:solidFill>
                  <a:schemeClr val="tx1"/>
                </a:solidFill>
                <a:sym typeface="Calibri"/>
              </a:rPr>
              <a:t>Descriptive Statistics - describe the data</a:t>
            </a:r>
            <a:br>
              <a:rPr lang="en-US" sz="3200" dirty="0">
                <a:solidFill>
                  <a:schemeClr val="tx1"/>
                </a:solidFill>
                <a:sym typeface="Calibri"/>
              </a:rPr>
            </a:br>
            <a:endParaRPr lang="en-US" sz="3200" dirty="0">
              <a:solidFill>
                <a:schemeClr val="tx1"/>
              </a:solidFill>
              <a:sym typeface="Calibri"/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7325" y="564300"/>
            <a:ext cx="5361898" cy="51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182521" y="5515048"/>
            <a:ext cx="11414742" cy="5232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Drew </a:t>
            </a:r>
            <a:r>
              <a:rPr lang="en-US" b="0" i="0" u="none" strike="noStrike" cap="none" dirty="0" err="1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Conway’v</a:t>
            </a:r>
            <a:r>
              <a:rPr lang="en-US" b="0" i="0" u="none" strike="noStrike" cap="none" dirty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venn</a:t>
            </a:r>
            <a:r>
              <a:rPr lang="en-US" b="0" i="0" u="none" strike="noStrike" cap="none" dirty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b="0" i="0" u="sng" strike="noStrike" cap="none" dirty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https://s3.amazonaws.com/aws.drewconway.com/viz/venn_diagram/data_science.html</a:t>
            </a:r>
            <a:endParaRPr lang="en-US" b="0" i="0" u="sng" strike="noStrike" cap="none" dirty="0">
              <a:solidFill>
                <a:schemeClr val="tx1">
                  <a:lumMod val="75000"/>
                </a:schemeClr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Simpson’s paradox: </a:t>
            </a:r>
            <a:r>
              <a:rPr lang="en-US" b="0" i="0" u="sng" strike="noStrike" cap="none" dirty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http://en.wikipedia.org/wiki/Simpson%27s_paradox</a:t>
            </a:r>
            <a:r>
              <a:rPr lang="en-US" b="0" i="0" u="none" strike="noStrike" cap="none" dirty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521" y="1692175"/>
            <a:ext cx="5361898" cy="3615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/>
          <p:nvPr/>
        </p:nvCxnSpPr>
        <p:spPr>
          <a:xfrm rot="10800000">
            <a:off x="5524899" y="3147499"/>
            <a:ext cx="1766400" cy="425099"/>
          </a:xfrm>
          <a:prstGeom prst="straightConnector1">
            <a:avLst/>
          </a:prstGeom>
          <a:noFill/>
          <a:ln w="38100" cap="flat" cmpd="sng">
            <a:solidFill>
              <a:srgbClr val="5597D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Data Science Perspective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46713" y="2276111"/>
            <a:ext cx="2142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Simpson’s paradox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5948469" y="1499687"/>
            <a:ext cx="2529052" cy="6309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Qualitative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1901058" y="1499687"/>
            <a:ext cx="2678586" cy="6309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Quantitative</a:t>
            </a:r>
          </a:p>
        </p:txBody>
      </p:sp>
      <p:cxnSp>
        <p:nvCxnSpPr>
          <p:cNvPr id="83" name="Shape 83"/>
          <p:cNvCxnSpPr/>
          <p:nvPr/>
        </p:nvCxnSpPr>
        <p:spPr>
          <a:xfrm>
            <a:off x="5730766" y="1728283"/>
            <a:ext cx="328" cy="4114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84" name="Shape 84"/>
          <p:cNvCxnSpPr/>
          <p:nvPr/>
        </p:nvCxnSpPr>
        <p:spPr>
          <a:xfrm>
            <a:off x="1901058" y="2261685"/>
            <a:ext cx="787619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85" name="Shape 85"/>
          <p:cNvSpPr txBox="1"/>
          <p:nvPr/>
        </p:nvSpPr>
        <p:spPr>
          <a:xfrm>
            <a:off x="1828800" y="2261686"/>
            <a:ext cx="3809998" cy="35548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33363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Numeric</a:t>
            </a:r>
          </a:p>
          <a:p>
            <a:pPr marL="233363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values are higher than others</a:t>
            </a:r>
          </a:p>
          <a:p>
            <a:pPr marL="233363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+/- meaningful</a:t>
            </a:r>
          </a:p>
          <a:p>
            <a:pPr marL="233363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↑↓ meaningful</a:t>
            </a:r>
          </a:p>
          <a:p>
            <a:pPr marL="233363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Observations closer in value are closer in nature (Age, Height)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5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839155" y="2289820"/>
            <a:ext cx="5111343" cy="35240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33363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Categorical / Nominal</a:t>
            </a:r>
          </a:p>
          <a:p>
            <a:pPr marL="233363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are just labels</a:t>
            </a:r>
          </a:p>
          <a:p>
            <a:pPr marL="233363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+/- isn’t [typically] meaningful</a:t>
            </a:r>
          </a:p>
          <a:p>
            <a:pPr marL="233363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Could have ordering (S, M, L)</a:t>
            </a:r>
          </a:p>
          <a:p>
            <a:pPr marL="233363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not: Apples, Oranges; Yes, No</a:t>
            </a:r>
          </a:p>
          <a:p>
            <a:pPr marL="233363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“This restaurant is the best”</a:t>
            </a:r>
          </a:p>
          <a:p>
            <a:pPr marL="233363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Likable (EQ), Smart (IQ) … but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needs recoding</a:t>
            </a:r>
          </a:p>
        </p:txBody>
      </p:sp>
      <p:cxnSp>
        <p:nvCxnSpPr>
          <p:cNvPr id="87" name="Shape 87"/>
          <p:cNvCxnSpPr/>
          <p:nvPr/>
        </p:nvCxnSpPr>
        <p:spPr>
          <a:xfrm>
            <a:off x="1901058" y="5843084"/>
            <a:ext cx="787619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6862"/>
              </a:srgbClr>
            </a:outerShdw>
          </a:effectLst>
        </p:spPr>
      </p:cxnSp>
      <p:graphicFrame>
        <p:nvGraphicFramePr>
          <p:cNvPr id="88" name="Shape 88"/>
          <p:cNvGraphicFramePr/>
          <p:nvPr>
            <p:extLst>
              <p:ext uri="{D42A27DB-BD31-4B8C-83A1-F6EECF244321}">
                <p14:modId xmlns:p14="http://schemas.microsoft.com/office/powerpoint/2010/main" val="1864892808"/>
              </p:ext>
            </p:extLst>
          </p:nvPr>
        </p:nvGraphicFramePr>
        <p:xfrm>
          <a:off x="895676" y="5888200"/>
          <a:ext cx="8881574" cy="792500"/>
        </p:xfrm>
        <a:graphic>
          <a:graphicData uri="http://schemas.openxmlformats.org/drawingml/2006/table">
            <a:tbl>
              <a:tblPr bandRow="1">
                <a:noFill/>
                <a:tableStyleId>{04C5A0D7-CF96-45BB-85FF-16461B26ED71}</a:tableStyleId>
              </a:tblPr>
              <a:tblGrid>
                <a:gridCol w="1532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2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2060"/>
                          </a:solidFill>
                        </a:rPr>
                        <a:t>Continuous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002060"/>
                          </a:solidFill>
                        </a:rPr>
                        <a:t>X</a:t>
                      </a:r>
                    </a:p>
                  </a:txBody>
                  <a:tcPr marL="91450" marR="91450" marT="45725" marB="45725"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600" u="none" strike="noStrike" cap="none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2060"/>
                          </a:solidFill>
                        </a:rPr>
                        <a:t>Discrete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002060"/>
                          </a:solidFill>
                        </a:rPr>
                        <a:t>X</a:t>
                      </a:r>
                    </a:p>
                  </a:txBody>
                  <a:tcPr marL="91450" marR="91450" marT="45725" marB="45725"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002060"/>
                          </a:solidFill>
                        </a:rPr>
                        <a:t>X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Types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WPCE-standard-format-purple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WPCE-standard-format-purple" id="{E690CD9B-7D5E-418E-BD6B-BB8B614255FA}" vid="{3300C9EE-F545-4D3A-B838-BC866D7A2A0F}"/>
    </a:ext>
  </a:extLst>
</a:theme>
</file>

<file path=ppt/theme/theme2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UWPCE-standard-format-purple</Template>
  <TotalTime>0</TotalTime>
  <Words>1710</Words>
  <Application>Microsoft Office PowerPoint</Application>
  <PresentationFormat>Widescreen</PresentationFormat>
  <Paragraphs>380</Paragraphs>
  <Slides>51</Slides>
  <Notes>44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8" baseType="lpstr">
      <vt:lpstr>Times New Roman</vt:lpstr>
      <vt:lpstr>Lucida Grande</vt:lpstr>
      <vt:lpstr>Cambria Math</vt:lpstr>
      <vt:lpstr>Uni Sans Regular</vt:lpstr>
      <vt:lpstr>Open Sans Light</vt:lpstr>
      <vt:lpstr>Merriweather Sans</vt:lpstr>
      <vt:lpstr>Calibri</vt:lpstr>
      <vt:lpstr>Source Code Pro</vt:lpstr>
      <vt:lpstr>Georgia</vt:lpstr>
      <vt:lpstr>Encode Sans Black</vt:lpstr>
      <vt:lpstr>Arial</vt:lpstr>
      <vt:lpstr>Symbol</vt:lpstr>
      <vt:lpstr>Verdana</vt:lpstr>
      <vt:lpstr>Encode Sans Normal Black</vt:lpstr>
      <vt:lpstr>UWPCE-standard-format-purple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About in 2D?</vt:lpstr>
      <vt:lpstr>Distance in 2D</vt:lpstr>
      <vt:lpstr>PowerPoint Presentation</vt:lpstr>
      <vt:lpstr>Other Distance Metrics: KNN</vt:lpstr>
      <vt:lpstr>KNN Classifier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modified xsi:type="dcterms:W3CDTF">2017-11-08T19:40:06Z</dcterms:modified>
</cp:coreProperties>
</file>