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9" r:id="rId4"/>
    <p:sldId id="264" r:id="rId5"/>
    <p:sldId id="258" r:id="rId6"/>
    <p:sldId id="259" r:id="rId7"/>
    <p:sldId id="260" r:id="rId8"/>
    <p:sldId id="268" r:id="rId9"/>
    <p:sldId id="270" r:id="rId10"/>
    <p:sldId id="261" r:id="rId11"/>
    <p:sldId id="271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ttals\Downloads\Merged%20Dataset_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Revenue by Product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revenue_by_product!$B$1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dLbl>
              <c:idx val="4"/>
              <c:layout>
                <c:manualLayout>
                  <c:x val="2.5859113032422942E-2"/>
                  <c:y val="0.2535041435435229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revenue_by_product!$A$2:$A$6</c:f>
              <c:strCache>
                <c:ptCount val="5"/>
                <c:pt idx="0">
                  <c:v> Odor Control Cat Litter Deodorizer</c:v>
                </c:pt>
                <c:pt idx="1">
                  <c:v> Pet Odor Remover Spray</c:v>
                </c:pt>
                <c:pt idx="2">
                  <c:v> No.2 Toilet Spray</c:v>
                </c:pt>
                <c:pt idx="3">
                  <c:v> Dog Oral Spray</c:v>
                </c:pt>
                <c:pt idx="4">
                  <c:v>Others :  Refrigerator, Shoe and Laundry Deodorizer</c:v>
                </c:pt>
              </c:strCache>
            </c:strRef>
          </c:cat>
          <c:val>
            <c:numRef>
              <c:f>revenue_by_product!$B$2:$B$6</c:f>
              <c:numCache>
                <c:formatCode>General</c:formatCode>
                <c:ptCount val="5"/>
                <c:pt idx="0">
                  <c:v>196426.61</c:v>
                </c:pt>
                <c:pt idx="1">
                  <c:v>29969.279999999999</c:v>
                </c:pt>
                <c:pt idx="2">
                  <c:v>2043.07</c:v>
                </c:pt>
                <c:pt idx="3">
                  <c:v>107.25</c:v>
                </c:pt>
                <c:pt idx="4">
                  <c:v>3789.9900000000002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16900160324501"/>
          <c:y val="0.16714026299723872"/>
          <c:w val="0.30386147755131998"/>
          <c:h val="0.807684941713601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&amp; AdWord Cost per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'[Merged Dataset_graph.xlsx]Rev by Cost - Month'!$B$12</c:f>
              <c:strCache>
                <c:ptCount val="1"/>
                <c:pt idx="0">
                  <c:v>Revenue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'[Merged Dataset_graph.xlsx]Rev by Cost - Month'!$A$13:$A$16</c:f>
              <c:strCache>
                <c:ptCount val="4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'[Merged Dataset_graph.xlsx]Rev by Cost - Month'!$B$13:$B$16</c:f>
              <c:numCache>
                <c:formatCode>_("$"* #,##0_);_("$"* \(#,##0\);_("$"* "-"??_);_(@_)</c:formatCode>
                <c:ptCount val="4"/>
                <c:pt idx="0">
                  <c:v>37082.97</c:v>
                </c:pt>
                <c:pt idx="1">
                  <c:v>43629.46</c:v>
                </c:pt>
                <c:pt idx="2">
                  <c:v>54196.049999999996</c:v>
                </c:pt>
                <c:pt idx="3">
                  <c:v>66358.858800000002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583792"/>
        <c:axId val="324583400"/>
      </c:lineChart>
      <c:lineChart>
        <c:grouping val="standard"/>
        <c:varyColors val="0"/>
        <c:ser>
          <c:idx val="1"/>
          <c:order val="1"/>
          <c:tx>
            <c:strRef>
              <c:f>'[Merged Dataset_graph.xlsx]Rev by Cost - Month'!$C$12</c:f>
              <c:strCache>
                <c:ptCount val="1"/>
                <c:pt idx="0">
                  <c:v>AdWord Cost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'[Merged Dataset_graph.xlsx]Rev by Cost - Month'!$A$13:$A$16</c:f>
              <c:strCache>
                <c:ptCount val="4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'[Merged Dataset_graph.xlsx]Rev by Cost - Month'!$C$13:$C$16</c:f>
              <c:numCache>
                <c:formatCode>_("$"* #,##0_);_("$"* \(#,##0\);_("$"* "-"??_);_(@_)</c:formatCode>
                <c:ptCount val="4"/>
                <c:pt idx="0">
                  <c:v>5736.5599999999995</c:v>
                </c:pt>
                <c:pt idx="1">
                  <c:v>6112.1899999999987</c:v>
                </c:pt>
                <c:pt idx="2">
                  <c:v>5454.57</c:v>
                </c:pt>
                <c:pt idx="3">
                  <c:v>9603.7300000000014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585752"/>
        <c:axId val="324584968"/>
      </c:lineChart>
      <c:catAx>
        <c:axId val="32458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83400"/>
        <c:crosses val="autoZero"/>
        <c:auto val="1"/>
        <c:lblAlgn val="ctr"/>
        <c:lblOffset val="100"/>
        <c:noMultiLvlLbl val="0"/>
      </c:catAx>
      <c:valAx>
        <c:axId val="324583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83792"/>
        <c:crosses val="autoZero"/>
        <c:crossBetween val="between"/>
      </c:valAx>
      <c:valAx>
        <c:axId val="32458496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AdWord Cost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85752"/>
        <c:crosses val="max"/>
        <c:crossBetween val="between"/>
      </c:valAx>
      <c:catAx>
        <c:axId val="324585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45849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&amp; AdWord Cost by Weekday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'[Merged Dataset_graph.xlsx]Rev by Cost - Wk'!$F$3</c:f>
              <c:strCache>
                <c:ptCount val="1"/>
                <c:pt idx="0">
                  <c:v>Revenue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'[Merged Dataset_graph.xlsx]Rev by Cost - Wk'!$E$4:$E$10</c:f>
              <c:strCache>
                <c:ptCount val="7"/>
                <c:pt idx="0">
                  <c:v>Saturday</c:v>
                </c:pt>
                <c:pt idx="1">
                  <c:v>Sunday</c:v>
                </c:pt>
                <c:pt idx="2">
                  <c:v>Monday</c:v>
                </c:pt>
                <c:pt idx="3">
                  <c:v>Tuesday</c:v>
                </c:pt>
                <c:pt idx="4">
                  <c:v>Wednesday</c:v>
                </c:pt>
                <c:pt idx="5">
                  <c:v>Thursday</c:v>
                </c:pt>
                <c:pt idx="6">
                  <c:v>Friday</c:v>
                </c:pt>
              </c:strCache>
            </c:strRef>
          </c:cat>
          <c:val>
            <c:numRef>
              <c:f>'[Merged Dataset_graph.xlsx]Rev by Cost - Wk'!$F$4:$F$10</c:f>
              <c:numCache>
                <c:formatCode>_("$"* #,##0_);_("$"* \(#,##0\);_("$"* "-"??_);_(@_)</c:formatCode>
                <c:ptCount val="7"/>
                <c:pt idx="0">
                  <c:v>31294.38</c:v>
                </c:pt>
                <c:pt idx="1">
                  <c:v>33100.072</c:v>
                </c:pt>
                <c:pt idx="2">
                  <c:v>34015.729999999996</c:v>
                </c:pt>
                <c:pt idx="3">
                  <c:v>35050.864399999999</c:v>
                </c:pt>
                <c:pt idx="4">
                  <c:v>33954.824399999998</c:v>
                </c:pt>
                <c:pt idx="5">
                  <c:v>32940.864399999991</c:v>
                </c:pt>
                <c:pt idx="6">
                  <c:v>29783.589999999997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579088"/>
        <c:axId val="324581832"/>
      </c:lineChart>
      <c:lineChart>
        <c:grouping val="standard"/>
        <c:varyColors val="0"/>
        <c:ser>
          <c:idx val="1"/>
          <c:order val="1"/>
          <c:tx>
            <c:strRef>
              <c:f>'[Merged Dataset_graph.xlsx]Rev by Cost - Wk'!$G$3</c:f>
              <c:strCache>
                <c:ptCount val="1"/>
                <c:pt idx="0">
                  <c:v>AdWord Cost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'[Merged Dataset_graph.xlsx]Rev by Cost - Wk'!$E$4:$E$10</c:f>
              <c:strCache>
                <c:ptCount val="7"/>
                <c:pt idx="0">
                  <c:v>Saturday</c:v>
                </c:pt>
                <c:pt idx="1">
                  <c:v>Sunday</c:v>
                </c:pt>
                <c:pt idx="2">
                  <c:v>Monday</c:v>
                </c:pt>
                <c:pt idx="3">
                  <c:v>Tuesday</c:v>
                </c:pt>
                <c:pt idx="4">
                  <c:v>Wednesday</c:v>
                </c:pt>
                <c:pt idx="5">
                  <c:v>Thursday</c:v>
                </c:pt>
                <c:pt idx="6">
                  <c:v>Friday</c:v>
                </c:pt>
              </c:strCache>
            </c:strRef>
          </c:cat>
          <c:val>
            <c:numRef>
              <c:f>'[Merged Dataset_graph.xlsx]Rev by Cost - Wk'!$G$4:$G$10</c:f>
              <c:numCache>
                <c:formatCode>_("$"* #,##0_);_("$"* \(#,##0\);_("$"* "-"??_);_(@_)</c:formatCode>
                <c:ptCount val="7"/>
                <c:pt idx="0">
                  <c:v>5207.84</c:v>
                </c:pt>
                <c:pt idx="1">
                  <c:v>4967.4299999999994</c:v>
                </c:pt>
                <c:pt idx="2">
                  <c:v>4267.5700000000006</c:v>
                </c:pt>
                <c:pt idx="3">
                  <c:v>4498.95</c:v>
                </c:pt>
                <c:pt idx="4">
                  <c:v>4763.5999999999995</c:v>
                </c:pt>
                <c:pt idx="5">
                  <c:v>4732.4999999999991</c:v>
                </c:pt>
                <c:pt idx="6">
                  <c:v>4761.0300000000007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584184"/>
        <c:axId val="324585360"/>
      </c:lineChart>
      <c:catAx>
        <c:axId val="32457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81832"/>
        <c:crosses val="autoZero"/>
        <c:auto val="1"/>
        <c:lblAlgn val="ctr"/>
        <c:lblOffset val="100"/>
        <c:noMultiLvlLbl val="0"/>
      </c:catAx>
      <c:valAx>
        <c:axId val="324581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79088"/>
        <c:crosses val="autoZero"/>
        <c:crossBetween val="between"/>
      </c:valAx>
      <c:valAx>
        <c:axId val="3245853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AdWord Cost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84184"/>
        <c:crosses val="max"/>
        <c:crossBetween val="between"/>
      </c:valAx>
      <c:catAx>
        <c:axId val="324584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4585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5A327-234F-48C5-B683-1FF9671F98A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A5DFDA-95EB-4A62-AA89-5E1F526BE3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Ask Questions</a:t>
          </a:r>
          <a:endParaRPr lang="en-US" dirty="0"/>
        </a:p>
      </dgm:t>
    </dgm:pt>
    <dgm:pt modelId="{B2EF36C4-B699-4033-BCAC-2FBAD89DA1CF}" type="parTrans" cxnId="{882B4341-BD2B-465F-9E2A-9DD23AB99166}">
      <dgm:prSet/>
      <dgm:spPr/>
      <dgm:t>
        <a:bodyPr/>
        <a:lstStyle/>
        <a:p>
          <a:endParaRPr lang="en-US"/>
        </a:p>
      </dgm:t>
    </dgm:pt>
    <dgm:pt modelId="{ED1CAB22-2F1A-46E3-8BCE-D5F7441EACF6}" type="sibTrans" cxnId="{882B4341-BD2B-465F-9E2A-9DD23AB99166}">
      <dgm:prSet/>
      <dgm:spPr/>
      <dgm:t>
        <a:bodyPr/>
        <a:lstStyle/>
        <a:p>
          <a:endParaRPr lang="en-US"/>
        </a:p>
      </dgm:t>
    </dgm:pt>
    <dgm:pt modelId="{AC7081D1-E49B-43DF-81F3-B02013F61266}">
      <dgm:prSet phldrT="[Text]"/>
      <dgm:spPr/>
      <dgm:t>
        <a:bodyPr/>
        <a:lstStyle/>
        <a:p>
          <a:r>
            <a:rPr lang="en-US" dirty="0" smtClean="0"/>
            <a:t>Wrangle Data</a:t>
          </a:r>
          <a:endParaRPr lang="en-US" dirty="0"/>
        </a:p>
      </dgm:t>
    </dgm:pt>
    <dgm:pt modelId="{5A7C3D0D-BA65-4CD0-A611-C5DEB9794F25}" type="parTrans" cxnId="{D91FAB8D-5E9F-436D-B087-C9CE4060D461}">
      <dgm:prSet/>
      <dgm:spPr/>
      <dgm:t>
        <a:bodyPr/>
        <a:lstStyle/>
        <a:p>
          <a:endParaRPr lang="en-US"/>
        </a:p>
      </dgm:t>
    </dgm:pt>
    <dgm:pt modelId="{705E7E51-20C4-45A2-A0D6-357C351050CE}" type="sibTrans" cxnId="{D91FAB8D-5E9F-436D-B087-C9CE4060D461}">
      <dgm:prSet/>
      <dgm:spPr/>
      <dgm:t>
        <a:bodyPr/>
        <a:lstStyle/>
        <a:p>
          <a:endParaRPr lang="en-US"/>
        </a:p>
      </dgm:t>
    </dgm:pt>
    <dgm:pt modelId="{8AE1805D-1866-4B26-BAB0-400D6D88620B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FFEFC495-03A1-4147-8FEE-63739AE005FC}" type="parTrans" cxnId="{80263DB4-57A3-4AC2-82F5-2FE2849D6424}">
      <dgm:prSet/>
      <dgm:spPr/>
      <dgm:t>
        <a:bodyPr/>
        <a:lstStyle/>
        <a:p>
          <a:endParaRPr lang="en-US"/>
        </a:p>
      </dgm:t>
    </dgm:pt>
    <dgm:pt modelId="{C91F3D78-5CFE-4DC3-81B0-DD7620A515ED}" type="sibTrans" cxnId="{80263DB4-57A3-4AC2-82F5-2FE2849D6424}">
      <dgm:prSet/>
      <dgm:spPr/>
      <dgm:t>
        <a:bodyPr/>
        <a:lstStyle/>
        <a:p>
          <a:endParaRPr lang="en-US"/>
        </a:p>
      </dgm:t>
    </dgm:pt>
    <dgm:pt modelId="{38EED33C-02A9-4349-BA4A-1596B9F61390}">
      <dgm:prSet phldrT="[Text]"/>
      <dgm:spPr/>
      <dgm:t>
        <a:bodyPr/>
        <a:lstStyle/>
        <a:p>
          <a:r>
            <a:rPr lang="en-US" dirty="0" smtClean="0"/>
            <a:t>Draw Conclusion</a:t>
          </a:r>
          <a:endParaRPr lang="en-US" dirty="0"/>
        </a:p>
      </dgm:t>
    </dgm:pt>
    <dgm:pt modelId="{293427A7-C4D9-482E-8742-6A84DFBC62A4}" type="parTrans" cxnId="{E82DA5B6-D40D-4AAF-970D-C145F08E701C}">
      <dgm:prSet/>
      <dgm:spPr/>
      <dgm:t>
        <a:bodyPr/>
        <a:lstStyle/>
        <a:p>
          <a:endParaRPr lang="en-US"/>
        </a:p>
      </dgm:t>
    </dgm:pt>
    <dgm:pt modelId="{6A73CAEE-D5B5-4707-916E-C2DD7533BE74}" type="sibTrans" cxnId="{E82DA5B6-D40D-4AAF-970D-C145F08E701C}">
      <dgm:prSet/>
      <dgm:spPr/>
      <dgm:t>
        <a:bodyPr/>
        <a:lstStyle/>
        <a:p>
          <a:endParaRPr lang="en-US"/>
        </a:p>
      </dgm:t>
    </dgm:pt>
    <dgm:pt modelId="{3D314FE0-5F43-4658-BDEE-C397156AA144}">
      <dgm:prSet phldrT="[Text]"/>
      <dgm:spPr/>
      <dgm:t>
        <a:bodyPr/>
        <a:lstStyle/>
        <a:p>
          <a:r>
            <a:rPr lang="en-US" dirty="0" smtClean="0"/>
            <a:t>Communicate Findings</a:t>
          </a:r>
          <a:endParaRPr lang="en-US" dirty="0"/>
        </a:p>
      </dgm:t>
    </dgm:pt>
    <dgm:pt modelId="{3EF9FDF7-2BA3-40FF-A3CE-DD6447FB2707}" type="parTrans" cxnId="{8C0D3908-580F-4FA2-9984-31E2D337C622}">
      <dgm:prSet/>
      <dgm:spPr/>
      <dgm:t>
        <a:bodyPr/>
        <a:lstStyle/>
        <a:p>
          <a:endParaRPr lang="en-US"/>
        </a:p>
      </dgm:t>
    </dgm:pt>
    <dgm:pt modelId="{33730981-620E-4DF6-A7DA-DF3DCC00872B}" type="sibTrans" cxnId="{8C0D3908-580F-4FA2-9984-31E2D337C622}">
      <dgm:prSet/>
      <dgm:spPr/>
      <dgm:t>
        <a:bodyPr/>
        <a:lstStyle/>
        <a:p>
          <a:endParaRPr lang="en-US"/>
        </a:p>
      </dgm:t>
    </dgm:pt>
    <dgm:pt modelId="{5DF8B53E-CFA3-4E2A-9C53-5193FCC46D51}" type="pres">
      <dgm:prSet presAssocID="{1F15A327-234F-48C5-B683-1FF9671F98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AE186-3C0F-44AE-8973-305CE4691FC3}" type="pres">
      <dgm:prSet presAssocID="{27A5DFDA-95EB-4A62-AA89-5E1F526BE357}" presName="dummy" presStyleCnt="0"/>
      <dgm:spPr/>
    </dgm:pt>
    <dgm:pt modelId="{8C6CE407-855B-49E4-AABF-0F8C5BC13164}" type="pres">
      <dgm:prSet presAssocID="{27A5DFDA-95EB-4A62-AA89-5E1F526BE357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6E3F2-04F6-45CD-A0FA-DFBD8DA920E4}" type="pres">
      <dgm:prSet presAssocID="{ED1CAB22-2F1A-46E3-8BCE-D5F7441EACF6}" presName="sibTrans" presStyleLbl="node1" presStyleIdx="0" presStyleCnt="5"/>
      <dgm:spPr/>
      <dgm:t>
        <a:bodyPr/>
        <a:lstStyle/>
        <a:p>
          <a:endParaRPr lang="en-US"/>
        </a:p>
      </dgm:t>
    </dgm:pt>
    <dgm:pt modelId="{C6FE154F-F985-4B82-8298-B10D43F6C4F6}" type="pres">
      <dgm:prSet presAssocID="{AC7081D1-E49B-43DF-81F3-B02013F61266}" presName="dummy" presStyleCnt="0"/>
      <dgm:spPr/>
    </dgm:pt>
    <dgm:pt modelId="{03BFA779-14BB-4733-B444-52EA5A969FE3}" type="pres">
      <dgm:prSet presAssocID="{AC7081D1-E49B-43DF-81F3-B02013F6126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4D989-D7DB-4AEA-A45F-B44534A926B4}" type="pres">
      <dgm:prSet presAssocID="{705E7E51-20C4-45A2-A0D6-357C351050CE}" presName="sibTrans" presStyleLbl="node1" presStyleIdx="1" presStyleCnt="5"/>
      <dgm:spPr/>
      <dgm:t>
        <a:bodyPr/>
        <a:lstStyle/>
        <a:p>
          <a:endParaRPr lang="en-US"/>
        </a:p>
      </dgm:t>
    </dgm:pt>
    <dgm:pt modelId="{B446FA45-9DCC-4F9F-B1C8-A80FB21D6450}" type="pres">
      <dgm:prSet presAssocID="{8AE1805D-1866-4B26-BAB0-400D6D88620B}" presName="dummy" presStyleCnt="0"/>
      <dgm:spPr/>
    </dgm:pt>
    <dgm:pt modelId="{2BD912F1-5746-4EE3-970B-1416FD68CD26}" type="pres">
      <dgm:prSet presAssocID="{8AE1805D-1866-4B26-BAB0-400D6D88620B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62AC0-20C6-467D-936B-026345B62D06}" type="pres">
      <dgm:prSet presAssocID="{C91F3D78-5CFE-4DC3-81B0-DD7620A515ED}" presName="sibTrans" presStyleLbl="node1" presStyleIdx="2" presStyleCnt="5"/>
      <dgm:spPr/>
      <dgm:t>
        <a:bodyPr/>
        <a:lstStyle/>
        <a:p>
          <a:endParaRPr lang="en-US"/>
        </a:p>
      </dgm:t>
    </dgm:pt>
    <dgm:pt modelId="{EBA4E8B1-9118-4579-9029-40CE64478334}" type="pres">
      <dgm:prSet presAssocID="{38EED33C-02A9-4349-BA4A-1596B9F61390}" presName="dummy" presStyleCnt="0"/>
      <dgm:spPr/>
    </dgm:pt>
    <dgm:pt modelId="{ED135A80-FABE-4D41-B8AA-1E53E46CBCFE}" type="pres">
      <dgm:prSet presAssocID="{38EED33C-02A9-4349-BA4A-1596B9F61390}" presName="node" presStyleLbl="revTx" presStyleIdx="3" presStyleCnt="5" custScaleX="1257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E963E-2642-4DD8-B38A-76E00346028D}" type="pres">
      <dgm:prSet presAssocID="{6A73CAEE-D5B5-4707-916E-C2DD7533BE74}" presName="sibTrans" presStyleLbl="node1" presStyleIdx="3" presStyleCnt="5"/>
      <dgm:spPr/>
      <dgm:t>
        <a:bodyPr/>
        <a:lstStyle/>
        <a:p>
          <a:endParaRPr lang="en-US"/>
        </a:p>
      </dgm:t>
    </dgm:pt>
    <dgm:pt modelId="{0625A818-7D1A-4216-89C0-1D67F12F0F89}" type="pres">
      <dgm:prSet presAssocID="{3D314FE0-5F43-4658-BDEE-C397156AA144}" presName="dummy" presStyleCnt="0"/>
      <dgm:spPr/>
    </dgm:pt>
    <dgm:pt modelId="{10E7DD9F-FC2E-41B8-9AB8-6CB67D9066B9}" type="pres">
      <dgm:prSet presAssocID="{3D314FE0-5F43-4658-BDEE-C397156AA144}" presName="node" presStyleLbl="revTx" presStyleIdx="4" presStyleCnt="5" custScaleX="135640" custScaleY="95979" custRadScaleRad="101168" custRadScaleInc="-12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E3AFE-D385-42B0-9058-BA5C88E4C8FE}" type="pres">
      <dgm:prSet presAssocID="{33730981-620E-4DF6-A7DA-DF3DCC00872B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8FBBD0FD-8906-4705-84A9-A5362235F394}" type="presOf" srcId="{33730981-620E-4DF6-A7DA-DF3DCC00872B}" destId="{A96E3AFE-D385-42B0-9058-BA5C88E4C8FE}" srcOrd="0" destOrd="0" presId="urn:microsoft.com/office/officeart/2005/8/layout/cycle1"/>
    <dgm:cxn modelId="{80263DB4-57A3-4AC2-82F5-2FE2849D6424}" srcId="{1F15A327-234F-48C5-B683-1FF9671F98A0}" destId="{8AE1805D-1866-4B26-BAB0-400D6D88620B}" srcOrd="2" destOrd="0" parTransId="{FFEFC495-03A1-4147-8FEE-63739AE005FC}" sibTransId="{C91F3D78-5CFE-4DC3-81B0-DD7620A515ED}"/>
    <dgm:cxn modelId="{882B4341-BD2B-465F-9E2A-9DD23AB99166}" srcId="{1F15A327-234F-48C5-B683-1FF9671F98A0}" destId="{27A5DFDA-95EB-4A62-AA89-5E1F526BE357}" srcOrd="0" destOrd="0" parTransId="{B2EF36C4-B699-4033-BCAC-2FBAD89DA1CF}" sibTransId="{ED1CAB22-2F1A-46E3-8BCE-D5F7441EACF6}"/>
    <dgm:cxn modelId="{1724EEB3-89A9-4840-993F-5BB662367AEC}" type="presOf" srcId="{3D314FE0-5F43-4658-BDEE-C397156AA144}" destId="{10E7DD9F-FC2E-41B8-9AB8-6CB67D9066B9}" srcOrd="0" destOrd="0" presId="urn:microsoft.com/office/officeart/2005/8/layout/cycle1"/>
    <dgm:cxn modelId="{1E7CFC33-299C-4272-A001-6A11A2B6ED16}" type="presOf" srcId="{ED1CAB22-2F1A-46E3-8BCE-D5F7441EACF6}" destId="{E366E3F2-04F6-45CD-A0FA-DFBD8DA920E4}" srcOrd="0" destOrd="0" presId="urn:microsoft.com/office/officeart/2005/8/layout/cycle1"/>
    <dgm:cxn modelId="{DE0665D3-76B5-4C9B-8739-E49FF9741A53}" type="presOf" srcId="{8AE1805D-1866-4B26-BAB0-400D6D88620B}" destId="{2BD912F1-5746-4EE3-970B-1416FD68CD26}" srcOrd="0" destOrd="0" presId="urn:microsoft.com/office/officeart/2005/8/layout/cycle1"/>
    <dgm:cxn modelId="{E82DA5B6-D40D-4AAF-970D-C145F08E701C}" srcId="{1F15A327-234F-48C5-B683-1FF9671F98A0}" destId="{38EED33C-02A9-4349-BA4A-1596B9F61390}" srcOrd="3" destOrd="0" parTransId="{293427A7-C4D9-482E-8742-6A84DFBC62A4}" sibTransId="{6A73CAEE-D5B5-4707-916E-C2DD7533BE74}"/>
    <dgm:cxn modelId="{4FC33C54-C86F-45FC-A584-71FD693C0457}" type="presOf" srcId="{705E7E51-20C4-45A2-A0D6-357C351050CE}" destId="{F174D989-D7DB-4AEA-A45F-B44534A926B4}" srcOrd="0" destOrd="0" presId="urn:microsoft.com/office/officeart/2005/8/layout/cycle1"/>
    <dgm:cxn modelId="{C075F6A8-1D71-433B-8DC5-D7CEE53392FF}" type="presOf" srcId="{1F15A327-234F-48C5-B683-1FF9671F98A0}" destId="{5DF8B53E-CFA3-4E2A-9C53-5193FCC46D51}" srcOrd="0" destOrd="0" presId="urn:microsoft.com/office/officeart/2005/8/layout/cycle1"/>
    <dgm:cxn modelId="{8C0D3908-580F-4FA2-9984-31E2D337C622}" srcId="{1F15A327-234F-48C5-B683-1FF9671F98A0}" destId="{3D314FE0-5F43-4658-BDEE-C397156AA144}" srcOrd="4" destOrd="0" parTransId="{3EF9FDF7-2BA3-40FF-A3CE-DD6447FB2707}" sibTransId="{33730981-620E-4DF6-A7DA-DF3DCC00872B}"/>
    <dgm:cxn modelId="{ED1C36CC-B8AE-4DFA-84AD-F924D3F1BDC3}" type="presOf" srcId="{C91F3D78-5CFE-4DC3-81B0-DD7620A515ED}" destId="{10C62AC0-20C6-467D-936B-026345B62D06}" srcOrd="0" destOrd="0" presId="urn:microsoft.com/office/officeart/2005/8/layout/cycle1"/>
    <dgm:cxn modelId="{7582D614-1D4E-4080-A874-20601C900FFF}" type="presOf" srcId="{6A73CAEE-D5B5-4707-916E-C2DD7533BE74}" destId="{FFEE963E-2642-4DD8-B38A-76E00346028D}" srcOrd="0" destOrd="0" presId="urn:microsoft.com/office/officeart/2005/8/layout/cycle1"/>
    <dgm:cxn modelId="{D91FAB8D-5E9F-436D-B087-C9CE4060D461}" srcId="{1F15A327-234F-48C5-B683-1FF9671F98A0}" destId="{AC7081D1-E49B-43DF-81F3-B02013F61266}" srcOrd="1" destOrd="0" parTransId="{5A7C3D0D-BA65-4CD0-A611-C5DEB9794F25}" sibTransId="{705E7E51-20C4-45A2-A0D6-357C351050CE}"/>
    <dgm:cxn modelId="{ED52E37C-898A-4E59-82C5-0E13ABD16F78}" type="presOf" srcId="{38EED33C-02A9-4349-BA4A-1596B9F61390}" destId="{ED135A80-FABE-4D41-B8AA-1E53E46CBCFE}" srcOrd="0" destOrd="0" presId="urn:microsoft.com/office/officeart/2005/8/layout/cycle1"/>
    <dgm:cxn modelId="{5612B26C-C62A-4697-AF65-EA6D1B96BD0E}" type="presOf" srcId="{27A5DFDA-95EB-4A62-AA89-5E1F526BE357}" destId="{8C6CE407-855B-49E4-AABF-0F8C5BC13164}" srcOrd="0" destOrd="0" presId="urn:microsoft.com/office/officeart/2005/8/layout/cycle1"/>
    <dgm:cxn modelId="{FBF838B4-1EF7-4D3F-B1A7-986A12568397}" type="presOf" srcId="{AC7081D1-E49B-43DF-81F3-B02013F61266}" destId="{03BFA779-14BB-4733-B444-52EA5A969FE3}" srcOrd="0" destOrd="0" presId="urn:microsoft.com/office/officeart/2005/8/layout/cycle1"/>
    <dgm:cxn modelId="{3D89AC87-B2A5-4A1F-8904-2D0ACBFF1A24}" type="presParOf" srcId="{5DF8B53E-CFA3-4E2A-9C53-5193FCC46D51}" destId="{54AAE186-3C0F-44AE-8973-305CE4691FC3}" srcOrd="0" destOrd="0" presId="urn:microsoft.com/office/officeart/2005/8/layout/cycle1"/>
    <dgm:cxn modelId="{5013C98F-FB79-485A-9D33-73B29F2FB041}" type="presParOf" srcId="{5DF8B53E-CFA3-4E2A-9C53-5193FCC46D51}" destId="{8C6CE407-855B-49E4-AABF-0F8C5BC13164}" srcOrd="1" destOrd="0" presId="urn:microsoft.com/office/officeart/2005/8/layout/cycle1"/>
    <dgm:cxn modelId="{F554DC16-B786-4F0E-A044-C0E0FC37BC49}" type="presParOf" srcId="{5DF8B53E-CFA3-4E2A-9C53-5193FCC46D51}" destId="{E366E3F2-04F6-45CD-A0FA-DFBD8DA920E4}" srcOrd="2" destOrd="0" presId="urn:microsoft.com/office/officeart/2005/8/layout/cycle1"/>
    <dgm:cxn modelId="{B52D8FE5-C79C-4046-BD5E-93BE20847BD2}" type="presParOf" srcId="{5DF8B53E-CFA3-4E2A-9C53-5193FCC46D51}" destId="{C6FE154F-F985-4B82-8298-B10D43F6C4F6}" srcOrd="3" destOrd="0" presId="urn:microsoft.com/office/officeart/2005/8/layout/cycle1"/>
    <dgm:cxn modelId="{69AF3985-6E58-40BC-B813-BBCA6C86CADC}" type="presParOf" srcId="{5DF8B53E-CFA3-4E2A-9C53-5193FCC46D51}" destId="{03BFA779-14BB-4733-B444-52EA5A969FE3}" srcOrd="4" destOrd="0" presId="urn:microsoft.com/office/officeart/2005/8/layout/cycle1"/>
    <dgm:cxn modelId="{4973AAF7-5DA0-4745-BF39-93AEECAD938D}" type="presParOf" srcId="{5DF8B53E-CFA3-4E2A-9C53-5193FCC46D51}" destId="{F174D989-D7DB-4AEA-A45F-B44534A926B4}" srcOrd="5" destOrd="0" presId="urn:microsoft.com/office/officeart/2005/8/layout/cycle1"/>
    <dgm:cxn modelId="{2DD51E31-A614-4BBF-9B43-0E3A175513C1}" type="presParOf" srcId="{5DF8B53E-CFA3-4E2A-9C53-5193FCC46D51}" destId="{B446FA45-9DCC-4F9F-B1C8-A80FB21D6450}" srcOrd="6" destOrd="0" presId="urn:microsoft.com/office/officeart/2005/8/layout/cycle1"/>
    <dgm:cxn modelId="{659B5A2D-CCCC-49F2-9B22-D0F19CA3B7AA}" type="presParOf" srcId="{5DF8B53E-CFA3-4E2A-9C53-5193FCC46D51}" destId="{2BD912F1-5746-4EE3-970B-1416FD68CD26}" srcOrd="7" destOrd="0" presId="urn:microsoft.com/office/officeart/2005/8/layout/cycle1"/>
    <dgm:cxn modelId="{9E0A678A-0797-466C-A86F-799E295CE050}" type="presParOf" srcId="{5DF8B53E-CFA3-4E2A-9C53-5193FCC46D51}" destId="{10C62AC0-20C6-467D-936B-026345B62D06}" srcOrd="8" destOrd="0" presId="urn:microsoft.com/office/officeart/2005/8/layout/cycle1"/>
    <dgm:cxn modelId="{F0680D62-585F-4847-AA73-D270D719200F}" type="presParOf" srcId="{5DF8B53E-CFA3-4E2A-9C53-5193FCC46D51}" destId="{EBA4E8B1-9118-4579-9029-40CE64478334}" srcOrd="9" destOrd="0" presId="urn:microsoft.com/office/officeart/2005/8/layout/cycle1"/>
    <dgm:cxn modelId="{5C28ED84-1DC6-4F86-B132-4A212BA4FA89}" type="presParOf" srcId="{5DF8B53E-CFA3-4E2A-9C53-5193FCC46D51}" destId="{ED135A80-FABE-4D41-B8AA-1E53E46CBCFE}" srcOrd="10" destOrd="0" presId="urn:microsoft.com/office/officeart/2005/8/layout/cycle1"/>
    <dgm:cxn modelId="{F0690023-C4CA-4C5D-8FEE-A4F851A66003}" type="presParOf" srcId="{5DF8B53E-CFA3-4E2A-9C53-5193FCC46D51}" destId="{FFEE963E-2642-4DD8-B38A-76E00346028D}" srcOrd="11" destOrd="0" presId="urn:microsoft.com/office/officeart/2005/8/layout/cycle1"/>
    <dgm:cxn modelId="{38C3B161-27C3-47D1-B9A3-005F661E4621}" type="presParOf" srcId="{5DF8B53E-CFA3-4E2A-9C53-5193FCC46D51}" destId="{0625A818-7D1A-4216-89C0-1D67F12F0F89}" srcOrd="12" destOrd="0" presId="urn:microsoft.com/office/officeart/2005/8/layout/cycle1"/>
    <dgm:cxn modelId="{37BC4420-81EF-4E45-84EE-81C327ED9FB3}" type="presParOf" srcId="{5DF8B53E-CFA3-4E2A-9C53-5193FCC46D51}" destId="{10E7DD9F-FC2E-41B8-9AB8-6CB67D9066B9}" srcOrd="13" destOrd="0" presId="urn:microsoft.com/office/officeart/2005/8/layout/cycle1"/>
    <dgm:cxn modelId="{4F1F61E3-FC22-4FEF-9748-0E514CD93FB4}" type="presParOf" srcId="{5DF8B53E-CFA3-4E2A-9C53-5193FCC46D51}" destId="{A96E3AFE-D385-42B0-9058-BA5C88E4C8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A234A-B762-4042-9EF9-9AD37A1266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97AF1-B9D8-4CE2-B106-EEBCE936EDD9}">
      <dgm:prSet phldrT="[Text]"/>
      <dgm:spPr/>
      <dgm:t>
        <a:bodyPr/>
        <a:lstStyle/>
        <a:p>
          <a:r>
            <a:rPr lang="en-US" dirty="0" smtClean="0"/>
            <a:t>Select Columns</a:t>
          </a:r>
          <a:endParaRPr lang="en-US" dirty="0"/>
        </a:p>
      </dgm:t>
    </dgm:pt>
    <dgm:pt modelId="{111678B4-1C91-4984-91A2-5E4FF2EB2919}" type="parTrans" cxnId="{A6D19027-3B59-4C8A-B932-EE231ECB55F2}">
      <dgm:prSet/>
      <dgm:spPr/>
      <dgm:t>
        <a:bodyPr/>
        <a:lstStyle/>
        <a:p>
          <a:endParaRPr lang="en-US"/>
        </a:p>
      </dgm:t>
    </dgm:pt>
    <dgm:pt modelId="{68947EEE-D214-417F-B664-40E8D8CAC810}" type="sibTrans" cxnId="{A6D19027-3B59-4C8A-B932-EE231ECB55F2}">
      <dgm:prSet/>
      <dgm:spPr/>
      <dgm:t>
        <a:bodyPr/>
        <a:lstStyle/>
        <a:p>
          <a:endParaRPr lang="en-US"/>
        </a:p>
      </dgm:t>
    </dgm:pt>
    <dgm:pt modelId="{68F934F6-4AD4-4DD6-9276-C8AB2F2EBB05}">
      <dgm:prSet phldrT="[Text]"/>
      <dgm:spPr/>
      <dgm:t>
        <a:bodyPr/>
        <a:lstStyle/>
        <a:p>
          <a:r>
            <a:rPr lang="en-US" dirty="0" smtClean="0"/>
            <a:t>Set Data Types</a:t>
          </a:r>
          <a:endParaRPr lang="en-US" dirty="0"/>
        </a:p>
      </dgm:t>
    </dgm:pt>
    <dgm:pt modelId="{9123053C-F203-4462-841E-AE74C379468D}" type="parTrans" cxnId="{C02F19EF-0EE8-4FD5-9B5C-7B6C4285CCCD}">
      <dgm:prSet/>
      <dgm:spPr/>
      <dgm:t>
        <a:bodyPr/>
        <a:lstStyle/>
        <a:p>
          <a:endParaRPr lang="en-US"/>
        </a:p>
      </dgm:t>
    </dgm:pt>
    <dgm:pt modelId="{7EC9EDD4-2D0D-4E73-BFD6-41D30DA0719E}" type="sibTrans" cxnId="{C02F19EF-0EE8-4FD5-9B5C-7B6C4285CCCD}">
      <dgm:prSet/>
      <dgm:spPr/>
      <dgm:t>
        <a:bodyPr/>
        <a:lstStyle/>
        <a:p>
          <a:endParaRPr lang="en-US"/>
        </a:p>
      </dgm:t>
    </dgm:pt>
    <dgm:pt modelId="{8D64AB49-06CB-4E22-82C3-057D9B8156E6}">
      <dgm:prSet phldrT="[Text]"/>
      <dgm:spPr/>
      <dgm:t>
        <a:bodyPr/>
        <a:lstStyle/>
        <a:p>
          <a:r>
            <a:rPr lang="en-US" dirty="0" smtClean="0"/>
            <a:t>Perform Calculations</a:t>
          </a:r>
          <a:endParaRPr lang="en-US" dirty="0"/>
        </a:p>
      </dgm:t>
    </dgm:pt>
    <dgm:pt modelId="{4C0CFE73-83D1-46B3-B8D2-B435F353CF82}" type="parTrans" cxnId="{BD4A68C8-26E1-41BC-9DD2-5B1EBEF969A9}">
      <dgm:prSet/>
      <dgm:spPr/>
      <dgm:t>
        <a:bodyPr/>
        <a:lstStyle/>
        <a:p>
          <a:endParaRPr lang="en-US"/>
        </a:p>
      </dgm:t>
    </dgm:pt>
    <dgm:pt modelId="{E1F41B55-3CA5-468C-8E0C-5A052C89D7CF}" type="sibTrans" cxnId="{BD4A68C8-26E1-41BC-9DD2-5B1EBEF969A9}">
      <dgm:prSet/>
      <dgm:spPr/>
      <dgm:t>
        <a:bodyPr/>
        <a:lstStyle/>
        <a:p>
          <a:endParaRPr lang="en-US"/>
        </a:p>
      </dgm:t>
    </dgm:pt>
    <dgm:pt modelId="{59FEF1B3-CF87-4A5B-8033-AFDE5A992F3E}">
      <dgm:prSet phldrT="[Text]"/>
      <dgm:spPr/>
      <dgm:t>
        <a:bodyPr/>
        <a:lstStyle/>
        <a:p>
          <a:r>
            <a:rPr lang="en-US" dirty="0" smtClean="0"/>
            <a:t>Currency conversion (CAD </a:t>
          </a:r>
          <a:r>
            <a:rPr lang="en-US" dirty="0" smtClean="0">
              <a:sym typeface="Wingdings" panose="05000000000000000000" pitchFamily="2" charset="2"/>
            </a:rPr>
            <a:t> USD)</a:t>
          </a:r>
          <a:endParaRPr lang="en-US" dirty="0"/>
        </a:p>
      </dgm:t>
    </dgm:pt>
    <dgm:pt modelId="{65E5E1AE-25E1-4B84-A9F7-0BCA0E4377A4}" type="parTrans" cxnId="{414B635B-2012-4A6D-8D8E-06054EBC0B04}">
      <dgm:prSet/>
      <dgm:spPr/>
      <dgm:t>
        <a:bodyPr/>
        <a:lstStyle/>
        <a:p>
          <a:endParaRPr lang="en-US"/>
        </a:p>
      </dgm:t>
    </dgm:pt>
    <dgm:pt modelId="{F3B65CE5-D18C-4C60-B5FD-CFD892F58A06}" type="sibTrans" cxnId="{414B635B-2012-4A6D-8D8E-06054EBC0B04}">
      <dgm:prSet/>
      <dgm:spPr/>
      <dgm:t>
        <a:bodyPr/>
        <a:lstStyle/>
        <a:p>
          <a:endParaRPr lang="en-US"/>
        </a:p>
      </dgm:t>
    </dgm:pt>
    <dgm:pt modelId="{660EBB6C-5D94-4625-8855-627E8C40D06F}">
      <dgm:prSet phldrT="[Text]"/>
      <dgm:spPr/>
      <dgm:t>
        <a:bodyPr/>
        <a:lstStyle/>
        <a:p>
          <a:r>
            <a:rPr lang="en-US" dirty="0" smtClean="0"/>
            <a:t>Revenue and Quantity aggregate</a:t>
          </a:r>
          <a:endParaRPr lang="en-US" dirty="0"/>
        </a:p>
      </dgm:t>
    </dgm:pt>
    <dgm:pt modelId="{72A4A451-89A4-44FC-AF4C-D4EA89B65DCE}" type="parTrans" cxnId="{6331EE96-A36A-4382-AB7D-447EE2BAAB29}">
      <dgm:prSet/>
      <dgm:spPr/>
      <dgm:t>
        <a:bodyPr/>
        <a:lstStyle/>
        <a:p>
          <a:endParaRPr lang="en-US"/>
        </a:p>
      </dgm:t>
    </dgm:pt>
    <dgm:pt modelId="{F735D4A1-630C-48D0-983E-F7AF819FB4A9}" type="sibTrans" cxnId="{6331EE96-A36A-4382-AB7D-447EE2BAAB29}">
      <dgm:prSet/>
      <dgm:spPr/>
      <dgm:t>
        <a:bodyPr/>
        <a:lstStyle/>
        <a:p>
          <a:endParaRPr lang="en-US"/>
        </a:p>
      </dgm:t>
    </dgm:pt>
    <dgm:pt modelId="{A4BEAE10-4CC4-4E46-B76A-1D065EED3FFF}">
      <dgm:prSet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B39C2BD0-3CEF-4CC0-9D4F-73C5CCB8B648}" type="parTrans" cxnId="{7506B3BE-A018-4A46-9322-557DC9AABF00}">
      <dgm:prSet/>
      <dgm:spPr/>
      <dgm:t>
        <a:bodyPr/>
        <a:lstStyle/>
        <a:p>
          <a:endParaRPr lang="en-US"/>
        </a:p>
      </dgm:t>
    </dgm:pt>
    <dgm:pt modelId="{307F5CB7-80F0-4345-B2E0-C36C7EBA5614}" type="sibTrans" cxnId="{7506B3BE-A018-4A46-9322-557DC9AABF00}">
      <dgm:prSet/>
      <dgm:spPr/>
      <dgm:t>
        <a:bodyPr/>
        <a:lstStyle/>
        <a:p>
          <a:endParaRPr lang="en-US"/>
        </a:p>
      </dgm:t>
    </dgm:pt>
    <dgm:pt modelId="{708C28C2-C734-4EB8-B59D-8E35C3B11603}">
      <dgm:prSet/>
      <dgm:spPr/>
      <dgm:t>
        <a:bodyPr/>
        <a:lstStyle/>
        <a:p>
          <a:r>
            <a:rPr lang="en-US" dirty="0" smtClean="0"/>
            <a:t>Remove sample orders ($0 item price)</a:t>
          </a:r>
          <a:endParaRPr lang="en-US" dirty="0"/>
        </a:p>
      </dgm:t>
    </dgm:pt>
    <dgm:pt modelId="{37F35466-3038-4EC5-8279-8A2A38F23752}" type="parTrans" cxnId="{3A67BE08-2659-4A01-9980-2B8B67E22DBA}">
      <dgm:prSet/>
      <dgm:spPr/>
      <dgm:t>
        <a:bodyPr/>
        <a:lstStyle/>
        <a:p>
          <a:endParaRPr lang="en-US"/>
        </a:p>
      </dgm:t>
    </dgm:pt>
    <dgm:pt modelId="{2B4E831C-0940-4D32-A677-926CBF81BF48}" type="sibTrans" cxnId="{3A67BE08-2659-4A01-9980-2B8B67E22DBA}">
      <dgm:prSet/>
      <dgm:spPr/>
      <dgm:t>
        <a:bodyPr/>
        <a:lstStyle/>
        <a:p>
          <a:endParaRPr lang="en-US"/>
        </a:p>
      </dgm:t>
    </dgm:pt>
    <dgm:pt modelId="{4B22C3D3-DDF1-4058-AB1A-B8BF3D3C66F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Narrowed dataset from 35 to 14 columns</a:t>
          </a:r>
          <a:endParaRPr lang="en-US" dirty="0">
            <a:solidFill>
              <a:schemeClr val="tx1"/>
            </a:solidFill>
          </a:endParaRPr>
        </a:p>
      </dgm:t>
    </dgm:pt>
    <dgm:pt modelId="{27691457-1B84-4A7B-AAB9-BA9C5D0D8D69}" type="sibTrans" cxnId="{729FAC90-76B1-45F0-B16C-104F0224B7FF}">
      <dgm:prSet/>
      <dgm:spPr/>
      <dgm:t>
        <a:bodyPr/>
        <a:lstStyle/>
        <a:p>
          <a:endParaRPr lang="en-US"/>
        </a:p>
      </dgm:t>
    </dgm:pt>
    <dgm:pt modelId="{6FD1AF9A-ECB3-47E7-ACC6-9F561901F167}" type="parTrans" cxnId="{729FAC90-76B1-45F0-B16C-104F0224B7FF}">
      <dgm:prSet/>
      <dgm:spPr/>
      <dgm:t>
        <a:bodyPr/>
        <a:lstStyle/>
        <a:p>
          <a:endParaRPr lang="en-US"/>
        </a:p>
      </dgm:t>
    </dgm:pt>
    <dgm:pt modelId="{A07A5CF5-9BEA-4308-B6E3-68CE821A1431}">
      <dgm:prSet phldrT="[Text]"/>
      <dgm:spPr/>
      <dgm:t>
        <a:bodyPr/>
        <a:lstStyle/>
        <a:p>
          <a:r>
            <a:rPr lang="en-US" dirty="0" smtClean="0"/>
            <a:t>Reviewed each column in our datasets to determine which were useful for our analysis</a:t>
          </a:r>
          <a:endParaRPr lang="en-US" dirty="0"/>
        </a:p>
      </dgm:t>
    </dgm:pt>
    <dgm:pt modelId="{EEC7B106-0952-49FD-8CE4-2EB9C70DB200}" type="sibTrans" cxnId="{B0DFA364-026F-4440-9AAE-8DABB3BEE0FF}">
      <dgm:prSet/>
      <dgm:spPr/>
      <dgm:t>
        <a:bodyPr/>
        <a:lstStyle/>
        <a:p>
          <a:endParaRPr lang="en-US"/>
        </a:p>
      </dgm:t>
    </dgm:pt>
    <dgm:pt modelId="{DD49DB41-45FE-47D1-AD39-89F8AE32D0A4}" type="parTrans" cxnId="{B0DFA364-026F-4440-9AAE-8DABB3BEE0FF}">
      <dgm:prSet/>
      <dgm:spPr/>
      <dgm:t>
        <a:bodyPr/>
        <a:lstStyle/>
        <a:p>
          <a:endParaRPr lang="en-US"/>
        </a:p>
      </dgm:t>
    </dgm:pt>
    <dgm:pt modelId="{E674510D-B089-4FCE-8E71-C04060D04AA7}">
      <dgm:prSet/>
      <dgm:spPr/>
      <dgm:t>
        <a:bodyPr/>
        <a:lstStyle/>
        <a:p>
          <a:r>
            <a:rPr lang="en-US" dirty="0" smtClean="0"/>
            <a:t>Join Data</a:t>
          </a:r>
          <a:endParaRPr lang="en-US" dirty="0"/>
        </a:p>
      </dgm:t>
    </dgm:pt>
    <dgm:pt modelId="{DDEE262E-1972-49DB-AF19-2940420F1046}" type="parTrans" cxnId="{88207A43-F37E-48BF-BF8C-87C95F713FA2}">
      <dgm:prSet/>
      <dgm:spPr/>
      <dgm:t>
        <a:bodyPr/>
        <a:lstStyle/>
        <a:p>
          <a:endParaRPr lang="en-US"/>
        </a:p>
      </dgm:t>
    </dgm:pt>
    <dgm:pt modelId="{BEF3F6F5-7649-462B-AF75-9C537DFACC6E}" type="sibTrans" cxnId="{88207A43-F37E-48BF-BF8C-87C95F713FA2}">
      <dgm:prSet/>
      <dgm:spPr/>
      <dgm:t>
        <a:bodyPr/>
        <a:lstStyle/>
        <a:p>
          <a:endParaRPr lang="en-US"/>
        </a:p>
      </dgm:t>
    </dgm:pt>
    <dgm:pt modelId="{48A77903-CE57-4BB3-90A3-A539113E6FBA}">
      <dgm:prSet/>
      <dgm:spPr/>
      <dgm:t>
        <a:bodyPr/>
        <a:lstStyle/>
        <a:p>
          <a:r>
            <a:rPr lang="en-US" dirty="0" smtClean="0"/>
            <a:t>Address outliers (“Shipping” status)</a:t>
          </a:r>
          <a:endParaRPr lang="en-US" dirty="0"/>
        </a:p>
      </dgm:t>
    </dgm:pt>
    <dgm:pt modelId="{8B312FAC-D0C0-47D5-9784-A73530742777}" type="parTrans" cxnId="{A004737E-AB22-4DF3-874C-256DE7A7469A}">
      <dgm:prSet/>
      <dgm:spPr/>
      <dgm:t>
        <a:bodyPr/>
        <a:lstStyle/>
        <a:p>
          <a:endParaRPr lang="en-US"/>
        </a:p>
      </dgm:t>
    </dgm:pt>
    <dgm:pt modelId="{41A71E0D-4B0B-4C46-90F4-39A3A59F46A9}" type="sibTrans" cxnId="{A004737E-AB22-4DF3-874C-256DE7A7469A}">
      <dgm:prSet/>
      <dgm:spPr/>
      <dgm:t>
        <a:bodyPr/>
        <a:lstStyle/>
        <a:p>
          <a:endParaRPr lang="en-US"/>
        </a:p>
      </dgm:t>
    </dgm:pt>
    <dgm:pt modelId="{113FBD7C-145B-4465-AFF7-C35BE16FF011}">
      <dgm:prSet/>
      <dgm:spPr/>
      <dgm:t>
        <a:bodyPr/>
        <a:lstStyle/>
        <a:p>
          <a:r>
            <a:rPr lang="en-US" dirty="0" smtClean="0"/>
            <a:t>Convert date fields to common format with YMD</a:t>
          </a:r>
          <a:endParaRPr lang="en-US" dirty="0"/>
        </a:p>
      </dgm:t>
    </dgm:pt>
    <dgm:pt modelId="{5EB6FFFC-F835-4CF5-8B9D-204B9E934C1B}" type="parTrans" cxnId="{58601F78-95CB-469B-A937-9B5BE043093B}">
      <dgm:prSet/>
      <dgm:spPr/>
      <dgm:t>
        <a:bodyPr/>
        <a:lstStyle/>
        <a:p>
          <a:endParaRPr lang="en-US"/>
        </a:p>
      </dgm:t>
    </dgm:pt>
    <dgm:pt modelId="{586451CC-EDC2-44F7-B9AE-4B47B7787EA2}" type="sibTrans" cxnId="{58601F78-95CB-469B-A937-9B5BE043093B}">
      <dgm:prSet/>
      <dgm:spPr/>
      <dgm:t>
        <a:bodyPr/>
        <a:lstStyle/>
        <a:p>
          <a:endParaRPr lang="en-US"/>
        </a:p>
      </dgm:t>
    </dgm:pt>
    <dgm:pt modelId="{BC98C9CB-4B13-48D2-946E-788B4002B3AF}">
      <dgm:prSet/>
      <dgm:spPr/>
      <dgm:t>
        <a:bodyPr/>
        <a:lstStyle/>
        <a:p>
          <a:endParaRPr lang="en-US" dirty="0"/>
        </a:p>
      </dgm:t>
    </dgm:pt>
    <dgm:pt modelId="{03E99CFF-68EF-4158-8D4D-DB253CC3A983}" type="parTrans" cxnId="{649BB381-BF93-43EA-9F31-EB180717B85D}">
      <dgm:prSet/>
      <dgm:spPr/>
      <dgm:t>
        <a:bodyPr/>
        <a:lstStyle/>
        <a:p>
          <a:endParaRPr lang="en-US"/>
        </a:p>
      </dgm:t>
    </dgm:pt>
    <dgm:pt modelId="{249D9EF7-BB2C-4472-9EE1-FBBB8579F708}" type="sibTrans" cxnId="{649BB381-BF93-43EA-9F31-EB180717B85D}">
      <dgm:prSet/>
      <dgm:spPr/>
      <dgm:t>
        <a:bodyPr/>
        <a:lstStyle/>
        <a:p>
          <a:endParaRPr lang="en-US"/>
        </a:p>
      </dgm:t>
    </dgm:pt>
    <dgm:pt modelId="{91431C79-2A8D-4756-9A0B-4478DF1BAAD5}">
      <dgm:prSet/>
      <dgm:spPr/>
      <dgm:t>
        <a:bodyPr/>
        <a:lstStyle/>
        <a:p>
          <a:r>
            <a:rPr lang="en-US" dirty="0" smtClean="0"/>
            <a:t>Product name mapping*</a:t>
          </a:r>
          <a:endParaRPr lang="en-US" dirty="0"/>
        </a:p>
      </dgm:t>
    </dgm:pt>
    <dgm:pt modelId="{C06E7F2C-82F7-4225-B99A-289C92349473}" type="parTrans" cxnId="{5865C1D9-7F65-4751-B31C-3E99B2E96988}">
      <dgm:prSet/>
      <dgm:spPr/>
      <dgm:t>
        <a:bodyPr/>
        <a:lstStyle/>
        <a:p>
          <a:endParaRPr lang="en-US"/>
        </a:p>
      </dgm:t>
    </dgm:pt>
    <dgm:pt modelId="{A62C82AC-5817-4C8F-9320-6A28C31CD45B}" type="sibTrans" cxnId="{5865C1D9-7F65-4751-B31C-3E99B2E96988}">
      <dgm:prSet/>
      <dgm:spPr/>
      <dgm:t>
        <a:bodyPr/>
        <a:lstStyle/>
        <a:p>
          <a:endParaRPr lang="en-US"/>
        </a:p>
      </dgm:t>
    </dgm:pt>
    <dgm:pt modelId="{7D230B28-57E8-4F36-A9A9-A7C28832EC24}">
      <dgm:prSet/>
      <dgm:spPr/>
      <dgm:t>
        <a:bodyPr/>
        <a:lstStyle/>
        <a:p>
          <a:r>
            <a:rPr lang="en-US" dirty="0" smtClean="0"/>
            <a:t>Rename to meaningful column names</a:t>
          </a:r>
          <a:endParaRPr lang="en-US" dirty="0"/>
        </a:p>
      </dgm:t>
    </dgm:pt>
    <dgm:pt modelId="{B3622EE2-6C24-4236-9A59-8E60025825AF}" type="parTrans" cxnId="{4D4FB395-E152-4F43-BAA5-C541C4CB7F2A}">
      <dgm:prSet/>
      <dgm:spPr/>
      <dgm:t>
        <a:bodyPr/>
        <a:lstStyle/>
        <a:p>
          <a:endParaRPr lang="en-US"/>
        </a:p>
      </dgm:t>
    </dgm:pt>
    <dgm:pt modelId="{71591D08-86C3-49EF-A720-C62171F0968D}" type="sibTrans" cxnId="{4D4FB395-E152-4F43-BAA5-C541C4CB7F2A}">
      <dgm:prSet/>
      <dgm:spPr/>
      <dgm:t>
        <a:bodyPr/>
        <a:lstStyle/>
        <a:p>
          <a:endParaRPr lang="en-US"/>
        </a:p>
      </dgm:t>
    </dgm:pt>
    <dgm:pt modelId="{5734A5C9-CE1B-4EA3-BD46-F13127DB48F7}">
      <dgm:prSet/>
      <dgm:spPr/>
      <dgm:t>
        <a:bodyPr/>
        <a:lstStyle/>
        <a:p>
          <a:r>
            <a:rPr lang="en-US" dirty="0" smtClean="0"/>
            <a:t>Merge sales (aggregate) and </a:t>
          </a:r>
          <a:r>
            <a:rPr lang="en-US" dirty="0" err="1" smtClean="0"/>
            <a:t>AdWord</a:t>
          </a:r>
          <a:r>
            <a:rPr lang="en-US" dirty="0" smtClean="0"/>
            <a:t> datasets</a:t>
          </a:r>
          <a:endParaRPr lang="en-US" dirty="0"/>
        </a:p>
      </dgm:t>
    </dgm:pt>
    <dgm:pt modelId="{8EE0FD44-E2BF-491F-8C11-A697A80C72C3}" type="parTrans" cxnId="{EE18C589-F060-4EA4-BE03-1B6F915B6B31}">
      <dgm:prSet/>
      <dgm:spPr/>
      <dgm:t>
        <a:bodyPr/>
        <a:lstStyle/>
        <a:p>
          <a:endParaRPr lang="en-US"/>
        </a:p>
      </dgm:t>
    </dgm:pt>
    <dgm:pt modelId="{2AB33336-9A2B-4DB5-AA42-471881466C6D}" type="sibTrans" cxnId="{EE18C589-F060-4EA4-BE03-1B6F915B6B31}">
      <dgm:prSet/>
      <dgm:spPr/>
      <dgm:t>
        <a:bodyPr/>
        <a:lstStyle/>
        <a:p>
          <a:endParaRPr lang="en-US"/>
        </a:p>
      </dgm:t>
    </dgm:pt>
    <dgm:pt modelId="{76C299E7-8D58-4789-9C05-397B09258C47}">
      <dgm:prSet/>
      <dgm:spPr/>
      <dgm:t>
        <a:bodyPr/>
        <a:lstStyle/>
        <a:p>
          <a:r>
            <a:rPr lang="en-US" dirty="0" smtClean="0"/>
            <a:t>Perform additional calculations on merged data</a:t>
          </a:r>
          <a:endParaRPr lang="en-US" dirty="0"/>
        </a:p>
      </dgm:t>
    </dgm:pt>
    <dgm:pt modelId="{C19B4BF3-3189-41AE-8BCA-110DE3976B24}" type="parTrans" cxnId="{F3F0D105-5CE3-4BFA-9E95-B1BA91B0EA80}">
      <dgm:prSet/>
      <dgm:spPr/>
      <dgm:t>
        <a:bodyPr/>
        <a:lstStyle/>
        <a:p>
          <a:endParaRPr lang="en-US"/>
        </a:p>
      </dgm:t>
    </dgm:pt>
    <dgm:pt modelId="{D51614B2-0DC3-4FDD-B5F6-0EC1B86CCE2E}" type="sibTrans" cxnId="{F3F0D105-5CE3-4BFA-9E95-B1BA91B0EA80}">
      <dgm:prSet/>
      <dgm:spPr/>
      <dgm:t>
        <a:bodyPr/>
        <a:lstStyle/>
        <a:p>
          <a:endParaRPr lang="en-US"/>
        </a:p>
      </dgm:t>
    </dgm:pt>
    <dgm:pt modelId="{6988BE29-E9B3-47FC-9BA8-7C0BCB21D79D}">
      <dgm:prSet/>
      <dgm:spPr/>
      <dgm:t>
        <a:bodyPr/>
        <a:lstStyle/>
        <a:p>
          <a:r>
            <a:rPr lang="en-US" dirty="0" smtClean="0"/>
            <a:t>Join on Date</a:t>
          </a:r>
          <a:endParaRPr lang="en-US" dirty="0"/>
        </a:p>
      </dgm:t>
    </dgm:pt>
    <dgm:pt modelId="{87EAF4AF-0322-492E-8F5F-940D9BE787CE}" type="parTrans" cxnId="{92AF0126-DAF1-44E0-84FC-77A8EB429F12}">
      <dgm:prSet/>
      <dgm:spPr/>
      <dgm:t>
        <a:bodyPr/>
        <a:lstStyle/>
        <a:p>
          <a:endParaRPr lang="en-US"/>
        </a:p>
      </dgm:t>
    </dgm:pt>
    <dgm:pt modelId="{2405AB79-5388-4B2B-982C-304E5A45FB62}" type="sibTrans" cxnId="{92AF0126-DAF1-44E0-84FC-77A8EB429F12}">
      <dgm:prSet/>
      <dgm:spPr/>
      <dgm:t>
        <a:bodyPr/>
        <a:lstStyle/>
        <a:p>
          <a:endParaRPr lang="en-US"/>
        </a:p>
      </dgm:t>
    </dgm:pt>
    <dgm:pt modelId="{C4B7AC10-A439-424A-AE4E-34A7D447653F}">
      <dgm:prSet/>
      <dgm:spPr/>
      <dgm:t>
        <a:bodyPr/>
        <a:lstStyle/>
        <a:p>
          <a:r>
            <a:rPr lang="en-US" dirty="0" smtClean="0"/>
            <a:t>Identify and set categorical data (e.g. Status, Product, Country)</a:t>
          </a:r>
          <a:endParaRPr lang="en-US" dirty="0"/>
        </a:p>
      </dgm:t>
    </dgm:pt>
    <dgm:pt modelId="{D48C196E-B78A-4FED-9D93-0CCB2FAA492A}" type="parTrans" cxnId="{9DF82E86-5D17-444E-B130-BFB129C97BBE}">
      <dgm:prSet/>
      <dgm:spPr/>
      <dgm:t>
        <a:bodyPr/>
        <a:lstStyle/>
        <a:p>
          <a:endParaRPr lang="en-US"/>
        </a:p>
      </dgm:t>
    </dgm:pt>
    <dgm:pt modelId="{59C0CBF9-9BCD-4A17-89A8-3DDDCA51BAB3}" type="sibTrans" cxnId="{9DF82E86-5D17-444E-B130-BFB129C97BBE}">
      <dgm:prSet/>
      <dgm:spPr/>
      <dgm:t>
        <a:bodyPr/>
        <a:lstStyle/>
        <a:p>
          <a:endParaRPr lang="en-US"/>
        </a:p>
      </dgm:t>
    </dgm:pt>
    <dgm:pt modelId="{1ADEAF2C-85D1-47D5-BA7D-1FA790BB57C4}">
      <dgm:prSet phldrT="[Text]"/>
      <dgm:spPr/>
      <dgm:t>
        <a:bodyPr/>
        <a:lstStyle/>
        <a:p>
          <a:r>
            <a:rPr lang="en-US" dirty="0" smtClean="0"/>
            <a:t>Derive day of week, week #, month</a:t>
          </a:r>
          <a:endParaRPr lang="en-US" dirty="0"/>
        </a:p>
      </dgm:t>
    </dgm:pt>
    <dgm:pt modelId="{3CF2FAD2-992A-4956-BBAD-E7A6188C7352}" type="parTrans" cxnId="{55F3146F-6C94-483D-BBBE-B542B631F7B1}">
      <dgm:prSet/>
      <dgm:spPr/>
      <dgm:t>
        <a:bodyPr/>
        <a:lstStyle/>
        <a:p>
          <a:endParaRPr lang="en-US"/>
        </a:p>
      </dgm:t>
    </dgm:pt>
    <dgm:pt modelId="{B5516E7D-6408-4F7A-A045-E113A9FA9605}" type="sibTrans" cxnId="{55F3146F-6C94-483D-BBBE-B542B631F7B1}">
      <dgm:prSet/>
      <dgm:spPr/>
      <dgm:t>
        <a:bodyPr/>
        <a:lstStyle/>
        <a:p>
          <a:endParaRPr lang="en-US"/>
        </a:p>
      </dgm:t>
    </dgm:pt>
    <dgm:pt modelId="{56BB27F2-740C-4A07-A595-56879D5C7F38}">
      <dgm:prSet phldrT="[Text]"/>
      <dgm:spPr/>
      <dgm:t>
        <a:bodyPr/>
        <a:lstStyle/>
        <a:p>
          <a:r>
            <a:rPr lang="en-US" dirty="0" smtClean="0"/>
            <a:t>Verify Item Price factors in </a:t>
          </a:r>
          <a:r>
            <a:rPr lang="en-US" dirty="0" err="1" smtClean="0"/>
            <a:t>Qty</a:t>
          </a:r>
          <a:endParaRPr lang="en-US" dirty="0"/>
        </a:p>
      </dgm:t>
    </dgm:pt>
    <dgm:pt modelId="{AC23B73E-3E08-4BCF-9B18-499993F52E3E}" type="parTrans" cxnId="{A775E089-792E-4FA4-B1EF-1A77A6C2EB77}">
      <dgm:prSet/>
      <dgm:spPr/>
      <dgm:t>
        <a:bodyPr/>
        <a:lstStyle/>
        <a:p>
          <a:endParaRPr lang="en-US"/>
        </a:p>
      </dgm:t>
    </dgm:pt>
    <dgm:pt modelId="{00FD844A-5A85-4BC3-97C2-90F063D72988}" type="sibTrans" cxnId="{A775E089-792E-4FA4-B1EF-1A77A6C2EB77}">
      <dgm:prSet/>
      <dgm:spPr/>
      <dgm:t>
        <a:bodyPr/>
        <a:lstStyle/>
        <a:p>
          <a:endParaRPr lang="en-US"/>
        </a:p>
      </dgm:t>
    </dgm:pt>
    <dgm:pt modelId="{511C5099-2137-4D74-8A62-3DC647C375FF}">
      <dgm:prSet/>
      <dgm:spPr/>
      <dgm:t>
        <a:bodyPr/>
        <a:lstStyle/>
        <a:p>
          <a:r>
            <a:rPr lang="en-US" dirty="0" smtClean="0"/>
            <a:t>Filter cancelled orders</a:t>
          </a:r>
          <a:endParaRPr lang="en-US" dirty="0"/>
        </a:p>
      </dgm:t>
    </dgm:pt>
    <dgm:pt modelId="{D0364837-D4E9-43DF-A0F3-21BF3F3AD05C}" type="parTrans" cxnId="{B2C2877F-9EE8-4CC6-9049-1DC7CD124F93}">
      <dgm:prSet/>
      <dgm:spPr/>
      <dgm:t>
        <a:bodyPr/>
        <a:lstStyle/>
        <a:p>
          <a:endParaRPr lang="en-US"/>
        </a:p>
      </dgm:t>
    </dgm:pt>
    <dgm:pt modelId="{9402BC12-E942-46AC-AA26-43A92BB6D915}" type="sibTrans" cxnId="{B2C2877F-9EE8-4CC6-9049-1DC7CD124F93}">
      <dgm:prSet/>
      <dgm:spPr/>
      <dgm:t>
        <a:bodyPr/>
        <a:lstStyle/>
        <a:p>
          <a:endParaRPr lang="en-US"/>
        </a:p>
      </dgm:t>
    </dgm:pt>
    <dgm:pt modelId="{193F0D7E-E042-4208-B88B-058455A6F492}" type="pres">
      <dgm:prSet presAssocID="{605A234A-B762-4042-9EF9-9AD37A1266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E07B80-BF16-4E6F-B1E4-D887CAA079AB}" type="pres">
      <dgm:prSet presAssocID="{3A997AF1-B9D8-4CE2-B106-EEBCE936EDD9}" presName="composite" presStyleCnt="0"/>
      <dgm:spPr/>
    </dgm:pt>
    <dgm:pt modelId="{8E19262E-F022-4A01-87DA-03591204C256}" type="pres">
      <dgm:prSet presAssocID="{3A997AF1-B9D8-4CE2-B106-EEBCE936EDD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BB3FA-91E6-444E-93DF-1724EFC156FE}" type="pres">
      <dgm:prSet presAssocID="{3A997AF1-B9D8-4CE2-B106-EEBCE936EDD9}" presName="desTx" presStyleLbl="alignAccFollowNode1" presStyleIdx="0" presStyleCnt="5" custLinFactNeighborY="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11673-F620-45E6-96D5-8266580BEBB8}" type="pres">
      <dgm:prSet presAssocID="{68947EEE-D214-417F-B664-40E8D8CAC810}" presName="space" presStyleCnt="0"/>
      <dgm:spPr/>
    </dgm:pt>
    <dgm:pt modelId="{CC90DF28-AD14-4D5B-84CB-3871CC341161}" type="pres">
      <dgm:prSet presAssocID="{A4BEAE10-4CC4-4E46-B76A-1D065EED3FFF}" presName="composite" presStyleCnt="0"/>
      <dgm:spPr/>
    </dgm:pt>
    <dgm:pt modelId="{123678A5-2FAC-4282-9D4F-D382E441C87F}" type="pres">
      <dgm:prSet presAssocID="{A4BEAE10-4CC4-4E46-B76A-1D065EED3FF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D6318-C656-4BB5-AC3E-8AA6BE1EBC78}" type="pres">
      <dgm:prSet presAssocID="{A4BEAE10-4CC4-4E46-B76A-1D065EED3FFF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13A46-C41E-429F-A0AC-8033AA8B52A3}" type="pres">
      <dgm:prSet presAssocID="{307F5CB7-80F0-4345-B2E0-C36C7EBA5614}" presName="space" presStyleCnt="0"/>
      <dgm:spPr/>
    </dgm:pt>
    <dgm:pt modelId="{4C0EDD00-82C8-4B08-8DBD-DE3F20429101}" type="pres">
      <dgm:prSet presAssocID="{68F934F6-4AD4-4DD6-9276-C8AB2F2EBB05}" presName="composite" presStyleCnt="0"/>
      <dgm:spPr/>
    </dgm:pt>
    <dgm:pt modelId="{2F04709D-6906-4BF6-8047-AB604A54545D}" type="pres">
      <dgm:prSet presAssocID="{68F934F6-4AD4-4DD6-9276-C8AB2F2EBB05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7F0C1-BEA2-475F-9DA0-06FC9FAD614A}" type="pres">
      <dgm:prSet presAssocID="{68F934F6-4AD4-4DD6-9276-C8AB2F2EBB05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D3119-D36E-4A3C-9A00-E5743FA21DE5}" type="pres">
      <dgm:prSet presAssocID="{7EC9EDD4-2D0D-4E73-BFD6-41D30DA0719E}" presName="space" presStyleCnt="0"/>
      <dgm:spPr/>
    </dgm:pt>
    <dgm:pt modelId="{3EB64FB5-3FE9-42D4-8A41-85AEF3576069}" type="pres">
      <dgm:prSet presAssocID="{8D64AB49-06CB-4E22-82C3-057D9B8156E6}" presName="composite" presStyleCnt="0"/>
      <dgm:spPr/>
    </dgm:pt>
    <dgm:pt modelId="{DB1A7D99-091D-4BF3-84F5-96CB84A8F137}" type="pres">
      <dgm:prSet presAssocID="{8D64AB49-06CB-4E22-82C3-057D9B8156E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859D9-1A16-4D33-8D87-390046E664A5}" type="pres">
      <dgm:prSet presAssocID="{8D64AB49-06CB-4E22-82C3-057D9B8156E6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3E724-948E-4CEC-A310-8B37AF8CBF39}" type="pres">
      <dgm:prSet presAssocID="{E1F41B55-3CA5-468C-8E0C-5A052C89D7CF}" presName="space" presStyleCnt="0"/>
      <dgm:spPr/>
    </dgm:pt>
    <dgm:pt modelId="{8AADD35A-A760-468F-9BEE-62A321090384}" type="pres">
      <dgm:prSet presAssocID="{E674510D-B089-4FCE-8E71-C04060D04AA7}" presName="composite" presStyleCnt="0"/>
      <dgm:spPr/>
    </dgm:pt>
    <dgm:pt modelId="{B79BFF31-8FB7-49AF-8DBD-22A31D667522}" type="pres">
      <dgm:prSet presAssocID="{E674510D-B089-4FCE-8E71-C04060D04AA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0E8E7-3B1E-4D18-90FF-9FB1E92A06E0}" type="pres">
      <dgm:prSet presAssocID="{E674510D-B089-4FCE-8E71-C04060D04AA7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9FAC90-76B1-45F0-B16C-104F0224B7FF}" srcId="{3A997AF1-B9D8-4CE2-B106-EEBCE936EDD9}" destId="{4B22C3D3-DDF1-4058-AB1A-B8BF3D3C66FE}" srcOrd="1" destOrd="0" parTransId="{6FD1AF9A-ECB3-47E7-ACC6-9F561901F167}" sibTransId="{27691457-1B84-4A7B-AAB9-BA9C5D0D8D69}"/>
    <dgm:cxn modelId="{499FAE19-6170-4904-BB83-167CB09C65B0}" type="presOf" srcId="{48A77903-CE57-4BB3-90A3-A539113E6FBA}" destId="{A4ED6318-C656-4BB5-AC3E-8AA6BE1EBC78}" srcOrd="0" destOrd="3" presId="urn:microsoft.com/office/officeart/2005/8/layout/hList1"/>
    <dgm:cxn modelId="{5865C1D9-7F65-4751-B31C-3E99B2E96988}" srcId="{A4BEAE10-4CC4-4E46-B76A-1D065EED3FFF}" destId="{91431C79-2A8D-4756-9A0B-4478DF1BAAD5}" srcOrd="1" destOrd="0" parTransId="{C06E7F2C-82F7-4225-B99A-289C92349473}" sibTransId="{A62C82AC-5817-4C8F-9320-6A28C31CD45B}"/>
    <dgm:cxn modelId="{F24A5E1B-6821-4607-9465-E71B2FAD759A}" type="presOf" srcId="{A07A5CF5-9BEA-4308-B6E3-68CE821A1431}" destId="{965BB3FA-91E6-444E-93DF-1724EFC156FE}" srcOrd="0" destOrd="0" presId="urn:microsoft.com/office/officeart/2005/8/layout/hList1"/>
    <dgm:cxn modelId="{BB4CE024-577F-48C8-9B59-6EF0AFF823BD}" type="presOf" srcId="{76C299E7-8D58-4789-9C05-397B09258C47}" destId="{1DC0E8E7-3B1E-4D18-90FF-9FB1E92A06E0}" srcOrd="0" destOrd="2" presId="urn:microsoft.com/office/officeart/2005/8/layout/hList1"/>
    <dgm:cxn modelId="{B2C2877F-9EE8-4CC6-9049-1DC7CD124F93}" srcId="{A4BEAE10-4CC4-4E46-B76A-1D065EED3FFF}" destId="{511C5099-2137-4D74-8A62-3DC647C375FF}" srcOrd="4" destOrd="0" parTransId="{D0364837-D4E9-43DF-A0F3-21BF3F3AD05C}" sibTransId="{9402BC12-E942-46AC-AA26-43A92BB6D915}"/>
    <dgm:cxn modelId="{591D413E-9129-4E92-8D74-E343356AA100}" type="presOf" srcId="{A4BEAE10-4CC4-4E46-B76A-1D065EED3FFF}" destId="{123678A5-2FAC-4282-9D4F-D382E441C87F}" srcOrd="0" destOrd="0" presId="urn:microsoft.com/office/officeart/2005/8/layout/hList1"/>
    <dgm:cxn modelId="{6331EE96-A36A-4382-AB7D-447EE2BAAB29}" srcId="{8D64AB49-06CB-4E22-82C3-057D9B8156E6}" destId="{660EBB6C-5D94-4625-8855-627E8C40D06F}" srcOrd="2" destOrd="0" parTransId="{72A4A451-89A4-44FC-AF4C-D4EA89B65DCE}" sibTransId="{F735D4A1-630C-48D0-983E-F7AF819FB4A9}"/>
    <dgm:cxn modelId="{A6D19027-3B59-4C8A-B932-EE231ECB55F2}" srcId="{605A234A-B762-4042-9EF9-9AD37A126635}" destId="{3A997AF1-B9D8-4CE2-B106-EEBCE936EDD9}" srcOrd="0" destOrd="0" parTransId="{111678B4-1C91-4984-91A2-5E4FF2EB2919}" sibTransId="{68947EEE-D214-417F-B664-40E8D8CAC810}"/>
    <dgm:cxn modelId="{6EB00F82-82E8-4A07-987F-F176BC3FCD64}" type="presOf" srcId="{4B22C3D3-DDF1-4058-AB1A-B8BF3D3C66FE}" destId="{965BB3FA-91E6-444E-93DF-1724EFC156FE}" srcOrd="0" destOrd="1" presId="urn:microsoft.com/office/officeart/2005/8/layout/hList1"/>
    <dgm:cxn modelId="{683CB8A3-29D9-4BA3-99D1-711197B05B80}" type="presOf" srcId="{6988BE29-E9B3-47FC-9BA8-7C0BCB21D79D}" destId="{1DC0E8E7-3B1E-4D18-90FF-9FB1E92A06E0}" srcOrd="0" destOrd="1" presId="urn:microsoft.com/office/officeart/2005/8/layout/hList1"/>
    <dgm:cxn modelId="{4B07847D-8318-4572-9F83-46AEDE0E7CDC}" type="presOf" srcId="{5734A5C9-CE1B-4EA3-BD46-F13127DB48F7}" destId="{1DC0E8E7-3B1E-4D18-90FF-9FB1E92A06E0}" srcOrd="0" destOrd="0" presId="urn:microsoft.com/office/officeart/2005/8/layout/hList1"/>
    <dgm:cxn modelId="{7CCFD24B-30BC-461A-88A7-0715E642AD99}" type="presOf" srcId="{68F934F6-4AD4-4DD6-9276-C8AB2F2EBB05}" destId="{2F04709D-6906-4BF6-8047-AB604A54545D}" srcOrd="0" destOrd="0" presId="urn:microsoft.com/office/officeart/2005/8/layout/hList1"/>
    <dgm:cxn modelId="{F9E8A789-AF52-4FD8-ABAA-CC51096D7B74}" type="presOf" srcId="{91431C79-2A8D-4756-9A0B-4478DF1BAAD5}" destId="{A4ED6318-C656-4BB5-AC3E-8AA6BE1EBC78}" srcOrd="0" destOrd="1" presId="urn:microsoft.com/office/officeart/2005/8/layout/hList1"/>
    <dgm:cxn modelId="{88207A43-F37E-48BF-BF8C-87C95F713FA2}" srcId="{605A234A-B762-4042-9EF9-9AD37A126635}" destId="{E674510D-B089-4FCE-8E71-C04060D04AA7}" srcOrd="4" destOrd="0" parTransId="{DDEE262E-1972-49DB-AF19-2940420F1046}" sibTransId="{BEF3F6F5-7649-462B-AF75-9C537DFACC6E}"/>
    <dgm:cxn modelId="{A004737E-AB22-4DF3-874C-256DE7A7469A}" srcId="{A4BEAE10-4CC4-4E46-B76A-1D065EED3FFF}" destId="{48A77903-CE57-4BB3-90A3-A539113E6FBA}" srcOrd="3" destOrd="0" parTransId="{8B312FAC-D0C0-47D5-9784-A73530742777}" sibTransId="{41A71E0D-4B0B-4C46-90F4-39A3A59F46A9}"/>
    <dgm:cxn modelId="{F3F0D105-5CE3-4BFA-9E95-B1BA91B0EA80}" srcId="{E674510D-B089-4FCE-8E71-C04060D04AA7}" destId="{76C299E7-8D58-4789-9C05-397B09258C47}" srcOrd="2" destOrd="0" parTransId="{C19B4BF3-3189-41AE-8BCA-110DE3976B24}" sibTransId="{D51614B2-0DC3-4FDD-B5F6-0EC1B86CCE2E}"/>
    <dgm:cxn modelId="{BD4A68C8-26E1-41BC-9DD2-5B1EBEF969A9}" srcId="{605A234A-B762-4042-9EF9-9AD37A126635}" destId="{8D64AB49-06CB-4E22-82C3-057D9B8156E6}" srcOrd="3" destOrd="0" parTransId="{4C0CFE73-83D1-46B3-B8D2-B435F353CF82}" sibTransId="{E1F41B55-3CA5-468C-8E0C-5A052C89D7CF}"/>
    <dgm:cxn modelId="{B0DFA364-026F-4440-9AAE-8DABB3BEE0FF}" srcId="{3A997AF1-B9D8-4CE2-B106-EEBCE936EDD9}" destId="{A07A5CF5-9BEA-4308-B6E3-68CE821A1431}" srcOrd="0" destOrd="0" parTransId="{DD49DB41-45FE-47D1-AD39-89F8AE32D0A4}" sibTransId="{EEC7B106-0952-49FD-8CE4-2EB9C70DB200}"/>
    <dgm:cxn modelId="{C02F19EF-0EE8-4FD5-9B5C-7B6C4285CCCD}" srcId="{605A234A-B762-4042-9EF9-9AD37A126635}" destId="{68F934F6-4AD4-4DD6-9276-C8AB2F2EBB05}" srcOrd="2" destOrd="0" parTransId="{9123053C-F203-4462-841E-AE74C379468D}" sibTransId="{7EC9EDD4-2D0D-4E73-BFD6-41D30DA0719E}"/>
    <dgm:cxn modelId="{55F3146F-6C94-483D-BBBE-B542B631F7B1}" srcId="{8D64AB49-06CB-4E22-82C3-057D9B8156E6}" destId="{1ADEAF2C-85D1-47D5-BA7D-1FA790BB57C4}" srcOrd="3" destOrd="0" parTransId="{3CF2FAD2-992A-4956-BBAD-E7A6188C7352}" sibTransId="{B5516E7D-6408-4F7A-A045-E113A9FA9605}"/>
    <dgm:cxn modelId="{3C65EA1C-2F35-4C71-8FA9-6C3CD8D97B9F}" type="presOf" srcId="{113FBD7C-145B-4465-AFF7-C35BE16FF011}" destId="{8217F0C1-BEA2-475F-9DA0-06FC9FAD614A}" srcOrd="0" destOrd="0" presId="urn:microsoft.com/office/officeart/2005/8/layout/hList1"/>
    <dgm:cxn modelId="{58601F78-95CB-469B-A937-9B5BE043093B}" srcId="{68F934F6-4AD4-4DD6-9276-C8AB2F2EBB05}" destId="{113FBD7C-145B-4465-AFF7-C35BE16FF011}" srcOrd="0" destOrd="0" parTransId="{5EB6FFFC-F835-4CF5-8B9D-204B9E934C1B}" sibTransId="{586451CC-EDC2-44F7-B9AE-4B47B7787EA2}"/>
    <dgm:cxn modelId="{1CEE9675-23C0-480D-B8A6-3463B6EFBA63}" type="presOf" srcId="{BC98C9CB-4B13-48D2-946E-788B4002B3AF}" destId="{8217F0C1-BEA2-475F-9DA0-06FC9FAD614A}" srcOrd="0" destOrd="2" presId="urn:microsoft.com/office/officeart/2005/8/layout/hList1"/>
    <dgm:cxn modelId="{E87B4C32-6B0E-4C1B-9F72-FE1185C7E384}" type="presOf" srcId="{7D230B28-57E8-4F36-A9A9-A7C28832EC24}" destId="{A4ED6318-C656-4BB5-AC3E-8AA6BE1EBC78}" srcOrd="0" destOrd="2" presId="urn:microsoft.com/office/officeart/2005/8/layout/hList1"/>
    <dgm:cxn modelId="{8FD6AA2E-C28A-4FDC-AB04-EE7540EFA725}" type="presOf" srcId="{3A997AF1-B9D8-4CE2-B106-EEBCE936EDD9}" destId="{8E19262E-F022-4A01-87DA-03591204C256}" srcOrd="0" destOrd="0" presId="urn:microsoft.com/office/officeart/2005/8/layout/hList1"/>
    <dgm:cxn modelId="{649BB381-BF93-43EA-9F31-EB180717B85D}" srcId="{68F934F6-4AD4-4DD6-9276-C8AB2F2EBB05}" destId="{BC98C9CB-4B13-48D2-946E-788B4002B3AF}" srcOrd="2" destOrd="0" parTransId="{03E99CFF-68EF-4158-8D4D-DB253CC3A983}" sibTransId="{249D9EF7-BB2C-4472-9EE1-FBBB8579F708}"/>
    <dgm:cxn modelId="{9DF82E86-5D17-444E-B130-BFB129C97BBE}" srcId="{68F934F6-4AD4-4DD6-9276-C8AB2F2EBB05}" destId="{C4B7AC10-A439-424A-AE4E-34A7D447653F}" srcOrd="1" destOrd="0" parTransId="{D48C196E-B78A-4FED-9D93-0CCB2FAA492A}" sibTransId="{59C0CBF9-9BCD-4A17-89A8-3DDDCA51BAB3}"/>
    <dgm:cxn modelId="{49128261-90DE-4D88-8B96-C00BD9487D18}" type="presOf" srcId="{56BB27F2-740C-4A07-A595-56879D5C7F38}" destId="{194859D9-1A16-4D33-8D87-390046E664A5}" srcOrd="0" destOrd="1" presId="urn:microsoft.com/office/officeart/2005/8/layout/hList1"/>
    <dgm:cxn modelId="{414B635B-2012-4A6D-8D8E-06054EBC0B04}" srcId="{8D64AB49-06CB-4E22-82C3-057D9B8156E6}" destId="{59FEF1B3-CF87-4A5B-8033-AFDE5A992F3E}" srcOrd="0" destOrd="0" parTransId="{65E5E1AE-25E1-4B84-A9F7-0BCA0E4377A4}" sibTransId="{F3B65CE5-D18C-4C60-B5FD-CFD892F58A06}"/>
    <dgm:cxn modelId="{E01CDA1B-836C-4F5C-905F-82C56230D179}" type="presOf" srcId="{511C5099-2137-4D74-8A62-3DC647C375FF}" destId="{A4ED6318-C656-4BB5-AC3E-8AA6BE1EBC78}" srcOrd="0" destOrd="4" presId="urn:microsoft.com/office/officeart/2005/8/layout/hList1"/>
    <dgm:cxn modelId="{FFB3FDB0-41DA-4101-A5AC-4FD7D6F34963}" type="presOf" srcId="{660EBB6C-5D94-4625-8855-627E8C40D06F}" destId="{194859D9-1A16-4D33-8D87-390046E664A5}" srcOrd="0" destOrd="2" presId="urn:microsoft.com/office/officeart/2005/8/layout/hList1"/>
    <dgm:cxn modelId="{DABAF8F7-4A52-4FE2-B181-5547A4E15088}" type="presOf" srcId="{1ADEAF2C-85D1-47D5-BA7D-1FA790BB57C4}" destId="{194859D9-1A16-4D33-8D87-390046E664A5}" srcOrd="0" destOrd="3" presId="urn:microsoft.com/office/officeart/2005/8/layout/hList1"/>
    <dgm:cxn modelId="{EE18C589-F060-4EA4-BE03-1B6F915B6B31}" srcId="{E674510D-B089-4FCE-8E71-C04060D04AA7}" destId="{5734A5C9-CE1B-4EA3-BD46-F13127DB48F7}" srcOrd="0" destOrd="0" parTransId="{8EE0FD44-E2BF-491F-8C11-A697A80C72C3}" sibTransId="{2AB33336-9A2B-4DB5-AA42-471881466C6D}"/>
    <dgm:cxn modelId="{7ADA62AF-5B3E-4C5D-BAE0-D0A6F147AE91}" type="presOf" srcId="{59FEF1B3-CF87-4A5B-8033-AFDE5A992F3E}" destId="{194859D9-1A16-4D33-8D87-390046E664A5}" srcOrd="0" destOrd="0" presId="urn:microsoft.com/office/officeart/2005/8/layout/hList1"/>
    <dgm:cxn modelId="{A50EA0F4-12FC-4DCF-802A-48A7EA320623}" type="presOf" srcId="{708C28C2-C734-4EB8-B59D-8E35C3B11603}" destId="{A4ED6318-C656-4BB5-AC3E-8AA6BE1EBC78}" srcOrd="0" destOrd="0" presId="urn:microsoft.com/office/officeart/2005/8/layout/hList1"/>
    <dgm:cxn modelId="{4D4FB395-E152-4F43-BAA5-C541C4CB7F2A}" srcId="{A4BEAE10-4CC4-4E46-B76A-1D065EED3FFF}" destId="{7D230B28-57E8-4F36-A9A9-A7C28832EC24}" srcOrd="2" destOrd="0" parTransId="{B3622EE2-6C24-4236-9A59-8E60025825AF}" sibTransId="{71591D08-86C3-49EF-A720-C62171F0968D}"/>
    <dgm:cxn modelId="{92AF0126-DAF1-44E0-84FC-77A8EB429F12}" srcId="{E674510D-B089-4FCE-8E71-C04060D04AA7}" destId="{6988BE29-E9B3-47FC-9BA8-7C0BCB21D79D}" srcOrd="1" destOrd="0" parTransId="{87EAF4AF-0322-492E-8F5F-940D9BE787CE}" sibTransId="{2405AB79-5388-4B2B-982C-304E5A45FB62}"/>
    <dgm:cxn modelId="{F84F6D86-6508-4CCD-98FA-42C2F4FC2242}" type="presOf" srcId="{E674510D-B089-4FCE-8E71-C04060D04AA7}" destId="{B79BFF31-8FB7-49AF-8DBD-22A31D667522}" srcOrd="0" destOrd="0" presId="urn:microsoft.com/office/officeart/2005/8/layout/hList1"/>
    <dgm:cxn modelId="{11ADC0F1-EC94-434F-8049-A0605C1C9439}" type="presOf" srcId="{605A234A-B762-4042-9EF9-9AD37A126635}" destId="{193F0D7E-E042-4208-B88B-058455A6F492}" srcOrd="0" destOrd="0" presId="urn:microsoft.com/office/officeart/2005/8/layout/hList1"/>
    <dgm:cxn modelId="{3A67BE08-2659-4A01-9980-2B8B67E22DBA}" srcId="{A4BEAE10-4CC4-4E46-B76A-1D065EED3FFF}" destId="{708C28C2-C734-4EB8-B59D-8E35C3B11603}" srcOrd="0" destOrd="0" parTransId="{37F35466-3038-4EC5-8279-8A2A38F23752}" sibTransId="{2B4E831C-0940-4D32-A677-926CBF81BF48}"/>
    <dgm:cxn modelId="{7506B3BE-A018-4A46-9322-557DC9AABF00}" srcId="{605A234A-B762-4042-9EF9-9AD37A126635}" destId="{A4BEAE10-4CC4-4E46-B76A-1D065EED3FFF}" srcOrd="1" destOrd="0" parTransId="{B39C2BD0-3CEF-4CC0-9D4F-73C5CCB8B648}" sibTransId="{307F5CB7-80F0-4345-B2E0-C36C7EBA5614}"/>
    <dgm:cxn modelId="{C18E68A4-D6D1-423E-ACB5-5A9BFD76C4C3}" type="presOf" srcId="{C4B7AC10-A439-424A-AE4E-34A7D447653F}" destId="{8217F0C1-BEA2-475F-9DA0-06FC9FAD614A}" srcOrd="0" destOrd="1" presId="urn:microsoft.com/office/officeart/2005/8/layout/hList1"/>
    <dgm:cxn modelId="{A775E089-792E-4FA4-B1EF-1A77A6C2EB77}" srcId="{8D64AB49-06CB-4E22-82C3-057D9B8156E6}" destId="{56BB27F2-740C-4A07-A595-56879D5C7F38}" srcOrd="1" destOrd="0" parTransId="{AC23B73E-3E08-4BCF-9B18-499993F52E3E}" sibTransId="{00FD844A-5A85-4BC3-97C2-90F063D72988}"/>
    <dgm:cxn modelId="{D4112ABA-4A01-4AD4-9729-21BB85BCF80F}" type="presOf" srcId="{8D64AB49-06CB-4E22-82C3-057D9B8156E6}" destId="{DB1A7D99-091D-4BF3-84F5-96CB84A8F137}" srcOrd="0" destOrd="0" presId="urn:microsoft.com/office/officeart/2005/8/layout/hList1"/>
    <dgm:cxn modelId="{FF5BD99A-4A51-4CD3-A564-58A3B977119B}" type="presParOf" srcId="{193F0D7E-E042-4208-B88B-058455A6F492}" destId="{75E07B80-BF16-4E6F-B1E4-D887CAA079AB}" srcOrd="0" destOrd="0" presId="urn:microsoft.com/office/officeart/2005/8/layout/hList1"/>
    <dgm:cxn modelId="{0D24D288-2AB7-439F-A484-1E50891F5244}" type="presParOf" srcId="{75E07B80-BF16-4E6F-B1E4-D887CAA079AB}" destId="{8E19262E-F022-4A01-87DA-03591204C256}" srcOrd="0" destOrd="0" presId="urn:microsoft.com/office/officeart/2005/8/layout/hList1"/>
    <dgm:cxn modelId="{6FDCC639-95CB-4B95-A3A4-09E00A9629C3}" type="presParOf" srcId="{75E07B80-BF16-4E6F-B1E4-D887CAA079AB}" destId="{965BB3FA-91E6-444E-93DF-1724EFC156FE}" srcOrd="1" destOrd="0" presId="urn:microsoft.com/office/officeart/2005/8/layout/hList1"/>
    <dgm:cxn modelId="{69498381-8758-4A9C-A6F9-BDA43C886506}" type="presParOf" srcId="{193F0D7E-E042-4208-B88B-058455A6F492}" destId="{47D11673-F620-45E6-96D5-8266580BEBB8}" srcOrd="1" destOrd="0" presId="urn:microsoft.com/office/officeart/2005/8/layout/hList1"/>
    <dgm:cxn modelId="{BCCF1D35-BCA8-4917-A1CB-CAA477B38CC2}" type="presParOf" srcId="{193F0D7E-E042-4208-B88B-058455A6F492}" destId="{CC90DF28-AD14-4D5B-84CB-3871CC341161}" srcOrd="2" destOrd="0" presId="urn:microsoft.com/office/officeart/2005/8/layout/hList1"/>
    <dgm:cxn modelId="{2C20B514-258F-41E7-BED5-AEE25D9A3426}" type="presParOf" srcId="{CC90DF28-AD14-4D5B-84CB-3871CC341161}" destId="{123678A5-2FAC-4282-9D4F-D382E441C87F}" srcOrd="0" destOrd="0" presId="urn:microsoft.com/office/officeart/2005/8/layout/hList1"/>
    <dgm:cxn modelId="{67054A42-2B27-40EF-B0A8-97921455648A}" type="presParOf" srcId="{CC90DF28-AD14-4D5B-84CB-3871CC341161}" destId="{A4ED6318-C656-4BB5-AC3E-8AA6BE1EBC78}" srcOrd="1" destOrd="0" presId="urn:microsoft.com/office/officeart/2005/8/layout/hList1"/>
    <dgm:cxn modelId="{5BCF2EAE-3A4C-4F7E-9740-CEC506E50B72}" type="presParOf" srcId="{193F0D7E-E042-4208-B88B-058455A6F492}" destId="{8A413A46-C41E-429F-A0AC-8033AA8B52A3}" srcOrd="3" destOrd="0" presId="urn:microsoft.com/office/officeart/2005/8/layout/hList1"/>
    <dgm:cxn modelId="{051BEDCA-1559-46CA-9BBF-2F102E1F6B89}" type="presParOf" srcId="{193F0D7E-E042-4208-B88B-058455A6F492}" destId="{4C0EDD00-82C8-4B08-8DBD-DE3F20429101}" srcOrd="4" destOrd="0" presId="urn:microsoft.com/office/officeart/2005/8/layout/hList1"/>
    <dgm:cxn modelId="{79E3F210-60FA-4698-A059-0D0E8D0B4FA1}" type="presParOf" srcId="{4C0EDD00-82C8-4B08-8DBD-DE3F20429101}" destId="{2F04709D-6906-4BF6-8047-AB604A54545D}" srcOrd="0" destOrd="0" presId="urn:microsoft.com/office/officeart/2005/8/layout/hList1"/>
    <dgm:cxn modelId="{BD2A823F-3552-45C6-9FFE-1CEE1B1D2279}" type="presParOf" srcId="{4C0EDD00-82C8-4B08-8DBD-DE3F20429101}" destId="{8217F0C1-BEA2-475F-9DA0-06FC9FAD614A}" srcOrd="1" destOrd="0" presId="urn:microsoft.com/office/officeart/2005/8/layout/hList1"/>
    <dgm:cxn modelId="{B58831F0-3225-4643-A006-0481FDD28779}" type="presParOf" srcId="{193F0D7E-E042-4208-B88B-058455A6F492}" destId="{BADD3119-D36E-4A3C-9A00-E5743FA21DE5}" srcOrd="5" destOrd="0" presId="urn:microsoft.com/office/officeart/2005/8/layout/hList1"/>
    <dgm:cxn modelId="{5DBE89F7-1A68-4DC6-BCBC-39F1F2914FAC}" type="presParOf" srcId="{193F0D7E-E042-4208-B88B-058455A6F492}" destId="{3EB64FB5-3FE9-42D4-8A41-85AEF3576069}" srcOrd="6" destOrd="0" presId="urn:microsoft.com/office/officeart/2005/8/layout/hList1"/>
    <dgm:cxn modelId="{75D13C16-043A-43C6-9F25-EDB49BDED649}" type="presParOf" srcId="{3EB64FB5-3FE9-42D4-8A41-85AEF3576069}" destId="{DB1A7D99-091D-4BF3-84F5-96CB84A8F137}" srcOrd="0" destOrd="0" presId="urn:microsoft.com/office/officeart/2005/8/layout/hList1"/>
    <dgm:cxn modelId="{DFB0DE86-2EE4-4300-B86E-23F340F3E28C}" type="presParOf" srcId="{3EB64FB5-3FE9-42D4-8A41-85AEF3576069}" destId="{194859D9-1A16-4D33-8D87-390046E664A5}" srcOrd="1" destOrd="0" presId="urn:microsoft.com/office/officeart/2005/8/layout/hList1"/>
    <dgm:cxn modelId="{EC1B9685-9DEB-41BF-AAF5-73923B2E1A48}" type="presParOf" srcId="{193F0D7E-E042-4208-B88B-058455A6F492}" destId="{4ED3E724-948E-4CEC-A310-8B37AF8CBF39}" srcOrd="7" destOrd="0" presId="urn:microsoft.com/office/officeart/2005/8/layout/hList1"/>
    <dgm:cxn modelId="{4019F26D-66B5-413D-B213-A7940CEC6F27}" type="presParOf" srcId="{193F0D7E-E042-4208-B88B-058455A6F492}" destId="{8AADD35A-A760-468F-9BEE-62A321090384}" srcOrd="8" destOrd="0" presId="urn:microsoft.com/office/officeart/2005/8/layout/hList1"/>
    <dgm:cxn modelId="{ACBBAEF6-FDAB-4DD2-9916-8AA62F72F630}" type="presParOf" srcId="{8AADD35A-A760-468F-9BEE-62A321090384}" destId="{B79BFF31-8FB7-49AF-8DBD-22A31D667522}" srcOrd="0" destOrd="0" presId="urn:microsoft.com/office/officeart/2005/8/layout/hList1"/>
    <dgm:cxn modelId="{360EC25E-210E-46CC-8E62-1144CA30BE1A}" type="presParOf" srcId="{8AADD35A-A760-468F-9BEE-62A321090384}" destId="{1DC0E8E7-3B1E-4D18-90FF-9FB1E92A06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CE407-855B-49E4-AABF-0F8C5BC13164}">
      <dsp:nvSpPr>
        <dsp:cNvPr id="0" name=""/>
        <dsp:cNvSpPr/>
      </dsp:nvSpPr>
      <dsp:spPr>
        <a:xfrm>
          <a:off x="4507516" y="35452"/>
          <a:ext cx="1248942" cy="1248942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Ask Questions</a:t>
          </a:r>
          <a:endParaRPr lang="en-US" sz="2200" kern="1200" dirty="0"/>
        </a:p>
      </dsp:txBody>
      <dsp:txXfrm>
        <a:off x="4507516" y="35452"/>
        <a:ext cx="1248942" cy="1248942"/>
      </dsp:txXfrm>
    </dsp:sp>
    <dsp:sp modelId="{E366E3F2-04F6-45CD-A0FA-DFBD8DA920E4}">
      <dsp:nvSpPr>
        <dsp:cNvPr id="0" name=""/>
        <dsp:cNvSpPr/>
      </dsp:nvSpPr>
      <dsp:spPr>
        <a:xfrm>
          <a:off x="1565736" y="-1137"/>
          <a:ext cx="4687449" cy="4687449"/>
        </a:xfrm>
        <a:prstGeom prst="circularArrow">
          <a:avLst>
            <a:gd name="adj1" fmla="val 5196"/>
            <a:gd name="adj2" fmla="val 335585"/>
            <a:gd name="adj3" fmla="val 21294578"/>
            <a:gd name="adj4" fmla="val 1976506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FA779-14BB-4733-B444-52EA5A969FE3}">
      <dsp:nvSpPr>
        <dsp:cNvPr id="0" name=""/>
        <dsp:cNvSpPr/>
      </dsp:nvSpPr>
      <dsp:spPr>
        <a:xfrm>
          <a:off x="5263079" y="2360835"/>
          <a:ext cx="1248942" cy="124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Wrangle Data</a:t>
          </a:r>
          <a:endParaRPr lang="en-US" sz="2200" kern="1200" dirty="0"/>
        </a:p>
      </dsp:txBody>
      <dsp:txXfrm>
        <a:off x="5263079" y="2360835"/>
        <a:ext cx="1248942" cy="1248942"/>
      </dsp:txXfrm>
    </dsp:sp>
    <dsp:sp modelId="{F174D989-D7DB-4AEA-A45F-B44534A926B4}">
      <dsp:nvSpPr>
        <dsp:cNvPr id="0" name=""/>
        <dsp:cNvSpPr/>
      </dsp:nvSpPr>
      <dsp:spPr>
        <a:xfrm>
          <a:off x="1565736" y="-1137"/>
          <a:ext cx="4687449" cy="4687449"/>
        </a:xfrm>
        <a:prstGeom prst="circularArrow">
          <a:avLst>
            <a:gd name="adj1" fmla="val 5196"/>
            <a:gd name="adj2" fmla="val 335585"/>
            <a:gd name="adj3" fmla="val 4016083"/>
            <a:gd name="adj4" fmla="val 225216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912F1-5746-4EE3-970B-1416FD68CD26}">
      <dsp:nvSpPr>
        <dsp:cNvPr id="0" name=""/>
        <dsp:cNvSpPr/>
      </dsp:nvSpPr>
      <dsp:spPr>
        <a:xfrm>
          <a:off x="3284990" y="3798001"/>
          <a:ext cx="1248942" cy="124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Explore Data</a:t>
          </a:r>
          <a:endParaRPr lang="en-US" sz="2200" kern="1200" dirty="0"/>
        </a:p>
      </dsp:txBody>
      <dsp:txXfrm>
        <a:off x="3284990" y="3798001"/>
        <a:ext cx="1248942" cy="1248942"/>
      </dsp:txXfrm>
    </dsp:sp>
    <dsp:sp modelId="{10C62AC0-20C6-467D-936B-026345B62D06}">
      <dsp:nvSpPr>
        <dsp:cNvPr id="0" name=""/>
        <dsp:cNvSpPr/>
      </dsp:nvSpPr>
      <dsp:spPr>
        <a:xfrm>
          <a:off x="1565736" y="-1137"/>
          <a:ext cx="4687449" cy="4687449"/>
        </a:xfrm>
        <a:prstGeom prst="circularArrow">
          <a:avLst>
            <a:gd name="adj1" fmla="val 5196"/>
            <a:gd name="adj2" fmla="val 335585"/>
            <a:gd name="adj3" fmla="val 8212254"/>
            <a:gd name="adj4" fmla="val 6448332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35A80-FABE-4D41-B8AA-1E53E46CBCFE}">
      <dsp:nvSpPr>
        <dsp:cNvPr id="0" name=""/>
        <dsp:cNvSpPr/>
      </dsp:nvSpPr>
      <dsp:spPr>
        <a:xfrm>
          <a:off x="1146162" y="2360835"/>
          <a:ext cx="1570419" cy="124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Draw Conclusion</a:t>
          </a:r>
          <a:endParaRPr lang="en-US" sz="2200" kern="1200" dirty="0"/>
        </a:p>
      </dsp:txBody>
      <dsp:txXfrm>
        <a:off x="1146162" y="2360835"/>
        <a:ext cx="1570419" cy="1248942"/>
      </dsp:txXfrm>
    </dsp:sp>
    <dsp:sp modelId="{FFEE963E-2642-4DD8-B38A-76E00346028D}">
      <dsp:nvSpPr>
        <dsp:cNvPr id="0" name=""/>
        <dsp:cNvSpPr/>
      </dsp:nvSpPr>
      <dsp:spPr>
        <a:xfrm>
          <a:off x="1564745" y="-49629"/>
          <a:ext cx="4687449" cy="4687449"/>
        </a:xfrm>
        <a:prstGeom prst="circularArrow">
          <a:avLst>
            <a:gd name="adj1" fmla="val 5196"/>
            <a:gd name="adj2" fmla="val 335585"/>
            <a:gd name="adj3" fmla="val 12163048"/>
            <a:gd name="adj4" fmla="val 10689669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7DD9F-FC2E-41B8-9AB8-6CB67D9066B9}">
      <dsp:nvSpPr>
        <dsp:cNvPr id="0" name=""/>
        <dsp:cNvSpPr/>
      </dsp:nvSpPr>
      <dsp:spPr>
        <a:xfrm>
          <a:off x="1736973" y="108987"/>
          <a:ext cx="1694065" cy="1198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Communicate Findings</a:t>
          </a:r>
          <a:endParaRPr lang="en-US" sz="2200" kern="1200" dirty="0"/>
        </a:p>
      </dsp:txBody>
      <dsp:txXfrm>
        <a:off x="1736973" y="108987"/>
        <a:ext cx="1694065" cy="1198722"/>
      </dsp:txXfrm>
    </dsp:sp>
    <dsp:sp modelId="{A96E3AFE-D385-42B0-9058-BA5C88E4C8FE}">
      <dsp:nvSpPr>
        <dsp:cNvPr id="0" name=""/>
        <dsp:cNvSpPr/>
      </dsp:nvSpPr>
      <dsp:spPr>
        <a:xfrm>
          <a:off x="1519295" y="-15674"/>
          <a:ext cx="4687449" cy="4687449"/>
        </a:xfrm>
        <a:prstGeom prst="circularArrow">
          <a:avLst>
            <a:gd name="adj1" fmla="val 5196"/>
            <a:gd name="adj2" fmla="val 335585"/>
            <a:gd name="adj3" fmla="val 16947503"/>
            <a:gd name="adj4" fmla="val 1548076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9262E-F022-4A01-87DA-03591204C256}">
      <dsp:nvSpPr>
        <dsp:cNvPr id="0" name=""/>
        <dsp:cNvSpPr/>
      </dsp:nvSpPr>
      <dsp:spPr>
        <a:xfrm>
          <a:off x="5242" y="371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 Columns</a:t>
          </a:r>
          <a:endParaRPr lang="en-US" sz="1800" kern="1200" dirty="0"/>
        </a:p>
      </dsp:txBody>
      <dsp:txXfrm>
        <a:off x="5242" y="371"/>
        <a:ext cx="2009759" cy="652229"/>
      </dsp:txXfrm>
    </dsp:sp>
    <dsp:sp modelId="{965BB3FA-91E6-444E-93DF-1724EFC156FE}">
      <dsp:nvSpPr>
        <dsp:cNvPr id="0" name=""/>
        <dsp:cNvSpPr/>
      </dsp:nvSpPr>
      <dsp:spPr>
        <a:xfrm>
          <a:off x="5242" y="652973"/>
          <a:ext cx="2009759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Reviewed each column in our datasets to determine which were useful for our analysis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Narrowed dataset from 35 to 14 columns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242" y="652973"/>
        <a:ext cx="2009759" cy="3693397"/>
      </dsp:txXfrm>
    </dsp:sp>
    <dsp:sp modelId="{123678A5-2FAC-4282-9D4F-D382E441C87F}">
      <dsp:nvSpPr>
        <dsp:cNvPr id="0" name=""/>
        <dsp:cNvSpPr/>
      </dsp:nvSpPr>
      <dsp:spPr>
        <a:xfrm>
          <a:off x="2296368" y="371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2296368" y="371"/>
        <a:ext cx="2009759" cy="652229"/>
      </dsp:txXfrm>
    </dsp:sp>
    <dsp:sp modelId="{A4ED6318-C656-4BB5-AC3E-8AA6BE1EBC78}">
      <dsp:nvSpPr>
        <dsp:cNvPr id="0" name=""/>
        <dsp:cNvSpPr/>
      </dsp:nvSpPr>
      <dsp:spPr>
        <a:xfrm>
          <a:off x="2296368" y="652601"/>
          <a:ext cx="2009759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Remove sample orders ($0 item price)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Product name mapping*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Rename to meaningful column names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Address outliers (“Shipping” status)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Filter cancelled orders</a:t>
          </a:r>
          <a:endParaRPr lang="en-US" sz="1800" kern="1200" dirty="0"/>
        </a:p>
      </dsp:txBody>
      <dsp:txXfrm>
        <a:off x="2296368" y="652601"/>
        <a:ext cx="2009759" cy="3693397"/>
      </dsp:txXfrm>
    </dsp:sp>
    <dsp:sp modelId="{2F04709D-6906-4BF6-8047-AB604A54545D}">
      <dsp:nvSpPr>
        <dsp:cNvPr id="0" name=""/>
        <dsp:cNvSpPr/>
      </dsp:nvSpPr>
      <dsp:spPr>
        <a:xfrm>
          <a:off x="4587494" y="371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Data Types</a:t>
          </a:r>
          <a:endParaRPr lang="en-US" sz="1800" kern="1200" dirty="0"/>
        </a:p>
      </dsp:txBody>
      <dsp:txXfrm>
        <a:off x="4587494" y="371"/>
        <a:ext cx="2009759" cy="652229"/>
      </dsp:txXfrm>
    </dsp:sp>
    <dsp:sp modelId="{8217F0C1-BEA2-475F-9DA0-06FC9FAD614A}">
      <dsp:nvSpPr>
        <dsp:cNvPr id="0" name=""/>
        <dsp:cNvSpPr/>
      </dsp:nvSpPr>
      <dsp:spPr>
        <a:xfrm>
          <a:off x="4587494" y="652601"/>
          <a:ext cx="2009759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Convert date fields to common format with YMD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Identify and set categorical data (e.g. Status, Product, Country)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4587494" y="652601"/>
        <a:ext cx="2009759" cy="3693397"/>
      </dsp:txXfrm>
    </dsp:sp>
    <dsp:sp modelId="{DB1A7D99-091D-4BF3-84F5-96CB84A8F137}">
      <dsp:nvSpPr>
        <dsp:cNvPr id="0" name=""/>
        <dsp:cNvSpPr/>
      </dsp:nvSpPr>
      <dsp:spPr>
        <a:xfrm>
          <a:off x="6878620" y="371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Perform Calculations</a:t>
          </a:r>
          <a:endParaRPr lang="en-US" sz="1800" kern="1200" dirty="0"/>
        </a:p>
      </dsp:txBody>
      <dsp:txXfrm>
        <a:off x="6878620" y="371"/>
        <a:ext cx="2009759" cy="652229"/>
      </dsp:txXfrm>
    </dsp:sp>
    <dsp:sp modelId="{194859D9-1A16-4D33-8D87-390046E664A5}">
      <dsp:nvSpPr>
        <dsp:cNvPr id="0" name=""/>
        <dsp:cNvSpPr/>
      </dsp:nvSpPr>
      <dsp:spPr>
        <a:xfrm>
          <a:off x="6878620" y="652601"/>
          <a:ext cx="2009759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Currency conversion (CAD </a:t>
          </a:r>
          <a:r>
            <a:rPr lang="en-US" sz="1800" kern="1200" dirty="0" smtClean="0">
              <a:sym typeface="Wingdings" panose="05000000000000000000" pitchFamily="2" charset="2"/>
            </a:rPr>
            <a:t> USD)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Verify Item Price factors in </a:t>
          </a:r>
          <a:r>
            <a:rPr lang="en-US" sz="1800" kern="1200" dirty="0" err="1" smtClean="0"/>
            <a:t>Qty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Revenue and Quantity aggregate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Derive day of week, week #, month</a:t>
          </a:r>
          <a:endParaRPr lang="en-US" sz="1800" kern="1200" dirty="0"/>
        </a:p>
      </dsp:txBody>
      <dsp:txXfrm>
        <a:off x="6878620" y="652601"/>
        <a:ext cx="2009759" cy="3693397"/>
      </dsp:txXfrm>
    </dsp:sp>
    <dsp:sp modelId="{B79BFF31-8FB7-49AF-8DBD-22A31D667522}">
      <dsp:nvSpPr>
        <dsp:cNvPr id="0" name=""/>
        <dsp:cNvSpPr/>
      </dsp:nvSpPr>
      <dsp:spPr>
        <a:xfrm>
          <a:off x="9169745" y="371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Join Data</a:t>
          </a:r>
          <a:endParaRPr lang="en-US" sz="1800" kern="1200" dirty="0"/>
        </a:p>
      </dsp:txBody>
      <dsp:txXfrm>
        <a:off x="9169745" y="371"/>
        <a:ext cx="2009759" cy="652229"/>
      </dsp:txXfrm>
    </dsp:sp>
    <dsp:sp modelId="{1DC0E8E7-3B1E-4D18-90FF-9FB1E92A06E0}">
      <dsp:nvSpPr>
        <dsp:cNvPr id="0" name=""/>
        <dsp:cNvSpPr/>
      </dsp:nvSpPr>
      <dsp:spPr>
        <a:xfrm>
          <a:off x="9169745" y="652601"/>
          <a:ext cx="2009759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Merge sales (aggregate) and </a:t>
          </a:r>
          <a:r>
            <a:rPr lang="en-US" sz="1800" kern="1200" dirty="0" err="1" smtClean="0"/>
            <a:t>AdWord</a:t>
          </a:r>
          <a:r>
            <a:rPr lang="en-US" sz="1800" kern="1200" dirty="0" smtClean="0"/>
            <a:t> datasets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Join on Date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Perform additional calculations on merged data</a:t>
          </a:r>
          <a:endParaRPr lang="en-US" sz="1800" kern="1200" dirty="0"/>
        </a:p>
      </dsp:txBody>
      <dsp:txXfrm>
        <a:off x="9169745" y="652601"/>
        <a:ext cx="2009759" cy="3693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8047-336E-47F6-9151-C515A187357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C7DC-45C1-4AD9-A219-C72D9F2A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CC7DC-45C1-4AD9-A219-C72D9F2A9B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5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0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99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7588" y="2497138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307" y="5780050"/>
            <a:ext cx="2454693" cy="10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0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orkarea.com/blog_entries/trends-when-do-people-shop-online-updated-for-2017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372" y="739188"/>
            <a:ext cx="10771094" cy="4137611"/>
          </a:xfrm>
        </p:spPr>
        <p:txBody>
          <a:bodyPr>
            <a:normAutofit/>
          </a:bodyPr>
          <a:lstStyle/>
          <a:p>
            <a:r>
              <a:rPr lang="en-US" sz="5300" dirty="0" err="1" smtClean="0">
                <a:latin typeface="+mn-lt"/>
              </a:rPr>
              <a:t>OxiScience</a:t>
            </a:r>
            <a:r>
              <a:rPr lang="en-US" sz="5300" dirty="0" smtClean="0">
                <a:latin typeface="+mn-lt"/>
              </a:rPr>
              <a:t> </a:t>
            </a:r>
            <a:r>
              <a:rPr lang="en-US" sz="5300" dirty="0" err="1" smtClean="0">
                <a:latin typeface="+mn-lt"/>
              </a:rPr>
              <a:t>NonScents</a:t>
            </a:r>
            <a:r>
              <a:rPr lang="en-US" sz="5300" dirty="0" smtClean="0">
                <a:latin typeface="+mn-lt"/>
              </a:rPr>
              <a:t>’ </a:t>
            </a:r>
            <a:br>
              <a:rPr lang="en-US" sz="5300" dirty="0" smtClean="0">
                <a:latin typeface="+mn-lt"/>
              </a:rPr>
            </a:br>
            <a:r>
              <a:rPr lang="en-US" sz="5300" dirty="0" smtClean="0">
                <a:latin typeface="+mn-lt"/>
              </a:rPr>
              <a:t>Sales &amp; </a:t>
            </a:r>
            <a:r>
              <a:rPr lang="en-US" sz="5300" dirty="0" err="1" smtClean="0">
                <a:latin typeface="+mn-lt"/>
              </a:rPr>
              <a:t>AdWord</a:t>
            </a:r>
            <a:r>
              <a:rPr lang="en-US" sz="5300" dirty="0">
                <a:latin typeface="+mn-lt"/>
              </a:rPr>
              <a:t> Spend</a:t>
            </a:r>
            <a:br>
              <a:rPr lang="en-US" sz="5300" dirty="0">
                <a:latin typeface="+mn-lt"/>
              </a:rPr>
            </a:b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sz="2800" b="1" dirty="0">
                <a:latin typeface="+mn-lt"/>
              </a:rPr>
              <a:t>Data Analysis Project Group </a:t>
            </a:r>
            <a:r>
              <a:rPr lang="en-US" sz="2800" b="1" dirty="0" smtClean="0">
                <a:latin typeface="+mn-lt"/>
              </a:rPr>
              <a:t>3</a:t>
            </a:r>
            <a:br>
              <a:rPr lang="en-US" sz="2800" b="1" dirty="0" smtClean="0">
                <a:latin typeface="+mn-lt"/>
              </a:rPr>
            </a:br>
            <a:r>
              <a:rPr lang="en-US" sz="3100" dirty="0" smtClean="0">
                <a:latin typeface="+mn-lt"/>
              </a:rPr>
              <a:t>Roger </a:t>
            </a:r>
            <a:r>
              <a:rPr lang="en-US" sz="3100" dirty="0">
                <a:latin typeface="+mn-lt"/>
              </a:rPr>
              <a:t>André, </a:t>
            </a:r>
            <a:r>
              <a:rPr lang="en-US" sz="3100" dirty="0" smtClean="0">
                <a:latin typeface="+mn-lt"/>
              </a:rPr>
              <a:t>Molly Gordon, </a:t>
            </a:r>
            <a:r>
              <a:rPr lang="en-US" sz="3100" dirty="0">
                <a:latin typeface="+mn-lt"/>
              </a:rPr>
              <a:t>Shilpi </a:t>
            </a:r>
            <a:r>
              <a:rPr lang="en-US" sz="3100" dirty="0" smtClean="0">
                <a:latin typeface="+mn-lt"/>
              </a:rPr>
              <a:t>Mittal, Amanda </a:t>
            </a:r>
            <a:r>
              <a:rPr lang="en-US" sz="3100" dirty="0">
                <a:latin typeface="+mn-lt"/>
              </a:rPr>
              <a:t>Jaeger </a:t>
            </a:r>
            <a:endParaRPr lang="en-US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032" y="5789414"/>
            <a:ext cx="2465968" cy="10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777"/>
            <a:ext cx="10515600" cy="839435"/>
          </a:xfrm>
        </p:spPr>
        <p:txBody>
          <a:bodyPr/>
          <a:lstStyle/>
          <a:p>
            <a:r>
              <a:rPr lang="en-US" dirty="0" smtClean="0"/>
              <a:t>Draw Conclusion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72" y="48448"/>
            <a:ext cx="1986701" cy="1309705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062326"/>
              </p:ext>
            </p:extLst>
          </p:nvPr>
        </p:nvGraphicFramePr>
        <p:xfrm>
          <a:off x="6350599" y="1569943"/>
          <a:ext cx="5408014" cy="4130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89720"/>
              </p:ext>
            </p:extLst>
          </p:nvPr>
        </p:nvGraphicFramePr>
        <p:xfrm>
          <a:off x="422126" y="1494767"/>
          <a:ext cx="5521474" cy="4205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377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777"/>
            <a:ext cx="10515600" cy="839435"/>
          </a:xfrm>
        </p:spPr>
        <p:txBody>
          <a:bodyPr/>
          <a:lstStyle/>
          <a:p>
            <a:r>
              <a:rPr lang="en-US" dirty="0" smtClean="0"/>
              <a:t>Draw </a:t>
            </a:r>
            <a:r>
              <a:rPr lang="en-US" dirty="0" smtClean="0"/>
              <a:t>Conclusion </a:t>
            </a:r>
            <a:r>
              <a:rPr lang="en-US" dirty="0" err="1" smtClean="0"/>
              <a:t>Cont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4641"/>
            <a:ext cx="1986701" cy="1309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85" y="2553071"/>
            <a:ext cx="5633815" cy="3090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891" y="1695821"/>
            <a:ext cx="6075109" cy="5062591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9785" y="5705058"/>
            <a:ext cx="563381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https://www.workarea.com/blog_entries/trends-when-do-people-shop-online-updated-for-2017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sz="half" idx="1"/>
          </p:nvPr>
        </p:nvSpPr>
        <p:spPr>
          <a:xfrm>
            <a:off x="452663" y="1839816"/>
            <a:ext cx="4961041" cy="9089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Kitty Litter Revenue aligns with market trends. Sales are higher on Mondays!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767"/>
            <a:ext cx="10515600" cy="1325563"/>
          </a:xfrm>
        </p:spPr>
        <p:txBody>
          <a:bodyPr/>
          <a:lstStyle/>
          <a:p>
            <a:r>
              <a:rPr lang="en-US" dirty="0" smtClean="0"/>
              <a:t>Communicate Findings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32" y="157020"/>
            <a:ext cx="2416522" cy="1593057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14338" y="1509826"/>
            <a:ext cx="10172700" cy="11318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Our Question:</a:t>
            </a:r>
          </a:p>
          <a:p>
            <a:pPr marL="0" indent="0">
              <a:buNone/>
            </a:pPr>
            <a:r>
              <a:rPr lang="en-US" dirty="0"/>
              <a:t>Does Google </a:t>
            </a:r>
            <a:r>
              <a:rPr lang="en-US" dirty="0" err="1"/>
              <a:t>AdWord</a:t>
            </a:r>
            <a:r>
              <a:rPr lang="en-US" dirty="0"/>
              <a:t> spend have an impact on Sales?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14338" y="2775461"/>
            <a:ext cx="11358562" cy="3916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Answer: </a:t>
            </a:r>
          </a:p>
          <a:p>
            <a:pPr lvl="1"/>
            <a:r>
              <a:rPr lang="en-US" dirty="0" smtClean="0"/>
              <a:t>Aligned upward trend: </a:t>
            </a:r>
            <a:r>
              <a:rPr lang="en-US" dirty="0" err="1" smtClean="0"/>
              <a:t>Adword</a:t>
            </a:r>
            <a:r>
              <a:rPr lang="en-US" dirty="0" smtClean="0"/>
              <a:t> spend &amp; Sales Revenue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oderate correlation between Revenue and </a:t>
            </a:r>
            <a:r>
              <a:rPr lang="en-US" dirty="0" err="1" smtClean="0"/>
              <a:t>Adword</a:t>
            </a:r>
            <a:r>
              <a:rPr lang="en-US" dirty="0" smtClean="0"/>
              <a:t> spend (Correlation </a:t>
            </a:r>
            <a:r>
              <a:rPr lang="en-US" dirty="0"/>
              <a:t>= </a:t>
            </a:r>
            <a:r>
              <a:rPr lang="en-US" dirty="0" smtClean="0"/>
              <a:t>0.55)</a:t>
            </a:r>
          </a:p>
          <a:p>
            <a:pPr lvl="1"/>
            <a:r>
              <a:rPr lang="en-US" dirty="0" smtClean="0"/>
              <a:t>30% of sales can be explained by </a:t>
            </a:r>
            <a:r>
              <a:rPr lang="en-US" dirty="0" err="1" smtClean="0"/>
              <a:t>Adwords</a:t>
            </a:r>
            <a:r>
              <a:rPr lang="en-US" dirty="0" smtClean="0"/>
              <a:t> spend (adjusted r^2 = 0.3)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Recommendations </a:t>
            </a:r>
            <a:r>
              <a:rPr lang="en-US" dirty="0" smtClean="0"/>
              <a:t>(to </a:t>
            </a:r>
            <a:r>
              <a:rPr lang="en-US" dirty="0" err="1" smtClean="0"/>
              <a:t>OxiScience</a:t>
            </a:r>
            <a:r>
              <a:rPr lang="en-US" dirty="0" smtClean="0"/>
              <a:t>): </a:t>
            </a:r>
            <a:endParaRPr lang="en-US" dirty="0"/>
          </a:p>
          <a:p>
            <a:pPr lvl="1"/>
            <a:r>
              <a:rPr lang="en-US" dirty="0"/>
              <a:t>Standardize product naming convention in Amazon</a:t>
            </a:r>
          </a:p>
          <a:p>
            <a:pPr lvl="1"/>
            <a:r>
              <a:rPr lang="en-US" dirty="0"/>
              <a:t>Expand on our work to build monthly, </a:t>
            </a:r>
            <a:r>
              <a:rPr lang="en-US" dirty="0" smtClean="0"/>
              <a:t>quarterly </a:t>
            </a:r>
            <a:r>
              <a:rPr lang="en-US" dirty="0"/>
              <a:t>reporting mechanism</a:t>
            </a:r>
          </a:p>
          <a:p>
            <a:pPr lvl="1"/>
            <a:r>
              <a:rPr lang="en-US" dirty="0"/>
              <a:t>A / B testing for </a:t>
            </a:r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Rethink the amount spent on </a:t>
            </a:r>
            <a:r>
              <a:rPr lang="en-US" dirty="0" err="1" smtClean="0"/>
              <a:t>Adwords</a:t>
            </a:r>
            <a:r>
              <a:rPr lang="en-US" dirty="0" smtClean="0"/>
              <a:t> based on recent Revenue generation</a:t>
            </a:r>
          </a:p>
          <a:p>
            <a:pPr lvl="1"/>
            <a:r>
              <a:rPr lang="en-US" dirty="0" smtClean="0"/>
              <a:t>Focus on top 3 products (they generate over 85% of Revenue)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40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845412"/>
              </p:ext>
            </p:extLst>
          </p:nvPr>
        </p:nvGraphicFramePr>
        <p:xfrm>
          <a:off x="555625" y="1690688"/>
          <a:ext cx="988753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3" imgW="4058640" imgH="469800" progId="Package">
                  <p:embed/>
                </p:oleObj>
              </mc:Choice>
              <mc:Fallback>
                <p:oleObj name="Packager Shell Object" showAsIcon="1" r:id="rId3" imgW="4058640" imgH="469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25" y="1690688"/>
                        <a:ext cx="9887538" cy="114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52458"/>
              </p:ext>
            </p:extLst>
          </p:nvPr>
        </p:nvGraphicFramePr>
        <p:xfrm>
          <a:off x="398463" y="3841750"/>
          <a:ext cx="103901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5" imgW="4110840" imgH="469800" progId="Package">
                  <p:embed/>
                </p:oleObj>
              </mc:Choice>
              <mc:Fallback>
                <p:oleObj name="Packager Shell Object" showAsIcon="1" r:id="rId5" imgW="4110840" imgH="469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463" y="3841750"/>
                        <a:ext cx="10390188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6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Facts about </a:t>
            </a:r>
            <a:r>
              <a:rPr lang="en-US" b="1" dirty="0" err="1" smtClean="0"/>
              <a:t>OxiScience</a:t>
            </a:r>
            <a:r>
              <a:rPr lang="en-US" b="1" dirty="0" smtClean="0"/>
              <a:t> </a:t>
            </a:r>
            <a:r>
              <a:rPr lang="en-US" b="1" dirty="0" err="1"/>
              <a:t>NonScents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553029"/>
            <a:ext cx="10771641" cy="4823548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Overview</a:t>
            </a:r>
          </a:p>
          <a:p>
            <a:r>
              <a:rPr lang="en-US" dirty="0" smtClean="0"/>
              <a:t>Local startup founded in 2015 </a:t>
            </a:r>
          </a:p>
          <a:p>
            <a:r>
              <a:rPr lang="en-US" dirty="0" smtClean="0"/>
              <a:t>Specializing in kitty litter and other odor control products</a:t>
            </a:r>
          </a:p>
          <a:p>
            <a:r>
              <a:rPr lang="en-US" dirty="0" smtClean="0"/>
              <a:t>7 </a:t>
            </a:r>
            <a:r>
              <a:rPr lang="en-US" dirty="0"/>
              <a:t>product </a:t>
            </a:r>
            <a:r>
              <a:rPr lang="en-US" dirty="0" smtClean="0"/>
              <a:t>in 4 product groups </a:t>
            </a:r>
          </a:p>
          <a:p>
            <a:r>
              <a:rPr lang="en-US" dirty="0" err="1" smtClean="0"/>
              <a:t>eCommerce</a:t>
            </a:r>
            <a:r>
              <a:rPr lang="en-US" dirty="0" smtClean="0"/>
              <a:t> sales channel - Amazon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Business </a:t>
            </a:r>
            <a:r>
              <a:rPr lang="en-US" b="1" dirty="0"/>
              <a:t>Problem </a:t>
            </a:r>
            <a:endParaRPr lang="en-US" b="1" dirty="0" smtClean="0"/>
          </a:p>
          <a:p>
            <a:r>
              <a:rPr lang="en-US" dirty="0"/>
              <a:t>Reporting currently done ad hoc in Excel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Lack insights on effectiveness of Google AdWords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No dedicated BA or data analyst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18327"/>
              </p:ext>
            </p:extLst>
          </p:nvPr>
        </p:nvGraphicFramePr>
        <p:xfrm>
          <a:off x="1117600" y="508000"/>
          <a:ext cx="10000343" cy="500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23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178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The Dataset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3543" y="1425265"/>
            <a:ext cx="10679128" cy="1035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NonScents</a:t>
            </a:r>
            <a:r>
              <a:rPr lang="en-US" dirty="0" smtClean="0"/>
              <a:t>’ sales order and Google AdWords data for 7 products from July – early November 2017.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936177" y="3214947"/>
            <a:ext cx="2386686" cy="6638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Sales Orders</a:t>
            </a:r>
          </a:p>
        </p:txBody>
      </p:sp>
      <p:sp>
        <p:nvSpPr>
          <p:cNvPr id="13" name="AutoShape 2" descr="Image result for amazon logo"/>
          <p:cNvSpPr>
            <a:spLocks noChangeAspect="1" noChangeArrowheads="1"/>
          </p:cNvSpPr>
          <p:nvPr/>
        </p:nvSpPr>
        <p:spPr bwMode="auto">
          <a:xfrm>
            <a:off x="155575" y="-342900"/>
            <a:ext cx="24479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53" y="2770716"/>
            <a:ext cx="1850017" cy="3992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34" y="2681411"/>
            <a:ext cx="2246972" cy="530643"/>
          </a:xfrm>
          <a:prstGeom prst="rect">
            <a:avLst/>
          </a:prstGeom>
        </p:spPr>
      </p:pic>
      <p:sp>
        <p:nvSpPr>
          <p:cNvPr id="21" name="Flowchart: Magnetic Disk 20"/>
          <p:cNvSpPr/>
          <p:nvPr/>
        </p:nvSpPr>
        <p:spPr>
          <a:xfrm>
            <a:off x="8870545" y="3168547"/>
            <a:ext cx="2376945" cy="7102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AdWords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033438" y="4386668"/>
            <a:ext cx="2383169" cy="621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Merged </a:t>
            </a:r>
            <a:r>
              <a:rPr lang="en-US" sz="2400" dirty="0" smtClean="0"/>
              <a:t>dataset</a:t>
            </a:r>
            <a:endParaRPr lang="en-US" sz="2400" dirty="0"/>
          </a:p>
        </p:txBody>
      </p:sp>
      <p:cxnSp>
        <p:nvCxnSpPr>
          <p:cNvPr id="26" name="Elbow Connector 25"/>
          <p:cNvCxnSpPr/>
          <p:nvPr/>
        </p:nvCxnSpPr>
        <p:spPr>
          <a:xfrm>
            <a:off x="1983988" y="4720242"/>
            <a:ext cx="2677750" cy="463465"/>
          </a:xfrm>
          <a:prstGeom prst="bentConnector3">
            <a:avLst>
              <a:gd name="adj1" fmla="val 248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707" y="3791708"/>
            <a:ext cx="3106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Date</a:t>
            </a:r>
            <a:r>
              <a:rPr lang="en-US" sz="2000" dirty="0"/>
              <a:t>, Product Price, </a:t>
            </a:r>
            <a:r>
              <a:rPr lang="en-US" sz="2000" dirty="0" err="1"/>
              <a:t>Qty</a:t>
            </a:r>
            <a:r>
              <a:rPr lang="en-US" sz="2000" dirty="0"/>
              <a:t>, Shipping Address</a:t>
            </a:r>
          </a:p>
          <a:p>
            <a:pPr algn="ctr"/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30505" y="3878836"/>
            <a:ext cx="190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Date, Cost, </a:t>
            </a:r>
            <a:r>
              <a:rPr lang="en-US" dirty="0" smtClean="0"/>
              <a:t>Clicks</a:t>
            </a:r>
            <a:endParaRPr lang="en-US" dirty="0"/>
          </a:p>
        </p:txBody>
      </p:sp>
      <p:cxnSp>
        <p:nvCxnSpPr>
          <p:cNvPr id="20" name="Elbow Connector 19"/>
          <p:cNvCxnSpPr/>
          <p:nvPr/>
        </p:nvCxnSpPr>
        <p:spPr>
          <a:xfrm rot="10800000" flipV="1">
            <a:off x="7727029" y="4597416"/>
            <a:ext cx="2600558" cy="506246"/>
          </a:xfrm>
          <a:prstGeom prst="bentConnector3">
            <a:avLst>
              <a:gd name="adj1" fmla="val -996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6009" y="5055325"/>
            <a:ext cx="226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AdWords, Aggregate Revenue, </a:t>
            </a:r>
            <a:r>
              <a:rPr lang="en-US" dirty="0" smtClean="0"/>
              <a:t>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pPr algn="ctr"/>
            <a:r>
              <a:rPr lang="en-US" b="1" dirty="0" smtClean="0"/>
              <a:t>Ask Question(s)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1184888"/>
              </p:ext>
            </p:extLst>
          </p:nvPr>
        </p:nvGraphicFramePr>
        <p:xfrm>
          <a:off x="-387247" y="1607433"/>
          <a:ext cx="7658184" cy="5047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loud Callout 5"/>
          <p:cNvSpPr/>
          <p:nvPr/>
        </p:nvSpPr>
        <p:spPr>
          <a:xfrm>
            <a:off x="6292568" y="1190172"/>
            <a:ext cx="3085102" cy="1686258"/>
          </a:xfrm>
          <a:prstGeom prst="cloudCallout">
            <a:avLst>
              <a:gd name="adj1" fmla="val -79470"/>
              <a:gd name="adj2" fmla="val 9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Does Google </a:t>
            </a:r>
            <a:r>
              <a:rPr lang="en-US" sz="2000" b="1" dirty="0" err="1" smtClean="0"/>
              <a:t>AdWord</a:t>
            </a:r>
            <a:r>
              <a:rPr lang="en-US" sz="2000" b="1" dirty="0" smtClean="0"/>
              <a:t> spend have an impact on Sales?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9CBE793-7A6F-4B96-80EC-EE0E28E16A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48739" y="3098581"/>
            <a:ext cx="4532062" cy="2402331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Considerations</a:t>
            </a:r>
            <a:endParaRPr lang="en-US" sz="2000" dirty="0"/>
          </a:p>
          <a:p>
            <a:pPr marL="874396" lvl="1" indent="-462916">
              <a:buFont typeface="+mj-lt"/>
              <a:buAutoNum type="arabicPeriod"/>
            </a:pPr>
            <a:r>
              <a:rPr lang="en-US" sz="2000" dirty="0" smtClean="0"/>
              <a:t>Timing (e.g. day of week)</a:t>
            </a:r>
          </a:p>
          <a:p>
            <a:pPr marL="874396" lvl="1" indent="-462916">
              <a:buFont typeface="+mj-lt"/>
              <a:buAutoNum type="arabicPeriod"/>
            </a:pPr>
            <a:r>
              <a:rPr lang="en-US" sz="2000" dirty="0" smtClean="0"/>
              <a:t>Focus is on order fulfillment (revenue) and not order placement.</a:t>
            </a:r>
            <a:endParaRPr lang="en-US" sz="2000" dirty="0"/>
          </a:p>
          <a:p>
            <a:r>
              <a:rPr lang="en-US" sz="2000" dirty="0"/>
              <a:t>Assumptions:</a:t>
            </a:r>
          </a:p>
          <a:p>
            <a:pPr lvl="1"/>
            <a:r>
              <a:rPr lang="en-US" sz="2000" dirty="0" err="1" smtClean="0"/>
              <a:t>AdWord</a:t>
            </a:r>
            <a:r>
              <a:rPr lang="en-US" sz="2000" dirty="0" smtClean="0"/>
              <a:t> payment for clicks</a:t>
            </a:r>
          </a:p>
          <a:p>
            <a:pPr lvl="1"/>
            <a:r>
              <a:rPr lang="en-US" sz="2000" dirty="0" smtClean="0"/>
              <a:t>Item price = revenue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0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80" y="147045"/>
            <a:ext cx="10515600" cy="1325563"/>
          </a:xfrm>
        </p:spPr>
        <p:txBody>
          <a:bodyPr/>
          <a:lstStyle/>
          <a:p>
            <a:r>
              <a:rPr lang="en-US" b="1" dirty="0" smtClean="0"/>
              <a:t>Wrangle Data </a:t>
            </a:r>
            <a:endParaRPr lang="en-US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8988919"/>
              </p:ext>
            </p:extLst>
          </p:nvPr>
        </p:nvGraphicFramePr>
        <p:xfrm>
          <a:off x="466283" y="1386772"/>
          <a:ext cx="11184748" cy="4346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796" y="116765"/>
            <a:ext cx="1972089" cy="13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94"/>
            <a:ext cx="10515600" cy="1325563"/>
          </a:xfrm>
        </p:spPr>
        <p:txBody>
          <a:bodyPr/>
          <a:lstStyle/>
          <a:p>
            <a:r>
              <a:rPr lang="en-US" dirty="0" smtClean="0"/>
              <a:t>Explore Data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25" y="57082"/>
            <a:ext cx="2324017" cy="153207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25346" y="2280477"/>
            <a:ext cx="4360968" cy="32916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Plot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Daily Sales by 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Observations: </a:t>
            </a:r>
          </a:p>
          <a:p>
            <a:pPr lvl="1"/>
            <a:r>
              <a:rPr lang="en-US" dirty="0" smtClean="0"/>
              <a:t>Upward Sales Trend!</a:t>
            </a:r>
          </a:p>
          <a:p>
            <a:pPr lvl="1"/>
            <a:r>
              <a:rPr lang="en-US" dirty="0" smtClean="0"/>
              <a:t>How can I invest in Kitty litter?!?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AutoShape 2" descr="data:image/png;base64,iVBORw0KGgoAAAANSUhEUgAAA0gAAANICAIAAAByhViMAAAACXBIWXMAABJ0AAASdAHeZh94AAAgAElEQVR4nOzdeXxT54Hu8aOjXfIiyRveFzA2ZjdgNoNZEwiJA4FAEpZAtk47nU/vnZm0t5PeaWamITOdTqZN2pnepkkT1oQ0aSCFJOyLWRO2sNmEGIPBCza2ka2jXbp/aMZjk0BsY/nYx7/vX+i1pPMcW0iP3rOpgsGgAAAAgL5PlDsAAAAAugfFDgAAQCEodgAAAApBsQMAAFAIih0AAIBCUOwAAAAUgmIHAACgEBQ7AAAAhdDIHaAneDwelUoV1kWoVCq1Wh0MBv1+f1gX1BuIoigIQiAQkDtI2KnVapVK5fP55A4SdiqVShTFfvLqDa2pgs/Nrvj/of3q/VatVgcCAQW/XFtpNBpBEHi/7YhgMKjT6e70035R7Px+v9vtDusiRFGMiory+XwOhyOsC+oNDAZDIBDweDxyBwm7yMhIURT7w99UrVYbDIb+sKYGg8FgMLjdbq/XK3eWcNHpdKIoulwuuYOEi1qtjoyM9Hg8TqdT7ixhZzQafT6fgl+uraKiolQqVX94F9JoNDqdTpKkLj8DxU4IBoPh/hLQ+hW5P3zbCAQC/WRNQ9+S+8OaCj3y36Q3CH1L9vv9Cl7ZfjLz0U9esaGJyX6ypkI/eN0KgqBSqcL66mUfOwAAAIWg2AEAACgExQ4AAEAhKHYAAAAKQbEDAABQCIodAACAQlDsAAAAFIJiBwAAoBAUOwAAAIWg2AEAACgExQ4AAEAhKHYAAAAKQbEDAABQCIodAACAQlDsAAAAFIJiBwAAoBAUOwAAAIWg2AEAACgExQ4AAEAhKHYAAAAKQbEDAABQCIodAACAQlDsAAAAFIJiBwAAoBAUOwAAAIWg2AEAACgExQ4AAEAhKHYAAAAKoZE7AAAA6F/8fv+1a9fsdrvFYklOThZFppm6DcUOAAD0nJs3b3744Yfbtm0zGo1Op7O4uPjhhx+2Wq1y51IIih0AAOghfr9/8+bNR48eHTdunCiKfr9///79arX6+9//vkqlkjudEjD5CQAAesj169e3bt2alZUV2vyqVqsHDRr0/vvvV1dXyx1NISh2AACghzgcDp1O13anOrVardVqW1paZEylJBQ7AADQQ6Kjo91ut8/nax3xeDwej4d97LoLxQ4AAPSQxMTEJUuWlJWVud1uQRCcTmdZWdnKlSvj4uLkjqYQHDwBAAB6iEqlevDBB3U63VtvvaVWq/1+/zPPPDN79my5cykHxQ4AAPQcs9m8YMGC2bNn37p1y2KxmM1muRMpCsUOAAD0tIiIiIiICLlTKBD72AEAACgExQ4AAEAhKHYAAAAKQbEDAABQCIodAACAQlDsAAAAFIJiBwAAoBAUOwAAAIWg2AEAACgExQ4AAEAhKHYAAAAKQbEDAABQCIodAACAQlDsAAAAFIJiBwAAoBAUOwAAAIWg2AEAACgExQ4AAEAhKHYAAAAKQbEDAABQCIodAACAQlDsAAAAFIJiBwAAoBAUOwAAAIWg2AEAACgExQ4AAEAhKHYAAAAKQbEDAABQCI3cAQAAQL/W0NCwe/fu6upqn8+XmZk5YcIEnU4nd6i+imIHAABkc/PmzTVr1ly6dCk2NtbhcGzfvv3KlStPPPGEWq2WO1qfRLEDAACy2blzZ1lZ2dChQwVBMJvNMTExW7duHTp0aH5+vtzR+iT2sQMAALKpqqqKi4trvalWq202W1VVlYyR+jSKHQAAkI1KpQoEAm1HgsGgSqWSK09fR7EDAACyycrKqq6ubr3p8Xjq6uqysrJkjNSnsY8dAACQzYwZM65du/b555/HxMRIknTjxo3ly5fn5ubKnauvotgBAADZREREPP3004WFhVVVVR6PZ+DAgXl5eWyK7TKKHQAAkJNery8qKlKpVA0NDXJn6fPYxw4AAEAhKHYAAAAKQbEDAABQCIodAACAQlDsAAAAFIJiBwAAoBAUOwAAAIWg2AEAACgExQ4AAEAhKHYAAHRdIBAIBoNypwD+C5cUAwCgK27cuLFnz57r16+rVKrk5OTp06fHxcXJHQr9HcUOAIBOa2pq2rBhQ2lpaXx8vCAIpaWlNTU1K1eujIqKkjsa+jU2xQIA0GklJSVnzpzJysqKiIiIiIgYOHDgqVOnDh48KHcu9HcUOwAAOq2urs5ms7UdsdlsN27ckCsPEEKxAwCg03Q6nc/nazvi8/n0er1ceYAQih0AAJ02ePDgqqoqr9cbuunxeKqqqrKzs+VNBXDwBAAAnTZmzJjFixdv2LAhtEG2oaFh+fLl+fn5cudCf0exAwCg00RRXLhw4ciRIysrKwVBSEtLGzhwoNyhAIodAABdNWjQoEGDBsmdAvgf7GMHAACgEBQ7AAAAhaDYAQAAKATFDgAAQCEodgAAAApBsQMAAFAIih0AAIBCUOwAAAAUgmIHAACgEBQ7AAAAhaDYAQAAKATFDgAAQCEodgAAAApBsQMAAFAIih0AAIBCUOwAAAAUgmIHAACgEBQ7AAAAhaDYAQAAKATFDgAAQCEodgAAAApBsQMAAFAIih0AAIBCUOwAAAAUgmIHAACgEBQ7AAAAhdD08PKqq6vffvvts2fPer3e1NTUxYsXFxQUCILgdDpff/31U6dOSZI0cODAlStXZmdnd2EcAADIrqam5sKFCw6HIy4ubuTIkQaDQe5E/UWPztj5/f4XXnhBpVKtXr36tddeGzZs2Msvv1xZWSkIwquvvlpeXv7jH//4V7/6VUZGxosvvtjc3NyFcQAAIK/jx49/97vfXbdu3bZt21577bXXX3/95s2bcofqL3q02EmSVFxc/L3vfS8tLS0+Pn7ZsmWBQKCioqKhoeHQoUPPPPNMdnZ2QkLC008/rdFo9u/f39nxnlwXAADwdQ0NDfv27RsyZEhOTk5GRsaIESPOnTu3detWuXP1Fz1a7CIjI+fPnx8ZGSkIgtPp/OCDD8xm89ChQy9duiQIQm5u7n9lEsXc3NyysrLOjvfkugAAgK8rLy8/efKkxWJpHUlJSXn//ffZsNYzenofu5ClS5c2NzdnZWW9/PLLNpvNbrcbjUaN5n/CREVF3bhxo7PjrTftdvtf/uVftt6cP3/+ww8/HOZ1EgRB0Ol0bV/KSiWKoiAI/WGHCbVaLQhCf/ibqlQqURT7w5qGXr1ms9lkMsmdJVxC66jT6eQOEi4qlUroT++3Wq22b71cDQaD0Whs+xmh0+k0Go3JZLrLn0wURZVK1R/+pvf+fhsIBO7yU3mK3c9//vOmpqbdu3f/5Cc/efnll7v9+f1+/4ULF1pvTpkypW0LDB+VStUzC+oNQh8e/UH/+Zv2nzUNVXZlU/z/UFEUFb+OfVRKSordbvf5fK3fLurq6ubNmxcbG/ut//X6z7vQvayp3++/2zN3+XnvRXJycnJy8tChQ3/4wx9+9NFH48aNczqdPp+vdT0bGxutVqvFYunUeOvzW63Wzz//vPWmJEn19fVhXSNRFG02m9vt7g9TzSaTKRAIuFwuuYOEncVi0Wg04X7x9AahL9N2u13uIGFnNBrNZrPdbvd4PHJnCReDwSCKoiRJcgcJF41GY7FYXC5XS0uL3FnCLiIiwuPx9K2Xa3R09OLFi997773U1FS9Xm+32ysrKx9//PHGxsa7PMpqtapUqoaGhh7LKRetVmswGO6xLcTGxt7pRz36def06dPPPPNM2w+PQCAQDAYHDRokCELrHJvP5ystLc3JyenseE+uCwAA+DqVSvXggw9+73vfGzRokM1mGzt27D//8z/n5eXJnau/6NEZu+zsbJ/P98tf/nLFihUmk+nAgQNffvnl8uXLLRZLUVHRG2+88f3vfz8iIuKDDz5Qq9VFRUUmk6lT4z25LgAA4BvpdLopU6ZMmTJF7iD9kSoYDPbk8q5du/bWW2+dOXMmEAgkJSUtWrQo9Id3uVxvvPHGoUOH3G53Tk7Oc889l56e3oXxbyRJUri3SrApVpHYFKs8bIpVADbFKhKbYjvlLptie7rYyYJi170odspDsVMSip2SUOyUJ9zFrr8cfgIAAPqQhoaG+vp6o9E4YMAArVYrd5w+g2IHAAB6Eb/f//HHH7/xxht6vd7r9c6ePfuBBx5IS0uTO1ffQLEDAAC9yP79+9evXz969GiDwRAMBs+fP+/1eletWhURESF3tD6AszsCAIDeIhAInD59OisrK3TtCpVKlZKScuzYsfPnz8sdrW+g2AEAgN7C7Xbv2bPHaDS2HTQajf3h2MRuQbEDAAC9hV6vnz59usPhaDvocDiioqLkitS3UOwAAEBvIYri2LFjy8vLQ90uEAhUVFRMmjRp6NChckfrGzh4AgAA9CKTJk1yuVy//vWvtVqtz+ebN2/eAw88YDKZ5M7VN1DsAABALyKK4qxZsyZOnFhfX28wGOLi4kSRDYwdRbEDAAC9jtlsNpvNcqfoe6jAAAAACkGxAwAAUAiKHQAAgEJQ7AAAABSCYgcAAKAQFDsAAACFoNgBAAAoBMUOAABAISh2AAAACkGxAwAAUAiKHQAAgEJQ7AAAABSCYgcAAKAQFDsAAACFoNgBAAAoBMUOAABAISh2AAAACkGxAwAAUAiKHQAAgEJQ7AAAABSCYgcAAKAQFDsAAACFoNgBAAAoBMUOAABAISh2AAAACkGxAwAAUAiN3AEAAIDyud3uixcv2u12i8WSnZ2t0+nkTqRMFDsAABBe169f/9Of/nTw4EGj0ShJUlFR0aJFi+Li4uTOpUAUOwAAEEZer/ejjz4qLS0dPXq0IAjBYPD06dM6nW7VqlWiyC5h3YxfKAAACKNr167t3LkzLS0tdFOlUmVkZGzdurWmpkbeYIpEsQMAAGHkcrm0Wm3bEVEUNRqNy+WSK5KCUewAAEAY2Ww2l8vl8XhaRyRJ8ng8MTExHX+SYDDY9hlwJ+xjBwAAwighIWHVqlXvvvtuZmamyWRqaWkpLy//3ve+Fx0d3ZGHS5K0d+/eixcvejwei8UyadKkYcOGhTtz38WMHQAACK85c+asWrXKZrMdPXo0Li7uu9/97owZMzryQL/f/8EHH7zzzjv19fUul6usrOynP/3p2bNnwx2472LGDgAAhJdOp5s1a9aMGTOeffZZs9nc8YNhL168uGXLltGjR6vVakEQDAaDKIp79uzJy8vjiNpvxC8FAAD0BFEUIyMjO1XI6urqIiMjQ60uxGKx7Ny50+FwhCGgElDsAABAL6XX630+X9sRn89XWFio1+vlitTLUewAAEAvlZ2dPWrUqMbGxtDNYDB45cqVrKwsrkh2J+xjBwAAeimbzTZjxoxdu3aFLlZht9tnz559//33y52r96LYAQCA3mvkyJGpqalffvmlJElxcXFDhgxpu8sdbkOxAwAAvZrNZhs/frzcKfoG9rEDAABQCIodAACAQlDsAAAAFIJiBwAAoBAUOwAAAIWg2AEAACgExQ4AAEAhKHYAAAAKQbEDAABQCIodAACAQlDsAAAAFIJiBwAAoBAUOwAAAIWg2AEAACgExQ4AAEAhKHYAAAAKQbEDAABQCIodAACAQlDsAAAAFIJiBwAAoBAUOwAAAIWg2AEAACgExQ4AAEAhNHIHAACgD6urqzt58uStW7eio6NHjRoVHx8vdyL0axQ7AAC6qLS0dOvWrRcuXDCbzZIk/ed//ufq1auHDBkidy70XxQ7AAC6wuPxfPrpp9XV1YMHDw6NWK3WTz/9NDMz02AwyJsN/Rb72AEA0BVVVVUHDhxou+01Njb24MGD165dkzEV+jmKHQAAXeH3+0Xx9o9RURQDgYAseQCBYgcAQNcMGDBg/Pjxt27dah2x2+0FBQWJiYkypkI/R7EDAKArzGbzlClTSktLr1271tjYeO3atQsXLkyaNCkyMlLuaOi/OHgCAIAuKigoeOmll06ePNnU1GSxWEaNGpWbmyt3KPRrFDsAALouNzeXMofeg02xAAAACkGxAwAAUAiKHQAAgEJQ7AAAABSCYgcAAKAQFDsAAACFoNgBAAAoBMUOAABAISh2AAAACkGxAwDcK6/X29jY6Pf75Q4C9HdcUgwA0HWSJO3evfvChQslJSVFRUX5+fmFhYUaDR8ugDyYsQMAdFEwGNyyZcumTZtaWlomTpx48+bN3/72t/v375c7F9B/UewAAF109erV9957Lzc312w2i6IYHR2dk5Nz/PhxSZLkjgb0UxQ7AEAXNTQ0mEymthtezWbz4cOHGxoaZEwF9GfsBgEAfUlTU9ORI0fq6uoMBsPgwYOHDx8uirJ9RTcajR6Pp+2Iz+cLBAImk0muSEA/R7EDgD6jrq5u3bp1Z8+etVgsXq/3vffeW7ZsWXFxsVx5MjMzi4qKLly4kJqaKghCIBD46quvHn30UZvNJlckoJ+j2AFAn/Hpp59evHgxJycndDM+Pv7tt9/Oy8sbNGiQLHn0ev1DDz0UCARKSkoMBoPD4ZgzZ86DDz4oSxgAAsUOAPoKr9dbXV09YMCA1hGdTmez2a5evSpXsRMEITU19dlnn505c6bdbrfZbFlZWWq1Wq4wACh2AIB7otfrhwwZIncKAILAUbEA0FdotdrExMSamprWEY/H09DQkJaWJmMqAL0KM3YA0Gfcf//9dXV1Z8+etVqtHo+npqbmySeflHE7LIDehmIHAH1GXFzcqlWrjh49WltbazAYcnJyhg8fLncoAL0IxQ4A+hKLxXL//ffLnQJAL8U+dgAAAApBsQMAAFAIih0AAIBCUOwAAAAUgmIHAACgEBQ7AAAAhaDYAQAAKATFDgAAQCE4QTEAoEdJkvTVV19JkhQTE5OVlSWKTDEA3YZiBwDoOV9++eW2bduOHj2q1+tbWlrmzZv36KOPms1muXMBCkGxAwD0kObm5m3btl25cmXUqFGCIPj9/n379kVGRi5cuFDuaOh7AoFAMBhUq9VyB+ldKHYAgB5y6dKlzz77bMSIEaGbarU6MzOzvLzc6XQajUZ5s6EPuXnz5u7duysrK4PBYEJCwrRp01JSUuQO1VuwZwMAoIc4nU6dTtd2RKfTlZSUOJ1OuSKhz3E4HBs3bty+fXtTU5Pdbj98+PB7771XV1cnd67eghk7AEAPsdlsLS0tfr+/dfPZrVu3pk2bFhUVJW8w9CFHjx797LPPhg4dGrppNpvLysr27du3aNGi8C20sbGxrKysubnZZrMNGzZMr9eHb1n3iGIHAOgh2dnZDz744O7duzMyMvR6vd1u/+qrrx5++GGNhg8jdNSNGzesVmvbEavVGtYZuwsXLnz88cenT582GAzNzc2TJ09esmRJbGxs+JZ4L/rF/yWNRnPbiyBMdDpdzyxIXqIoBoPB/rBDTOgsDP3hb6pSqVQqVT9ZU0EQIiIigsGg3FnCJfTX7LUzCqtWrUpMTCwtLd23b9/s2bOXLVs2efLk0N+lg0J31uv1Wq02bDF7C1EUdTqdgl+urUKTuB15F7LZbGq1uu1nkN1ut1qtYXoHs9vt+/bta2xsHDt2bGikrKxs9+7dzz33XKdet63u/f02EAjc5af9otj5fD673R7WRYiiaLPZPB5Pc3NzWBfUG5hMpkAg4HK55A4SdhaLRaPRNDY2yh0k7DQajclkCvd/k97AaDSazeaWlhaPxyN3lnAxGAyiKEqSJHeQO5o9e/a0adNWrFgRGRkpimJTU1OnHq7RaCwWi9vtbmlpCVPC3iMiIsLj8Sj45drKarWqVKqOvN+mpKRcuXIlOjraYDAIguDz+S5dujR37twwvVefOXNm//79o0aNat0TdMCAARs2bJg1a5bNZuvCE2q12tDM372kust8Yb8odgCAXkWr1UZHR8udAn1SXl7eM88887vf/S7UBZuamhYvXjxhwoQwLc7tdt+2q4BGo1GpVF6vN0xLvEcUOwAA0JfMmTNn6NChly9fDgQCycnJgwYN6tpW0Y5ISEgIzfG3HtDd2Ng4derUXrvvCsUOABB2165dKy0tdTqdsbGxo0ePDm1EA7osNTU1NTW1Zxa0fPny9957Lz093WAw2O32K1euPPLII7eduKf3oNgBAMLr8OHDP//5z2NjY3U6nd1uLygoWLp0adf2TwJ63rx586xW69mzZ51OZ1JS0ooVK1pPst0LUewAAGF048aNn//858OGDYuMjAyNnD17dtu2bcuWLZM3GNBBOp1u2rRp06ZN8/l8vf/UPFx5AgCUz+Fw3P0UCeFTXl4eHR3d2uoEQUhJSamqqurNx+0C36j3tzqBYgcAChYIBI4cOfKrX/3qiSee+OUvf/nJJ5/0/ImKfD5f6JSQrdRq9cGDB30+Xw8nAfoDih0AKNahQ4deeeWV6urqcePGNTY2rl+/fsuWLT18ttsBAwbY7fa254aor6+fM2dO2zk8AN2FYgcAyuR2u48ePTp48GCbzabT6SIjI3Nzc999990rV670ZIyBAwc+/vjjZ8+eraurs9vtlZWVFRUVs2bNCt/5KYD+rA9sLQYAdEFjY2NJScnEiRNbR7Rardlsrq+vz8jI6LEYKpWquLg4ISGhtLTU4XAMHTp04sSJPRkA6FcodgCgTHq9PhgM3nYcn9fr7fkLPWu12sLCwsLCwh5eLtAPsSkWAJTJarUuWrTo8uXLrTvVVVdXT5w4MTMzU95gAMKHGTsAUKx58+ZJkrRr166IiAiXy1VQUDBv3jyTySR3LgDhQrEDAMWyWq1PPfVUYWHhzZs3IyMjs7OzzWaz3KEAhBHFDgCUTKPR5OXlyZ0CQA9hHzsAAACFoNgBAAAoBMUOAABAISh2AAAACkGxAwAAUAiKHQAAgEJQ7AAAABSCYgcAAHBPzlRo/2FdlNOtkjsIJygGAADoqgtXNe/sMx0t1QmCsPmw8bFpkrx5KHYAAACddrlGs2GPseScPhj8r5E/lhjnjXdGGoN3fVx4UewAAAA64XKNZs1O05FSXbB9hctJ8UpuMdLolymXIFDsAAAAOujKDfW6XaaD5/SB9pVuZJZ3xSxpaLpXplz/g2IHAADwLWqb1O/uNX5y3BAItBvPS/MtLpIm5HpkynU7ih0AAB3ldDpra2sFQUhISDAajXLHQU+obVSv323cdcrgb1/pclJ8y2dJY7N7S6ULodgBANAhJ0+e3LdvX0lJiUqlmjx58pQpU8aMGSN3KIRR/S1x417T9hMGr6/deFaib8WsXjRL1xbFDgCAb1dRUfFP//RPgwcPLigoEAShtrb2pZde+sUvfpGVlSV3tJ4jSdLVq1ddLld8fHxSUpLcccLolkN8v8T44SGDx9fu1HRp8f7FU6UZo9yi/Ges+2YUOwAAvt2JEycSExNtNlvoptVqTUpK+vzzz/tPsbtw4cL27dsPHz6s1WodDsfSpUuLi4u1Wq3cubqZXVL98YBp82GD29uuuyVY/UuKnHPGuMTefW0Hih0AAN+uubn5tp3qTCZTc3OzXHl6WENDwyeffHL9+vX8/HxBEDwez/vvv2+xWGbOnCl3tG7T7FS9f8C4+bDR6bm90i2b4ZwxyqXu3ZUuhGIHAMC3i4yMlKR2FxWQJCkqKkquPD3swoULp0+fzsvLC93U6XSZmZlnzpyZMWOGStVbt0p2mNOj+uiIYdN+U4uz3brERQcWFjrnjXdp1XKec7hTKHYAAHy7sWPHrl27NjIyMiYmRhCEhoaGqqqqcePGyZ2rh0iSpNfr244YDAaPx+P1enU6nVyp7p3To9p8yPD+QVOz1K7S2SIDj02T5o51aftaUepreQEAkENaWtqLL764d+/e/fv3q1SqwsLCJUuWZGRkyJ2rh1gslpaWlrYjdrs9IyOj77Y6jy80S2e85Wi3hdViDiwucj443qXT9JlZurYodgAAdMjIkSNzc3MXLFggCEJCQsJtM1jKNnz48ClTppw8eTItLU2j0TQ1NV2+fPmJJ56QO1dXeH3CjpOG9btNN+3tKl2kKfjwBOcjhU6Tvk9WuhCKHQAAHaXX69PS0uROIQODwbBw4UKz2fzHP/5RpVJNmzZt/vz5o0aNkjtX5/j8wt4v9Ot2mWoa1W3HjfrgQ+Ndi6dKEcY+XOlCKHYAAODbxcXFLV++fP78+S6Xy2q1ajR9qUL4A8KuU4b1u421X6t0D090Lix0Rvb9ShfSl/4qAACgW/j9/osXL968eTMiImLQoEEREREdfGBkZGRkZGRYs3WvQEDY84V+w27T9ZvtKp1eGyye4Hp0qjPKFLjTY/siih0AAP2L3W7ftGnT9u3bIyIi3G73uHHj5s2bl52dLXeubhYMCkfLdGt2mMpr2rUdrUaYPdq1bKZki1RUpQuh2AEA0KsFAgFJksxmc3edMW7btm2HDx/Oz88XRVEQhMrKym3btj399NMdn7fr5YJB4Uipbs1O0+WvVbo5Y11LiqTYKAVWuhCKHQAAvZTb7d6xY8eJEyf27ds3ffr0/Pz8SZMm3ePObS0tLRs3bhw3bpz439fGSkhIOHbsWFFRUZ87GOIbnbyk/cMO88Vr7X5LGrVQNMK9bIaUaPPLFaxnUOwAAOg5wWCwtLS0pqZGrVZnZWWlpKTc5c5bt25du3Ztenp6QUHBjRs3/uM//sPj8cyaNeteArjdbkEQbrvGq06nc7lc9/K0vcHJr7Rrd5rPX23XbURRmD7SvXS6lBRze6XzeDzHjh27cuWKz+dLSkqaOHGiAuYsKXYAAPQQr9e7adOmDz/80GKxBAKBxsbGv/zLv7zT5VZramp+97vf5efnh6boLBZLbm7uyZMnCwoK7uVSZlFRUdOmTbtx44bVag2N+P3+5ubm2NjYLj+n7M5WaN/eaTpzuV1bFVXClGHupTOktPhvmKXz+XwbN2789NNPBwwYIIrinj17ysrKnnzyyb51aMjXUewAAOghJSUl27Zty8/PV6vVgiA4nc7/+I//SE1NHTx48Nfv3NDQYDQa9Xq93/9fvcRkMh07dmzRokX3Uuy0Wu2kSZN+8YtfZGVlRUVFuZ7TPigAACAASURBVN3uioqKhQsXZmVldfk5ZVRaqVm7y3z8y3aVTqUSJg7xrJglZST47vTAEydOfPLJJyNHjgxtko6Pjz9x4kR6evpDDz0U9tDhRLEDAKCHlJWVpaSkhFqdIAhGozE+Pv7ixYvfWOz0er3X6207EggE/H6/wWC4xxgFBQXPP//8kSNHdu3aNXXq1CVLlkyfPr11l7u+oqJWs363seScPtj+DHSjB3lX3ecYnHzHShdSWVkZFxfXdq0TEhIqKyvDEbUnUewAoF9oaGiora1Vq9UpKSkmk0nuOP2Ux+O57dAHrVbrcrlu3rwpSVJsbKzRaGz9UWpq6n333Xf69Onk5GRBEILBYEVFxbx58xISEu4xhkqlKigoKCgoeOqpp4xGY2vR7CsqajXrdpkOntfdVunGZHuXzXAMSfuWSheiUqmC7R8fDAa767hjGVHsAEDhgsHgrl27fvOb3xgMhkAgMHHixBkzZowYMULuXP1RfHx8aWlpdHR060hNTc3JkyfXrVsniuKkSZPGjBlTVFQUmkbS6XShyzwcOHDAZDI5HI6ioqLi4uJunFrrc8cKVNap1+02HTijD7SvdMMzvU/OkoZleO/wuG+Qnp5eV1eXlJTU2mtramqmTp3ajWllQbEDAIU7ceLE//t//2/kyJGhibrq6uqdO3fGxsYmJSXJHa3fKSoqqqqqunz5ss1mCwQClZWVer2+rq5u/PjxarXabrf/9re/1el0kydPDt0/LS3tO9/5TmFhod1ut1qt2dnZOp1O3lWQS22T+t29xk+PG/ztz0A3JM23pEiakOvp7BOOHj26uLh4y5Yt8fHxarW6vr5+0qRJ06ZN667AcqHYAYDCnTp1Kj09vXXza0xMTGlp6RdffEGx63mJiYmLFi3at29faLO41Wo9cuTI8OHDQz+NiIjIysr67LPPJk6c2DotZzQa+/n0am2juGGPadcpg6/9sa2Dk33LZ0njBne60oWIorhkyZLs7OyKigq/35+UlFRQUHDv+y/KjmIHAArncDj0en3bEYPB0NLSIleefi4tLW358uV+v18Uxb179164cKHtTyMiIvbs2fPss8+azWa5EvYe9Xbxnb2mT48bvO33mssc4FsxS5qQ6+nCHnFtL+OhVqvHjRs3bty47grcG1DsAEDhoqOjy8vL2+7X5XA4LBaLjJEQ2q8rIiLittMCO53OadOmKWDe6B7dcojvlxg/PGTw+Np1t7R4/+Kp0oyR7i7sZ+h2u/fv33/mzJnQZTzGjh07ceLEPnfgyLei2AGAwo0fP37z5s0GgyG0X1d1dfXw4cPz8/PlzgVhyJAh48aNu3TpUuj6E263u7y8fPr06cprGx1nl8T39hu3HDG4ve0qXXKM/4kZ0vSRbrGrx61u27btj3/8Y2ZmZkFBQW1t7a9//Wuv1zt9+vRuCN2bUOwAQOFyc3NfeOGFAwcO7Nu3LxgMzp079/7777fZbHLnghAREVFcXLxt27bdu3frdDqn07ly5cqioiK5c8nDLglv7TBtPmx0utt1twSrf+kM58xRLvU9HA1cVVW1du3a/Pz80NEnVqtVp9N9/vnn48aN63OHBt8dxQ4AlG/MmDHDhw9fsmSJVqu1Wq39eUKot8nIyHjmmWceeOABSZLi4+P79HW9uszpUX20XbVmu9gstTvDYmx0YFGhc954l1YdvNNjO+jmzZtGo7HtMcVms/no0aNLliyh2AEA+h6dTpeYmCh3CnwDnU6XkZEhdwp5uDyqzYcN75eY7FK7WTpbZOCxac6547qh0oV8/TIefr+/Wy7j0dtQ7AAAgCAIgiRJFRUVDocjLi4uPT09rJdh8PhUfz5q2LTP2ORot4U12hxYPNX50ASXTtM9lS4kIyOjqKgodEk34b8v41FcXBwXF9eNS+kNKHYAAEC4dOnStm3bDh06pNfrW1paFixYsGjRonBMaHl9wo6ThvW7TTft7SpdlFkoHi89Uug06buz0oXodLqHHnrI7/cfOXLEaDQ6HI5p06YVFxcr4Bpit6HYAQDQ63g8npaWlraXjm3ldrsPHTr01Vdfeb3ehISEwsLC+Pj4e1xcc3Pz1q1br1y5Ejpc2ufz7dixIyoqqri4+B6fuS2fX9h+wrBxj6nuVrtKZzYEH58ZXDpLcEtSNy7uNmlpac8++2xRUVFzc7PVah08eLBWqw3f4uRCsQOAvsrhcBw7dqy2ttZgMAwcOHDYsGHKm37ohxwOx86dO8vKyg4ePDh79uz8/PzQBcdCP/X7/e++++727dtDFzk9ffr0lStXnnjiiYSEhHtZ6MWLFz/77LPWS1xoNJrMzMyysjK3233b2a27xh8Qdp8yrNttrG1sd+COURd8eKJzYaEzLdmiUqncYex1giAIRqNx5MiR4V2G3Ch2ANAnNTU1rVmz5vjx41ar1e/3r1+/fvny5d07v4KeFwgEtmzZ8sknn2RmZk6cOPHmzZuvvfaa2+1uPd3aF198sW3btpEjR4aqntVq/fLLL3ft2vXEE0/cy3KdTudtBU6v15eUlDz77LP3WOwCQeHgOf3bO0zX6ttVOq06ODvfvXyWZI0I3Omx6AKKHQD0STt27Dhz5szQoUNDNxMSEtasWZOTk6P4CQllu3Llyvvvv5+fn6/RaARBiI6OzsnJOX78+MSJE0O7u1VVVd12wprY2Njq6upgMPj1+dorV65UVFQEAoHExMScnJy7TOhardaWlpZAINB6jVq73T59+vR7ORVIMCgcOq9fs8t0pfb2Sjd3nOuxaU5bJJWu+1HsAKDvCQaDV69ebXv6Ep1OFxMTU1FRQbHr0xoaGkwmU6jVhURGRpaUlCxdujT059ZoNIFAuz4UCATUavXXS9snn3zyu9/9LtQCGxsbFyxYsHjx4rbP3FZOTs6cOXMOHDiQkZGh1+ubmpq++uqrhx9++E73/1ZHSnVrdprKq9s9XKMW7hvjenyaFBfdE5Xu6tWrVVVVarU6PT393ndD7CsodgDQ9wSDwa/P0KhUqmCw+w8nRE8ymUwej6ftiNfrDQaDrUdRZGVl1dfXp6SktG4hvX79ekFBwW3Pc+HChddff33UqFGheT6/3//nP/85OTn5Tpe10Gg0CxYsiIiIuHz58sGDB6dNm/bQQw+NHz++C6tw8pL2rR3msmvtCoaoEiYPda+6T0qK8XfhOTsrtEV7zZo10dHRgUDAbrf/4Ac/mDZtWg8sWnYUOwDoe0RRTE5O3r9/f2ZmZmjE5/M1NDSkpqbKGwz3KDMzc8qUKa2nWwsEAl999dVjjz1msVhCd8jOzn7qqafefPPN+Pj40FTclClTZs6cedvzXLx4ccCAAa0nK1Gr1SkpKWVlZXe5XpnFYnn00UfdbvczzzwTHR3dhcuTnPpKu2an6fzVdoeaiiph+kj30hk9VOlCjh07tnHjxtYLiDkcjldffTU5OTk7O7vHMsiFYgcAfdLs2bNramrOnTtns9l8Pl9VVdXChQvz8vLkzoV7YjAYHnrooWAwWFJSYjAYXC7XAw888MADD7S9z7x58wYNGlReXu52uxMTE0ePHt32SlkhHo/ntq2oGo3mtrnAb6TX67twtMS5K9q3d5i+uHx7pSsc5l46Q0qP77lKF3L+/PnU1NTWX4vZbB4wYMD58+cpdgCAXio2NvbJJ588fPhwbW2tXq9fsmTJmDFjON2JAoROtzZz5syWlpbk5OS0tDSfz3fbfXJycnJycu7yJHFxcQ0NDcnJya0jjY2No0aN6va0pZWajXtNR0tvb5ajB3mfvt8xKOn25D3D5XLddo46nU7ndDplCdPDKHYA0FfZbLZ58+bJnQLdT6/XDxkyRBCEiIiIjkyzfd348ePPnz9/4sSJxMREURTr6+sHDx58l+2wXfBVtWbNzm+odOMGe1bMkrKT5al0ITExMWfPnrVara0jt27dUt7Vw74RxQ4AAKUxGo2PPfZYYmLilStX/H5/Tk7O1KlT7/Ekxq0qatXrdpkPntfddqzO6EHe5TMdeWlyVrqQwsLCd955R6vVxsXFBQKB6urq0aNHjxs3Tu5cPYFiBwCAAtlstgULFgSDwdD5ULrlOWsb1e/uM35y3ND+jCvCkDTvk7OkUQO93bKUe5ecnPyLX/xiz549DQ0NKpWqsLBw5syZUVFRcufqCRQ7AAAUS6VSdUurq20U391n+vS4wX97pfMtKZIm5HZle3FYDRw4cODAgU6nU61Wf/3gEgWj2AEAgDuqbRQ37jXtPGnwtT+2NTvZt3ymVJDT6ypdW63n/+s/KHYAAOAbNDnED0qMfzpk8PraHW2dnuBfNkMqHOrmIOxeiGIHAADaaXKI7+41/vnY7ZUuLd6/dIY0ZZhbpNL1VhQ7AADwX+yS6o8HTFuOGFyedt0tKca/dLo0faRbFOWKhg6h2AEAwkWSJI1G0692XW/L4/E0NzdHRkb2id+A06366Khh035Ti7NdpYu3BB6bJt0/xqWm0vUFFDsAQPe7cOHCvn377Ha7SqVKSUmZNWtWPzk9bIjH49mzZ88XX3xRUlJSWFiYl5c3c+bM1iu39jZOj+qjI4b39pua21c6iznwSKFzwSSXVhO802PR21DsAADd7PLlyy+88EJGRobNZgsEAnv37m1sbFy5cqXJZJI7Wg/Zvn37xo0bBw4cOGnSpJaWlnfeecftdi9YsKC3XfPNFap0B4x2qd10nDUi8Ng05wPjqHR9D8UOANDN9u/fn5KSMmDAgNDNgQMHHj58ePjw4VOmTJE3WM9oaGj4/e9/P2bMGL1eLwiC2WzOyclZu3btpEmTWn8nsvP6VH8+Znh3n7GppV2lizIFHp3qLJ7g0mupdH0SxQ4A0M0aGhqio6Pbjlgslps3b8qVp4c1NTXpdLpQqwvR6XQGg6GxsbE3FDufX9h+wrBht6ne3q7SGfXBh8a7lhRJZgOVrg+j2AEAupnBYLjt0vUej6f/nCrWaDT6fL5AICD+9xGkwWDQ4/HIviXa5xd2njRs3GuqbWxX6Uz64ILJzkcmO6l0CkCxAwB0s7y8vP3790dFRWm1WkEQ7HZ7XV1dXl6e3Ll6SEJCQnFx8aFDhwYOHKhSqYLBYEVFxdy5c5OTk+WKFAgIu0/r1+82VTe0u7yYURcsnuhaVChFmqh0CkGxAwB0s8mTJ9+4ceOdd96Jiory+/0jR4780Y9+lJqaKneuHiKKYnFxsc/n+/TTT00mk9PpnDlzZnFxsUYjw2duICgcPKd/e4fpWn27SqdVB2fnu5fPkqwRgTs9Fn0RxQ4A0M00Gs2jjz5aUFBQXV2t1WozMjJiYmLkDtWjbDbbqlWrioqKmpqaoqOjMzMzQ5OXPSkYFI6W6dbuNH1V3e6zXqsRZo92LZ0hxURR6RSoE8XO4XCYzebQvw8dOtTQ0DB16tSoqKjwBAMA9G3p6enp6elyp5CNWq3Ozs6Wa+knL2nf3G7+8nq7T3mNWiga4V4+Uxpg9csVDOHWoWJXXV09d+7cZcuW/e3f/m0wGJw/f/6WLVsEQUhISDh48ODAgQPDHBIAAHTIyUvat3aYy661+3wXVcLkoe5V90lJMVQ6hevQ9UF+9KMfNTU1zZgxQxCEjz76aMuWLf/n//yfnTt3xsbG/uxnPwtzQgAA8O3OXdH+6I3oH/8hum2rE1XClGHu3/2vxhceb6bV9QcdmrHbuXPn6tWr8/PzBUHYuHHjoEGDXn75ZUEQnn/++RdffDGs+QAAwN2dv6pds9N06qt2u/GpVELhUPeymVJ6PH2uH+lQsbt582ZoP4lgMLhnz54nnngiNJ6UlFRdXR3GdAAA4M4u12g27DEeOKu/bXz0IO/T9zsGJflkSQUZdajYxcXFVVZWCoJw8ODB2trauXPnhsarqqosFksY0wEAgG9SXq1Zs8t0tFQXbH8GurGDPStmSoNTqHT9VIeK3cyZM//+7/++srLy7bffzsjImD59uiAIjY2Nr7766uTJk8OcEAAA/I8rteq1u0wHz+tvq3SjB3pXzJKGpHllyoVeoUPF7mc/+9mCBQt+8pOfWCyWLVu2hE6x+N3vfvfSpUt/+MMfwpwQAAAIgiDUNqrf3Wf85Lgh0P4MdEPSvCtmSaMHUunQsWKXmpr6+eefNzQ0mM3m1qsa//Vf//Urr7ySlJQUzngAAECobVSv223cfcrgb1/pclN9y2c6xmRT6fBfOnGCYpvN1tzcXF5enpqaGhERUVBQEL5YAABAEIS6W+Lbn0ZsP2HwtT+2dWCib8UsaXyuR6Zc6KU6Wuz+9Kc//d//+3/PnTsnCMLhw4cnTJjw6quvulyuH/7wh+GMBwBAP3XLIa7drXlvv8HTfj4uPd6/bKZUONStUsmUDL1Yh4rd5s2bFy5cOGzYsOeff/5f//VfQ4Nut/tHP/pRfHz8ypUrwxgQAIB+pskhbtpn/PNRg8fXrrulxvmXzZCmDHeLVDrcQYeK3erVqxcsWLBp0yav19ta7J5//vny8vJf/vKXFDsAkF19ff3JkyebmppiY2Pz8/Ojo6PlToSuaJZUmw8bPzholNztuluCNbCkSLp/jEvdoStGof/qULE7e/bsP/zDP6jVaq+33XRwcXHxm2++GZ5gAICO+vLLL7ds2XL+/PmIiAi32/2b3/zmxRdfHDZsmNy50AlOt+qjo4ZN+00tznaVLi46sLDQOW+8S6sO3umx/ZzD4SgpKamsrAwGg8nJyYWFhVFRUXKHkk0nDp74OpfLpdPpuisKAKALvF7vJ598UlVVlZOTIwiCRqOJjY3duXNnVlaWyWSSOx2+ncuj2nLE8N5+U3P7SmcxBx6fGXh4giQEOULijlwu19q1a48cOZKQkCAIwuHDh8vLy1etWmU2m+WOJo8OFbvRo0f/6le/mjlzZttBh8OxevXqsWPHhicYAKBDampq9u7dO378+NaRmJiYw4cPz507N1T10Gu5vaqPPzO8u8/Y2NJuC2uUKbBoinP+JJfNYvZ4BA+97s4OHz588ODB4cOHh27GxMQcP37carUOHjxYEIS0tLRQ4es/OlTs/v7v/37u3Lljxox56KGHBEFYt27dunXr3nvvvZs3b27fvj3MCQEAdxMIBFRfOzxSFMXAbSexRW/i9Qk7ThrW7TI1NN9W6YLFE5yPFDpNeja8dkhVVVVcXFzbEUmSXnvttdC3Grvd/ld/9VczZsyQKZ0MOlTs7rvvvq1btz7//POrV68WBOE3v/mNIAgjRox4++23+9UvCwB6oYSEhEmTJtXV1Vmt1tBIc3Oz0+lMTEyUNxi+kdcnfHrc8M5eU729XaWLNAYfKXTOn+g0Uuk6Q61Wt/0OU1NTU1paOnjw4KFDhwqCIEnSb37zm8TExCFDhsiXsUd1dB+7OXPmzJkzp7q6+vr164IgpKWlxcfHhzMYAKBDDAZDUVHRSy+9lJKSYjab3W739evX//Zv/9ZiscgdDe34A8LOk4YNe0y1je0qnVEfXDDJ+chkZ4SRStdpmZmZH374YUJCglqtFgShtrZWpVK1VhSTyZSUlHTu3DmK3TdLTEzkKyAA9DZjxoz553/+5xMnTjQ2NsbGxo4ZMyYzM1PuUPgfgaBw8Jz+rR2m6/XqtuMGXfD+Ma7HpzktEWw376KxY8cWFxdv3rw5NjZWpVJVVFSkp6enpqa23kGn0zmdThkT9rC7FbsOHhjx+eefd1MYAEAXDR48OLS3uMFgEEVRkiS5E0EQBCEQFA6c1a/fbbp6o12l02mC88a7lhQ5LWYq3T1Rq9WPPfZYXl7e1atXg8FgZmbmxYsXRfF/5kRv3boVExMjY8Iedrdip9Hc08lQAADot4JB4dB53dpdporadh+mWo0wd6xrSZEUE0Wl6x6iKI4aNWrUqFGCINTW1q5fv76ioiK0NbampmbYsGETJkyQO2PPuVt1O3LkyN0fHAwGOeoKAIDbnLyk/cN288Xr7T5kNWqhaIR7+UxpgNUvVzDFS0hIWLBgwa5duxoaGgRBGDt27KxZs2w2m9y5es49zckdOnRo8eLFocMpAADAiUvatbvMF662+3gVRWHmKPfSGVS6npCZmfnMM884nU6VSmUwGOSO09M6WuzOnTv3wQcfVFZWtk7R+f3+Q4cONTc3hy0bAAB9xpnL2rd3ms5WaNsOiiph6nD3splSSiyVrkcZjUa5I8ijQ8Vu586d8+bN83zt1NcDBw78t3/7tzCkAgCgzzh/VbN2l/nkpXaVTqUSJuW5l8+UMhKodOg5HSp2L7744ujRo//whz9kZ2dHREScOnXKbDb/+7//+40bN1auXBnmhAAA9FKXazQb9hgPnNXfNj56kPep+xzZyT5ZUqE/61CxO3fu3Jtvvtn25H6pqamvvPLKypUrf/rTn4YuRwEAQP9xuUazZqfpSKku2P6kwmOyPStmSTkpVDrIo0PFTpKk1t0PjUaj3W4P/XvVqlVPPvkkxQ4A0H9cvaF+d79pz2n9baeFyEvzPjlbGpnllSkXIAgdLHaDBw9+991358yZo1KpUlJSdu/eXVBQIAiCw+Goq6sLc0IAAHqF6zfV63eb9p7WB9rP0lHp0Ht0qNj97//9v59++unr16/v2LGjuLj4pz/9aV1dXXJy8q9//evQRXYBAFCw2kb1+t3GXacM/vazdDkpvuWzpLHZtx9ciD4tGAz6/f5vvUzDtWvXamtr9Xp9enp6ZGRkz2T7Vh0qdk899ZRara6oqBAE4fnnn9+7d+8rr7wiCMKAAQNeffXVsOYDAEBG9bfE9w4Ytx0zeP2qtuMZCf6lM6TCoW6V6k4PRd/T1NS0Z8+eiooKv98fGxtbVFT0jZdd9vl8H3744YYNGyIiInw+37hx42bOnDlixIieD/x1HT2P3ZNPPhn6h8ViOXjwYFlZmdvtzsnJ0etvPxQIAAAFuOUQ3y8x/umQwetr193S4/2PTpVmjHKLVDplcbvdmzZtOnr0aHJysiiKV69e3bx586uvvpqamnrbPQ8cOPDBBx/k5+frdDpBEGpra3fu3DlgwIDQdczk1ZUrT7S0tAiCQKsDACWprq5ubGyMjIxMSkpSq9Xf/gDluuUQN+03fnTE4Glf6VJi/ctmSlOHd67SVVZWXrhwweFwxMTE5OfnR0REdHNcdJMTJ07s27dvxIgRKpVKEASTyRQMBvfu3bt8+fLb7nnmzJn09PRQqxMEwWaznTt37ty5c32g2B07duzll19+//33RVEUBMHv93/3u9/9/e9/HwwGo6Ojf/nLX3IeOwDo6yRJ2rJly6ZNmwwGg9vtnjt3bnFxcW/4iOp5zZLq/YOmzYcMTk+77jbA6l86Q5o5yi2KnXvCI0eO/Mu//EtcXJxer7fb7SdOnHjiiSf65++296urq7Narao2G9etVuvXDxINBAJut/u2uS29Xi9JUk+k/DZ3K3ZHjx6dPn263++vqqpKSUkRBOHf/u3fXn/99aKioilTpmzevPmpp57Kzc2dMGFCT6UFAHS/jz/++OOPPx4zZoxWqw0EAp9//nkwGHzyySdbJyT6A6dH9dERw6b9phZnu0oXFx1YWOicN96lVQfv9Ng7qa+v/5d/+Zdhw4a17ll/8eLFrVu3rlq1qntCo1vpdDqvt92hzV6v9+v/C0RRjI6OrqmpMZlMrYN2u91ms/VEym9zt2K3evXqqKiogwcPhlpdMBh89dVXR4wYsX37dp1O98Mf/nD48OGvvfZap4rdrVu33n777RMnTkiSlJKS8sQTT4wdO1YQBKfT+frrr586dUqSpIEDB65cuTI7O7sL4wCATrHb7WvXrh07dqxWqxUEQRTFzMzMHTt2TJ06NScnR+50PcHpUW0+bHz/gLG5faWLiQosKZLmjnVpu7LXkiAIwuXLlyMjI9seL5mcnPzhhx8uXLgwKirqXjIjHHJzc+vq6gYMGGA2mwVB8Pv9lZWVM2fO/Po9J0+e/Omnn6rVapvN5vP5KisrJ02aNGrUqB6P/A3uNqd89OjRv/iLvxg4cGDo5okTJ65fv/7MM8+E2mtkZORjjz1WUlLSqeWtXr26oqLi7/7u7379618PGzZs9erV1dXVgiC8+uqr5eXlP/7xj3/1q19lZGS8+OKLzc3NXRgHAHRKS0uLKIptpyVUKpXBYAjtTq1sbq/qjweMK39hfWu7qW2rs5gD33nA8Ye/aSye0PVWJwiC3+8X22+7bd2vqetPirDJyMj4wQ9+8MUXX5SWln755ZcnTpyYM2fO1KlTv37PoUOHvvDCC8nJyYcPH/7ss8+mTJmyaNEio9HY85m/7m4v2Js3b+bl5bXe3Lt3ryAIs2bNah3Jysqqqanp+MIkSbJYLI8++uigQYMEQVi5cuXWrVtLS0v1ev2hQ4deeuml0Kzb008/XVJSsn///okTJ3ZqfN68eZ1aeQBAVFTUxIkTJUlq/VgKBAKht2t5g4WV1yfsOGlYv9t0096ueEWagg9PcD5S6DTpO73h9euSkpLsdnvb/bHq6+vvu+++6Ojoe39yhENRUVF2dvbly5c9Hs+AAQNyc3NVdzifTX5+/qhRo5YvX24wGNpuk5Xd3YqdyWRq+1XjwIEDsbGxubm5rSMqlepOK3ynJ/zxj3/cerOpqcnn8w0YMODSpUuCILQ+syiKubm5ZWVlcXFxnRqn2AFAZ0VEROTl5W3YsGHw4MFGo9Hr9ZaXlz/00EMZGRlyRwsLr0/YccKwYa+p/la7SmfS+x+Z7Hqk0NUtlS4kLS1t1apV69evT0lJ0el0dru9qqrqO9/5jtjZQzDuIBgMlpaWnjx50m63WyyW/Pz8wYMHd8sz92dJSUlJSUkduacoir1kv7q27lbsUlNTjx8/vmjRIkEQmpubQ5edaNvkTpw4kZiY2LUFezyef/3Xf50wYcKQIUN27txpNBrbnuI5Kirqxo0bdru9U+OtNxsbG2fPnt1687nnnnvuuee6lrNT9Hp9/zkFTP85xAQ94gAAIABJREFUYj82NlbuCD2k/6xpf9i9qVNTCI899lhkZORrr72m0Wh8Pt+KFSvmz59vtVrDF+/eGQyG1ouYd5A/IGw9Ivz+z0LVzXbjqqDT7PhIvLwhevTDMZbFof2rusuKFSuys7PPnj3b3NwcHx8/ZcqUrKysTj3DXVZz3759P/vZz9LS0kwmU3l5+YcffvhP//RPEydOvOfUsuk/70L30hbuvin/bsWuuLj4t7/97axZs0aOHPmDH/xAkqQVK1a0/rSiomLDhg3z58/vQqb6+vrVq1fbbLa/+Zu/6cLDv5VarR4yZEjrzZiYGJ/PF44FtaXRaEIXIQn3gmQX+q4ZuO3y10qkVqtVKlUPvHhkp1KpRFHsJ6/e0JoGg902K9PbdOF/qFqtLi4unj59ekNDQ2RkZOiMD732la9SqdRqdSAQ6Pg6BoLCnpOq334kVt5ot5VJrfJGeXbnJ57SD3D40vM2b96s1Wofe+yx7g08YcKEtkcZduoXK4piMBj8xpfrrVu3XnzxxZEjR4a+qFitVrPZvGPHjry8vO7tpj2D99uOCwQCdznT5N2K3V/91V+99dZbrTvVzZ8/f+7cuaF/f/TRR88995zX6/3rv/7rzgYqLS196aWX7rvvvmXLloXm/ywWi9Pp9Pl8rZNwjY2NVqu1s+Oti4iKilq7dm3rTUmSmpqaOpuzU0LzsR6Ppz8cw2EymQKBgMvlkjtI2FksFo1GE+4XT2+g0WhMJpPdbpc7SNgZjUaz2exwODwexV7c02AwiKLYtVNqhfb9unXrVneH6k4ajcZisXg8no4c3hEICiVn9et2m67eaPdBqNUEJ2VXnfz4f40emRn0Ci6vIAhCenr6f/7nf06ePLn3XPczIiLC4/F848u1rKxMrVbrdLrWd2Oj0bhnz545c+Z0dlKwNwh9negP77dardZgMNxjW7jL1Obdil1iYuLJkyfffPPN6urqMWPGLFu2rPVHdXV1JpNpzZo1I0eO7FSUixcv/uM//uNf/MVftD3MJHQsxYULF4YPHy4Igs/nKy0tXbp0aWfHO5UEANBLNDc3l5WVtbS02Gy23Nzcbjl/XjAoHL6gW7vLdLmm3SedViPMGetaUiRVXDxTuqNd/dXr9aIoOhyO3lPs7kIUxa/PWQaDwX5+1RB8y2HcCQkJbQ93aPX444+vXLmy7e6fTqfz9OnTdz+nncfjeeWVV2bNmpWXl1dfXx8aNBqNFoulqKjojTfe+P73vx8REfHBBx+o1eqioiKTydSp8c6vPgBAZpcuXfrzn/98/Pjx0DRGUVHR4sWLY2Ji7uU5T17S/mGH+eK1dp9xGrVQNMK9bIaUaPMLgtAYHS1JUiAQaP0sczgckydP7iuHrKakpEyaNKm6urr1d3Xjxo2pU6d2ed93KIOqu3Y0OXv27PDhw+/+bGfPnv27v/u72wbnzJnzve99z+VyvfHGG4cOHXK73Tk5Oc8991x6erogCJ0d/0aSJIX7Qh+hTbFut5tNsUoS2hTb+iVEwfrbpli73c6m2F5CkqTf//73FRUVAwYMEAQhGAyWl5dPmjRpxYoVdzrrQmhTrMvl+sZNsScvadfuMp+/2q7SiaIwY6R76X9XuhCfz7du3boDBw5kZWVptVqHw/Hll1+uXLnyvvvu69ZVvCd32RQrCMK5c+d+8pOfxMbGms3mlpaWvLy8Bx98sI8eGBvaFNvQ0CB3kLAL96bYHi12cqHYdS+KnfJQ7JSkbxW78+fP/+M//mN+fn7riM/nO3bs2JtvvnmnE0ncqdidqdCu2WE6U6FtOyiqhCnD3ctmSKlx37CvelNT0yeffLJx40a1Wj1x4sQRI0bMmDEjdAWOXuLuxU4QhNra2lOnToVOdzJ69Oj/z959R7WR3vvjn1HXSEISTfTeizEd00yHNcZ93bCNvbY3m5ycbHKS/d57kpuTvTn3uyk3d7PZJJst2d2413XDnV5tMF4br7HBBoPpXUJIoz7z/WN+Py7CaxsbCQn4vP6yxtLMBwPS2888z+dZuKtKIdi9ktecYwcAAGARGxwcrKqqGhgYoNPpXl5eqamp838XUqPRzAhSDAaDRqO90n8dH3YzjldhDa1GM/NQFIkL1O7Kwn2dn7vQUiQSbd269Y033picnLSzs7OSnQNeiUQiyc3NtXQVwIpAsAMAgKVobGzs2LFjjx49sre3Jwjizp07fX19u3fvftXmcHNkb29PLVKeWjAhl8uTkpJmOcfucR/jYCl269HMxRbxQS+JdNMJhcKFMq8OgJeCYAcAAEtRZWVla2vr1G7gQqGwrq4uODh4nheiubm57dix45tvvvHy8qLuT3V1df30pz99afvW9j7084s2Nx6yZswAivbX7cxUBrkv/nZoAHwvCHYAALAUDQ0NzZjEZmtrOzQ0NM9loCian59vY2Nz//79ioqKnJycN998Mzo6+gUv6R6m/+EUUnabTRhHumXeuqJsPNRTZ96KAbBuEOwAAGApYrFYM3rfGwwGi6wbYLPZWVlZmZmZP/zhD188UNc/Rj9SgVU0s2e0bwv20BVl4ct9IdIBExscHKyrqxseHmaz2X5+fgkJCSZpsmhWEOwAAGAp8vPzq6ioEIvFVD9brVY7ODhowU4ZKIq+INUNSWlHK7DSOxyDcaQLcNXvysJjAhbtGmdgQf39/cePH3/06JFYLNbr9aWlpX19fVu2bJnexNcKQbADAIClKCkpqaenp7i42NbWliCIsbGxPXv2hISEWLqumWRK2pla7tl6jk5v1NbO25ncnqZIDtU8p9sdAHNVUlLy5MmTqf3ZxGLx2bNnw8PDw8LCLFvYi0GwAwCApYjJZBYWFkZGRvb19TEYDC8vr6mFFFZCqqCdqOJeapwZ6TwdDT9cR08M0eBKjaVqA4uewWAYHh6e3i6OwWCIxeL+/v6lEuy8vb1LSkpMdTYAAADmRqPRwsLCrPBTSo7TTlVzL9zkaHRGkc7V3rA9Hc+ONtiKRUugRTqwJBRFURSdsRsvQRDWvxXvi4JdTEzMbE7R1NSEIAiPx8vKyjJNUQAAAJYklQYtbuCcqMKUaqNI5ygitqbhudFqOg2hoXCvCZgdjUbz8vK6cuVKYGAgdUStVo+NjU3dmbVaL/r1YDDglwcAAMB8wDXo2TrumTrujEjnICS2peE50WqGtQ+UgMUmJydnaGjoxo0b1OKJ4eHhd955x9vb29J1vcSLotvNmzdf/GKSJGeMUgIAAACvRKVFL9zgnK7FJnGjSGcrILamqd6IVTPp1rgLOVj0bGxs9u7dGxkZOTQ0xOFw/Pz8/P39LV3Uy81pTK6+vn7z5s19fX2mqgYAAMDSoTOgJd+yD5ViUoVR/wgbjNiUolq7Qs1mQqQDlsThcBITEy1dxauZbbBraWk5c+ZMT0/P1BCdwWCor6+fnJw0W20AAAAWJ50BvXKLc7ySOz5pFOkEGLkxCV+bqOayINIB8DpmFexKS0vz8/O12pkdIH19ff/nf/7HDFUBAABYnPQGpPIe+3AZNig1mjTHZZEFCerNqTifC5EOgNc3q2D3/vvvR0ZGfv311/7+/nw+/+7duzwe789//vPw8PDu3bvNXCEAAIDFgCCRuhb219ex/jGjSMdhkWsS1G+m4gKIdADM2ay2xWhpafm3f/u34ODgqXWy7u7uH374IYPB+M1vfmPO8gAAACx4BInU3Ge//ZH4/x4TTE91bCa5doXq659L38pVQqoDwCRmNWKH4ziHw6H+zOVy5XI59ec9e/YUFRV98MEH5qoOAADAQkaSSEMb62Ap9mTA6OOGyUCyI9WFGbidDbRWAMCUZhXsAgICTpw4kZeXh6Kom5tbeXl5XFwcgiBKpXJkZMTMFQIAAFh4SBJpaGUdLMWeDM6MdLnR6q0rcXshRDoATG9Wwe5nP/vZ3r17+/r6SkpK1qxZ85vf/GZkZMTV1fVvf/tbaGiouUsEAACwsNxpZ35dwnvUa/QRQ0ORpFDNW7m4s63BUoUBsOjNKti99dZbdDq9q6sLQZD33nuvsrLyww8/RBDEycnp448/Nmt9AAAAFpC7HcwDpdjDbub0gzQakh6hKUzHXewg0gFgXrPtY1dUVET9QSQS1dXVtbW1aTSawMBANpttttoAAAAsGA+6GYdKeXc6jCIdiiJxgdqibNzHSW+pwl6VSqW6ceNGb28viqIeHh4JCQnwSQcWkFkFu7y8vE8++WT6xrfUnrjFxcV//OMfa2pqzFUdAAAAq9fawzhUxrv9eGakSwzR7szEvSQLJtIhCKJWqw8cOFBfX+/g4IAgyPXr1x8/frxr1y4Wi2Xp0gCYlVkFu2vXrk2thJ3u0aNHjY2Npi4JAADAwtAxwDhYijW0zgw9cYHanZm4v+tCinSU2tra+vr6sLAw6qGjo2NlZaWfn19aWppF6wJgtl4S7Ph8PvWHxMREGs2o6Z3BYFCr1cuWLTNXaQAAAKxV1xD9cBmv7gGLNG4/F+Wn25mpDPZYeJGO0tPT4+joOPUQRVFHR8fe3l4LlgTAK3lJsCsvL6+trf35z3+elZVla2s7/a9QFHV2dn777bfNWR4AAADrMiSln6jiXr3NIYzblYR46HZl4ct9dRaqyzRQFJ3lQQCs00uCXVxcXFxc3OXLl//85z/7+vrOT00AAACs0MA4/Ug5Vt7MfibS6XdmKiP9Fnako3h6epaVlTk4OFBhjiCIwcFBT09PS9cFwGzNao5daWkp9YenT5/29/fTaDRXV1c3NzdzFgYAAMBajEzQTtdwLzdydAajsSsvib4wQ5Ucqlk0Q1pJSUkdHR0VFRUODg4kSY6MjGRnZ8fHx1u6LgBma7btTr744ov/+q//6u7unjoSEBDw+9//fv369eYpDAAAgOXJlLQztdyz9Ryd3ii7eUoMOzLwxRTpKCwWa9euXcHBwVPtTqKjo5lM5stfCYB1mFWwO3z48Ntvv718+fLCwkJnZ2eSJHt7e4uLizdu3Hjx4sVVq1aZu0oAAADzTI7TTtdwz9VztMaRzsPRsDkVz4jQGC+oWzxYLFZSUpKlqwDgNc0q2H300Ue7du3617/+NX0C6e9///stW7Z88MEHEOwAAGAxkePohRvcM3VcXGMU6SQiw5Y0VV60erFGOvDadDrdyMiIRqNxcHCY6qcBLGJWwe7BgwcffPDBjGVBNBpt586d27dvN09hAAAA5ptKgxY3cE5UYUq10Ru+o4jYmobnRqvpEOnAMzo7O69evVpSUkKn0xMSEqKiotLS0mApsaXMdo6dwfA9G/zRaDRixuIoAAAAC5BKg56t556p4ypURp/H9kJiWxqeE6VmzvbjAiwtMpns/PnznZ2d8fHxKIpOTEx88sknAoEgJibG0qUtUbP6TQ0PD//yyy9zcnLodPrUQb1e/+WXX0ZGRpqtNgAAAGan1qIXbnJO12By3CjSifnE1jTVqlg1k0E+77UA3Lt37+7duyEhIdRDPp/v5eXV1NQEwc5SZhXs/v3f/33Dhg2hoaEFBQWurq4EQVCLJzo6Oi5evGjuEgEAC9r4+PjExIRQKJzR5BxYnE6PlNzhHC7DxieN7rDaYOSmFHztCjWbCZEOvIRcLscwbPoRHo83OTlJEAQNJmNawouC3Y9//OOtW7cmJyevX7/+2LFjv/rVr/70pz9N/W1wcPDZs2dh5QQA4HkUCsWlS5eOHTvGZDJ1Ot327dvz8/N5PJ6l6wKITo9caeKcqMLG5EYfvQKM3JisWrtCxWVBpAOzIhAIVCrV9CM4jkskEkh1lvKiYPf3v/89LCwsOTkZQZCtW7du3bqValCMoqi7u7urq+t8FQkAWHhIkrx48eLVq1djY2OZTKZWq718+TJJkps3b4ZZ1RakNyAl33KOVWLDMqPPXR6HXJ+oWp+k4nEg0oFXsGzZsoiIiK6uLhcXFwRBlEplV1fXm2++aem6lq5Xmw3r6ekJO6sAAGZjcHDw5MmTMTExDAYDQRAWixUQEHD8+PG0tDSJRGLp6pYigkTqWtj/uo71jdGnH+ewyNxo9bZ0lYgHi+HAKxOLxQUFBdeuXSsrK6PT6XFxce+88w5MsLMgWOYEADALuVzOYrGoVEdhMBhsNntiYgKC3TwjSKT6O/bhMqx31CjSsRhkQYJ6c6pKCJEOzIGvr+/+/fsLCgq0Wq2jo6NAILB0RUvaS4LdnTt3Tp8+/eLnbNq0yXT1AAAWCYFAoNVqDQbD1Gp6vV6v1WrhTX8+kSRS/4B9qAzrGjKKdEw6+UasemuaylYAkQ6YAJPJdHd3t3QVAEFeGuw+//zzzz///MXPIUmYkAEAmMnJyWnDhg3l5eV+fn4MBkOv17e3t2/atMnJycnSpS0Vd9qZX13nPe4zep9n0JGVyzQ7M3En8fd0JwUALHQvCXZ79+7Nysqan1IAAIsJjUYrKChAEOTMmTMsFkuj0bz55purV6+GlRPz4PYj+qfForZeo3d4GookhWr25OAudhDpAFi0XhLsYmJitm7dOj+lAAAWGaFQWFhYmJWVNTExIRKJHB0dIdWZW8tT5uFy7p12oxuvVKTbnY272kOkA2CRg8UTAAAzQlHUyckJbr/OgwfdjBNVWEMra/pBFEXiArVFWbiPs95ShQEA5hMEOwAAWNg6BxlHK7g199kzjkf66fbmKv1cFmGk0+sX4RcFgEm8KNj94Ac/CA0NnbdSAAAAvJInA4yDpdhN41E6BEHigw2F6ZMBrost/Wi12vr6+paWFpIk+Xx+RETE8uXL4f7+7CkUip6eHq1WK5FIYBx9sXpRsPv000/nrQ4AAACz93SYfrIaq7jLJozbEoR46N5erY/yJ3F8saU6BEGuXLly4sQJLy8vkUjU19d36dKlX/ziF/Hx8Zaua2G4f/9+aWnpzZs3GQwGjuO7d+/Oz8+f6kb0vfR6/f3794eGhthstq+vLzQ0WRDgViwAACwkvaP0w2VY9XczI12Yl64oCw/31nE4HARZhNt09vb2HjhwICoqisPhcDgcFouFomhdXd3y5cvZ7Jm3ocEMw8PD169fHxwcjIqKQhBEo9EcPXpULBanpKQ87yUqlerIkSOlpaUikUiv14+Pj//kJz9JS0ubv6LBa4FgBwAAC8OglH6kHCu7yyaMmwoHe+h3Ziqj/HQWqmuejIyM8Hg8Fut/7zuLRKLa2tqtW7dSu5SCF2hpaWlpaQkMDKQestlsLy+v5ubmFwS7srKympqayMhI6ma3Uqn8+OOPvb29YWdRKwfBDgAArN3IBO10DfdyI0dnMJpP5iXRF2aokkM1S2GaGYvFmrFmwmAwEAQBw3WzoVQqZ/xDsdlslUpFkuTzJim2t7e7u7tP/S2Px7Ozs3v8+DEEOysHwQ4AAKzXqJx2sgq70sTRGU+Z85Lod2biiSHapRDpKF5eXvHx8b29vVOz/ru7u9esWSMUCp8+fUr1SnRzc6PRFuFt6LkTi8WTk5PTjygUCjc3t+elOoIgdDrdjBl4DAZDq9WasUpgChDsAADAGsmUtBOV3IuNHJ3e6KPXw9FQmIGnhGlo8xvptFqtQqEQCoUvnm5vPjwe74033rh8+XJzc7ONjY1MJouLi0tOTj5w4MDly5e5XK5KpVq9evW6devEYrFFKrRmy5cvj4+Pb2lpcXd3p9PpUqm0q6vrrbfeet7zaTSag4NDd3c3j8ejjhAEIZVKJRLJfJUMXhMEOwAAsC5yHL1wg3umjotrjLKbRGTYkqbKjVbT53dMSqFQlJaWPnr0qK6uLjU1NTo6OiUlxSLxLjAwUCKRtLe3EwQhEAi8vLyOHz9+8+bN2NhYGo1GEERdXR2NRtu5cyeM283A4/E2btzI4/HOnTtHo9FWrly5adOmF3c0y8zMPH/+PIIgtra2Op2ur68vNzc3IiJivkoGrwklSfLlz1rgcBzHcdysl6DRaLa2thqNZsZY96KEYRhBEGq12tKFmJ1IJGIwGKOjo5YuxOwYDAaGYXK53NKFmB2Xy+XxeHK53DrvKClU6Jk67tl6rmpGpBMT29PxrMhZRToOh0Oj0Uz1pkcQxPHjx69du+bj48PhcORyeUdHxw9+8IP09HSTnP81MBgMkUikVqsfPnz47rvvxsXFTcU4g8Fw69atv/71r66urpYqz7T4fL5WqzXhj+vExIRWq7W1tZ1NNH/69Gltbe3Q0BCTyfT3909JSZkawDM5sViMouj4+LiZzm89mEwmh8OZY1qwt7d/3l/BiB0AYCHRaDQ9PT1qtdrR0dHR0dHS5ZiMSoOeu8E9U8udVBlFOnsbYstKPC9GzbTQu3VXV9eZM2eio6OpHCAUCgMCAm7fvr1ixQoOh2OZmv5/SqWSxWJNH5yj0+ksFkupVFqwKisnFApn/2RPT09PT88XLLAAVgiCHQBgwejo6Lhy5Up1dTWTycRxvKioKD8/n8lkWrquOdHo0Cu3OMeruDKF0XCcDUZsSlGtS1SzGJa8rzI+Po5h2PTRHT6fX1dXV1hY6OzsbMHCEAQRiUQajUan0039DGi1Wo1GA3PsTAtS3cICwQ4AsDBMTEwUFxc/ffo0JiYGQRCtVnvy5EmBQJCZmWnp0l6TTo9eavz+SPdmiqogQc1hWX6qDIZhM+4DarVagiAwDLNUSVMkEklhYeGFCxf8/Pw4HI5KpWpvb9+5c6eDg4OlSwPAYiDYAQAWhocPH3777bdhYWHUQxaL5ePjc+/evbS0NEut03xtOj1ytYlzogoblRtFOgGX3JisWrtCxWVbPtJRfHx8UlJS2tra3NzcEAQhCOLJkyfbtm17pTt6ZoKi6KpVq5hM5ldffUWn0xMSEjZv3pydnW3pugCwJAh2AICFQalUzpjUxeFwKisr33nnHS6Xa6mqXpWBQErvcI5WYENSo0iHscn1Sar1iSo+11oiHYXD4axZs+bChQs1NTVsNlupVKampjIYjEOHDvH5/NDQ0ICAAAuWh2HY2rVrs7KyZDKZWCy2hnFEi3v48GFbW5tSqXRwcIiNjYUb00sNBDsAwMIgFApnTIpXKBSZmZkWn8I/SwSJ1LWw/3Ud6xszGl/ksMjcaPW2NJWITzzvtZbl7u6+b9++jIwMhUKhUqkaGxuvX78uEAg0Gs3hw4fffffd1NRUy1bI4/HMt1pzYSkrK/vkk0+cnZ1ZLNbExMT9+/dhy7WlBoIdAGBhCAsLS05Obm5u9vDwYDAYcrn8yZMn69evt/6Z3QSJ1HzHPlyO9YwYRToWg8yPV29ZqRLxrDTSTWGz2cHBwQRBfPbZZ729vX5+ftRxOzu7P//5z8HBwTCtzRr09fX9/e9/X7ZsGTVy6eTk1NnZefny5X379lm6NDB/INgBABYGDoezYcMGLpdLdVhNTk7+8Y9/HBcXZ+m6XuJOO/OfV3kdA0ZvtkwGkh2p3p6B29tYe6SbTiqVXrt2LSEhYeoIj8fj8/nd3d0Q7KxBd3e3jY3N9PvRTk5OxcXFW7ZsEQgEFiwMzCcIdgCABUMikRQVFa1du1alUtnb27NYLEtX9CINraxDZVh7v9HbLIOO5ESpt6bhjqKFFOnAgvC8hnNLYScCMAWCHQBgIUFRVCwWW/l88NuPWYfKsNYeozdYOg3JWK4uzFA5iQ0vfrlKpbp582Zvby+NRvPw8IiPj7eSCCsWi3Nych4/fjzVwU6pVCoUCnd3d8sWBiju7u4TExNqtXpq4unQ0FB+fj4M1y0pEOwAAMBk7nUyD5RgLU+NeibTUGTlMs2ODNzV/iWRDkEQlUp14MCB+vp6BwcHkiSvXLny6NGjnTt3WkO2o9FoeXl5JSUlOI5TiycGBgbefffdxbQFyILm7u6+f//+r776ysXFhcViyeXy4eHh9957z/rnoQITgmAHAAAm8LCbeaAUu9thFOlQFEkK0ezMxD0lL490lJqamhs3bky165NIJOXl5QEBASkpKSau+LX4+Ph8+umnt27dGh0dpdqdBAcHW7oo8L/y8vJcXFxaW1updifx8fEQu5caCHYAADAnj3oZB8uwpkdGI2ooisQHaXdl4T5O+lc6W09Pz/RPYhRFHR0de3p6TFOrKUgkktWrV1u6CvD9UBSNiIiIiIiwdCHAYiDYAQDAa3oyyDhYijW0smbMTY/x1+7KwgPcXi3SUZ69awZbsAMAZg+CHQAAvJr+/v4HT1TVj32bnogI47WtIR66omw8wkf32if39PSsqKiwt7enwhxBEMPDw56ennOsGQCwRECwAwCA2dJqtQdOVJxvdDTYZJGI0Sja3CMdJTk5uaOjo7q6mlo8MTw8nJOTY/3t+gAAVgKCHQAAzMqQlP6Hg/iDoa2IjdEGEv4umqIcTYy/1iRXYbPZRUVFwcHBfX19KIp6enpGR0czGPBeDQCYFXizAACAlxiZoB2rxK41sQ2EePo4HZ/WRxv6omh9Qox/jAkvx2azrWQN7FLT2dl59+7diYkJsVgcFRUF/fnAQgTBDgAAnmt8kna8knvlFkdnMLrxyqMN+nBKHJj3Hw20KZXhlioPmNCtW7d+97vfOTs7c7lcpVJ54MCB3/72t1N9ZwBYKCDYAWC9tFptW1ubVCq1sbEJCAiYvgUkMLcJJe1EFfdiA0erN4p0bHLQj1fuyGxGEZIkSYVCYeXbYIDZmJycrKmpCQ4OFgqF1BEbG5vS0lJ/f382m23Z2gB4JRDsALBSY2Njp06dqqys5PF4arU6Li5uzZo13t7elq5r8ZvE0fM3uGfquLjGKNJJxESM23e1597j+vmgTBudTtfV1ZWZmRkUFGSpUoGp9Pf3NzY2RkVFTR2xs7Orra1dv349LEkGCwsEOwCsEUmSxcXFd+7ciYyMpNpedHZ2Xrp0ad++fVO7QAKTU6rRs3XfE+kcRcT2dDwrUk1DncOd3r59+3ZdXZ3BYNi8eXNeXp41bPYFAAAUCHYAWKOxsbFz587Fx8dPdaZ1cXGpqanJzMyEHZzMQa0HGq7CAAAgAElEQVRFL9zknKrGJlVGkU7EIzYkq9YnqpkMqgcxLS0tLTExcfv27RiGTd22Awudq6trXFzc6OioSCSijoyOjiYnJzs7O1u2MABeFQQ7AKyRWq2m0Wh0ulFbDRaLpdFoTHgVgiBkMhmdTre1tTXhaRcWjQ69cotzooorVdCmH7fBiE0pqnWJahaDnPESFosFn/eLDJ/PT01N/eCDD5ycnDAMUygUQ0NDRUVFMBwLFhwIdgBYI1tb28TExImJCYFAQB3RarVKpdLe3t5Ul2hpaamoqCgtLSVJcu3atevWrVtq8U6nR0rucI6UY2PyGZGOXJOg2pCswtgzIx1YxGJiYj788MPm5maq3UlkZKSbm5uliwLglUGwA8AaYRgWGxv7ySefeHt78/l8tVrd2dm5Y8cOV1dXk5y/s7Pz17/+tY+PT0JCAkEQzc3NWq128+bNSyTb6Q3I5VucoxXY6IRRpOOyyYJ49ZaVOI8DkW7hIQhifHxcpVLZ2tryeLzXOIOXl5eXl5ep6wJgXkGwA8BKJScns1isW7dulZWVpaWlpaWlpaSkmGoz+Bs3bri6ujo6OiIIQqPR3N3d79696+Pjk5OTY5LzWy2CREpvIx9/w+8fM450LLIgQf1mKi7gWlek6+jo6OvrYzAYHh4eMID0AsPDw5cvXz537hyDwdDr9T/60Y8yMzNnTGYAYCmAYAeAlaLT6StWrFixYsW+ffu4XK6pIh1FKpVO3eSlCAQCqVRqwktYG4JAKprZRyu5faMIgvxvquOwyDUJ6k0puA1mXZGOIIgzZ84cO3ZMJBKRJCmTyX74wx9mZ2dbui5rpNFozp49++2338bHx9PpdKVS+dVXXzGZzPT0dEuXBsB8g2AHgLUzR19iDMNmrMPQaDSvd/fK+hEkUnOffaQc6x42XozCIPPj1FvSVCIeYanaXqChoeH06dNRUVFMJhNBEJVK9emnn7q5ucGy6Ge1tbVVVFRM9Qbi8Xh+fn537txJTk6m/vUAWDpoL38KAGDRCQ8P7+7uVqlU1MOJiYmBgYHw8EW4NdadduZPPhH97rhgeqpj0JFVseqvfi79Qb7SOlMdgiAPHz50c3ObyiVcLtfZ2bm1tdWyVVmniYkJHo83fVSbx+NVVVUplUoLVgWARcCIHQBLUXR09N69ez/77DMej0cQRFxc3Pvvvz8PHfYfPnzY3NysUCiEQmFsbKxZJ6o3trEOlWGP+4ze5Rh0pCAR2ZKqEGFq813aJLRa7YzRJiaTadp+N4uGQCCY+l8KRaVSpaamwi585tbT0/P06VODweDq6urn52fpcgCCQLADYGlCUTQvLy86Orq/v59Op3t7ezs7O8vlcrNetK6u7sMPP3R1deVyuQqF4tixY++///6yZctMfqE77cyDZbyH3UbvbzQakrlc89YbBn8PTC4ntFqTX9bE7O3t7969O30jWqlU6uDgYMGSrFZgYGBSUtLDhw/d3d1RFNVqtR0dHbt27YIudGZ17dq1zz77TCwWoygqk8m2bNmyYcMGWLBicRDsAFi6HBwcqKDAYJj9rUAmk/3pT38KCwujFm3Y2dnx+fzy8vKgoCATfvo+7GYeKMXudhgNdNFQJClUU5SNu9kbuFyuqa5lbikpKT09PR0dHQ4ODiRJDgwMREdHx8fHW7oua8TlcteuXctgMK5fv85isdRqdVFREaycMKsHDx588cUXy5cvpzY51Ol033zzjaura2JioqVLW+og2AEA5kN/fz+Hw5m+FNfOzq6mpmbjxo3u7u5zP/+DbsahMt6ddqNIh6JIUoh2R6bSS2KY+yXmmUQi2bRpU0VFxdDQEI1GCw4OzsjI4PP5lq7LSrm5ue3du/eNN95QKpUODg4mbOUNvldra6uTk9PU1tVMJtPNza21tRWCncVBsAMAzAcURUlyZj8RkiTn3sblcR/jYCl269HMYb/4IO2uLNzXWT/H81uQu7v7rl27dDrds/vLgWdR3f4sXcVS8b1zQLXWP8VhCYBgBwCYD25ubnFxcSMjI1OTxoaGhtLT0yUSyWuf8+kQ/XA5VtvCnpEYQzx0e3LxcC/dXAq2HtCwA1ghBwcHqVQ6fdNkqVQaExNjwZIABYIdAGA+CASC9PT03/72txKJhFo8ERwcnJeX93qppXuYfqIaq2hmE8a9SkI8dEXZeITPIol0YDqDwUCS5DzMBwWzER8f/+DBg++++87Z2RlF0dHR0cDAwNTUVEvXBSDYAVPQaDRDQ0Moijo6OrLZbEuXA6xUZGTkxx9/fO/ePblcLhaLo6OjX2ON55CMfqKSe/U255lIp9+8Ek8IgjtBi9DQ0FB5eXlfXx+CIBKJJDs7WyQSWbqopY7P52/btk0ikfT09JAk6efnl5aWBqu2rQEEOzBXd+/eraysrKmpQRAkNTU1LS0tIiLC0kUBK+Xu7v7aSyWGZbTjldi12xyDcaTzdtJvT1elhEGDt8VJLpefOHHiwYMHTk5OKIo2NDSMj487ODgIhUJLl7bU2dvbb968GUZSrQ18J8CcdHV1/fa3vw0ICKC6MPT39//nf/7nRx99BFOYgQmNTtBO1XAvN3J0BqOVFl4SQ2EGnhyqMek+usC63Lx58+7du0FBQdRDDw+P1tbW8vLy9evXW7YwQIFlPdYGgh2Yk6amJmdnZ1tbW+qhnZ3d5ORkU1MTBDtgElIF7Xgl9/Itjk5vlN08JYadmXhSCES6RWhoaGh8fJzH47m4uDAYjNHR0Rk3XkUi0fDwsKXKA8DKQbADcyKXy2ds2sPj8SYmJixVD1g05Dh6ugY7f4Oj0RllN4nYsGWlKi9aTYOdrhcdjUZz4cKFo0ePcrlcjUaTm5u7evVqFoul0xmthtHpdFPt0wAAM0CwA3Py7BaNOI7b2NhYqh6wCEzi6De13PM3uCqtUaRzEhsKM1QZy9V0iHSLVElJyYULF6Kjo1ksFkmSzc3NBoMhPj7++PHjDg4OVJjTarW9vb1hYWGWLhYAKwXBDsxJdHT0sWPHBAIB1ZxMKpVSGx9Zui6wIOEa9Ewd92wdV6k2inSOImJrGp4TpWbAZJ7FS61WP3z40NfXl9piDkVRT0/P6urq5OTkffv2ff755yKRiNqTtKioaMWKFdALF4DvBcEOzImPj8+vfvWrmpqauro6BEGSkpI2b97s5eVl6bpeDUmSDx48aGxslEqlAoEgPDw8JiYGFnnNJ5UWPV/P+aYOm8SNIp2dDbElFX8jTsOkz9y14qXGxsaqq6t7e3vpdLqHh0dqaiqMJVszpVJZW1s7Y0MqDoejUCjy8vJCQ0O7u7sJgnB3d/fz86PBnXgAngM+usBcRUdHh4SErFu3DkGQ6VsHLiC3b9/+3e9+5+HhwefzBwYGysrKdu3atWrVKkvXtSToDGjJt+xDpZhUYfRRbYMRm1JU6xLVLMYrRzoEQWQy2eHDh+/fv+/g4ECSZFNTU09Pz+7du7lcrokKByYmEAhSU1MnJiam9sMlSRLHcaqtyVwa5QCwpECwAybA5XIX3CjdFK1WW1NTExAQQN1NFggEAoHgiy++iIyMhCaoZqUzoFducY5XcscnZ0Q6cmMyvnaFmsN6nUhHqampuXfvXmBgIPVQLBbfuHEjKCgI8rrVYrFYy5cv/+c//xkYGIhhmF6v7+zszM7O9vPzs3RpACwkEOzAUjc2NlZTU5OQkDB1hMPh8Pn8wcHB4OBgCxa2iOkNSOU99uEybFBqNGmOyyYL4tWbU3E+99Ui3cTExPj4uEAgsLOzQ1EUQZDBwUF7e/vpz7GzsxsYGJh78cB8Vq5cqdPpPv30UzqdbjAYNm7cuGrVKmrKHQBgliDYgaWOyWQSBEEQxPRZO3q9HnZeNwcDgZTd5Rwp5w49E+nWrlBtTFYJXjHSabXaq1evfvXVV0wmU6/Xb9iwIT8/39bWlkoGRpc2GGDepJVjMBh5eXkpKSlUHzuxWIxCo0IAXhG8zYGlzs7ObvXq1Xfu3PH09KSOjI2NxcfHL9yby9aJIJG6Fva/SrC+UaNIx2aSeTHqrWkqMZ943mtfoKSk5OTJk1FRURwOx2AwVFdXa7XaXbt2+fn5lZaW2tvbU3ldp9MNDg7CTb0Fgcfj8Xg8S1cBwEIFwQ4sdSiK5ufnK5XKpqYmgUCgVqvDwsKys7OnZnCDOSJJpKGNdbAUezJg9IbDZCDZkerCDNzO5nUiHYIgSqXywYMH/v7+1JIdOp3u5+d37dq1lJSUxMTEp0+fXrx4kdoWZWRkZOvWrZGRkXP/cgAAwJpBsAMAcXZ23rdvX1xc3NjYmEAgCAsLs7Ozs3RRi8SdduaX13jt/UZvNQw6khOl3p6B279upKNMTk7W19evWLFi6giKolwud2JigsFgFBYWRkRE9Pb20mg0T0/PoKAguK8HAFj0INgBgCAIwuPxpucDMHd32plfl/Ae9Rq9ydBpSFqEZkcG7mxreN4LZ4/P55MkqVarp5rs4Dje3d1dUVHR2dkZFBQUHh6+bNmyuV8IAAAWCgh2AAATu9PBPFiKPew2Wn1CoyHpEZrCdNzFzgSRjsLn8996661Tp04FBgayWKyJiYna2loGgzE4ONjb23vq1Kndu3fn5+eb6nIAAGD9INgBAEzmYTfzYCl2p8Mo0qEoEheo3Z2NezvpTX7FnJwcrVZ75MgRNpv99OlToVCYkJCAYRiCIA4ODl9++WVYWNjUshgAAFj0INgtHmq1GsdxkUgEm+2A+fewm3GojPdt+8xIlxii3ZmJe0lMH+koHA5n06ZNaWlpfX19p0+fZrFYbDab+is2my0Wi7u7uyHYAQCWDgh2i8H4+Pj169e7u7vr6urS09MTExNjY2NhnvgSR5Jkb2+vTCazsbFxc3Oj0+kvf81rae9nHCzFGttmdpGNC9TuysL9XMwV6aazt7fn8XgCgUCj0czD5QAAwGpBsFvwtFrtmTNnbt686enpuWLFisHBwT/+8Y+//OUvo6KiLF0asJiJiYnz58+fP3+ew+FoNJq8vLx169bN2Ilh7p4O0Q+XY7UtbNK4qXCIh25PDh7urTPt5V6My+U6ODg0NTVNjc+p1WqpVArDdQCAJQWC3YL34MGDsrKy5cuXU0N0tra2Pj4+dXV1kZGRMGi3NJEkeenSpcrKypiYGDqdThDErVu3UBQtKioy1dYL3cP0I+VYzX02YRzpwr11RVl4mJcJIh2O43K5XCwWT91afam8vDypVNrS0iISibRa7eDg4Ntvv+3h4TH3YubOYDDIZDKSJMVisflGT8H3ovodyuVyGxub0NBQagomAIsVBLsFTyqV8vn86RnOxsamtLR079698P61NI2Ojp46dSo2NpYKEDQazcfH58qVK5mZmXPfTqN/jH6kAqtoZhPGHeiCPXS7svBIXxNEOoVCcf369fb29hs3biQmJoaHh2dkZMxmw1BnZ+fdu3c3NjaOjo5yudygoKCQkJDXLoMkyba2tsHBQSaT6eXl5erq+tqnevToUWlp6fXr1xEEyc7OzsjIgG2I5013d/eZM2du377N5XJxHI+Njd2wYYO7u7ul6wLAXCDYLXhcLler1U4/otVqU1NTYefsJUupVDIYjOmDcyiKstlshUIxl9MOy2jHK7FrtzkG40jn7aTfnq5KCTPN5DaCIIqLi69everr67tixQqFQnHw4EGCIFatWjWbl9va2ubl5c29DJ1Od+rUqbNnzwqFQoIgpFLpT37yk/T09Nc41eDg4MWLF3t7exMSElAU7ezs/OUvf/nXv/7Vzc1t7nWCF9NqtRcvXnzy5El4eDh1pL29/dKlS/v27YONg8FiBcsnF7zAwMDIyMjh4WHqoV6v7+zsDAkJgbetJUsoFOp0uunLCPR6vUqlEolEr3fC0Qna3y7w9/7Z9vIto1Tn7aT/zQ75Jz+WmSrVIQjS29t7+vTpwMBAqucwj8cLDAz8/PPP5XK5qS4xG7W1tZcuXYqKigoICAgKCoqIiPjrX//a0dHxGqdqbGx89OiRk5MTjUZDUdTR0dHZ2bmhocHkNYNn9fX1lZeXT8/Qbm5uJSUl/f39FqwKALOCz/4FTywW5+bmXrt2rbGxkclkKhSKTZs2ZWZmWroucyEIAvq5vJhYLH7rrbdOnjzp7+/P5XI1Gk17e/vmzZtf42aiTEE7XsW91MjR6Y3ma3o6GnZk4kmhGpqpp3HKZDIulztjuFGj0dy9ezcmJmbeZhe0tra6u7tPTYbDMEwikbS2tvr6+r7qqWQy2Yx9h/l8vlQqNU2h4IW0Wu2M/+KiKMpgMGbc5QBgMYFgtxgEBwd7eHhkZ2fjOC6RSNzd3RffsgmCIL799ttvv/12YmKCz+dHRETExcXBqOTz5Obm0mi0f/7znzQazWAw7Nq1Kzc395V+KuQ4euEG90wdF9cYvUoiMmxJU+VFq82UrjEM02g0JElS1XZ2dvb393d0dHz00Uepqanp6ekRERFmubAxjUYz46frtdMAhmFqtXr6EbVaPSPqATNxcHBQq9UqlYrL5VJHlEqlRqNxcHCwbGEAmA98Li4SPB4vNDTU0lWYUV1d3ccff+zp6cnn80dHR6uqqvbs2ZObmzv9OTqdTiaTYRjG4/EsVaeVYLPZq1evzsjIkEqlNjY2AoFg9q+dVKFnarnnbnBVz0S6wgxVZqSabs4BU09Pz5ycnG+//dbLy2toaOjWrVt0Oj0hISEsLGxwcPD999//29/+Npd1DLPk6Oj4+PFjGxubqSMymez10kBERMTRo0dFIhF1NoVC0dfXNz/xFNja2v7oRz/66quvPD09MQzDcbyrq+snP/mJUCi0dGkAmAsEO7AAKJXKhoaGoKAgKqBQ0e3TTz+NioqiPmsJgqipqWlqaqqpqSFJctu2bbm5uWKx2NKFWxiGYa907xLXoGfruGfruQqVUaRzFBFbVuI5UWqm+d8wmEzmmjVrSJIsKSkZHh7WarXh4eH+/v4Igtja2jo6OjY3N89DsFu5cuWpU6fodLqdnZ3BYOjr60tKSoqJiXmNU/n7+7/33ns3btxoampCECQ6OvqnP/0prIqdNxkZGXw+/86dO0ql0sHBYf369bGxsZYuCgAzWhLBDkVRczeOomZ9zcOFrAH1xc7nVzo+Pt7Q0BAfHz91hIoso6OjTk5OCILcuHHjH//4h7+/f1JSkk6nKysrU6lURUVFTCbz+WedraXwPdXq6Rcr6f+6JpYpjIbjRHxyU4p6fZKGxSARZJ7+HVxcXPbv35+Tk/PFF19MTk5On1pADbrM5TtC/fTSaLQXn8TDw+Mvf/lLVVXV8PAwjUaLiorKyMh47ZHg5OTk8PDw/Px8kiRdXV1fexXLLNFotJd+gQvaK73f0un0lJSUlJQUnU5nkjeEeYai6OL+bk5BUXTpfIbO8SslZzSFN7Ykgh2dTjf3jBbqg4fBYCyFqTN0Op0kyfl8ixSLxSiKMpnMGbPExGIxn8/X6/V37twJDg6mhujYbHZYWFhZWVlGRsayZcvmcl3qF29xf081OuRsDe1QCX180ui4WIDsyDJsSCE4LIZF3ihEIlFkZGRDQ8P0BsVqtdrJyWku3xEqE3C53Jf2PQ4PDw8PD9fr9VROeu0rUvh8/jwMNFLm/rFh5aj3ASaTubh/Nyl0Op3BYMy+TffCRQW7pfA9pcL6XL5SYkYfUWNLItjp9Xocx816CRqNZmtrq9PpJicnX/7sBQ7DMIIgZswHNysul5uZmfndd99N7SIwODiYkJAgFosnJiZkMtm1a9cSEhKml8Rms+e++7tIJGIwGBMTE3Oq3lrpDOiVRvaJamxMbpRaBBi5MVm1doWKyyI1KkSjslSByLJly44ePUqn021tbUmSHBgYCAwMDA4Onst3hMvl8ng8pVK5iNdFcjgcGo1m7jc9C2IwGNTmInNszbgg8Pl8rVa7iH9cp1D/gV+s77fTMZlMDoczx7Twgqy/JIIdWOjodPrq1avVanVTUxOPx8NxPDIyctWqVdRPNoZhKSkpCoVi+nwytVoNSyieR29AKu+xD5dhg1KjQR0uiyxIUG9OxfncF43zz5uAgIBf/epXNTU11dXVJEnm5ubm5OTY2dlZuq4lgSRJuVyO47itre1SGC4CYNGAYAcWBldX1/37969YsUIqlQqFwpCQkLGxsYsXLyoUCjs7O1dX18uXLwcHB1MtKvr7++Pj4wMCAixdtdUxEEj5Xc7hcu7QM5FucxqxOlYmwKwi0k2Jjo4ODw/fsmULtY5hEd9etCrj4+NXrlw5efIknU5PSkqKiopauXIl9I8EYEGAYAcWDAzD4uLiqD/X19f/6U9/kkgkHA5HLpcHBgYmJCSUlZXxeDytVpuSkpKfn78U5mrMHkEilc3sIxVY36hRNmIzyYIE9dY0rYsjVy63rlRHYbFYzs7Olq5iCdFqtWfOnGloaIiLi2MymTKZ7LPPPqPT6ampqZYuDQDwchDswMIzOjr63//932FhYVT3E2dn597e3pCQkL/85S+jo6MYhnl5eX3vzaMnT5709vYiCOLp6TnH6XcLCEkiDW2sg6XYkwGj33cmA8mOVBdm4HY2BLR6BlMePXpUWloaGRlJrVEQCAS+vr63b99esWLFQlxVCsBSA+/mYOHp7u7m8/nTm+46OztfvXp18+bN7u7u3/sSkiTPnz9/6NAhqtOEVCrds2fP6tWrF98WHdORJNLQyjpYij0ZnBnpcqLU29Jwe+GLllbNkUajUSgUQqEQUuPCIpPJeDze9F8NPp9fWVm5e/du6A0JgPWDN1yw8BAEMSOQUQ9fsAL89u3bR48ejYyMZLFYCIJotdqDBw+6u7svX77c3NV+L5IkSZI066Slpsesg6XYo16j33E6DcmMVBdmqCQig/kuPTk5WVJS0t7eXldXl5qaGhUVlZqaCtPjFgoej/fsHmgpKSmwGgmABQGCHVh4XF1dJycnp+//ODIykpWVZWtr+7yXtLW1ubq6UqkOQRAWi+Xi4tLa2jr/wW58fLyioqKnp8dgMLi4uKxcudLFxcW0l2h5yjxQgt3rNLprRkORpFDN7mzc1d6MkQ5BEIPBcP78+dLSUm9v78TERKlU+tlnnyEIkp6ebtbrAlMJCAhISEh4/Pixm5sbgiA6ne7Jkydbt26d+vUBAFgzCHZg4XF2dv7Rj370+eefu7q6stlsuVw+ODj4zjvvvGAA7Nk93ZlMpkajMX+xRnAcP3bs2J07d5ydnWk0WkdHx+Dg4M6dO+3t7U1y/gfdjENlvDvtRpEORZG4QG1RNu7jpDfJVV6sq6vr3Llz0dHR1BCdjY2Nv78/NUOLw+HMQwFgjng83po1ay5dulRZWclisXAc37p1a3Z2tqXrAgDMCgQ7sCBlZWVJJJKWlhaq3UlcXBw1uvA8Dg4O9fX10zdxl0qlr7en+1zcvHmzsbExNDSUesjj8VpbW6uqqjZu3DjHM7f1Mg6WYrcfG42poCiSEKTdlYV7z0uko4yPj/N4vOk3XgUCQV1d3Y4dO6j934D18/T03LdvX25uLo7jdnZ2Jh9UBgCYDwQ7sCChKLps2bLZ7xiWlJTU0dHR1tYmkUhIkhwaGlq2bFlSUpJZi3zW8PDwjOnntra2IyMjczln1xD9SDlW28KesXlgpJ9uT7YywG3+Ih0Fw7AZQ6FarZYgiOnto4H1Y7FYvr6+lq4CAPDKINiBJcHW1nbLli0VFRUDAwMIggQHB6enpwuFwnkug8Vi6fVGSWsuG5M/HaIfLMPqHzwT6Xx1u7KUwR7zHekovr6+KSkpbW1t1BiqwWDo6OgoLCy0sbGxSD0AALCkQLADS4Wzs/P27dsNBgOCIJZaoRkYGHj06FGJREK12dPr9X19fevWrXvV8/SO0g+XYdXfsQnjSBfmpSvKwsO9daYq+DVwOJyCggIEQaqrqzkcjlKpLCgoWLVqlQVLAgCApQOCHVhaLNt0IzQ0dM+ePV9++aWtrS2NRhsfH9+0adOKFStmf4YhKe1EFXbtNsdg3NolyF2/NQ1PCLKKncI9PDz27duXmZk5OTlpb2/v6ekJu1EBAMD8gGAHwLzKz88PDQ3t6uoiSdLFxSUgIGCWTZJHJmina7iXGzk6g9HzvST6wgxVcqjGqnots9nsoKAgS1cBAABLDgQ7AOabl5eXl5fX7J8/JqedqMKuNHF0xrPmvCT6nZl4YojWqiIdAAAAC4JgB4D1kiloJ6q4Fxs5Or1RdvNwNBRm4ClhGhpEOgAAANNAsAPAGslx9MIN7pk6Lq4xym4SkWFLmio3Wk2HSWvWgSTJlpaWxsZGmUwmEAjCw8NjYmJge1wAgKXAuw8A1oIkyd7e3p5+WUOXX3Wbm+qZSFeYocqMhEhnXZqamv7whz94eHjw+fyBgYGysrKioqI33njD0nUBAJYoCHYAWAW1Wn3ym4unq1C9XSFB40//K3shsSlZlR+nZjLI570cWIRGo6mpqfH396f6TvP5fIFA8Pnnn0dGRsI2GwAAi4BgB4DlqbXoHw4M3uzcTjoYdfEV8Qzb0tWrYiHSWanR0dHa2tqEhISpIxwOh8fjDQ0NQbADAFgEBDsALEmrRy81cE5UcWVKO2Raiz0WTckYPfqzdT7xsREvPQlBENAoziKYTCZJkjP+/Q0Gw2vvJgIAAHMEwW5ekSTZ2tra29tLo9E8PDz8/f0tXRGwGJ0eudLEOVGFjcmNMhkTVbmzq9xYtR393+k0e158kgcPHtTX18tkMjabHRISkpycTO1pAeaHvb39qlWrmpubPTw8qCOjo6Px8fGenp6zP4lCoZiYmBAKhXw+/+XPBgCAF4JgN38MBsOpU6e++eYbW1tbkiTHxsZ27Nixbt26WfanBYuG3oCUfMs5VokNy4wiHR1Re7Br3Nk1DFRNkqRCoaBmbj3Pd99995vf/MbT01MoFI6NjTU0NIyOjm7evBl+ouYNjUbLz89XKpW3b98WCN82SQMAACAASURBVAQqlSo8PDw3N5fH483m5TiOX79+/euvv6bT6QaDYc+ePbm5uVwu19xlAwAWMQh286ehoeHcuXORkZFUKwQPD49jx455eXlFRkZaujTwyrRabX19/ePHj1UqlaOjY1JSkru7+0tfRRBIeTP7cBk2KDXa2YzLIqPcH39X8n/sfJ3obIFWq+vs7MzJyQkICHj+qYiKigpfX18HBwcEQTAMEwgEp06dioqKgpHg+eTi4rJ///74+Pjx8XGBQBAWFmZrazubF5Ikefny5QsXLkRHR3M4HLVafebMGb1ev3HjRojmAIDXBsFu/jx+/NjV1XWqwRWLxXJycnr06BEEuwWHIIgzZ84UFxe7urqyWKy2trYTJ0589NFHL7gBR5BIzXfsQ2VY76hRpGMxyNXx6s0rVTZcUY3vzqamptraWoIgtm3blpub+4KpWnK5vKysbPq0fQaDYWNjMzw8DMFunvF4vFfa8JcyMjJy5MiRmJgY6rvM4XACAwOPHDmSkpIikUjMUCYAYEmAYDd/dDrdjB3oGQyGXq9/3vOBpeh0ulu3bnV2djKZTA8Pj9DQUIFAMP0JbW1t33zzzdTgq42NDYPBKCkp2bdv37NnI0mkoY11qBTrGDD6dWMykOxIdWEGbmdDIAiCILSVK1cmJibu3LkTw7CXTrdisVgIguj1+uk/VHq9njoOrB81M3J6dmcymWw2WyaTQbADALw2CHbzRyKR3Lx5097efurI+Pg4vINbG4PBcOLEicuXLzs5OXE4nPLy8pCQkKKiIqFQOPWcwcFBkUg0fXcBe3v78fFxjUYzY+1CQyvr4DORjkFHcqLUW9NwRxEx4+pMJtPR0XE2dWIYtnXr1vLycj8/P+rOnVQqjYyM9PX1fdUvGVgEj8fTarUGg2EqmhsMBq1WC0soAABzAcFu/iQnJ3d0dDx8+NDR0ZEkycHBwdjY2Ne4gwPM6u7duxcvXoyIiKDT6RwOx8XF5e7du+Xl5evXr596Dp1OJwijTGYwGFAUnd7z4vZj5qEyXmvPzEiXHqEuzFA5iQ1zL/WNN96QyWTV1dVCoVCj0YSFhaWnp89yghewOGdn57Vr19bU1Pj5+dFoNIIgOjo61q1b5+zsbOnSAAALGAS7+SMWiwsLCysrK/v6+lAUjYmJSU1NneXqOTBvent77e3tp9/flEgkPT0905/j4+MjlUqVSuXUt6+3tzcnJ4e6rXavk3mgBGt5ajQ9joYiK5dpdmTgrvYmiHQUkUi0d+/e+Pj4sbExDMMCAwOnjwcDK0SS5P379zs6OtRqtUQiyc7OJgji4sWL1OKJgoKCgoICaEkIAJgLCHbzysHB4c0337R0FQvMwMBAc3OzXC4XiUSRkZHUIlDzQVGUJI22eSBJcsYqRTc3t3ffffcvf/mLvb09k8mUyWSJiYm5ubkPupkHS7G7HUzjEyJJIZqdmbinxGSRbgqLxYqKijL5aV+VwWBQq9Xwv5SXKi4uPnTokEQiYTAYUqk0JiamsLAwKytLJpOJRCJXV1dIdQCAOYJgB6za/fv3f/3rXzs4OGAYplAo7t+/v3r16hc0AZk7Dw+P0dHR6euXBwcHn71jvnLlSm9v77a2NrVa7ejoyHeM+++zwqbHRgsXUBSJD9LuysJ9nEy/RObZ+XwWMTk5WV5e/vjx45qamuzs7MTERGsImtapra3t4MGDy5cvpxa4uLi43Lt3z8nJ6c0335xNrxwAAJgNCHbAeuE4XlpaGhAQYGdnRx3p7++/evWql5eX+dZ+Llu2bP369WfPnpVIJFwud2xsLDo6Oj09/dlnenh4eHh4dA3Rj5RjtcVs42E+JNJPtydbGeBm4khnMBgaGxubmppKS0vT09MjIiKSkpLmeSWsXq9/8uTJxMQEj8e7efNmdXW1p6dnbGzs06dPKysr/+M//mP58uXzWc9C8fTpUzs7u+nfLGdn5+7u7meHhAEA4LVBsAPWq7e398aNG9HR0VNHHB0dq6qq1q1bN7WDk8nRaLQ333zT39+/s7OTxWK5u7sHBQV972YAT4foh8qwugfPRDpf3a4sPNhDZ47yqqurP/30U29v75iYmOHh4S+++EKpVK5evdpU59doNCwW6wU5Y2xs7MyZMyUlJRiGjYyMjI+PZ2VlUTdhHRwcUBStrq5etmwZ3FJ81rMBjrrvD8EOAGBCEOyA9SII4tkPPGr9oFmvS6fTo6Ojo6OjqZ4mo6OjM57QN0o/XI5V3WMTxpEuzEu3Kwtf5m2WSIcgiEKhaGpqCgoKooIUm80ODg7+8ssvY2Nj59g3hyTJxsbGsrIypVLJZDKDg4NXrlz5bJwlCOLChQu3bt2Kjo5GUfTp06f9/f2PHz9evnw5leREIlFZWdmePXtmdP4DCIK4ubmNj497eHhM3eUfHh4OCgqCEAwAMCEIdsB6OTs7azSaycnJqZQglUpXrFhhwuZ/BEH09fVRW7DPZur6kJR2ogq7dptjMM6WQe76rWl4QpDWVIV9L2pD2Li4uKkjbDaby+WOjIzM8d/k1q1bf/zjH93d3W1sbORy+ZEjR2Qy2ZYtW2YE66GhoeLi4ri4OOo4g8HgcDjt7e0+Pj4ikQhBEK1Wm5KSYg2T/6wEQRBTP1QhISEbNmw4d+6ci4sLg8EYHx8PDQ3Nzs62bIUAgEUGgh2wXkKh8Be/+MWHH37o5uZGLZ7o6+vbtGmTqXZJl0ql58+fLy4uZrPZGo2moKBg7dq1YrH4e588MkE7VoFd/5ajN17b6uei35mJx5s50lHYbLbBYJieFRAE0ev1cwxSOp2utrY2MDBw+kDg6dOnY2Ji/Pz8pj9TpVIxGIypq9vZ2Tk7O3d2dup0OgRBCILo6upat24d7H5BkuS9e/du3bollUr5fH5YWFhCQgKTydy0aZO3t/fjx481Go2Tk9OKFSug7yAAwLQg2AGrlpiYaGtre/fu3YmJCZFIFB0dbaqNUAmCKC4urq2tjYmJodPpBoOhtraWRqPt2LFjxrjd+CTteBV2pZGtMxgNX3lJ9Dsy8aQQ7bzNj3J0dMzPz799+7a3tzd1pK+vb+XKlS/Yo3Y25HJ5eXl5WlqaVvv/xVMGg8Hn80dHR2cEO7FYrNVq1Wo1h8NBEITD4Xh4eHR3d3d1dY2Pj8vl8lWrVuXk5MylmHkzOTlZVVXV2dmp1+udnJxSUlLc3NxMdfKmpqY//OEPnp6eAoFgbGysurpaJpMVFBQwGIz4+Pj4+HhTXQgAAGaAYAesGoqiwcHBwcHBJj/zwMDAuXPnYmNjqV7EdDrd19f33LlzmZmZrq6u1HNkCuRYOXKsTKzVG2U3dwfDlpV4RoRmnidH0Wi0goICjUZTW1vL5/NVKlVsbOzq1avnOEJGDfhRo25TdDodld6mE4vF+/fvP3LkiK+vL4/HU6lUo6OjP/vZz4KCglQqlYODg7+//4KYMabVak+cOFFbW0vdFW1vbx8YGNi2bZtJdn3QarU1NTUBAQHU7Wlq59+vv/46Kipq6kcLAADMBIIdWKKUSiWLxZq+wwSdTmexWAqFAkEQOY5+U4tduMlQaRAE+d9U52xrKMywQKSbIpFI9u/fn5ycPD4+LhQKg4KCMAyb4zn5fP62bdsqKyu9vLyoyXMjIyOxsbHfu+1sdnY2i8Vqbm6uqalJTk4uLCxMT09/NgJauaampoqKimXLllFfL5/Pb29vr6io2L59+9xPPjY2VlNTM733IYvF4vF4Q0NDEOwAAOYGwQ5Yka6urrq6upGREQzD/P39zdqhjdpfVafTUfuAIQii0+k0Gg0bsztUhp2t4+Iao1E6iZjYloZnRaoZ9O873TxisVgRERGmPefq1as1Gs3ly5f5fL5Go4mKisrLy/vela0sFis7Ozs9Pf2tt94SCART/3oLy/DwsFgsnr40xM7ObmhoyCQnZ7FYJEkaDIbp/22Y+1RIAACYDQh2wFo8efLk5z//uaurq0gk0ul0VVVVg4ODW7ZsMdOtPUdHx+3btxcXF/v7+1OLJx6194Rl/fd7BwInVUaRTsQjNiSr1ieqmQzyeWebO4PBQKPRLNXPTCgUvvPOO1FRUaOjo3w+PyAgwMbG5gXPZzAYC3rWP4PB0OuNekfr9XpThVRbW9uCgoKmpqapqZAjIyPx8fFznAoJAACzAcEOWIvS0lJPT08XFxfqoVAoPHv2bEREREhIiDkuh6Jofn4+g8H417/+RWfyNMK1TK8/3Oo3uqVoa4PszkPSQ6VmjXS9vb1UiqXRaB4eHunp6RbJTAwGIywsbP6vaxGBgYEjIyPOzs7UCmuCIHp7e793f5HXgKJoQUEBjuMNDQ0CgUClUi1btiw3N5fP55vk/GAutFotQRALbvIAALMHwQ58D41G891338lkMj6fHxQURM0BNyu1Wi2Tyaa2DkMQhMFgCIXCwcFBMwU7BEEwDFtdsJ60X3+yRogrmYZpIzg2GLkmQbUnnyXkM0ZHzZjqhoeHT5061d7ebm9vT5JkS0vL0NDQ7t275z5zDryAv7//O++8849//MPOzo5Op0ul0ry8vLS0NFOd39HRcf/+/QkJCePj4wKBIDg4+HltdMC8GRgYKC0tHRgYQBDEzs4uMzPTy8vL0kUBYHoQ7MBMIyMjJ06cqK+vFwgEarV6+fLlb7zxRlBQkFkvSqfTURQ1GIx6xBEEMdWj3+T0BuT6t5yj5dio3OhWL5dNFsSrt6zEeRySxzF7P7bq6uq2tjYfHx/qYUBAwM2bN4ODg001egSeJzs7OyAg4MmTJ1qt1sXFJSQkZPqUuLnjcDixsbEmPCGYi4mJiZMnT7a2tjo7O6Mo2tzcPDExsX37dicnJ0uXBoCJQbADRkiSLC4ubmlpmdrHva+v7+rVq+7u7lT3WjNhMpmenp7Xr18PCAigjiiVSqlUOqOPmkkYCKSimX2kHBsYN/og57LIggT1m6m4gGvGIboZRkZGZozl2NraDg8Pz1sBS5mnpyfMe1siGhoampubp/6D6ubm9v/au+/4KOr8f+Azs33T2256JYWQXkmBVAhBQL4qokIEAbmzn95xp+fP84p356F+QdETz7OAiiIo0gIaAgkkhFBMkCIhlBBSNskmIW377vz+mPvuJQECgd1MMvt6/uEjM7Oz8x5m3bwyn898PvX19YcOHVqwYAG7hQFYHIIdDNHV1bVjx47BA6jKZLLq6ur8/Hxrd8AqKChQKpWVlZVOTk56vb6zs/OFF14wd7mzCBNNVJ4RfVoibVYOiXRiIV2QqHk4W+1sb91ZaK8nEAiu78WPxyfHG5qmz549e/bs2YGBAXd395SUFJlMxnZRMAqdnZ1OTk6D1zg5OXV2drJVD4D1INjBEDqdjiTJYW1SfD7fPCeB9Tg5Oa1YsSI5ObmtrY0Z7sTPz89Sb07TRHWdcEOJ9LJiyGdewCdmxGsW56lcHcY60jHCw8NLS0tdXFyYRmeNRqNQKMLDw1kpBm5m//7977//vre3t1Ao7Ovr++ijj9asWYMeWhOIWCy+nSG4ATgAwQ6GcHV1nTZtmlKpND8wodPpBgYGxub+hFAotEa3pJoLgn/vtbvYeoNI90iuyt2RnUjHSEtLa25u3rp1q6urq9Fo7O7uXrlypTVm2oA71tra+t5778XExDBPtMhkMolEsmfPnl/+8pdsDU8DozV58uTPP//c3d2duYg6na6pqemhhx5iuy4Ay0OwgyFEIlFGRsabb77JTHOp0WiuXLmyZMkSC06jOZaO1gk37pNeaBnyOefziBkJmoezVTJnNiPdf4rh8xcuXBgfH9/S0kJRVFBQkL+/P9tFscBgMNTV1XV2dtrZ2YWGho48it4Ya2pqcnBwGPycslwu//777xcuXDihB/OzKREREU899dS6descHR0piurp6Vm6dGlSUhLbdQFYHoIdDJeSkvL73//+2LFjzPgjs2bNGjw50kRx5org0x+kpxqGDDlLkUTGFO3SmSofN+PNdhx7JEmGh4dPiOZXlUolEAgsPttET0/P5s2bS0tLHRwctFptYmLirFmzrP0g9qjQ9PDnaa5fA+Ncbm5uZGRkY2OjyWTy8fGxYE8PgHEFwQ6GI0kyPj4+Pj7eYDAMG23EZDL19/cLBALLDgxhWacuCzbsk56+LtJNj9YuzlP5uo+jSDeB/Pzzz+Xl5b29vSRJ+vv7z5gxw4I3q4qLi6urqxMSEpiWzaampr179/r4+NxwTrOx5+/v39fXNzAwYH4wXKFQzJ49G0PTTTienp4Y3wQ4D8EObmpwqjOZTNXV1dXV1QcOHMjJyQkLC5s+ffp4G0n/50bBxn3SmotDIh1JEumR2kfzVAFyRLo7dPHixZdffjkwMJDpCLhv377u7u6lS5dapO95f3//V199lZycbO6vJpPJjh07lpWVFR8ff/fvP4xara6srPz55591Op2vr29aWtotP8ZyufzZZ5999913vby8RCJRb2/v5MmTCwsL0cEOAMYhBDu4LdXV1WvWrAkJCUlNTe3v79+6dWtnZ+cjjzwyTm7dXVbwNx2QHDo9fJSQ+En6ZTMHQn0MN9wLblN5ebmfn5/5VkdoaGhFRUVsbKxF2ui1Wi1BEMOad4VCIbPesnQ63Zdffnnw4EE3NzeapsvLy8+fP7906dJbjtGYk5Pj5eX1888/DwwMuLq6pqamDp4lBQBg/ECwg/9obGysqKhoa2sTiUSTJk2aNm0aM40mQRB6vf7IkSOTJk1iHpUVCASTJ0/esWNHSkoK6z3DLin4G/dJq88Jh3V5SpykTfI+ztedv3RaSGkmhYSEsFTghEfTdFdX17Bp5Sw4Bpijo2N2dnZ7e7u5ZdNgMPT19bm7u1vk/Qerrq4uLS1NTk7W6XRGo9HDw+PYsWPBwcGFhYW33DciImJcdfsDALghBDsgCIK4evXqc8895+Pj4+LiYjAYqqqqFArFokWLmBtyfX19ZWVl6enp5tfzeDx7e/uuri72SiautPM+L5VWnBENi3SxwfoFGcrjZR9t3XjI2dnZaDS2t7c/8cQTM2bMYKnSiY0kSZFIxDyval6p0+ksNQaYQCDIzMxcvXp1UFCQo6OjVqttaGh44IEHrJHFm5ubZTLZ4CZUmUzW3Nxs8QMBALAFwQ4IgiD27dvn5+dnHtPEycmpuLg4JiaGmVhMLBaTJKnT6QbPiGDBX+2j1dzJ+2K/tOykyDQ00kX665fMUMUG67/7bvfRo0djY2OZ9d7e3u+//35ISIh5SlYYlSlTphw5csTBwYHpdtnb26tUKi042F5SUtLvfve76urqH374ITs7OyMjIysryxo92EiSHPY0Kx5uBQCOQbADwmg0KpXKwQ85UhTl7OysUCiYRalUumjRouLi4vDwcIqiCIJobW1NSUkJDQ0d41Lbr1FflUm/PyE2Dh2BLsjT8EiOelqUliAImqYvXbrk4+Nj3ioWi93d3S9evIhgNyoajaajo0MqlWZkZLS3t2/ZssXJyclgMMTGxr700kuD/4XvEkmSSUlJSUlJy5YtE4lEzGfMGgIDA3fs2GEeKZCmaYVCMWvWLCsdDgBg7CHYAUFRFI/HMxqHPDRqNBoH92cvLCzs7+8vLi42mUxKpdLT09PFxeX06dNJSUnDhkSxEmUP9WWZ9IcfxfqhD0IEexkezVOlRujM93domjYajcPCAY/HGzYlq23S6/XV1dUXL17UarVyuTw9Pd3Dw+P6l9E0XVZW9uOPP1ZWVppMpnnz5hUWFqakpCgUCqFQGBwcbKWBec3dOq0kKSlp3rx5u3fvdnV1pWlaqVTm5ORMmzbNqgcFABhLCHZAkCQZEhLy3XffRUREMO1fKpWqs7Nz8A05e3v7JUuWODs7//Of/5w0aZK3t3d3d/fatWuXLFlyOx3P70ZXH7W5XFJ8VKw3DmmbC5Abi/JUGZHaYU12FEXJ5fKGhgZznzCj0djV1eXl5WXVOsc/k8n0zTffbN++3cfHh8/nnzhx4uLFi4888sj1I3tVV1e///774eHhU6dONRqNx44d02g0jz322ES/5cnj8YqKihISEs6ePcsMd5KYmCgUCtmuCwDAYhDsJp6mpqYrV67o9XovL6+wsDCLdEXKz89va2s7cOCAs7OzwWDo7Ox89tlnh81tpdfrL1++nJSUJJPJaJo2GAwODg7/+te/4uPjrTTmZ88A9fVBya5qsVY/5Bx93Y2L81RZ0cMj3eDTUSqV9fX1rq6uBoOhubl5zpw50dHR1ihyAjl79uy3334bFxfH3GR1dXW9cOFCSUlJUVHR4JfRNF1dXR0cHMyMD8zj8YKCgiorK5OTk60xk+8Y4/F4aWlpU6ZM0el0bNcCAGB5CHYTzP79+9etW+fi4sJMd3jfffctWLDg7htD7ezsHnvsscTExLa2NrFYPGnSpOtnLFUqlRUVFVOnTjWvEYvFdnZ2bW1tFg92fSrymwrJ9iqJWjcku3m6GBflqvLitCP3wvL29n744YcrKioUCoVYLJ41a1Z6evrYD7l39erV9vZ2qVQaEBAweKZRtrS0tLi6ug7+tMhkMoVCYTQaB6/UarX79+8fluHs7e17enrGrlYAALgjCHZjob+/nyTJWw6CeksXLlx49913Y2NjmZRgNBp37tzp5eWVnZ1990UKBILExMSRX0DTtMk05LGFYV3xbqa/v//gwYMNDQ16vd7b23v69OlyufyGrxzQkNsqJdsOSwY0QyKdzNn0cLZqRoKGf3vxzMvLa8GCBbf1UivQ6XTffvvt119/bWdnp9fr09LSCgsLw8LC2KqHQVHUsMtnMpkoihp201coFObk5HR0dAxuo1SpVONkgi8AABgBgp11Xbp0qbS0dNeuXRkZGW5ubjNmzLj+TtjtO3funFwuN9/74fF4fn5+586ds0iwuyV3d/fZs2efPHnSPMCYUqlMTU0NCAgYeUdmuP/KykovLy8ej3fu3LmmpqaioqJhI9BqdOSOI+Ith6R9qiE5w9nOdF+m+n/SNQL+hBmZgrnoiYmJTOptbGwsLi6WyWTDhvkdY0FBQZ2dnX5+fuZha1paWmJiYoY9aEJRVGxs7L/+9a/IyEjmlc3NzUlJSRYc3wQAAKwEwc6KFArFd999d+XKlZSUFL1eX1tb29fXV1RUdMeTEel0umG3xwQCwahmXurq6rp69SpN0z4+Pjd8HHIEFEXdc889AwMDJ0+etLe37+/vj46OLigoGHYnsrGx8dChQ21tbUKhkJnBora2tqysLCYmhrkz5OjoWFdXt3///gcffJDZRasndx4Rbzkk6RkYkjCc7UwLs9T3pGqEEyfSEQRhMBh+/vnn4OBg88WSy+U//vjj1KlTBzdkj72QkJDly5d//PHHMpmMz+d3d3enpqbecNzmadOm9ff3f/zxx2Kx2GAw5OTkFBYWOjo6jn3NAAAwKgh2VnT48OHz58+bHyT08/M7c+ZMVVXVnDlz7uwN3d3du7u7zcMIEwTR1dU1ZcqU29z90KFDR48erampIUmyv7//qaeeys/PH1UB3t7ejz/+eF1dXWdnp0gkioqKGjbshXkGC+aphWPHjrW2ttrb27u5uQ1u73Nzc2MGydMbyOJj4q/KJN39QyKdo5R+YJpq3lSNWDiRIh1Dp9OVl5cP66MmFovVajVbJZkVFhYGBwdfuHBBo9F4enomJibecIQRPp8/d+7ctLS0jo4OiUTi7e2NR0cBACYEBDsr6urqGnaTw8nJ6W6m4UpOTj5z5syJEye8vb15PJ5SqZw0aVJWVtbt7Hv+/Pk1a9ZERUXFxMQQBKFSqdavXy+TyZjF22dnZ5eZmWkymTQazfVbS0tLfX19/fz8mEVHR8fvv/9+6tSpw8aQMxqNPL6o+Jh40wGpsmdIpJOI6LmpmoVZKjvxxIt0DLFYnJeX19zcbL41S9N0X1+feS5UFpEkeftznrq7u1tjwlYAALAeBDsrkkgkw4ZU0Gq1dzMEq0QiWbhwoUwmu3LlislkCgwMzM7O9vb2vp19T58+7e3tbW9vzyxKpVJfX9+ffvpptMFuBCaTqaOjY9gMFi4uLlKptL293cvLi+mwZTQRF69NuWy3cud3Q9pwJSJ6fpr6vky1g2SiRjoGRVFpaWmrV69mJvDQ6/VXrlzJzc2NjIxkuzQAAOA4BDsrioqK+u6771xcXJgwp1KpWlpaoqKi7uY9XV1d77//fpPJZDKZbmeUk97eXr1e7+zsrFKpBs/0ShCESCSybOMgRVF8Pv/6GSyCg4OXLl36ySefuLvLVJLpncL7TG4+xKD7fWIhPXeqZsE0taPUNPxNJ6akpKQXXnjhyJEj5eXl6enpubm5BQUFaM0EAABrQ7CzopiYmBUrVqxfv54ZJ6Kvr+/ZZ5+1yKOFFEXdcj5NhUKxd+/ebdu2kSSZnZ1NUVRvb+/gQUZ6e3st3jgYGhpaW1sbGRlpnsFCqVSGhob6+wfo7dK2HZF39A95LFTAJ2bEaxbnqVwdOBLpGCRJpqWlpaSkFBUVSaXS8TCIHQAA2AIEOysiSbKgoCA2NrapqYkkSX9//9E+iHrHBgYGvvnmm9OnT6ekpPD5fIVCcfbs2cjIyKamJk9PT5IkOzo6QkND09LSLHvcvLw8hUKxb98+ZgaLrq6uZ555tkUV+vq70suKIb21BHxiVpJmYZbK3ZFTkW4wHo+HPmoAADCWEOysztPT00ozbo3g5MmTR44cMU+i5erqGhoa6uzsHBISsmvXLoIgZs2alZeX5+PjY9njSiSSpUuXJiUlMVM+qATx204GnN835GPGo4j8eM0jOSq5C2cjHQAAACsQ7Lipu7t72DwBDg4OPB5v+fLlDz74IE3TTk5OFplk9np8Pj8uLu7MFcGnJdJTl4eMukeRRMYU7dKZKh834812BwAAgDuGYMdNUql02MDFWq3Wzc2NoignJyerHvp0g2DDvhtEumnR2qI8la87Ih0AAIC1INhxE0/BawAAIABJREFUU1RU1JQpUxQKBdPHS6fTNTQ0zJo1y6oH/bmR/1mp3Y8XhkQ6kiTSI3VFeapAueFmOwIAAIBFINhxk4eHx8yZM/ft21ddXc3n8wcGBpYsWZKZmWmlwzW08b/YL6k4I6KHjkAXP0n/2MyBMB9EOgAAgLGAYMdZUVFRgYGBBQUFzORRXl5e1jhKQxv/s1Lp4bPCYZEuMVRflDcQ4YdIBwAAMHYQ7LjM3t7eIsPm3VBjO++L/dJDp0WmoZEuOki/JF8VFai30nEBAADgZhDsYNRau8jPS0TFR+2NQ4crmexvWJilmhqhu8l+AAAAYF0IdjAKbdd4X+yXlNaIh0W6MF/Do3mqpDBEunGBpmm1Wo3pLgAAbBCCHdwWZQ/1ZZn0hx/F+qG95oI9DY/mq1IjdNYZFA9GR6fTHTp06KeffiorK8vNzU1OTk5NTeXxeGzXBQAAYwTBDm6hZ4D6pkLy3WGxzjAku/nLjA9OV+XGaSlEunFjz549mzdvDgoKSk5Obm1tffvtt3/5y1/m5OSwXRcAAIwRBDu4qZ4Basshyc4jYq1+SHbzk9GP5mszIvsR6UbLaDQSBGGlW2itra0bNmxISEgQCoUEQbi6uopEouPHjycnJ9vb21vjiAAAMN4g2MEN9KnIbyok26skat2Q7CZ3MS7OVc9Jp0jCpNGwVd2E1NzcXFZW1traSpKkr69vbm6uh4eHZQ/R2dkpkUiYVMews7Orrq5euHAhgh0AgI1AsIMh1Dpy5xHx1wel/eohkc7DyXR/pvqeVI2AR/Moqcl0szeAG+js7NyyZcv58+dlMhlN0/v3729ra1u6dKmjo6MFjyIUCvX6IaPMmEwmo9EoEokseBQAABjPEOzgP9Q6cvth8TeV0j7VkEjn6mB6KEtVmKIV8Oib7QsjO3To0NmzZydNmsQshoSE1NbWVlVVFRQUWPAoAQEBWVlZdXV1vr6+zJqGhoa5c+fKZDILHgUAAMYzBDsgdAZyV7V4c7mkZ4AavN7JzrQwSz0nVSPkI9LdFaVS6eLiMniNi4tLR0eHZY8iEonmzJljNBqrq6slEkl/f39WVtbcuXNJPLF8K319fZWVlS0tLTweLyAgIC0tDbc5AWCCQrCzaXoDUVIj/mK/tLN3SKRzkNL3TlXfl6mWihDpLOD6RlK9Xm+N6BAQELBixYrp06f39PS4urqGh4cP7nIHN9TX1/fpp5/++OOPHh4eJpOppKTk0qVLRUVFAoGA7dIAAEYNwc5GGYxE2U+iz0uliu4hT2hKhPTcqZoHp6vsJYh0FhMREbF79243NzcmK2i12tbW1oiICGscSyqVxsXFWeOduaq8vLympsY8+Z6Hh8e+ffsiIiLS09PZLQwA4A4g2Nkco4nYXyv+fL+k7bpId2+a+v5MtYMUkc7CkpKSHnzwwU2bNjk7OxME0d3dvXz58qioKLbrAoIgiObm5sHdEEmS9PDwaGpqYrEkAIA7hmBnQ0w0UXlGtKFE2qQcEukEPHpGgrYoX+Vij4ddrYKiqPvvvz8uLq6pqYmiqICAAH9/f7aLgv8gSZKmh/wxQ9M0RVE3ez0AwHiGYDfh0TTd398vEolG6E1F00TlWdFn+6RX2odGOj49O1nzcLbaGZHO+kJCQkJCQtiuAoYLDAysqKhwdXVlnjIxGo3t7e2BgYFs1wUAcCcQ7Ca2EydOVFZWlpaWZmZmBgUF5efnM419ZjRNVJ8TbtwnvaQYcq0FfGJmgubhbJW7EyId2LTp06c3NDSUl5e7u7vTNN3W1jZ//vyEhAS26wIAuBMIdhNYbW3t3//+9+Dg4NTUVJVKtWfPnp6enkcffdT8NF/NBcEnJXbnm4ZcZYokMqZolxWovFyNbFQNML6IxeKlS5dGR0c3NTXxeLzAwMDY2Fg0xQLABIVgN1HRNF1RUREUFOTu7k4QBJ/PDwsLKykpSUxMjIuLO3NFsKFE+tPlIeM1MJFu6QyVjzsiHcB/CYXCtLQ0tqsAALAABLuJSqPRlJSUJCcnm9eQJOno6PjTJd6m407XR7ppUdpFuSp/GSIdAAAAZyHYTVQCgYAZh9b8zESv0V/h8NCmE0P6BpEkkR6pK8pTBcoNbJQJAAAAYwfBbqLi8/nh4eFff/315MmT1YRPgza/XR9NiIdMHhU/Sf/YzIEwH0Q6AAAAm4BgN4HNmDHjsoL3/alAg30mQQyJdAmT9EV5A5P9EekAAABsCILdRHW1g/f5fvdDDUUm+yHro4P0S/JVUYH6m+wHAAAAnIVgN/G0dVOby6XfnxAbh45AN9nfsDBLNTVCx1JdAAAAwDIEu4mk/Rq16YB0X43YMPTZ1lAfQ1GeKiUckQ4AAMCmIdiNUyaT6dq1axRFOTk5kSSp7KW+LpfuOS7WD+01Fyg3PJqvSpusI8mbvBEAAADYDAS78ejMmTP79+8vLS2laXrm7Af1rg/tP+2mMwzJbn4exoVZqtxYLUbIBwAAAAaC3bhz+fLlV155JTg4ODE1r1GXvbsx3dQoGvwCbzfjolxVTgwiHQAAAAyBYDfuVFVVefqG9Ts+/PNAppEeEunkzsZFueq8eA0PkQ4AAACug2A3vqh15LGrkY0OKwxa6eD1UkH/ozPJe1I0Aj7NVm0AAAAwziHYjRcaHbnjiHjrIWmvKn/weiHZ5zCw9cEc/r3phWzVBgAAABMCgh37dAZyd7V4c7nk2sCQFlYhNeAvLHPQ7K27cjI+bi1b5QEAAMBEgWDHJr2BKKkRb9ovVfYOiXRigc7Y8oWDZlenvtdzypSVK1d6eXmxVaS1abXatrY2giDkcrlIJLrl69nS1dXV09Pj5OTk6urKdi0AAAA3hmDHDoORKPtJ9HmpVNHNG7xeIqTnTtU8OF2l7p967Bjv2LFj1dXVJ06cqKurmzZtWkJCAlsFW0lNTU15efmhQ4cIgpg2bVpOTk5sbCzbRQ3X39+/e/fuL7/8UiAQ6PX6Rx55ZPbs2fb29rfeEwAAYGwh2I01E01UnhF9+oO0uXNIpBML6YJEzcM5amc7E0EQOjXv/PnzXV1dGRkZJEm2tra+9tprr7/+elhYGEuFW15DQ8Nf/vKXsLCw1NRUgiBaW1v/9Kc/rV271t/fn+3S/oum6V27du3duzc5OZkJdsXFxSaTaeHChSRGhQYAgHEGwW7sMJFuQ4m0STkk0gl49IwEbVG+ysX+v5O/njhx4tSpU+Hh4cyiq6urn59fdXU1l4Ld8ePHvby8zC2bbm5ufX19x44dG1fBrrW1dfPmzcnJyXw+nyAIgUAQFha2efPm7OxsT09PtqsDAAAYAsFuLNA0UV0n3LhPeql1yD+4gE/MiNcsylW5OZqG7XLt2rVhjX329vbd3d1Wr3UM9fb2SqVDRnWxs7Pr7e1lq54b6unpEYlETKpj8Pl8kUjU09ODYAcAAOMNgp3VHTl3k0iXoHk4W+XhNDzSMezs7DQazeA1Go2GY/26HBwc1Gr14DUqlcrR0ZGtem7I0dFRp9MZjUYe7z/3WY1Go06nc3BwYLcwAACA62EGAyuquSB47n3nP37mODjVUSQxLUr7wbPdz97bf7NURxBEbGxse3t7V1cXszgwMNDY2BgfH2/1osdQUlJSS0uL+TZkV1dXa2trYmIiu1UN4+3tff/999fX1xsMBoIgDAZDfX39/fffz+HnlAEAYOLCHTurOHlJsKFEerZRMHglRRI5sdpHclU+bsZbvoOPj8+rr75aVlZ25MgRiqLUavXTTz8dFxdntZJZEBQU9PLLLx86dKiyspIgiIyMjIULFwYGBrJd1xAkSc6ZM4cgiK1bt4pEIq1W+8ADD8ydOxdPTgAAwDhE0jT3p6hSqVQqlcqqh6AoytXVVavVVp/RbCiRnrw0PNJlTNEuzlMFyG4d6QYbGBhoamoymUyenp4uLi4WLfnOSaVSk8k0rKX4jqnVamYcO09PT7FYbJH3tBRnZ2c+n69UKmmabmtr6+npcXZ2lslk3Et1fD5fKpWOtw6O1iCRSJiunDqdju1arEUsFlMUZe0vPRbx+XxnZ2eNRtPf3892LVZnb2+v0+k4/HE1c3FxIUnS3E7FYQKBQCwW9/X13c2buLu732wT7thZTH0T8eEuwf6a4UPsxk/SLy8YmORtuIP3tLOzMz8Yy1USiWS83aW7HkmSnp6eeFoCAADGOQQ7i/njp0Td1SF9FpPDdEX5qjCfO4l0AAAAAKOFYGcxv5hHvPDef36O9Nc/NlMVHaRntSIAAACwLQh2FjM9hogMMNG08dF8VXwIIh0AAACMNRaCXVtb2zvvvHPq1KkNGzaYHwhQq9UffvhhbW2tSqUKCQlZunRpaGjoHaxn1/8+oSeMd9UdEgAAAOCOjfU4dlVVVatWrfL29h62/p133rl06dJLL7309ttvBwYG/vGPf2QeGBntenY5SG/9muup1eqSkpIPPvhg3bp1W7ZsUSgUlq4LAAAAbMJYBzutVrt69eqcnJzBK7u6ug4fPrxixYrQ0FC5XL58+XI+n3/w4MHRrh/jc7EIg8Hw1Vdfbdy48fLlywqFYv/+/V9++SUz/AcAAADAqIx1U2x2djZBEMMGqrlw4QJBEBEREcwiRVERERF1dXUeHh6jWn/PPfcwa4xG4/nz583v7+DgYO3JuCiKYv47eFLR21FTU1NSUhIXF8e8g4uLy4ULFw4cOLB48WKrFGoJTKmjPdOJiBmvzhbOlMfjkSRpI2fK/JfDJ0tR1B18F00gzEW0kU8sRVHc/riakSRpI9f07r9vRx6BeFz8C/b29kokksEn6ejo2N7ePtr1g9+wqKjIvLhy5cqVK1da+SQIgiAEAoGzs/Oodunt7fX09JRK/9uI6+vre+3atdG+z9gbXDO3jf9rYSm2c6Z2dnZsl2B14224b4sTiUQi0fBxQzlJKBSyXcLYsZ1vobu5rEbjSJMdjItgZ3FisXjJkiXmxaioqGGTzVscSZJisZiZHn5UO5pMJp1Ox8xDytBqtTRNW7vgu8Hn82maHvmDxQ0ikYiZz43tQqyOucFjC6Pb8/l8gUCg0+k4/AFm7gcM/lbhGIqiRCKRwWDQ67k//oBAIDAajSbTTScW5wzmTxFLzWk0nt39963JZBrhr9NxEeycnZ3VarXBYDDfhOvu7nZxcRntevMbSiSSZ555xryoUqkGBgasegoURYnFYoPBMNoD+fj4tLa2yuVy5k9PmqYbGhqSkpKsXTCDpun+/n6RSDSqPx0sO6XYeCYQCCiKGptrwS5mSjFbOFOJRCIQCDQaDYdTrC1MKcYEO1v4xNrOlGJCoZAkSVu4psyUYnd5piMEu7F+eOKGJk2aRBDEzz//zCwaDIZz586Fh4ePdj0Lpd+1sLCw5cuX19bWXrp06cqVK7W1tRkZGXl5eWNw6Nra2nfffXfx4sVr167dvHmzLczQBwAAwG1jfceuu7vbaDT29PSYfxaLxc7OzllZWR999NHTTz9tb2//7bff8ni8rKwsqVQ6qvVjfC6WMnv27LCwsIsXL+p0Oi8vr9jYWIFAYO2Dnjlz5i9/+UtwcHBqaqpGoykpKenp6VmyZImN9FkBAADgJHLkZyssbuXKlcPGaZsxY8Yzzzyj0Wg++uijw4cPa7Xa8PDwlStXBgQEEAQx2vU3pFKprN0qQVGUq6urVqsdD8Pp3Y7169fX19fL5XJmkabpkydPPv/888nJybfc13aaYp2dnfl8vlKpZLsQq2OaYnt7e9kuxOokEomdnV1vby+H27ZsoSnW2dlZo9H09/ezXYvV2U5TrIuLC0mSttB2xDTF3mVacHd3v9mmsQ52rECwG0av169Zs0aj0Qx+bu7SpUv/8z//U1BQcMvdLRXsdDqdWq12dHRkRhUZhxDsuAfBjgMQ7DgJwW5URgh24+LhCRhjfD5fKBT29PQMDnY6nU4ikYxNAT09Pfv27bt06VJFRUVOTk56enpycvK4jXcAAAATxbh4eALGGEmSkZGRV65cMQ+I0NXVFRUVNXny5DE4usFg+Pbbb3fv3q1SqaZOnapQKN54443jx4+PwaEBAAC4DXfsbFR2dnZnZ+fWrVsdHBwMBkNiYmJubi4zpYe11dXV7d27Nz4+npnBwtXVlSCIysrKhIQEZkB5AAAAuDMIdjZKKBQ+9NBDaWlpbW1tIpEoKCjIyclpbA7d2dlpb2/PpDqGo6PjgQMHHnvssTGrAQAAgJMQ7GwXSZKBgYGBgYFjfFyJRDKsI7BOp5s2bdqY9fCzBpqmz507d/z48Z6eHgcHh7i4uJiYGPQaBACAMYY+djDWwsLCEhMTzXP7Go3Gy5cvh4WFTej5EI8fP/7//t//O378eGtr68mTJ1977bXy8nK2iwIAAJuDO3Yw1pycnAoLC/fs2XP06FGhUNjf33/vvffOmDGD7brunFqtPnjwYHh4ODN9tZOTk4ODw9q1a2NiYpgehAAAAGMDwQ5YEB4e7uvrm5eXp1Kp3N3dg4ODJ3SrZXt7e1VVVUpKinmNnZ2dRCJpa2tDsAMAgLGEYAfssLOzi46OZrsKy+DxeCaTiabpwfHUZDINfkAEAABgDOAXD8Dd8vT0zM3NHTxXnlKpTEtL8/PzY7EqAACwQQh2AHeLz+fPnj3bz8/v3LlzV69eraurk8vlM2fOlEqlbJcGAAC2BU2xABYQHBz82GOP1dbWdnd3Ozk5xcTEjM1ozwAAAIMh2AFYhouLS05ODttVAACATUNTLAAAAABHINgBAAAAcASCHQAAAABHINgBAAAAcASCHQAAAABHINgBAAAAcASCHQAAAABHINgBAAAAcAQGKLa8urq6mpqanp4eJyenhISEsLAwtisCAAAAm4BgZ2FHjx79xz/+4ePjI5VKVSrVli1bfve736WkpLBdFwAAAHAfgp0l9ff3Hzp0KCIiwsnJiSAIV1dXBweHQ4cORUZG2tvbs10dAAAAcBz62FlSS0tLdXU1k+oYTk5O1dXVCoWCxaoAAADARiDYWRJFUTRND1tJ0zRF4d8ZAAAArA6Bw5J8fHwyMjKUSqV5jVKpzMjI8PHxYbEqAAAAsBEIdpYkkUgKCgrq6+vr6+tbWlqYHwoKCkQiEdulAQAAAPfh4QkLmzx58vr162tra7u7u11cXOLi4uRyOdtFAQAAgE1AsLM8uVxeUFDAdhUAAABgc9AUCwAAAMARCHYAAAAAHIFgBwAAAMARCHYAAAAAHIFgBwAAAMARCHYAAAAAHIFgBwAAAMARCHYAAAAAHIFgBwAAAMARCHYAAAAAHIFgBwAAAMARCHYAAAAAHIFgBwAAAMARfLYLAAAAAJjA9Hr9sWPHLl68qNPpPD0909PTXVxc2CoGwQ4AAADgDplMpq1bt+7YscPb25vH41VVVdXX1xcVFbm5ubFSD5piAQAAAO7Q6dOnt23bFh0dLZfL3d3dw8LCzp07V1JSwlY9CHYAAAAAd6ipqcnNzY3P/28TqEwma25upmmalXoQ7AAAAADuEEVRwzIcTdMUxVq+QrADAAAAuEMBAQFKpVKn05nXtLS0BAQEkCTJSj14eAIAAADgDkVERCxevPiLL76Qy+V8Pr+rqyslJSU/P5+tehDsAAAAAO4QSZL33ntvSEjIxYsXtVqtp6dnSkqKRCJhqx4EOwAAAIA7R5JkdHR0dHQ024UQBPrYAQAAAHAG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n+0CuKO3t/fHH39UKBROTk5RUVESiYTtigAAAMC2INhZxuXLl7///vuqqiqhUDgwMJCSkvLAAw94e3uzXRcAAADYEDTFWoBOp9u1a9elS5fi4uJCQkJiYmLOnz+/c+dOo9HIdmkAAABgQxDsLKCxsbG8vNzX19e8xs/P7/vvv1coFCxWBQAAALYGwc4C9Ho9nz+kUZskSR6Pp9Pp2CoJAAAAbBCCnQV4eHio1Wq1Wm1e09/fn5KS4uHhwWJVAAAAYGsQ7CzA3d39iSeeOHXqVGdnp1qtViqV586dS0lJsbe3Z7s0AAAAsCF4KtYy8vPzvb29jxw50tXVJZPJFixYkJiYyHZRAAAAYFsQ7CyDz+dnZ2enpaV1d3cP628HAAAAMDbQFGthSHUAAADAFgQ7AAAAAI5AsAMAAADgCAQ7AAAAAI5AsAMAAADgCAQ7AAAAAI5AsAMAAADgCAQ7AAAAAI5AsAMAAADgCAQ7AAAAAI5AsAMAAADgCAQ7AAAAAI5AsAMAAADgCAQ7AAAAAI5AsAMAAADgCAQ7AAAAAI5AsAMAAADgCAQ7AAAAAI7gs13AWKAoSiwWW/UQJEkSBMHj8ax9oPGAz+fTNM12FWOBoiiCIGzhmlIUNQb/m4wHAoGAIAihUMhcXE4SCAQkSXL4ajLXzka+b3k8Hrc/rmYkSXL7c2vG4/Hu8tM78q9gmwh2JEnyeDxrH2JsDjQeUBRlMpls4UwZtnCmFEXZyKeX+V+VoigOnyxJktw+QSbl2M4nlttX08x8f4TtQqzu7r9vTSbTCFttItgZjUaVSmXVQzB3OwwGw8DAgFUPNB5IpVKTyaTRaNguxOoEAgFFUbZwTfl8vlQqtYUzlUgkAoFAo9HodDq2a7EWsVhMUZS1v/RYxOfzRSKRjXzf2tvb63Q6Dn9czYRCIUmStnBNBQKBWCy+yzO1s7O72Sbu390FAAAAsBEIdgAAAAAcgWAHAAAAwBEIdgAAAAAcgWAHAAAAwBEIdgAAAAAcgWAHAAAAwBEIdgAAAAAcgWAHAAAAwBGkLUz6qVKprD0Iu1qt/v777319fZOSkqx6oPFAIBDQNG0wGNguxOrKy8uvXbt27733sl2I1VEUJRQKbWE2kfr6+jNnzqSmpnp5ebFdi7Xw+XySJPV6PduFWEtvb+/+/fuDg4NjYmLYrsXqhEKh0Wg0Go1sF2J1JSUlBoOhsLCQ7UKsjsfj8fl8rVZ7N2/i7u5+s002MaWYVCqVSqVWPYRCoVi/fv2MGTNmzZpl1QPBWNq+ffu5c+eWL1/OdiFjxN7enu0SrG7nzp3r168PDQ2Njo5muxa4Q52dnevXr3/ggQdyc3PZrgUs5quvvlKr1UVFRWwXMkYcHBys9M5oigUAAADgCAQ7AAAAAI5AsAMAAADgCJt4eGIMmEym/v5+gUAgkUjYrgUsRqVSGQwGR0dHtgsBi9HpdBqNRiqV8vk20cOYk5jvW6FQKBaL2a4FLKa/v5+maev1PLMdCHYAAAAAHIGmWAAAAACOQLCzuvnz51dWVrJdBQAAAHAfepncofnz55tMJoIgnn766ZkzZ7JdDtw5rVa7dOlSvV7/ySefoHvHREfT9I4dO8rKylpbW7Varaura3p6+qJFi9AZayLq7u7+5ptvjh8/3tHRwefzAwICcnNzCwoKSJIcecczZ86QJBkZGTk2dcLt+N3vfldXV/fWW2+FhISYV77xxhtisfiZZ55hsTDuQbC7Q//6178IglixYgXbhcDdKisrc3V1FQqFpaWl8+fPZ7scuCubNm0qLi5+8sknIyIi+Hz+xYsX//nPf7a0tLzyyitslwaj09zc/OKLL9rZ2T388MNBQUFarfbo0aMffvjh8ePHf//731PUSM1N27dvDwsLQ7Abb+zt7d95553//d//5fF4bNfCZWiKvUMymUwmk5kXdTrdvHnzjh07xiwajcbBizCe7d69Ozs7Ozs7e8+ePeZniUa4oBcuXHj++efvv//+p5566uTJk4sWLTp48CBr1cNQJ06cyMzMzMjIcHNzc3JySkhIePHFFzMzM5kr29fXt3bt2mXLlj3wwAMvvPDCjz/+SPzfxd29e/crr7zyxBNPLFmyZPfu3WyfBxDvvfcekwOysrL8/f1DQ0MXLVr06quvHj169IcffmBec+3atTfffPPhhx9etGjRW2+91dPTQxDEH/7wh+rq6k2bNuEP7/Hmnnvu6evr++abb264tbe31/y/53PPPXfkyBGCIH7729++/fbb5te0tbXNmzfv5MmTY1TxxIRgBzbtzJkzjY2Nubm5OTk5HR0dNTU1I7+epunVq1fLZLLPPvvs1Vdf3bx5s0qlwl+f40dwcPCxY8fOnj1rXjNp0qScnBym8e5vf/tbb2/vW2+99dVXX82cOfMvf/lLe3s7j8cjSXLnzp3PPffc+++//9vf/vaDDz4Y/A4w9pRK5enTpxcsWCAUCgevj4mJiY2NLSsrYxZff/31/v7+tWvXrlmzpqura82aNQRB/PnPf5bL5Y888si///3vsa8cRiAUCp988snNmzdfvXr1+q2vv/56W1vb6tWrv/zyy5ycnNdff/3y5cs5OTlHjhwxT5V76NAhd3d3W5gj+G4g2IFNKy4uTkhIcHNzc3R0TE1NLS4uHvn19fX1CoXikUcekUqlMpnsoYcesoXJuSeQZcuWRUdHv/zyy0uWLPnHP/6xc+fOjo4OZlNDQ8OZM2eWL1/u4uLC5/NnzZoVEBBQWlpKEARJkllZWcyk2lOmTAkMDDx8+DCbp2HzWlpaCIIIDAy8flNQUFBzczNBEI2NjWfPnn300UflcrlMJnvyySezsrIwgNd4RtN0UlJSRkbGunXrhl335kziAAANQklEQVSpK1eunD59etmyZe7u7gKBYP78+XK5vKysLDMzU6PRmP/kPnjwYHZ29i07Wdo4BDuwXd3d3YcPHzY/+1JQUMB00x5hF6VSSRCEp6cns4hOPOONVCp9/vnnv/jii2effdbX17e8vHzlypWfffYZQRBMGnjiiSfm/Z9Lly61tbUxO3p7e5vfxMPDg7nQwC7mAbXrVzK/15nwZ75wPj4+5luzMJ6tWLGitbV1165dg1e2trYSBOHv729e4+fn19LS4uDgkJSUVFFRQRDE1atXGxoa8vLyxrjgCQcPT9ytG36P4K/GCWHv3r1Go3Ht2rXmNSaTae/evUVFRcNeab6gzA/mSQvwW2R8kkqliYmJiYmJixYtKi0tffvtt6dPny4SiQiC+PLLL+3s7Ebe3Wg0DmsBhDHm5+dHEMTFixcnTZo0bFNjYyPz6595fuKG4Q/GM0dHx8cff/zdd99NTU01r9Tr9Td7fXZ29rp16wwGw8GDB8PCwnx8fMakzAkMd+xG57vvvvvggw+Yn5mOus7OzgRB8Pl8iqJ0Oh2zyXwbAMYto9G4d+/e+fPnvzPIgw8+WFJSYjAYbnZBXVxcCIJQKBTM4rlz51gpHm5IqVS+8cYbzJ05s4iICIIgrl27xtzauXjxonlTW1ubObJfuXLFvF6hUHh4eIxFxXATLi4u8fHxW7ZsUavVg9fX19f/9NNPubm5xP/dOG9sbGQ2NTc3f/311+gaMSFMnz49Ojp63bp1AoGAWcP879nQ0MAs0jTd2NjIZLiUlBSSJE+ePFlRUYHbdbcDwW50nJ2di4uL9+7d29jY+NFHHzk6Ok6ePJkgCIqivL29a2trCYIwGo1bt24d+Wl8YN3hw4d7enrmzZsnG2Tu3Ll9fX2HDx++2QUNDw93cXHZvHmzRqNpb2/fsmULbtqNH25ubq2tra+99lplZaVCoVAqlSdPnnznnXdkMllERIS3t3diYuLHH3/c2tpqMpmqqqqeeuopczSvqKi4cOGCyWTav39/S0tLZmYmu+cCTzzxhF6vf+655yoqKpqbmy9fvvztt9++8sorGRkZOTk5BEH4+/tPmTLlk08+aW1t7ejo+OCDD06dOsU8ySQSiRQKxcDAABpPxq0nn3yyvr7e3HkuJCQkNDR0w4YNPT09BoPhm2++USqVTIwTCAQZGRnbtm1rb2+fNm0aq1VPDGiKHZ3s7Oyurq6tW7f29PQEBAS88sor9vb2zKYnnnhi/fr1K1ascHJyeuihh44cOWIwGNitFkZQXFycnJzM9Jc3c3JySk9PLy4unj59+g0vKI/He+GFF9avX7948WJ/f/9f/OIXtbW1CPHjBEmSr7322tatWzdt2tTR0aHX693c3OLj41etWsW0w/7qV7/66KOPfv3rX2s0Gh8fnxdeeIH5w4wgiLlz527YsKGurk4ikTz11FNhYWGsngoQnp6ea9eu3bp168aNG5VKpUAgCAwMXLFiRV5envmvqVWrVn3wwQe/+tWv+Hx+XFzc448/zqwvLCz89NNPq6qq/v3vf0skEvZOAm7Kzc1t6dKl//znP81rXn755Q8//PC5557T6/X+/v5///vfmRZ5giBycnJeeumljIwM8y9cGAGJP2gARsVoNNI0zXSz6+7uXrJkyZtvvokcMKHNnz9/1apVGRkZbBcCAHC3cKcBYHSeffbZNWvWDAwMqFSqzz77TCaTBQUFsV0UAAAAQSDYAYzWiy++2NPTs2zZshUrViiVyldeecXc/xcAAIBdaIoFAAAA4AjcsQMAAADgCAQ7AAAAAI5AsAMAAADgCAQ7AAAAAI5AsAMAAADgCAQ7AID/yM7OjoqKYruKG5g6dWpSUhLbVQDABIBgBwDAHUePHsW0SwC2DMEOAIA7Kioq2C4BANiEYAcA411sbOzMmTN37NgRFRUlEok8PT1/85vf6HQ6ZmtUVFRmZubg18fFxZnXJCcnz5kzZ/PmzXK5/L777mNW7tq1Kz093c7OztfXd9myZQqFwrwvn88/e/ZsTk6OnZ2dq6vrihUr1Gq1eevGjRvj4+PFYrGrq+v06dMPHDhg3tTU1LR06VI/Pz+xWOzt7b1kyZLW1lbz1pKSkqysLHt7e3t7+/T09J07d45wviaT6eWXX/by8pJIJCkpKeXl5cNecLMy8vPzf/3rXw8MDJAkOWvWrDs4NABMeDQAwPiWnJzs6emZmZlZU1PT3d29fv16kiR/85vfMFunTJmSkZEx+PWxsbHmNenp6UlJSZGRkR9//PGBAwdomt6+fTtBEHPmzNm0adN7770nl8tjYmI0Gg1N01lZWeHh4ZGRkatXr962bduyZcsIgvjrX//KvNXGjRsJgli8eHFxcfGWLVtSUlJEItGZM2eYrYmJiQEBAZ9++mlpaemHH37o7+8fGxvLbNq7dy9FUbNmzdqzZ09xcfH8+fNJkty2bdvNzvfPf/4zQRDPPPNMaWnp559/Hhsb6+/vn5iYeMsyLly4MHfuXIlEUlNTc/HixTs4NABMdAh2ADDepaamEgRx8uRJ85rc3FxHR0e9Xk/fKthlZWURBMFEOkZMTExCQoLRaGQWv/76a7FYXFxcbH7xvn37mE1Go9HLy2v69OnM4h//+Mf8/HyTycQsnj17liCIP//5zzRNd3Z2EgTx2muvmY9y4sSJ1atX9/f30zQdHR0dHR2t0+mYTQaDISoqKioq6oYnazQaPTw8pk6dal5z7NgxgiDMwW6EMmiaXrJkiZ2dnXnfUR0aADgATbEAMAF4eHjExMSYFzMzM3t7e5uamm5nXycnJyaxEQTR3t7+008/zZw5k6L+8+23YMECtVpdWFjILLq6uubl5TE/UxQVFBSkVCqZxVdffbWkpIQkSWYxNDSUIIirV68SBGFnZ+fs7Lxx48aqqipma0JCwqpVq+zs7FpbW0+dOjV37lyj0ajRaDQajV6vLywsPH36dF9fn1arvTCITqdraGjo6OjIzc0115+UlOTl5WVeHKGMYUY+9O380wHAhINgBwATwOBkQxCEm5sbQRAdHR23s69cLjfHoJaWFoIg3N3db/NAAoHAaDQyP/f09PzhD3+IiYlxdXUVi8XMw6cmk4kgCJFI9N1332k0mvT0dE9Pz0WLFu3cuZOmaYIgmpubCYL429/+JhnkjTfeIAiiqanp1KlToYOcPXuW6fDn4eExuAxvb2/zzyOUMczIh76dfzoAmHD4bBcAADBqer2eIAjzXbeRCQQC88/MLjeMQbc0e/bs48eP/+lPf2IaggmCmDx5snlrVlbWhQsXDhw4UFxcvHPnzk2bNs2fP3/btm3M1qeeemrx4sXD3tDPz89gMJhfQxBEUFDQ6dOnCYIwJ1GG0Wjk8Xi3U8b1bnbo0Zw6AEwYCHYAMAEMfsKUIIi2tjbi/25rURRlvqlmfjHTQHk9JtAMbrg0mUwtLS2Ojo5MSLqZurq6w4cP//73v3/xxReZNdff9BIIBDNnzpw5c+batWtfeuml119//fDhwyEhIczWqVOn3vCd58+fP3iROan29nbzGpqmGxsbg4KCbrOMYSc7wqEBgHvQFAsAE0BHR8fRo0eZn2maLikpcXNz8/X1JQjCxcVlcOz76aefBqeiYVxcXCZPnrx9+3bzICY//PCDn5/f7t27Ry5Aq9USQ9tw3377bYIgmEx59OjRhx56qLu727w1Pz+fIIiuri65XB4dHb1161aVSmXe+uabb65bt+6GBwoJCXF2dt6zZ495TWlpaVdX1+2UQRAESZLmn0d7aADgAAQ7AJgAgoKCioqKPv3007Kysscff7y2tvaZZ55h2lXvueeeK1euvPfee+3t7VVVVb/4xS+Ym1s389e//vXq1av33HPP119//e677y5btiwyMnLYbbPrhYeHy+Xy9957b8+ePQcPHlyxYkVra2tISEhVVdXhw4d9fHyKi4sLCgo2bty4b9++zz///LnnnpPL5dOnTycI4u9//zvzPMT27dv37t379NNPr1q1avDweIPxeLyVK1fW1NQUFRVt27bt7bfffvLJJ8PCwm6nDJqmvby8NBrNW2+9xYxXN6pDAwAXsPtQLgDALaWmpqakpBw4cCA5OVkkEsnl8pdeeslgMDBbVSrVk08+yQznm5qaWlFRUVhYmJyczGzNysqaMmXKsDfctm1bUlKSWCx2cnJatGhRS0vLzV7MjGzH/FxRUZGUlCSRSHx8fFatWqXVatevX+/g4ODl5WUwGGpqaubNm+fu7i4UCv38/IqKiurr683v88MPP0yfPt3Ozk4oFMbGxn788ccjnK9Op3v++ec9PDxEIlFSUtLBgwfnzJkTExNzO2Vcvnw5OjpaIBCkp6ffwaEBYKIjaZpmO1sCAIxk6tSpBoPh+PHjbBcCADDeoSkWAAAAgCMQ7AAAAAA4AsEOAAAAgCPQxw4AAACAI3DHDgAAAIAjEOwAAAAAOALBDgAAAIAjEOwAAAAAOALBDgAAAIAjEOwAAAAAOALBDgAAAIAjEOwAAAAAOALBDgAAAIAj/j+Rvbf5iOVCi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595431"/>
            <a:ext cx="6254750" cy="62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94"/>
            <a:ext cx="10515600" cy="1325563"/>
          </a:xfrm>
        </p:spPr>
        <p:txBody>
          <a:bodyPr/>
          <a:lstStyle/>
          <a:p>
            <a:r>
              <a:rPr lang="en-US" dirty="0" smtClean="0"/>
              <a:t>Explore Data cont.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685" y="57082"/>
            <a:ext cx="2324017" cy="1532075"/>
          </a:xfrm>
          <a:prstGeom prst="rect">
            <a:avLst/>
          </a:prstGeom>
        </p:spPr>
      </p:pic>
      <p:sp>
        <p:nvSpPr>
          <p:cNvPr id="9" name="AutoShape 2" descr="data:image/png;base64,iVBORw0KGgoAAAANSUhEUgAAA0gAAANICAIAAAByhViMAAAACXBIWXMAABJ0AAASdAHeZh94AAAgAElEQVR4nOzdeXxT54Hu8aOjXfIiyRveFzA2ZjdgNoNZEwiJA4FAEpZAtk47nU/vnZm0t5PeaWamITOdTqZN2pnepkkT1oQ0aSCFJOyLWRO2sNmEGIPBCza2ka2jXbp/aMZjk0BsY/nYx7/vX+i1pPMcW0iP3rOpgsGgAAAAgL5PlDsAAAAAugfFDgAAQCEodgAAAApBsQMAAFAIih0AAIBCUOwAAAAUgmIHAACgEBQ7AAAAhdDIHaAneDwelUoV1kWoVCq1Wh0MBv1+f1gX1BuIoigIQiAQkDtI2KnVapVK5fP55A4SdiqVShTFfvLqDa2pgs/Nrvj/of3q/VatVgcCAQW/XFtpNBpBEHi/7YhgMKjT6e70035R7Px+v9vtDusiRFGMiory+XwOhyOsC+oNDAZDIBDweDxyBwm7yMhIURT7w99UrVYbDIb+sKYGg8FgMLjdbq/XK3eWcNHpdKIoulwuuYOEi1qtjoyM9Hg8TqdT7ixhZzQafT6fgl+uraKiolQqVX94F9JoNDqdTpKkLj8DxU4IBoPh/hLQ+hW5P3zbCAQC/WRNQ9+S+8OaCj3y36Q3CH1L9vv9Cl7ZfjLz0U9esaGJyX6ypkI/eN0KgqBSqcL66mUfOwAAAIWg2AEAACgExQ4AAEAhKHYAAAAKQbEDAABQCIodAACAQlDsAAAAFIJiBwAAoBAUOwAAAIWg2AEAACgExQ4AAEAhKHYAAAAKQbEDAABQCIodAACAQlDsAAAAFIJiBwAAoBAUOwAAAIWg2AEAACgExQ4AAEAhKHYAAAAKQbEDAABQCIodAACAQlDsAAAAFIJiBwAAoBAUOwAAAIWg2AEAACgExQ4AAEAhKHYAAAAKoZE7AAAA6F/8fv+1a9fsdrvFYklOThZFppm6DcUOAAD0nJs3b3744Yfbtm0zGo1Op7O4uPjhhx+2Wq1y51IIih0AAOghfr9/8+bNR48eHTdunCiKfr9///79arX6+9//vkqlkjudEjD5CQAAesj169e3bt2alZUV2vyqVqsHDRr0/vvvV1dXyx1NISh2AACghzgcDp1O13anOrVardVqW1paZEylJBQ7AADQQ6Kjo91ut8/nax3xeDwej4d97LoLxQ4AAPSQxMTEJUuWlJWVud1uQRCcTmdZWdnKlSvj4uLkjqYQHDwBAAB6iEqlevDBB3U63VtvvaVWq/1+/zPPPDN79my5cykHxQ4AAPQcs9m8YMGC2bNn37p1y2KxmM1muRMpCsUOAAD0tIiIiIiICLlTKBD72AEAACgExQ4AAEAhKHYAAAAKQbEDAABQCIodAACAQlDsAAAAFIJiBwAAoBAUOwAAAIWg2AEAACgExQ4AAEAhKHYAAAAKQbEDAABQCIodAACAQlDsAAAAFIJiBwAAoBAUOwAAAIWg2AEAACgExQ4AAEAhKHYAAAAKQbEDAABQCIodAACAQlDsAAAAFIJiBwAAoBAUOwAAAIWg2AEAACgExQ4AAEAhKHYAAAAKQbEDAABQCI3cAQAAQL/W0NCwe/fu6upqn8+XmZk5YcIEnU4nd6i+imIHAABkc/PmzTVr1ly6dCk2NtbhcGzfvv3KlStPPPGEWq2WO1qfRLEDAACy2blzZ1lZ2dChQwVBMJvNMTExW7duHTp0aH5+vtzR+iT2sQMAALKpqqqKi4trvalWq202W1VVlYyR+jSKHQAAkI1KpQoEAm1HgsGgSqWSK09fR7EDAACyycrKqq6ubr3p8Xjq6uqysrJkjNSnsY8dAACQzYwZM65du/b555/HxMRIknTjxo3ly5fn5ubKnauvotgBAADZREREPP3004WFhVVVVR6PZ+DAgXl5eWyK7TKKHQAAkJNery8qKlKpVA0NDXJn6fPYxw4AAEAhKHYAAAAKQbEDAABQCIodAACAQlDsAAAAFIJiBwAAoBAUOwAAAIWg2AEAACgExQ4AAEAhKHYAAHRdIBAIBoNypwD+C5cUAwCgK27cuLFnz57r16+rVKrk5OTp06fHxcXJHQr9HcUOAIBOa2pq2rBhQ2lpaXx8vCAIpaWlNTU1K1eujIqKkjsa+jU2xQIA0GklJSVnzpzJysqKiIiIiIgYOHDgqVOnDh48KHcu9HcUOwAAOq2urs5ms7UdsdlsN27ckCsPEEKxAwCg03Q6nc/nazvi8/n0er1ceYAQih0AAJ02ePDgqqoqr9cbuunxeKqqqrKzs+VNBXDwBAAAnTZmzJjFixdv2LAhtEG2oaFh+fLl+fn5cudCf0exAwCg00RRXLhw4ciRIysrKwVBSEtLGzhwoNyhAIodAABdNWjQoEGDBsmdAvgf7GMHAACgEBQ7AAAAhaDYAQAAKATFDgAAQCEodgAAAApBsQMAAFAIih0AAIBCUOwAAAAUgmIHAACgEBQ7AAAAhaDYAQAAKATFDgAAQCEodgAAAApBsQMAAFAIih0AAIBCUOwAAAAUgmIHAACgEBQ7AAAAhaDYAQAAKATFDgAAQCEodgAAAApBsQMAAFAIih0AAIBCUOwAAAAUgmIHAACgEBQ7AAAAhdD08PKqq6vffvvts2fPer3e1NTUxYsXFxQUCILgdDpff/31U6dOSZI0cODAlStXZmdnd2EcAADIrqam5sKFCw6HIy4ubuTIkQaDQe5E/UWPztj5/f4XXnhBpVKtXr36tddeGzZs2Msvv1xZWSkIwquvvlpeXv7jH//4V7/6VUZGxosvvtjc3NyFcQAAIK/jx49/97vfXbdu3bZt21577bXXX3/95s2bcofqL3q02EmSVFxc/L3vfS8tLS0+Pn7ZsmWBQKCioqKhoeHQoUPPPPNMdnZ2QkLC008/rdFo9u/f39nxnlwXAADwdQ0NDfv27RsyZEhOTk5GRsaIESPOnTu3detWuXP1Fz1a7CIjI+fPnx8ZGSkIgtPp/OCDD8xm89ChQy9duiQIQm5u7n9lEsXc3NyysrLOjvfkugAAgK8rLy8/efKkxWJpHUlJSXn//ffZsNYzenofu5ClS5c2NzdnZWW9/PLLNpvNbrcbjUaN5n/CREVF3bhxo7PjrTftdvtf/uVftt6cP3/+ww8/HOZ1EgRB0Ol0bV/KSiWKoiAI/WGHCbVaLQhCf/ibqlQqURT7w5qGXr1ms9lkMsmdJVxC66jT6eQOEi4qlUroT++3Wq22b71cDQaD0Whs+xmh0+k0Go3JZLrLn0wURZVK1R/+pvf+fhsIBO7yU3mK3c9//vOmpqbdu3f/5Cc/efnll7v9+f1+/4ULF1pvTpkypW0LDB+VStUzC+oNQh8e/UH/+Zv2nzUNVXZlU/z/UFEUFb+OfVRKSordbvf5fK3fLurq6ubNmxcbG/ut//X6z7vQvayp3++/2zN3+XnvRXJycnJy8tChQ3/4wx9+9NFH48aNczqdPp+vdT0bGxutVqvFYunUeOvzW63Wzz//vPWmJEn19fVhXSNRFG02m9vt7g9TzSaTKRAIuFwuuYOEncVi0Wg04X7x9AahL9N2u13uIGFnNBrNZrPdbvd4PHJnCReDwSCKoiRJcgcJF41GY7FYXC5XS0uL3FnCLiIiwuPx9K2Xa3R09OLFi997773U1FS9Xm+32ysrKx9//PHGxsa7PMpqtapUqoaGhh7LKRetVmswGO6xLcTGxt7pRz36def06dPPPPNM2w+PQCAQDAYHDRokCELrHJvP5ystLc3JyenseE+uCwAA+DqVSvXggw9+73vfGzRokM1mGzt27D//8z/n5eXJnau/6NEZu+zsbJ/P98tf/nLFihUmk+nAgQNffvnl8uXLLRZLUVHRG2+88f3vfz8iIuKDDz5Qq9VFRUUmk6lT4z25LgAA4BvpdLopU6ZMmTJF7iD9kSoYDPbk8q5du/bWW2+dOXMmEAgkJSUtWrQo9Id3uVxvvPHGoUOH3G53Tk7Oc889l56e3oXxbyRJUri3SrApVpHYFKs8bIpVADbFKhKbYjvlLptie7rYyYJi170odspDsVMSip2SUOyUJ9zFrr8cfgIAAPqQhoaG+vp6o9E4YMAArVYrd5w+g2IHAAB6Eb/f//HHH7/xxht6vd7r9c6ePfuBBx5IS0uTO1ffQLEDAAC9yP79+9evXz969GiDwRAMBs+fP+/1eletWhURESF3tD6AszsCAIDeIhAInD59OisrK3TtCpVKlZKScuzYsfPnz8sdrW+g2AEAgN7C7Xbv2bPHaDS2HTQajf3h2MRuQbEDAAC9hV6vnz59usPhaDvocDiioqLkitS3UOwAAEBvIYri2LFjy8vLQ90uEAhUVFRMmjRp6NChckfrGzh4AgAA9CKTJk1yuVy//vWvtVqtz+ebN2/eAw88YDKZ5M7VN1DsAABALyKK4qxZsyZOnFhfX28wGOLi4kSRDYwdRbEDAAC9jtlsNpvNcqfoe6jAAAAACkGxAwAAUAiKHQAAgEJQ7AAAABSCYgcAAKAQFDsAAACFoNgBAAAoBMUOAABAISh2AAAACkGxAwAAUAiKHQAAgEJQ7AAAABSCYgcAAKAQFDsAAACFoNgBAAAoBMUOAABAISh2AAAACkGxAwAAUAiKHQAAgEJQ7AAAABSCYgcAAKAQFDsAAACFoNgBAAAoBMUOAABAISh2AAAACkGxAwAAUAiN3AEAAIDyud3uixcv2u12i8WSnZ2t0+nkTqRMFDsAABBe169f/9Of/nTw4EGj0ShJUlFR0aJFi+Li4uTOpUAUOwAAEEZer/ejjz4qLS0dPXq0IAjBYPD06dM6nW7VqlWiyC5h3YxfKAAACKNr167t3LkzLS0tdFOlUmVkZGzdurWmpkbeYIpEsQMAAGHkcrm0Wm3bEVEUNRqNy+WSK5KCUewAAEAY2Ww2l8vl8XhaRyRJ8ng8MTExHX+SYDDY9hlwJ+xjBwAAwighIWHVqlXvvvtuZmamyWRqaWkpLy//3ve+Fx0d3ZGHS5K0d+/eixcvejwei8UyadKkYcOGhTtz38WMHQAACK85c+asWrXKZrMdPXo0Li7uu9/97owZMzryQL/f/8EHH7zzzjv19fUul6usrOynP/3p2bNnwx2472LGDgAAhJdOp5s1a9aMGTOeffZZs9nc8YNhL168uGXLltGjR6vVakEQDAaDKIp79uzJy8vjiNpvxC8FAAD0BFEUIyMjO1XI6urqIiMjQ60uxGKx7Ny50+FwhCGgElDsAABAL6XX630+X9sRn89XWFio1+vlitTLUewAAEAvlZ2dPWrUqMbGxtDNYDB45cqVrKwsrkh2J+xjBwAAeimbzTZjxoxdu3aFLlZht9tnz559//33y52r96LYAQCA3mvkyJGpqalffvmlJElxcXFDhgxpu8sdbkOxAwAAvZrNZhs/frzcKfoG9rEDAABQCIodAACAQlDsAAAAFIJiBwAAoBAUOwAAAIWg2AEAACgExQ4AAEAhKHYAAAAKQbEDAABQCIodAACAQlDsAAAAFIJiBwAAoBAUOwAAAIWg2AEAACgExQ4AAEAhKHYAAAAKQbEDAABQCIodAACAQlDsAAAAFIJiBwAAoBAUOwAAAIWg2AEAACgExQ4AAEAhNHIHAACgD6urqzt58uStW7eio6NHjRoVHx8vdyL0axQ7AAC6qLS0dOvWrRcuXDCbzZIk/ed//ufq1auHDBkidy70XxQ7AAC6wuPxfPrpp9XV1YMHDw6NWK3WTz/9NDMz02AwyJsN/Rb72AEA0BVVVVUHDhxou+01Njb24MGD165dkzEV+jmKHQAAXeH3+0Xx9o9RURQDgYAseQCBYgcAQNcMGDBg/Pjxt27dah2x2+0FBQWJiYkypkI/R7EDAKArzGbzlClTSktLr1271tjYeO3atQsXLkyaNCkyMlLuaOi/OHgCAIAuKigoeOmll06ePNnU1GSxWEaNGpWbmyt3KPRrFDsAALouNzeXMofeg02xAAAACkGxAwAAUAiKHQAAgEJQ7AAAABSCYgcAAKAQFDsAAACFoNgBAAAoBMUOAABAISh2AAAACkGxAwDcK6/X29jY6Pf75Q4C9HdcUgwA0HWSJO3evfvChQslJSVFRUX5+fmFhYUaDR8ugDyYsQMAdFEwGNyyZcumTZtaWlomTpx48+bN3/72t/v375c7F9B/UewAAF109erV9957Lzc312w2i6IYHR2dk5Nz/PhxSZLkjgb0UxQ7AEAXNTQ0mEymthtezWbz4cOHGxoaZEwF9GfsBgEAfUlTU9ORI0fq6uoMBsPgwYOHDx8uirJ9RTcajR6Pp+2Iz+cLBAImk0muSEA/R7EDgD6jrq5u3bp1Z8+etVgsXq/3vffeW7ZsWXFxsVx5MjMzi4qKLly4kJqaKghCIBD46quvHn30UZvNJlckoJ+j2AFAn/Hpp59evHgxJycndDM+Pv7tt9/Oy8sbNGiQLHn0ev1DDz0UCARKSkoMBoPD4ZgzZ86DDz4oSxgAAsUOAPoKr9dbXV09YMCA1hGdTmez2a5evSpXsRMEITU19dlnn505c6bdbrfZbFlZWWq1Wq4wACh2AIB7otfrhwwZIncKAILAUbEA0FdotdrExMSamprWEY/H09DQkJaWJmMqAL0KM3YA0Gfcf//9dXV1Z8+etVqtHo+npqbmySeflHE7LIDehmIHAH1GXFzcqlWrjh49WltbazAYcnJyhg8fLncoAL0IxQ4A+hKLxXL//ffLnQJAL8U+dgAAAApBsQMAAFAIih0AAIBCUOwAAAAUgmIHAACgEBQ7AAAAhaDYAQAAKATFDgAAQCE4QTEAoEdJkvTVV19JkhQTE5OVlSWKTDEA3YZiBwDoOV9++eW2bduOHj2q1+tbWlrmzZv36KOPms1muXMBCkGxAwD0kObm5m3btl25cmXUqFGCIPj9/n379kVGRi5cuFDuaOh7AoFAMBhUq9VyB+ldKHYAgB5y6dKlzz77bMSIEaGbarU6MzOzvLzc6XQajUZ5s6EPuXnz5u7duysrK4PBYEJCwrRp01JSUuQO1VuwZwMAoIc4nU6dTtd2RKfTlZSUOJ1OuSKhz3E4HBs3bty+fXtTU5Pdbj98+PB7771XV1cnd67eghk7AEAPsdlsLS0tfr+/dfPZrVu3pk2bFhUVJW8w9CFHjx797LPPhg4dGrppNpvLysr27du3aNGi8C20sbGxrKysubnZZrMNGzZMr9eHb1n3iGIHAOgh2dnZDz744O7duzMyMvR6vd1u/+qrrx5++GGNhg8jdNSNGzesVmvbEavVGtYZuwsXLnz88cenT582GAzNzc2TJ09esmRJbGxs+JZ4L/rF/yWNRnPbiyBMdDpdzyxIXqIoBoPB/rBDTOgsDP3hb6pSqVQqVT9ZU0EQIiIigsGg3FnCJfTX7LUzCqtWrUpMTCwtLd23b9/s2bOXLVs2efLk0N+lg0J31uv1Wq02bDF7C1EUdTqdgl+urUKTuB15F7LZbGq1uu1nkN1ut1qtYXoHs9vt+/bta2xsHDt2bGikrKxs9+7dzz33XKdet63u/f02EAjc5af9otj5fD673R7WRYiiaLPZPB5Pc3NzWBfUG5hMpkAg4HK55A4SdhaLRaPRNDY2yh0k7DQajclkCvd/k97AaDSazeaWlhaPxyN3lnAxGAyiKEqSJHeQO5o9e/a0adNWrFgRGRkpimJTU1OnHq7RaCwWi9vtbmlpCVPC3iMiIsLj8Sj45drKarWqVKqOvN+mpKRcuXIlOjraYDAIguDz+S5dujR37twwvVefOXNm//79o0aNat0TdMCAARs2bJg1a5bNZuvCE2q12tDM372kust8Yb8odgCAXkWr1UZHR8udAn1SXl7eM88887vf/S7UBZuamhYvXjxhwoQwLc7tdt+2q4BGo1GpVF6vN0xLvEcUOwAA0JfMmTNn6NChly9fDgQCycnJgwYN6tpW0Y5ISEgIzfG3HtDd2Ng4derUXrvvCsUOABB2165dKy0tdTqdsbGxo0ePDm1EA7osNTU1NTW1Zxa0fPny9957Lz093WAw2O32K1euPPLII7eduKf3oNgBAMLr8OHDP//5z2NjY3U6nd1uLygoWLp0adf2TwJ63rx586xW69mzZ51OZ1JS0ooVK1pPst0LUewAAGF048aNn//858OGDYuMjAyNnD17dtu2bcuWLZM3GNBBOp1u2rRp06ZN8/l8vf/UPFx5AgCUz+Fw3P0UCeFTXl4eHR3d2uoEQUhJSamqqurNx+0C36j3tzqBYgcAChYIBI4cOfKrX/3qiSee+OUvf/nJJ5/0/ImKfD5f6JSQrdRq9cGDB30+Xw8nAfoDih0AKNahQ4deeeWV6urqcePGNTY2rl+/fsuWLT18ttsBAwbY7fa254aor6+fM2dO2zk8AN2FYgcAyuR2u48ePTp48GCbzabT6SIjI3Nzc999990rV670ZIyBAwc+/vjjZ8+eraurs9vtlZWVFRUVs2bNCt/5KYD+rA9sLQYAdEFjY2NJScnEiRNbR7Rardlsrq+vz8jI6LEYKpWquLg4ISGhtLTU4XAMHTp04sSJPRkA6FcodgCgTHq9PhgM3nYcn9fr7fkLPWu12sLCwsLCwh5eLtAPsSkWAJTJarUuWrTo8uXLrTvVVVdXT5w4MTMzU95gAMKHGTsAUKx58+ZJkrRr166IiAiXy1VQUDBv3jyTySR3LgDhQrEDAMWyWq1PPfVUYWHhzZs3IyMjs7OzzWaz3KEAhBHFDgCUTKPR5OXlyZ0CQA9hHzsAAACFoNgBAAAoBMUOAABAISh2AAAACkGxAwAAUAiKHQAAgEJQ7AAAABSCYgcAAHBPzlRo/2FdlNOtkjsIJygGAADoqgtXNe/sMx0t1QmCsPmw8bFpkrx5KHYAAACddrlGs2GPseScPhj8r5E/lhjnjXdGGoN3fVx4UewAAAA64XKNZs1O05FSXbB9hctJ8UpuMdLolymXIFDsAAAAOujKDfW6XaaD5/SB9pVuZJZ3xSxpaLpXplz/g2IHAADwLWqb1O/uNX5y3BAItBvPS/MtLpIm5HpkynU7ih0AAB3ldDpra2sFQUhISDAajXLHQU+obVSv323cdcrgb1/pclJ8y2dJY7N7S6ULodgBANAhJ0+e3LdvX0lJiUqlmjx58pQpU8aMGSN3KIRR/S1x417T9hMGr6/deFaib8WsXjRL1xbFDgCAb1dRUfFP//RPgwcPLigoEAShtrb2pZde+sUvfpGVlSV3tJ4jSdLVq1ddLld8fHxSUpLcccLolkN8v8T44SGDx9fu1HRp8f7FU6UZo9yi/Ges+2YUOwAAvt2JEycSExNtNlvoptVqTUpK+vzzz/tPsbtw4cL27dsPHz6s1WodDsfSpUuLi4u1Wq3cubqZXVL98YBp82GD29uuuyVY/UuKnHPGuMTefW0Hih0AAN+uubn5tp3qTCZTc3OzXHl6WENDwyeffHL9+vX8/HxBEDwez/vvv2+xWGbOnCl3tG7T7FS9f8C4+bDR6bm90i2b4ZwxyqXu3ZUuhGIHAMC3i4yMlKR2FxWQJCkqKkquPD3swoULp0+fzsvLC93U6XSZmZlnzpyZMWOGStVbt0p2mNOj+uiIYdN+U4uz3brERQcWFjrnjXdp1XKec7hTKHYAAHy7sWPHrl27NjIyMiYmRhCEhoaGqqqqcePGyZ2rh0iSpNfr244YDAaPx+P1enU6nVyp7p3To9p8yPD+QVOz1K7S2SIDj02T5o51aftaUepreQEAkENaWtqLL764d+/e/fv3q1SqwsLCJUuWZGRkyJ2rh1gslpaWlrYjdrs9IyOj77Y6jy80S2e85Wi3hdViDiwucj443qXT9JlZurYodgAAdMjIkSNzc3MXLFggCEJCQsJtM1jKNnz48ClTppw8eTItLU2j0TQ1NV2+fPmJJ56QO1dXeH3CjpOG9btNN+3tKl2kKfjwBOcjhU6Tvk9WuhCKHQAAHaXX69PS0uROIQODwbBw4UKz2fzHP/5RpVJNmzZt/vz5o0aNkjtX5/j8wt4v9Ot2mWoa1W3HjfrgQ+Ndi6dKEcY+XOlCKHYAAODbxcXFLV++fP78+S6Xy2q1ajR9qUL4A8KuU4b1u421X6t0D090Lix0Rvb9ShfSl/4qAACgW/j9/osXL968eTMiImLQoEEREREdfGBkZGRkZGRYs3WvQEDY84V+w27T9ZvtKp1eGyye4Hp0qjPKFLjTY/siih0AAP2L3W7ftGnT9u3bIyIi3G73uHHj5s2bl52dLXeubhYMCkfLdGt2mMpr2rUdrUaYPdq1bKZki1RUpQuh2AEA0KsFAgFJksxmc3edMW7btm2HDx/Oz88XRVEQhMrKym3btj399NMdn7fr5YJB4Uipbs1O0+WvVbo5Y11LiqTYKAVWuhCKHQAAvZTb7d6xY8eJEyf27ds3ffr0/Pz8SZMm3ePObS0tLRs3bhw3bpz439fGSkhIOHbsWFFRUZ87GOIbnbyk/cMO88Vr7X5LGrVQNMK9bIaUaPPLFaxnUOwAAOg5wWCwtLS0pqZGrVZnZWWlpKTc5c5bt25du3Ztenp6QUHBjRs3/uM//sPj8cyaNeteArjdbkEQbrvGq06nc7lc9/K0vcHJr7Rrd5rPX23XbURRmD7SvXS6lBRze6XzeDzHjh27cuWKz+dLSkqaOHGiAuYsKXYAAPQQr9e7adOmDz/80GKxBAKBxsbGv/zLv7zT5VZramp+97vf5efnh6boLBZLbm7uyZMnCwoK7uVSZlFRUdOmTbtx44bVag2N+P3+5ubm2NjYLj+n7M5WaN/eaTpzuV1bFVXClGHupTOktPhvmKXz+XwbN2789NNPBwwYIIrinj17ysrKnnzyyb51aMjXUewAAOghJSUl27Zty8/PV6vVgiA4nc7/+I//SE1NHTx48Nfv3NDQYDQa9Xq93/9fvcRkMh07dmzRokX3Uuy0Wu2kSZN+8YtfZGVlRUVFuZ7TPigAACAASURBVN3uioqKhQsXZmVldfk5ZVRaqVm7y3z8y3aVTqUSJg7xrJglZST47vTAEydOfPLJJyNHjgxtko6Pjz9x4kR6evpDDz0U9tDhRLEDAKCHlJWVpaSkhFqdIAhGozE+Pv7ixYvfWOz0er3X6207EggE/H6/wWC4xxgFBQXPP//8kSNHdu3aNXXq1CVLlkyfPr11l7u+oqJWs363seScPtj+DHSjB3lX3ecYnHzHShdSWVkZFxfXdq0TEhIqKyvDEbUnUewAoF9oaGiora1Vq9UpKSkmk0nuOP2Ux+O57dAHrVbrcrlu3rwpSVJsbKzRaGz9UWpq6n333Xf69Onk5GRBEILBYEVFxbx58xISEu4xhkqlKigoKCgoeOqpp4xGY2vR7CsqajXrdpkOntfdVunGZHuXzXAMSfuWSheiUqmC7R8fDAa767hjGVHsAEDhgsHgrl27fvOb3xgMhkAgMHHixBkzZowYMULuXP1RfHx8aWlpdHR060hNTc3JkyfXrVsniuKkSZPGjBlTVFQUmkbS6XShyzwcOHDAZDI5HI6ioqLi4uJunFrrc8cKVNap1+02HTijD7SvdMMzvU/OkoZleO/wuG+Qnp5eV1eXlJTU2mtramqmTp3ajWllQbEDAIU7ceLE//t//2/kyJGhibrq6uqdO3fGxsYmJSXJHa3fKSoqqqqqunz5ss1mCwQClZWVer2+rq5u/PjxarXabrf/9re/1el0kydPDt0/LS3tO9/5TmFhod1ut1qt2dnZOp1O3lWQS22T+t29xk+PG/ztz0A3JM23pEiakOvp7BOOHj26uLh4y5Yt8fHxarW6vr5+0qRJ06ZN667AcqHYAYDCnTp1Kj09vXXza0xMTGlp6RdffEGx63mJiYmLFi3at29faLO41Wo9cuTI8OHDQz+NiIjIysr67LPPJk6c2DotZzQa+/n0am2juGGPadcpg6/9sa2Dk33LZ0njBne60oWIorhkyZLs7OyKigq/35+UlFRQUHDv+y/KjmIHAArncDj0en3bEYPB0NLSIleefi4tLW358uV+v18Uxb179164cKHtTyMiIvbs2fPss8+azWa5EvYe9Xbxnb2mT48bvO33mssc4FsxS5qQ6+nCHnFtL+OhVqvHjRs3bty47grcG1DsAEDhoqOjy8vL2+7X5XA4LBaLjJEQ2q8rIiLittMCO53OadOmKWDe6B7dcojvlxg/PGTw+Np1t7R4/+Kp0oyR7i7sZ+h2u/fv33/mzJnQZTzGjh07ceLEPnfgyLei2AGAwo0fP37z5s0GgyG0X1d1dfXw4cPz8/PlzgVhyJAh48aNu3TpUuj6E263u7y8fPr06cprGx1nl8T39hu3HDG4ve0qXXKM/4kZ0vSRbrGrx61u27btj3/8Y2ZmZkFBQW1t7a9//Wuv1zt9+vRuCN2bUOwAQOFyc3NfeOGFAwcO7Nu3LxgMzp079/7777fZbHLnghAREVFcXLxt27bdu3frdDqn07ly5cqioiK5c8nDLglv7TBtPmx0utt1twSrf+kM58xRLvU9HA1cVVW1du3a/Pz80NEnVqtVp9N9/vnn48aN63OHBt8dxQ4AlG/MmDHDhw9fsmSJVqu1Wq39eUKot8nIyHjmmWceeOABSZLi4+P79HW9uszpUX20XbVmu9gstTvDYmx0YFGhc954l1YdvNNjO+jmzZtGo7HtMcVms/no0aNLliyh2AEA+h6dTpeYmCh3CnwDnU6XkZEhdwp5uDyqzYcN75eY7FK7WTpbZOCxac6547qh0oV8/TIefr+/Wy7j0dtQ7AAAgCAIgiRJFRUVDocjLi4uPT09rJdh8PhUfz5q2LTP2ORot4U12hxYPNX50ASXTtM9lS4kIyOjqKgodEk34b8v41FcXBwXF9eNS+kNKHYAAEC4dOnStm3bDh06pNfrW1paFixYsGjRonBMaHl9wo6ThvW7TTft7SpdlFkoHi89Uug06buz0oXodLqHHnrI7/cfOXLEaDQ6HI5p06YVFxcr4Bpit6HYAQDQ63g8npaWlraXjm3ldrsPHTr01Vdfeb3ehISEwsLC+Pj4e1xcc3Pz1q1br1y5Ejpc2ufz7dixIyoqqri4+B6fuS2fX9h+wrBxj6nuVrtKZzYEH58ZXDpLcEtSNy7uNmlpac8++2xRUVFzc7PVah08eLBWqw3f4uRCsQOAvsrhcBw7dqy2ttZgMAwcOHDYsGHKm37ohxwOx86dO8vKyg4ePDh79uz8/PzQBcdCP/X7/e++++727dtDFzk9ffr0lStXnnjiiYSEhHtZ6MWLFz/77LPWS1xoNJrMzMyysjK3233b2a27xh8Qdp8yrNttrG1sd+COURd8eKJzYaEzLdmiUqncYex1giAIRqNx5MiR4V2G3Ch2ANAnNTU1rVmz5vjx41ar1e/3r1+/fvny5d07v4KeFwgEtmzZ8sknn2RmZk6cOPHmzZuvvfaa2+1uPd3aF198sW3btpEjR4aqntVq/fLLL3ft2vXEE0/cy3KdTudtBU6v15eUlDz77LP3WOwCQeHgOf3bO0zX6ttVOq06ODvfvXyWZI0I3Omx6AKKHQD0STt27Dhz5szQoUNDNxMSEtasWZOTk6P4CQllu3Llyvvvv5+fn6/RaARBiI6OzsnJOX78+MSJE0O7u1VVVd12wprY2Njq6upgMPj1+dorV65UVFQEAoHExMScnJy7TOhardaWlpZAINB6jVq73T59+vR7ORVIMCgcOq9fs8t0pfb2Sjd3nOuxaU5bJJWu+1HsAKDvCQaDV69ebXv6Ep1OFxMTU1FRQbHr0xoaGkwmU6jVhURGRpaUlCxdujT059ZoNIFAuz4UCATUavXXS9snn3zyu9/9LtQCGxsbFyxYsHjx4rbP3FZOTs6cOXMOHDiQkZGh1+ubmpq++uqrhx9++E73/1ZHSnVrdprKq9s9XKMW7hvjenyaFBfdE5Xu6tWrVVVVarU6PT393ndD7CsodgDQ9wSDwa/P0KhUqmCw+w8nRE8ymUwej6ftiNfrDQaDrUdRZGVl1dfXp6SktG4hvX79ekFBwW3Pc+HChddff33UqFGheT6/3//nP/85OTn5Tpe10Gg0CxYsiIiIuHz58sGDB6dNm/bQQw+NHz++C6tw8pL2rR3msmvtCoaoEiYPda+6T0qK8XfhOTsrtEV7zZo10dHRgUDAbrf/4Ac/mDZtWg8sWnYUOwDoe0RRTE5O3r9/f2ZmZmjE5/M1NDSkpqbKGwz3KDMzc8qUKa2nWwsEAl999dVjjz1msVhCd8jOzn7qqafefPPN+Pj40FTclClTZs6cedvzXLx4ccCAAa0nK1Gr1SkpKWVlZXe5XpnFYnn00UfdbvczzzwTHR3dhcuTnPpKu2an6fzVdoeaiiph+kj30hk9VOlCjh07tnHjxtYLiDkcjldffTU5OTk7O7vHMsiFYgcAfdLs2bNramrOnTtns9l8Pl9VVdXChQvz8vLkzoV7YjAYHnrooWAwWFJSYjAYXC7XAw888MADD7S9z7x58wYNGlReXu52uxMTE0ePHt32SlkhHo/ntq2oGo3mtrnAb6TX67twtMS5K9q3d5i+uHx7pSsc5l46Q0qP77lKF3L+/PnU1NTWX4vZbB4wYMD58+cpdgCAXio2NvbJJ588fPhwbW2tXq9fsmTJmDFjON2JAoROtzZz5syWlpbk5OS0tDSfz3fbfXJycnJycu7yJHFxcQ0NDcnJya0jjY2No0aN6va0pZWajXtNR0tvb5ajB3mfvt8xKOn25D3D5XLddo46nU7ndDplCdPDKHYA0FfZbLZ58+bJnQLdT6/XDxkyRBCEiIiIjkyzfd348ePPnz9/4sSJxMREURTr6+sHDx58l+2wXfBVtWbNzm+odOMGe1bMkrKT5al0ITExMWfPnrVara0jt27dUt7Vw74RxQ4AAKUxGo2PPfZYYmLilStX/H5/Tk7O1KlT7/Ekxq0qatXrdpkPntfddqzO6EHe5TMdeWlyVrqQwsLCd955R6vVxsXFBQKB6urq0aNHjxs3Tu5cPYFiBwCAAtlstgULFgSDwdD5ULrlOWsb1e/uM35y3ND+jCvCkDTvk7OkUQO93bKUe5ecnPyLX/xiz549DQ0NKpWqsLBw5syZUVFRcufqCRQ7AAAUS6VSdUurq20U391n+vS4wX97pfMtKZIm5HZle3FYDRw4cODAgU6nU61Wf/3gEgWj2AEAgDuqbRQ37jXtPGnwtT+2NTvZt3ymVJDT6ypdW63n/+s/KHYAAOAbNDnED0qMfzpk8PraHW2dnuBfNkMqHOrmIOxeiGIHAADaaXKI7+41/vnY7ZUuLd6/dIY0ZZhbpNL1VhQ7AADwX+yS6o8HTFuOGFyedt0tKca/dLo0faRbFOWKhg6h2AEAwkWSJI1G0692XW/L4/E0NzdHRkb2id+A06366Khh035Ti7NdpYu3BB6bJt0/xqWm0vUFFDsAQPe7cOHCvn377Ha7SqVKSUmZNWtWPzk9bIjH49mzZ88XX3xRUlJSWFiYl5c3c+bM1iu39jZOj+qjI4b39pua21c6iznwSKFzwSSXVhO802PR21DsAADd7PLlyy+88EJGRobNZgsEAnv37m1sbFy5cqXJZJI7Wg/Zvn37xo0bBw4cOGnSpJaWlnfeecftdi9YsKC3XfPNFap0B4x2qd10nDUi8Ng05wPjqHR9D8UOANDN9u/fn5KSMmDAgNDNgQMHHj58ePjw4VOmTJE3WM9oaGj4/e9/P2bMGL1eLwiC2WzOyclZu3btpEmTWn8nsvP6VH8+Znh3n7GppV2lizIFHp3qLJ7g0mupdH0SxQ4A0M0aGhqio6Pbjlgslps3b8qVp4c1NTXpdLpQqwvR6XQGg6GxsbE3FDufX9h+wrBht6ne3q7SGfXBh8a7lhRJZgOVrg+j2AEAupnBYLjt0vUej6f/nCrWaDT6fL5AICD+9xGkwWDQ4/HIviXa5xd2njRs3GuqbWxX6Uz64ILJzkcmO6l0CkCxAwB0s7y8vP3790dFRWm1WkEQ7HZ7XV1dXl6e3Ll6SEJCQnFx8aFDhwYOHKhSqYLBYEVFxdy5c5OTk+WKFAgIu0/r1+82VTe0u7yYURcsnuhaVChFmqh0CkGxAwB0s8mTJ9+4ceOdd96Jiory+/0jR4780Y9+lJqaKneuHiKKYnFxsc/n+/TTT00mk9PpnDlzZnFxsUYjw2duICgcPKd/e4fpWn27SqdVB2fnu5fPkqwRgTs9Fn0RxQ4A0M00Gs2jjz5aUFBQXV2t1WozMjJiYmLkDtWjbDbbqlWrioqKmpqaoqOjMzMzQ5OXPSkYFI6W6dbuNH1V3e6zXqsRZo92LZ0hxURR6RSoE8XO4XCYzebQvw8dOtTQ0DB16tSoqKjwBAMA9G3p6enp6elyp5CNWq3Ozs6Wa+knL2nf3G7+8nq7T3mNWiga4V4+Uxpg9csVDOHWoWJXXV09d+7cZcuW/e3f/m0wGJw/f/6WLVsEQUhISDh48ODAgQPDHBIAAHTIyUvat3aYy661+3wXVcLkoe5V90lJMVQ6hevQ9UF+9KMfNTU1zZgxQxCEjz76aMuWLf/n//yfnTt3xsbG/uxnPwtzQgAA8O3OXdH+6I3oH/8hum2rE1XClGHu3/2vxhceb6bV9QcdmrHbuXPn6tWr8/PzBUHYuHHjoEGDXn75ZUEQnn/++RdffDGs+QAAwN2dv6pds9N06qt2u/GpVELhUPeymVJ6PH2uH+lQsbt582ZoP4lgMLhnz54nnngiNJ6UlFRdXR3GdAAA4M4u12g27DEeOKu/bXz0IO/T9zsGJflkSQUZdajYxcXFVVZWCoJw8ODB2trauXPnhsarqqosFksY0wEAgG9SXq1Zs8t0tFQXbH8GurGDPStmSoNTqHT9VIeK3cyZM//+7/++srLy7bffzsjImD59uiAIjY2Nr7766uTJk8OcEAAA/I8rteq1u0wHz+tvq3SjB3pXzJKGpHllyoVeoUPF7mc/+9mCBQt+8pOfWCyWLVu2hE6x+N3vfvfSpUt/+MMfwpwQAAAIgiDUNqrf3Wf85Lgh0P4MdEPSvCtmSaMHUunQsWKXmpr6+eefNzQ0mM3m1qsa//Vf//Urr7ySlJQUzngAAECobVSv223cfcrgb1/pclN9y2c6xmRT6fBfOnGCYpvN1tzcXF5enpqaGhERUVBQEL5YAABAEIS6W+Lbn0ZsP2HwtT+2dWCib8UsaXyuR6Zc6KU6Wuz+9Kc//d//+3/PnTsnCMLhw4cnTJjw6quvulyuH/7wh+GMBwBAP3XLIa7drXlvv8HTfj4uPd6/bKZUONStUsmUDL1Yh4rd5s2bFy5cOGzYsOeff/5f//VfQ4Nut/tHP/pRfHz8ypUrwxgQAIB+pskhbtpn/PNRg8fXrrulxvmXzZCmDHeLVDrcQYeK3erVqxcsWLBp0yav19ta7J5//vny8vJf/vKXFDsAkF19ff3JkyebmppiY2Pz8/Ojo6PlToSuaJZUmw8bPzholNztuluCNbCkSLp/jEvdoStGof/qULE7e/bsP/zDP6jVaq+33XRwcXHxm2++GZ5gAICO+vLLL7ds2XL+/PmIiAi32/2b3/zmxRdfHDZsmNy50AlOt+qjo4ZN+00tznaVLi46sLDQOW+8S6sO3umx/ZzD4SgpKamsrAwGg8nJyYWFhVFRUXKHkk0nDp74OpfLpdPpuisKAKALvF7vJ598UlVVlZOTIwiCRqOJjY3duXNnVlaWyWSSOx2+ncuj2nLE8N5+U3P7SmcxBx6fGXh4giQEOULijlwu19q1a48cOZKQkCAIwuHDh8vLy1etWmU2m+WOJo8OFbvRo0f/6le/mjlzZttBh8OxevXqsWPHhicYAKBDampq9u7dO378+NaRmJiYw4cPz507N1T10Gu5vaqPPzO8u8/Y2NJuC2uUKbBoinP+JJfNYvZ4BA+97s4OHz588ODB4cOHh27GxMQcP37carUOHjxYEIS0tLRQ4es/OlTs/v7v/37u3Lljxox56KGHBEFYt27dunXr3nvvvZs3b27fvj3MCQEAdxMIBFRfOzxSFMXAbSexRW/i9Qk7ThrW7TI1NN9W6YLFE5yPFDpNeja8dkhVVVVcXFzbEUmSXnvttdC3Grvd/ld/9VczZsyQKZ0MOlTs7rvvvq1btz7//POrV68WBOE3v/mNIAgjRox4++23+9UvCwB6oYSEhEmTJtXV1Vmt1tBIc3Oz0+lMTEyUNxi+kdcnfHrc8M5eU729XaWLNAYfKXTOn+g0Uuk6Q61Wt/0OU1NTU1paOnjw4KFDhwqCIEnSb37zm8TExCFDhsiXsUd1dB+7OXPmzJkzp7q6+vr164IgpKWlxcfHhzMYAKBDDAZDUVHRSy+9lJKSYjab3W739evX//Zv/9ZiscgdDe34A8LOk4YNe0y1je0qnVEfXDDJ+chkZ4SRStdpmZmZH374YUJCglqtFgShtrZWpVK1VhSTyZSUlHTu3DmK3TdLTEzkKyAA9DZjxoz553/+5xMnTjQ2NsbGxo4ZMyYzM1PuUPgfgaBw8Jz+rR2m6/XqtuMGXfD+Ma7HpzktEWw376KxY8cWFxdv3rw5NjZWpVJVVFSkp6enpqa23kGn0zmdThkT9rC7FbsOHhjx+eefd1MYAEAXDR48OLS3uMFgEEVRkiS5E0EQBCEQFA6c1a/fbbp6o12l02mC88a7lhQ5LWYq3T1Rq9WPPfZYXl7e1atXg8FgZmbmxYsXRfF/5kRv3boVExMjY8Iedrdip9Hc08lQAADot4JB4dB53dpdporadh+mWo0wd6xrSZEUE0Wl6x6iKI4aNWrUqFGCINTW1q5fv76ioiK0NbampmbYsGETJkyQO2PPuVt1O3LkyN0fHAwGOeoKAIDbnLyk/cN288Xr7T5kNWqhaIR7+UxpgNUvVzDFS0hIWLBgwa5duxoaGgRBGDt27KxZs2w2m9y5es49zckdOnRo8eLFocMpAADAiUvatbvMF662+3gVRWHmKPfSGVS6npCZmfnMM884nU6VSmUwGOSO09M6WuzOnTv3wQcfVFZWtk7R+f3+Q4cONTc3hy0bAAB9xpnL2rd3ms5WaNsOiiph6nD3splSSiyVrkcZjUa5I8ijQ8Vu586d8+bN83zt1NcDBw78t3/7tzCkAgCgzzh/VbN2l/nkpXaVTqUSJuW5l8+UMhKodOg5HSp2L7744ujRo//whz9kZ2dHREScOnXKbDb/+7//+40bN1auXBnmhAAA9FKXazQb9hgPnNXfNj56kPep+xzZyT5ZUqE/61CxO3fu3Jtvvtn25H6pqamvvPLKypUrf/rTn4YuRwEAQP9xuUazZqfpSKku2P6kwmOyPStmSTkpVDrIo0PFTpKk1t0PjUaj3W4P/XvVqlVPPvkkxQ4A0H9cvaF+d79pz2n9baeFyEvzPjlbGpnllSkXIAgdLHaDBw9+991358yZo1KpUlJSdu/eXVBQIAiCw+Goq6sLc0IAAHqF6zfV63eb9p7WB9rP0lHp0Ht0qNj97//9v59++unr16/v2LGjuLj4pz/9aV1dXXJy8q9//evQRXYBAFCw2kb1+t3GXacM/vazdDkpvuWzpLHZtx9ciD4tGAz6/f5vvUzDtWvXamtr9Xp9enp6ZGRkz2T7Vh0qdk899ZRara6oqBAE4fnnn9+7d+8rr7wiCMKAAQNeffXVsOYDAEBG9bfE9w4Ytx0zeP2qtuMZCf6lM6TCoW6V6k4PRd/T1NS0Z8+eiooKv98fGxtbVFT0jZdd9vl8H3744YYNGyIiInw+37hx42bOnDlixIieD/x1HT2P3ZNPPhn6h8ViOXjwYFlZmdvtzsnJ0etvPxQIAAAFuOUQ3y8x/umQwetr193S4/2PTpVmjHKLVDplcbvdmzZtOnr0aHJysiiKV69e3bx586uvvpqamnrbPQ8cOPDBBx/k5+frdDpBEGpra3fu3DlgwIDQdczk1ZUrT7S0tAiCQKsDACWprq5ubGyMjIxMSkpSq9Xf/gDluuUQN+03fnTE4Glf6VJi/ctmSlOHd67SVVZWXrhwweFwxMTE5OfnR0REdHNcdJMTJ07s27dvxIgRKpVKEASTyRQMBvfu3bt8+fLb7nnmzJn09PRQqxMEwWaznTt37ty5c32g2B07duzll19+//33RVEUBMHv93/3u9/9/e9/HwwGo6Ojf/nLX3IeOwDo6yRJ2rJly6ZNmwwGg9vtnjt3bnFxcW/4iOp5zZLq/YOmzYcMTk+77jbA6l86Q5o5yi2KnXvCI0eO/Mu//EtcXJxer7fb7SdOnHjiiSf65++296urq7Narao2G9etVuvXDxINBAJut/u2uS29Xi9JUk+k/DZ3K3ZHjx6dPn263++vqqpKSUkRBOHf/u3fXn/99aKioilTpmzevPmpp57Kzc2dMGFCT6UFAHS/jz/++OOPPx4zZoxWqw0EAp9//nkwGHzyySdbJyT6A6dH9dERw6b9phZnu0oXFx1YWOicN96lVQfv9Ng7qa+v/5d/+Zdhw4a17ll/8eLFrVu3rlq1qntCo1vpdDqvt92hzV6v9+v/C0RRjI6OrqmpMZlMrYN2u91ms/VEym9zt2K3evXqqKiogwcPhlpdMBh89dVXR4wYsX37dp1O98Mf/nD48OGvvfZap4rdrVu33n777RMnTkiSlJKS8sQTT4wdO1YQBKfT+frrr586dUqSpIEDB65cuTI7O7sL4wCATrHb7WvXrh07dqxWqxUEQRTFzMzMHTt2TJ06NScnR+50PcHpUW0+bHz/gLG5faWLiQosKZLmjnVpu7LXkiAIwuXLlyMjI9seL5mcnPzhhx8uXLgwKirqXjIjHHJzc+vq6gYMGGA2mwVB8Pv9lZWVM2fO/Po9J0+e/Omnn6rVapvN5vP5KisrJ02aNGrUqB6P/A3uNqd89OjRv/iLvxg4cGDo5okTJ65fv/7MM8+E2mtkZORjjz1WUlLSqeWtXr26oqLi7/7u7379618PGzZs9erV1dXVgiC8+uqr5eXlP/7xj3/1q19lZGS8+OKLzc3NXRgHAHRKS0uLKIptpyVUKpXBYAjtTq1sbq/qjweMK39hfWu7qW2rs5gD33nA8Ye/aSye0PVWJwiC3+8X22+7bd2vqetPirDJyMj4wQ9+8MUXX5SWln755ZcnTpyYM2fO1KlTv37PoUOHvvDCC8nJyYcPH/7ss8+mTJmyaNEio9HY85m/7m4v2Js3b+bl5bXe3Lt3ryAIs2bNah3Jysqqqanp+MIkSbJYLI8++uigQYMEQVi5cuXWrVtLS0v1ev2hQ4deeuml0Kzb008/XVJSsn///okTJ3ZqfN68eZ1aeQBAVFTUxIkTJUlq/VgKBAKht2t5g4WV1yfsOGlYv9t0096ueEWagg9PcD5S6DTpO73h9euSkpLsdnvb/bHq6+vvu+++6Ojoe39yhENRUVF2dvbly5c9Hs+AAQNyc3NVdzifTX5+/qhRo5YvX24wGNpuk5Xd3YqdyWRq+1XjwIEDsbGxubm5rSMqlepOK3ynJ/zxj3/cerOpqcnn8w0YMODSpUuCILQ+syiKubm5ZWVlcXFxnRqn2AFAZ0VEROTl5W3YsGHw4MFGo9Hr9ZaXlz/00EMZGRlyRwsLr0/YccKwYa+p/la7SmfS+x+Z7Hqk0NUtlS4kLS1t1apV69evT0lJ0el0dru9qqrqO9/5jtjZQzDuIBgMlpaWnjx50m63WyyW/Pz8wYMHd8sz92dJSUlJSUkduacoir1kv7q27lbsUlNTjx8/vmjRIkEQmpubQ5edaNvkTpw4kZiY2LUFezyef/3Xf50wYcKQIUN27txpNBrbnuI5Kirqxo0bdru9U+OtNxsbG2fPnt1687nnnnvuuee6lrNT9Hp9/zkFTP85xAQ94gAAIABJREFUYj82NlbuCD2k/6xpf9i9qVNTCI899lhkZORrr72m0Wh8Pt+KFSvmz59vtVrDF+/eGQyG1ouYd5A/IGw9Ivz+z0LVzXbjqqDT7PhIvLwhevTDMZbFof2rusuKFSuys7PPnj3b3NwcHx8/ZcqUrKysTj3DXVZz3759P/vZz9LS0kwmU3l5+YcffvhP//RPEydOvOfUsuk/70L30hbuvin/bsWuuLj4t7/97axZs0aOHPmDH/xAkqQVK1a0/rSiomLDhg3z58/vQqb6+vrVq1fbbLa/+Zu/6cLDv5VarR4yZEjrzZiYGJ/PF44FtaXRaEIXIQn3gmQX+q4ZuO3y10qkVqtVKlUPvHhkp1KpRFHsJ6/e0JoGg902K9PbdOF/qFqtLi4unj59ekNDQ2RkZOiMD732la9SqdRqdSAQ6Pg6BoLCnpOq334kVt5ot5VJrfJGeXbnJ57SD3D40vM2b96s1Wofe+yx7g08YcKEtkcZduoXK4piMBj8xpfrrVu3XnzxxZEjR4a+qFitVrPZvGPHjry8vO7tpj2D99uOCwQCdznT5N2K3V/91V+99dZbrTvVzZ8/f+7cuaF/f/TRR88995zX6/3rv/7rzgYqLS196aWX7rvvvmXLloXm/ywWi9Pp9Pl8rZNwjY2NVqu1s+Oti4iKilq7dm3rTUmSmpqaOpuzU0LzsR6Ppz8cw2EymQKBgMvlkjtI2FksFo1GE+4XT2+g0WhMJpPdbpc7SNgZjUaz2exwODwexV7c02AwiKLYtVNqhfb9unXrVneH6k4ajcZisXg8no4c3hEICiVn9et2m67eaPdBqNUEJ2VXnfz4f40emRn0Ci6vIAhCenr6f/7nf06ePLn3XPczIiLC4/F848u1rKxMrVbrdLrWd2Oj0bhnz545c+Z0dlKwNwh9negP77dardZgMNxjW7jL1Obdil1iYuLJkyfffPPN6urqMWPGLFu2rPVHdXV1JpNpzZo1I0eO7FSUixcv/uM//uNf/MVftD3MJHQsxYULF4YPHy4Igs/nKy0tXbp0aWfHO5UEANBLNDc3l5WVtbS02Gy23Nzcbjl/XjAoHL6gW7vLdLmm3SedViPMGetaUiRVXDxTuqNd/dXr9aIoOhyO3lPs7kIUxa/PWQaDwX5+1RB8y2HcCQkJbQ93aPX444+vXLmy7e6fTqfz9OnTdz+nncfjeeWVV2bNmpWXl1dfXx8aNBqNFoulqKjojTfe+P73vx8REfHBBx+o1eqioiKTydSp8c6vPgBAZpcuXfrzn/98/Pjx0DRGUVHR4sWLY2Ji7uU5T17S/mGH+eK1dp9xGrVQNMK9bIaUaPMLgtAYHS1JUiAQaP0sczgckydP7iuHrKakpEyaNKm6urr1d3Xjxo2pU6d2ed93KIOqu3Y0OXv27PDhw+/+bGfPnv27v/u72wbnzJnzve99z+VyvfHGG4cOHXK73Tk5Oc8991x6erogCJ0d/0aSJIX7Qh+hTbFut5tNsUoS2hTb+iVEwfrbpli73c6m2F5CkqTf//73FRUVAwYMEAQhGAyWl5dPmjRpxYoVdzrrQmhTrMvl+sZNsScvadfuMp+/2q7SiaIwY6R76X9XuhCfz7du3boDBw5kZWVptVqHw/Hll1+uXLnyvvvu69ZVvCd32RQrCMK5c+d+8pOfxMbGms3mlpaWvLy8Bx98sI8eGBvaFNvQ0CB3kLAL96bYHi12cqHYdS+KnfJQ7JSkbxW78+fP/+M//mN+fn7riM/nO3bs2JtvvnmnE0ncqdidqdCu2WE6U6FtOyiqhCnD3ctmSKlx37CvelNT0yeffLJx40a1Wj1x4sQRI0bMmDEjdAWOXuLuxU4QhNra2lOnToVOdzJ69Oj/z959R7WR3vvjn1HXSEISTfTeizEd00yHNcZ93bCNvbY3m5ycbHKS/d57kpuTvTn3uyk3d7PZJJst2d2413XDnV5tMF4br7HBBoPpXUJIoz7z/WN+Py7CaxsbCQn4vP6yxtLMBwPS2888z+dZuKtKIdi9ktecYwcAAGARGxwcrKqqGhgYoNPpXl5eqamp838XUqPRzAhSDAaDRqO90n8dH3YzjldhDa1GM/NQFIkL1O7Kwn2dn7vQUiQSbd269Y033picnLSzs7OSnQNeiUQiyc3NtXQVwIpAsAMAgKVobGzs2LFjjx49sre3Jwjizp07fX19u3fvftXmcHNkb29PLVKeWjAhl8uTkpJmOcfucR/jYCl269HMxRbxQS+JdNMJhcKFMq8OgJeCYAcAAEtRZWVla2vr1G7gQqGwrq4uODh4nheiubm57dix45tvvvHy8qLuT3V1df30pz99afvW9j7084s2Nx6yZswAivbX7cxUBrkv/nZoAHwvCHYAALAUDQ0NzZjEZmtrOzQ0NM9loCian59vY2Nz//79ioqKnJycN998Mzo6+gUv6R6m/+EUUnabTRhHumXeuqJsPNRTZ96KAbBuEOwAAGApYrFYM3rfGwwGi6wbYLPZWVlZmZmZP/zhD188UNc/Rj9SgVU0s2e0bwv20BVl4ct9IdIBExscHKyrqxseHmaz2X5+fgkJCSZpsmhWEOwAAGAp8vPzq6ioEIvFVD9brVY7ODhowU4ZKIq+INUNSWlHK7DSOxyDcaQLcNXvysJjAhbtGmdgQf39/cePH3/06JFYLNbr9aWlpX19fVu2bJnexNcKQbADAIClKCkpqaenp7i42NbWliCIsbGxPXv2hISEWLqumWRK2pla7tl6jk5v1NbO25ncnqZIDtU8p9sdAHNVUlLy5MmTqf3ZxGLx2bNnw8PDw8LCLFvYi0GwAwCApYjJZBYWFkZGRvb19TEYDC8vr6mFFFZCqqCdqOJeapwZ6TwdDT9cR08M0eBKjaVqA4uewWAYHh6e3i6OwWCIxeL+/v6lEuy8vb1LSkpMdTYAAADmRqPRwsLCrPBTSo7TTlVzL9zkaHRGkc7V3rA9Hc+ONtiKRUugRTqwJBRFURSdsRsvQRDWvxXvi4JdTEzMbE7R1NSEIAiPx8vKyjJNUQAAAJYklQYtbuCcqMKUaqNI5ygitqbhudFqOg2hoXCvCZgdjUbz8vK6cuVKYGAgdUStVo+NjU3dmbVaL/r1YDDglwcAAMB8wDXo2TrumTrujEjnICS2peE50WqGtQ+UgMUmJydnaGjoxo0b1OKJ4eHhd955x9vb29J1vcSLotvNmzdf/GKSJGeMUgIAAACvRKVFL9zgnK7FJnGjSGcrILamqd6IVTPp1rgLOVj0bGxs9u7dGxkZOTQ0xOFw/Pz8/P39LV3Uy81pTK6+vn7z5s19fX2mqgYAAMDSoTOgJd+yD5ViUoVR/wgbjNiUolq7Qs1mQqQDlsThcBITEy1dxauZbbBraWk5c+ZMT0/P1BCdwWCor6+fnJw0W20AAAAWJ50BvXKLc7ySOz5pFOkEGLkxCV+bqOayINIB8DpmFexKS0vz8/O12pkdIH19ff/nf/7HDFUBAABYnPQGpPIe+3AZNig1mjTHZZEFCerNqTifC5EOgNc3q2D3/vvvR0ZGfv311/7+/nw+/+7duzwe789//vPw8PDu3bvNXCEAAIDFgCCRuhb219ex/jGjSMdhkWsS1G+m4gKIdADM2ay2xWhpafm3f/u34ODgqXWy7u7uH374IYPB+M1vfmPO8gAAACx4BInU3Ge//ZH4/x4TTE91bCa5doXq659L38pVQqoDwCRmNWKH4ziHw6H+zOVy5XI59ec9e/YUFRV98MEH5qoOAADAQkaSSEMb62Ap9mTA6OOGyUCyI9WFGbidDbRWAMCUZhXsAgICTpw4kZeXh6Kom5tbeXl5XFwcgiBKpXJkZMTMFQIAAFh4SBJpaGUdLMWeDM6MdLnR6q0rcXshRDoATG9Wwe5nP/vZ3r17+/r6SkpK1qxZ85vf/GZkZMTV1fVvf/tbaGiouUsEAACwsNxpZ35dwnvUa/QRQ0ORpFDNW7m4s63BUoUBsOjNKti99dZbdDq9q6sLQZD33nuvsrLyww8/RBDEycnp448/Nmt9AAAAFpC7HcwDpdjDbub0gzQakh6hKUzHXewg0gFgXrPtY1dUVET9QSQS1dXVtbW1aTSawMBANpttttoAAAAsGA+6GYdKeXc6jCIdiiJxgdqibNzHSW+pwl6VSqW6ceNGb28viqIeHh4JCQnwSQcWkFkFu7y8vE8++WT6xrfUnrjFxcV//OMfa2pqzFUdAAAAq9fawzhUxrv9eGakSwzR7szEvSQLJtIhCKJWqw8cOFBfX+/g4IAgyPXr1x8/frxr1y4Wi2Xp0gCYlVkFu2vXrk2thJ3u0aNHjY2Npi4JAADAwtAxwDhYijW0zgw9cYHanZm4v+tCinSU2tra+vr6sLAw6qGjo2NlZaWfn19aWppF6wJgtl4S7Ph8PvWHxMREGs2o6Z3BYFCr1cuWLTNXaQAAAKxV1xD9cBmv7gGLNG4/F+Wn25mpDPZYeJGO0tPT4+joOPUQRVFHR8fe3l4LlgTAK3lJsCsvL6+trf35z3+elZVla2s7/a9QFHV2dn777bfNWR4AAADrMiSln6jiXr3NIYzblYR46HZl4ct9dRaqyzRQFJ3lQQCs00uCXVxcXFxc3OXLl//85z/7+vrOT00AAACs0MA4/Ug5Vt7MfibS6XdmKiP9Fnako3h6epaVlTk4OFBhjiCIwcFBT09PS9cFwGzNao5daWkp9YenT5/29/fTaDRXV1c3NzdzFgYAAMBajEzQTtdwLzdydAajsSsvib4wQ5Ucqlk0Q1pJSUkdHR0VFRUODg4kSY6MjGRnZ8fHx1u6LgBma7btTr744ov/+q//6u7unjoSEBDw+9//fv369eYpDAAAgOXJlLQztdyz9Ryd3ii7eUoMOzLwxRTpKCwWa9euXcHBwVPtTqKjo5lM5stfCYB1mFWwO3z48Ntvv718+fLCwkJnZ2eSJHt7e4uLizdu3Hjx4sVVq1aZu0oAAADzTI7TTtdwz9VztMaRzsPRsDkVz4jQGC+oWzxYLFZSUpKlqwDgNc0q2H300Ue7du3617/+NX0C6e9///stW7Z88MEHEOwAAGAxkePohRvcM3VcXGMU6SQiw5Y0VV60erFGOvDadDrdyMiIRqNxcHCY6qcBLGJWwe7BgwcffPDBjGVBNBpt586d27dvN09hAAAA5ptKgxY3cE5UYUq10Ru+o4jYmobnRqvpEOnAMzo7O69evVpSUkKn0xMSEqKiotLS0mApsaXMdo6dwfA9G/zRaDRixuIoAAAAC5BKg56t556p4ypURp/H9kJiWxqeE6VmzvbjAiwtMpns/PnznZ2d8fHxKIpOTEx88sknAoEgJibG0qUtUbP6TQ0PD//yyy9zcnLodPrUQb1e/+WXX0ZGRpqtNgAAAGan1qIXbnJO12By3CjSifnE1jTVqlg1k0E+77UA3Lt37+7duyEhIdRDPp/v5eXV1NQEwc5SZhXs/v3f/33Dhg2hoaEFBQWurq4EQVCLJzo6Oi5evGjuEgEAC9r4+PjExIRQKJzR5BxYnE6PlNzhHC7DxieN7rDaYOSmFHztCjWbCZEOvIRcLscwbPoRHo83OTlJEAQNJmNawouC3Y9//OOtW7cmJyevX7/+2LFjv/rVr/70pz9N/W1wcPDZs2dh5QQA4HkUCsWlS5eOHTvGZDJ1Ot327dvz8/N5PJ6l6wKITo9caeKcqMLG5EYfvQKM3JisWrtCxWVBpAOzIhAIVCrV9CM4jkskEkh1lvKiYPf3v/89LCwsOTkZQZCtW7du3bqValCMoqi7u7urq+t8FQkAWHhIkrx48eLVq1djY2OZTKZWq718+TJJkps3b4ZZ1RakNyAl33KOVWLDMqPPXR6HXJ+oWp+k4nEg0oFXsGzZsoiIiK6uLhcXFwRBlEplV1fXm2++aem6lq5Xmw3r6ekJO6sAAGZjcHDw5MmTMTExDAYDQRAWixUQEHD8+PG0tDSJRGLp6pYigkTqWtj/uo71jdGnH+ewyNxo9bZ0lYgHi+HAKxOLxQUFBdeuXSsrK6PT6XFxce+88w5MsLMgWOYEADALuVzOYrGoVEdhMBhsNntiYgKC3TwjSKT6O/bhMqx31CjSsRhkQYJ6c6pKCJEOzIGvr+/+/fsLCgq0Wq2jo6NAILB0RUvaS4LdnTt3Tp8+/eLnbNq0yXT1AAAWCYFAoNVqDQbD1Gp6vV6v1WrhTX8+kSRS/4B9qAzrGjKKdEw6+UasemuaylYAkQ6YAJPJdHd3t3QVAEFeGuw+//zzzz///MXPIUmYkAEAmMnJyWnDhg3l5eV+fn4MBkOv17e3t2/atMnJycnSpS0Vd9qZX13nPe4zep9n0JGVyzQ7M3En8fd0JwUALHQvCXZ79+7Nysqan1IAAIsJjUYrKChAEOTMmTMsFkuj0bz55purV6+GlRPz4PYj+qfForZeo3d4GookhWr25OAudhDpAFi0XhLsYmJitm7dOj+lAAAWGaFQWFhYmJWVNTExIRKJHB0dIdWZW8tT5uFy7p12oxuvVKTbnY272kOkA2CRg8UTAAAzQlHUyckJbr/OgwfdjBNVWEMra/pBFEXiArVFWbiPs95ShQEA5hMEOwAAWNg6BxlHK7g199kzjkf66fbmKv1cFmGk0+sX4RcFgEm8KNj94Ac/CA0NnbdSAAAAvJInA4yDpdhN41E6BEHigw2F6ZMBrost/Wi12vr6+paWFpIk+Xx+RETE8uXL4f7+7CkUip6eHq1WK5FIYBx9sXpRsPv000/nrQ4AAACz93SYfrIaq7jLJozbEoR46N5erY/yJ3F8saU6BEGuXLly4sQJLy8vkUjU19d36dKlX/ziF/Hx8Zaua2G4f/9+aWnpzZs3GQwGjuO7d+/Oz8+f6kb0vfR6/f3794eGhthstq+vLzQ0WRDgViwAACwkvaP0w2VY9XczI12Yl64oCw/31nE4HARZhNt09vb2HjhwICoqisPhcDgcFouFomhdXd3y5cvZ7Jm3ocEMw8PD169fHxwcjIqKQhBEo9EcPXpULBanpKQ87yUqlerIkSOlpaUikUiv14+Pj//kJz9JS0ubv6LBa4FgBwAAC8OglH6kHCu7yyaMmwoHe+h3Ziqj/HQWqmuejIyM8Hg8Fut/7zuLRKLa2tqtW7dSu5SCF2hpaWlpaQkMDKQestlsLy+v5ubmFwS7srKympqayMhI6ma3Uqn8+OOPvb29YWdRKwfBDgAArN3IBO10DfdyI0dnMJpP5iXRF2aokkM1S2GaGYvFmrFmwmAwEAQBw3WzoVQqZ/xDsdlslUpFkuTzJim2t7e7u7tP/S2Px7Ozs3v8+DEEOysHwQ4AAKzXqJx2sgq70sTRGU+Z85Lod2biiSHapRDpKF5eXvHx8b29vVOz/ru7u9esWSMUCp8+fUr1SnRzc6PRFuFt6LkTi8WTk5PTjygUCjc3t+elOoIgdDrdjBl4DAZDq9WasUpgChDsAADAGsmUtBOV3IuNHJ3e6KPXw9FQmIGnhGlo8xvptFqtQqEQCoUvnm5vPjwe74033rh8+XJzc7ONjY1MJouLi0tOTj5w4MDly5e5XK5KpVq9evW6devEYrFFKrRmy5cvj4+Pb2lpcXd3p9PpUqm0q6vrrbfeet7zaTSag4NDd3c3j8ejjhAEIZVKJRLJfJUMXhMEOwAAsC5yHL1wg3umjotrjLKbRGTYkqbKjVbT53dMSqFQlJaWPnr0qK6uLjU1NTo6OiUlxSLxLjAwUCKRtLe3EwQhEAi8vLyOHz9+8+bN2NhYGo1GEERdXR2NRtu5cyeM283A4/E2btzI4/HOnTtHo9FWrly5adOmF3c0y8zMPH/+PIIgtra2Op2ur68vNzc3IiJivkoGrwklSfLlz1rgcBzHcdysl6DRaLa2thqNZsZY96KEYRhBEGq12tKFmJ1IJGIwGKOjo5YuxOwYDAaGYXK53NKFmB2Xy+XxeHK53DrvKClU6Jk67tl6rmpGpBMT29PxrMhZRToOh0Oj0Uz1pkcQxPHjx69du+bj48PhcORyeUdHxw9+8IP09HSTnP81MBgMkUikVqsfPnz47rvvxsXFTcU4g8Fw69atv/71r66urpYqz7T4fL5WqzXhj+vExIRWq7W1tZ1NNH/69Gltbe3Q0BCTyfT3909JSZkawDM5sViMouj4+LiZzm89mEwmh8OZY1qwt7d/3l/BiB0AYCHRaDQ9PT1qtdrR0dHR0dHS5ZiMSoOeu8E9U8udVBlFOnsbYstKPC9GzbTQu3VXV9eZM2eio6OpHCAUCgMCAm7fvr1ixQoOh2OZmv5/SqWSxWJNH5yj0+ksFkupVFqwKisnFApn/2RPT09PT88XLLAAVgiCHQBgwejo6Lhy5Up1dTWTycRxvKioKD8/n8lkWrquOdHo0Cu3OMeruDKF0XCcDUZsSlGtS1SzGJa8rzI+Po5h2PTRHT6fX1dXV1hY6OzsbMHCEAQRiUQajUan0039DGi1Wo1GA3PsTAtS3cICwQ4AsDBMTEwUFxc/ffo0JiYGQRCtVnvy5EmBQJCZmWnp0l6TTo9eavz+SPdmiqogQc1hWX6qDIZhM+4DarVagiAwDLNUSVMkEklhYeGFCxf8/Pw4HI5KpWpvb9+5c6eDg4OlSwPAYiDYAQAWhocPH3777bdhYWHUQxaL5ePjc+/evbS0NEut03xtOj1ytYlzogoblRtFOgGX3JisWrtCxWVbPtJRfHx8UlJS2tra3NzcEAQhCOLJkyfbtm17pTt6ZoKi6KpVq5hM5ldffUWn0xMSEjZv3pydnW3pugCwJAh2AICFQalUzpjUxeFwKisr33nnHS6Xa6mqXpWBQErvcI5WYENSo0iHscn1Sar1iSo+11oiHYXD4axZs+bChQs1NTVsNlupVKampjIYjEOHDvH5/NDQ0ICAAAuWh2HY2rVrs7KyZDKZWCy2hnFEi3v48GFbW5tSqXRwcIiNjYUb00sNBDsAwMIgFApnTIpXKBSZmZkWn8I/SwSJ1LWw/3Ud6xszGl/ksMjcaPW2NJWITzzvtZbl7u6+b9++jIwMhUKhUqkaGxuvX78uEAg0Gs3hw4fffffd1NRUy1bI4/HMt1pzYSkrK/vkk0+cnZ1ZLNbExMT9+/dhy7WlBoIdAGBhCAsLS05Obm5u9vDwYDAYcrn8yZMn69evt/6Z3QSJ1HzHPlyO9YwYRToWg8yPV29ZqRLxrDTSTWGz2cHBwQRBfPbZZ729vX5+ftRxOzu7P//5z8HBwTCtzRr09fX9/e9/X7ZsGTVy6eTk1NnZefny5X379lm6NDB/INgBABYGDoezYcMGLpdLdVhNTk7+8Y9/HBcXZ+m6XuJOO/OfV3kdA0ZvtkwGkh2p3p6B29tYe6SbTiqVXrt2LSEhYeoIj8fj8/nd3d0Q7KxBd3e3jY3N9PvRTk5OxcXFW7ZsEQgEFiwMzCcIdgCABUMikRQVFa1du1alUtnb27NYLEtX9CINraxDZVh7v9HbLIOO5ESpt6bhjqKFFOnAgvC8hnNLYScCMAWCHQBgIUFRVCwWW/l88NuPWYfKsNYeozdYOg3JWK4uzFA5iQ0vfrlKpbp582Zvby+NRvPw8IiPj7eSCCsWi3Nych4/fjzVwU6pVCoUCnd3d8sWBiju7u4TExNqtXpq4unQ0FB+fj4M1y0pEOwAAMBk7nUyD5RgLU+NeibTUGTlMs2ODNzV/iWRDkEQlUp14MCB+vp6BwcHkiSvXLny6NGjnTt3WkO2o9FoeXl5JSUlOI5TiycGBgbefffdxbQFyILm7u6+f//+r776ysXFhcViyeXy4eHh9957z/rnoQITgmAHAAAm8LCbeaAUu9thFOlQFEkK0ezMxD0lL490lJqamhs3bky165NIJOXl5QEBASkpKSau+LX4+Ph8+umnt27dGh0dpdqdBAcHW7oo8L/y8vJcXFxaW1updifx8fEQu5caCHYAADAnj3oZB8uwpkdGI2ooisQHaXdl4T5O+lc6W09Pz/RPYhRFHR0de3p6TFOrKUgkktWrV1u6CvD9UBSNiIiIiIiwdCHAYiDYAQDAa3oyyDhYijW0smbMTY/x1+7KwgPcXi3SUZ69awZbsAMAZg+CHQAAvJr+/v4HT1TVj32bnogI47WtIR66omw8wkf32if39PSsqKiwt7enwhxBEMPDw56ennOsGQCwRECwAwCA2dJqtQdOVJxvdDTYZJGI0Sja3CMdJTk5uaOjo7q6mlo8MTw8nJOTY/3t+gAAVgKCHQAAzMqQlP6Hg/iDoa2IjdEGEv4umqIcTYy/1iRXYbPZRUVFwcHBfX19KIp6enpGR0czGPBeDQCYFXizAACAlxiZoB2rxK41sQ2EePo4HZ/WRxv6omh9Qox/jAkvx2azrWQN7FLT2dl59+7diYkJsVgcFRUF/fnAQgTBDgAAnmt8kna8knvlFkdnMLrxyqMN+nBKHJj3Hw20KZXhlioPmNCtW7d+97vfOTs7c7lcpVJ54MCB3/72t1N9ZwBYKCDYAWC9tFptW1ubVCq1sbEJCAiYvgUkMLcJJe1EFfdiA0erN4p0bHLQj1fuyGxGEZIkSYVCYeXbYIDZmJycrKmpCQ4OFgqF1BEbG5vS0lJ/f382m23Z2gB4JRDsALBSY2Njp06dqqys5PF4arU6Li5uzZo13t7elq5r8ZvE0fM3uGfquLjGKNJJxESM23e1597j+vmgTBudTtfV1ZWZmRkUFGSpUoGp9Pf3NzY2RkVFTR2xs7Orra1dv349LEkGCwsEOwCsEUmSxcXFd+7ciYyMpNpedHZ2Xrp0ad++fVO7QAKTU6rRs3XfE+kcRcT2dDwrUk1DncOd3r59+3ZdXZ3BYNi8eXNeXp41bPYFAAAUCHYAWKOxsbFz587Fx8dPdaZ1cXGpqanJzMyEHZzMQa0HGq7CAAAgAElEQVRFL9zknKrGJlVGkU7EIzYkq9YnqpkMqgcxLS0tLTExcfv27RiGTd22Awudq6trXFzc6OioSCSijoyOjiYnJzs7O1u2MABeFQQ7AKyRWq2m0Wh0ulFbDRaLpdFoTHgVgiBkMhmdTre1tTXhaRcWjQ69cotzooorVdCmH7fBiE0pqnWJahaDnPESFosFn/eLDJ/PT01N/eCDD5ycnDAMUygUQ0NDRUVFMBwLFhwIdgBYI1tb28TExImJCYFAQB3RarVKpdLe3t5Ul2hpaamoqCgtLSVJcu3atevWrVtq8U6nR0rucI6UY2PyGZGOXJOg2pCswtgzIx1YxGJiYj788MPm5maq3UlkZKSbm5uliwLglUGwA8AaYRgWGxv7ySefeHt78/l8tVrd2dm5Y8cOV1dXk5y/s7Pz17/+tY+PT0JCAkEQzc3NWq128+bNSyTb6Q3I5VucoxXY6IRRpOOyyYJ49ZaVOI8DkW7hIQhifHxcpVLZ2tryeLzXOIOXl5eXl5ep6wJgXkGwA8BKJScns1isW7dulZWVpaWlpaWlpaSkmGoz+Bs3bri6ujo6OiIIQqPR3N3d79696+Pjk5OTY5LzWy2CREpvIx9/w+8fM450LLIgQf1mKi7gWlek6+jo6OvrYzAYHh4eMID0AsPDw5cvXz537hyDwdDr9T/60Y8yMzNnTGYAYCmAYAeAlaLT6StWrFixYsW+ffu4XK6pIh1FKpVO3eSlCAQCqVRqwktYG4JAKprZRyu5faMIgvxvquOwyDUJ6k0puA1mXZGOIIgzZ84cO3ZMJBKRJCmTyX74wx9mZ2dbui5rpNFozp49++2338bHx9PpdKVS+dVXXzGZzPT0dEuXBsB8g2AHgLUzR19iDMNmrMPQaDSvd/fK+hEkUnOffaQc6x42XozCIPPj1FvSVCIeYanaXqChoeH06dNRUVFMJhNBEJVK9emnn7q5ucGy6Ge1tbVVVFRM9Qbi8Xh+fn537txJTk6m/vUAWDpoL38KAGDRCQ8P7+7uVqlU1MOJiYmBgYHw8EW4NdadduZPPhH97rhgeqpj0JFVseqvfi79Qb7SOlMdgiAPHz50c3ObyiVcLtfZ2bm1tdWyVVmniYkJHo83fVSbx+NVVVUplUoLVgWARcCIHQBLUXR09N69ez/77DMej0cQRFxc3Pvvvz8PHfYfPnzY3NysUCiEQmFsbKxZJ6o3trEOlWGP+4ze5Rh0pCAR2ZKqEGFq813aJLRa7YzRJiaTadp+N4uGQCCY+l8KRaVSpaamwi585tbT0/P06VODweDq6urn52fpcgCCQLADYGlCUTQvLy86Orq/v59Op3t7ezs7O8vlcrNetK6u7sMPP3R1deVyuQqF4tixY++///6yZctMfqE77cyDZbyH3UbvbzQakrlc89YbBn8PTC4ntFqTX9bE7O3t7969O30jWqlU6uDgYMGSrFZgYGBSUtLDhw/d3d1RFNVqtR0dHbt27YIudGZ17dq1zz77TCwWoygqk8m2bNmyYcMGWLBicRDsAFi6HBwcqKDAYJj9rUAmk/3pT38KCwujFm3Y2dnx+fzy8vKgoCATfvo+7GYeKMXudhgNdNFQJClUU5SNu9kbuFyuqa5lbikpKT09PR0dHQ4ODiRJDgwMREdHx8fHW7oua8TlcteuXctgMK5fv85isdRqdVFREaycMKsHDx588cUXy5cvpzY51Ol033zzjaura2JioqVLW+og2AEA5kN/fz+Hw5m+FNfOzq6mpmbjxo3u7u5zP/+DbsahMt6ddqNIh6JIUoh2R6bSS2KY+yXmmUQi2bRpU0VFxdDQEI1GCw4OzsjI4PP5lq7LSrm5ue3du/eNN95QKpUODg4mbOUNvldra6uTk9PU1tVMJtPNza21tRWCncVBsAMAzAcURUlyZj8RkiTn3sblcR/jYCl269HMYb/4IO2uLNzXWT/H81uQu7v7rl27dDrds/vLgWdR3f4sXcVS8b1zQLXWP8VhCYBgBwCYD25ubnFxcSMjI1OTxoaGhtLT0yUSyWuf8+kQ/XA5VtvCnpEYQzx0e3LxcC/dXAq2HtCwA1ghBwcHqVQ6fdNkqVQaExNjwZIABYIdAGA+CASC9PT03/72txKJhFo8ERwcnJeX93qppXuYfqIaq2hmE8a9SkI8dEXZeITPIol0YDqDwUCS5DzMBwWzER8f/+DBg++++87Z2RlF0dHR0cDAwNTUVEvXBSDYAVPQaDRDQ0Moijo6OrLZbEuXA6xUZGTkxx9/fO/ePblcLhaLo6OjX2ON55CMfqKSe/U255lIp9+8Ek8IgjtBi9DQ0FB5eXlfXx+CIBKJJDs7WyQSWbqopY7P52/btk0ikfT09JAk6efnl5aWBqu2rQEEOzBXd+/eraysrKmpQRAkNTU1LS0tIiLC0kUBK+Xu7v7aSyWGZbTjldi12xyDcaTzdtJvT1elhEGDt8VJLpefOHHiwYMHTk5OKIo2NDSMj487ODgIhUJLl7bU2dvbb968GUZSrQ18J8CcdHV1/fa3vw0ICKC6MPT39//nf/7nRx99BFOYgQmNTtBO1XAvN3J0BqOVFl4SQ2EGnhyqMek+usC63Lx58+7du0FBQdRDDw+P1tbW8vLy9evXW7YwQIFlPdYGgh2Yk6amJmdnZ1tbW+qhnZ3d5ORkU1MTBDtgElIF7Xgl9/Itjk5vlN08JYadmXhSCES6RWhoaGh8fJzH47m4uDAYjNHR0Rk3XkUi0fDwsKXKA8DKQbADcyKXy2ds2sPj8SYmJixVD1g05Dh6ugY7f4Oj0RllN4nYsGWlKi9aTYOdrhcdjUZz4cKFo0ePcrlcjUaTm5u7evVqFoul0xmthtHpdFPt0wAAM0CwA3Py7BaNOI7b2NhYqh6wCEzi6De13PM3uCqtUaRzEhsKM1QZy9V0iHSLVElJyYULF6Kjo1ksFkmSzc3NBoMhPj7++PHjDg4OVJjTarW9vb1hYWGWLhYAKwXBDsxJdHT0sWPHBAIB1ZxMKpVSGx9Zui6wIOEa9Ewd92wdV6k2inSOImJrGp4TpWbAZJ7FS61WP3z40NfXl9piDkVRT0/P6urq5OTkffv2ff755yKRiNqTtKioaMWKFdALF4DvBcEOzImPj8+vfvWrmpqauro6BEGSkpI2b97s5eVl6bpeDUmSDx48aGxslEqlAoEgPDw8JiYGFnnNJ5UWPV/P+aYOm8SNIp2dDbElFX8jTsOkz9y14qXGxsaqq6t7e3vpdLqHh0dqaiqMJVszpVJZW1s7Y0MqDoejUCjy8vJCQ0O7u7sJgnB3d/fz86PBnXgAngM+usBcRUdHh4SErFu3DkGQ6VsHLiC3b9/+3e9+5+HhwefzBwYGysrKdu3atWrVKkvXtSToDGjJt+xDpZhUYfRRbYMRm1JU6xLVLMYrRzoEQWQy2eHDh+/fv+/g4ECSZFNTU09Pz+7du7lcrokKByYmEAhSU1MnJiam9sMlSRLHcaqtyVwa5QCwpECwAybA5XIX3CjdFK1WW1NTExAQQN1NFggEAoHgiy++iIyMhCaoZqUzoFducY5XcscnZ0Q6cmMyvnaFmsN6nUhHqampuXfvXmBgIPVQLBbfuHEjKCgI8rrVYrFYy5cv/+c//xkYGIhhmF6v7+zszM7O9vPzs3RpACwkEOzAUjc2NlZTU5OQkDB1hMPh8Pn8wcHB4OBgCxa2iOkNSOU99uEybFBqNGmOyyYL4tWbU3E+99Ui3cTExPj4uEAgsLOzQ1EUQZDBwUF7e/vpz7GzsxsYGJh78cB8Vq5cqdPpPv30UzqdbjAYNm7cuGrVKmrKHQBgliDYgaWOyWQSBEEQxPRZO3q9HnZeNwcDgZTd5Rwp5w49E+nWrlBtTFYJXjHSabXaq1evfvXVV0wmU6/Xb9iwIT8/39bWlkoGRpc2GGDepJVjMBh5eXkpKSlUHzuxWIxCo0IAXhG8zYGlzs7ObvXq1Xfu3PH09KSOjI2NxcfHL9yby9aJIJG6Fva/SrC+UaNIx2aSeTHqrWkqMZ943mtfoKSk5OTJk1FRURwOx2AwVFdXa7XaXbt2+fn5lZaW2tvbU3ldp9MNDg7CTb0Fgcfj8Xg8S1cBwEIFwQ4sdSiK5ufnK5XKpqYmgUCgVqvDwsKys7OnZnCDOSJJpKGNdbAUezJg9IbDZCDZkerCDNzO5nUiHYIgSqXywYMH/v7+1JIdOp3u5+d37dq1lJSUxMTEp0+fXrx4kdoWZWRkZOvWrZGRkXP/cgAAwJpBsAMAcXZ23rdvX1xc3NjYmEAgCAsLs7Ozs3RRi8SdduaX13jt/UZvNQw6khOl3p6B279upKNMTk7W19evWLFi6giKolwud2JigsFgFBYWRkRE9Pb20mg0T0/PoKAguK8HAFj0INgBgCAIwuPxpucDMHd32plfl/Ae9Rq9ydBpSFqEZkcG7mxreN4LZ4/P55MkqVarp5rs4Dje3d1dUVHR2dkZFBQUHh6+bNmyuV8IAAAWCgh2AAATu9PBPFiKPew2Wn1CoyHpEZrCdNzFzgSRjsLn8996661Tp04FBgayWKyJiYna2loGgzE4ONjb23vq1Kndu3fn5+eb6nIAAGD9INgBAEzmYTfzYCl2p8Mo0qEoEheo3Z2NezvpTX7FnJwcrVZ75MgRNpv99OlToVCYkJCAYRiCIA4ODl9++WVYWNjUshgAAFj0INgtHmq1GsdxkUgEm+2A+fewm3GojPdt+8xIlxii3ZmJe0lMH+koHA5n06ZNaWlpfX19p0+fZrFYbDab+is2my0Wi7u7uyHYAQCWDgh2i8H4+Pj169e7u7vr6urS09MTExNjY2NhnvgSR5Jkb2+vTCazsbFxc3Oj0+kvf81rae9nHCzFGttmdpGNC9TuysL9XMwV6aazt7fn8XgCgUCj0czD5QAAwGpBsFvwtFrtmTNnbt686enpuWLFisHBwT/+8Y+//OUvo6KiLF0asJiJiYnz58+fP3+ew+FoNJq8vLx169bN2Ilh7p4O0Q+XY7UtbNK4qXCIh25PDh7urTPt5V6My+U6ODg0NTVNjc+p1WqpVArDdQCAJQWC3YL34MGDsrKy5cuXU0N0tra2Pj4+dXV1kZGRMGi3NJEkeenSpcrKypiYGDqdThDErVu3UBQtKioy1dYL3cP0I+VYzX02YRzpwr11RVl4mJcJIh2O43K5XCwWT91afam8vDypVNrS0iISibRa7eDg4Ntvv+3h4TH3YubOYDDIZDKSJMVisflGT8H3ovodyuVyGxub0NBQagomAIsVBLsFTyqV8vn86RnOxsamtLR079698P61NI2Ojp46dSo2NpYKEDQazcfH58qVK5mZmXPfTqN/jH6kAqtoZhPGHeiCPXS7svBIXxNEOoVCcf369fb29hs3biQmJoaHh2dkZMxmw1BnZ+fdu3c3NjaOjo5yudygoKCQkJDXLoMkyba2tsHBQSaT6eXl5erq+tqnevToUWlp6fXr1xEEyc7OzsjIgG2I5013d/eZM2du377N5XJxHI+Njd2wYYO7u7ul6wLAXCDYLXhcLler1U4/otVqU1NTYefsJUupVDIYjOmDcyiKstlshUIxl9MOy2jHK7FrtzkG40jn7aTfnq5KCTPN5DaCIIqLi69everr67tixQqFQnHw4EGCIFatWjWbl9va2ubl5c29DJ1Od+rUqbNnzwqFQoIgpFLpT37yk/T09Nc41eDg4MWLF3t7exMSElAU7ezs/OUvf/nXv/7Vzc1t7nWCF9NqtRcvXnzy5El4eDh1pL29/dKlS/v27YONg8FiBcsnF7zAwMDIyMjh4WHqoV6v7+zsDAkJgbetJUsoFOp0uunLCPR6vUqlEolEr3fC0Qna3y7w9/7Z9vIto1Tn7aT/zQ75Jz+WmSrVIQjS29t7+vTpwMBAqucwj8cLDAz8/PPP5XK5qS4xG7W1tZcuXYqKigoICAgKCoqIiPjrX//a0dHxGqdqbGx89OiRk5MTjUZDUdTR0dHZ2bmhocHkNYNn9fX1lZeXT8/Qbm5uJSUl/f39FqwKALOCz/4FTywW5+bmXrt2rbGxkclkKhSKTZs2ZWZmWroucyEIAvq5vJhYLH7rrbdOnjzp7+/P5XI1Gk17e/vmzZtf42aiTEE7XsW91MjR6Y3ma3o6GnZk4kmhGpqpp3HKZDIulztjuFGj0dy9ezcmJmbeZhe0tra6u7tPTYbDMEwikbS2tvr6+r7qqWQy2Yx9h/l8vlQqNU2h4IW0Wu2M/+KiKMpgMGbc5QBgMYFgtxgEBwd7eHhkZ2fjOC6RSNzd3RffsgmCIL799ttvv/12YmKCz+dHRETExcXBqOTz5Obm0mi0f/7znzQazWAw7Nq1Kzc395V+KuQ4euEG90wdF9cYvUoiMmxJU+VFq82UrjEM02g0JElS1XZ2dvb393d0dHz00Uepqanp6ekRERFmubAxjUYz46frtdMAhmFqtXr6EbVaPSPqATNxcHBQq9UqlYrL5VJHlEqlRqNxcHCwbGEAmA98Li4SPB4vNDTU0lWYUV1d3ccff+zp6cnn80dHR6uqqvbs2ZObmzv9OTqdTiaTYRjG4/EsVaeVYLPZq1evzsjIkEqlNjY2AoFg9q+dVKFnarnnbnBVz0S6wgxVZqSabs4BU09Pz5ycnG+//dbLy2toaOjWrVt0Oj0hISEsLGxwcPD999//29/+Npd1DLPk6Oj4+PFjGxubqSMymez10kBERMTRo0dFIhF1NoVC0dfXNz/xFNja2v7oRz/66quvPD09MQzDcbyrq+snP/mJUCi0dGkAmAsEO7AAKJXKhoaGoKAgKqBQ0e3TTz+NioqiPmsJgqipqWlqaqqpqSFJctu2bbm5uWKx2NKFWxiGYa907xLXoGfruGfruQqVUaRzFBFbVuI5UWqm+d8wmEzmmjVrSJIsKSkZHh7WarXh4eH+/v4Igtja2jo6OjY3N89DsFu5cuWpU6fodLqdnZ3BYOjr60tKSoqJiXmNU/n7+7/33ns3btxoampCECQ6OvqnP/0prIqdNxkZGXw+/86dO0ql0sHBYf369bGxsZYuCgAzWhLBDkVRczeOomZ9zcOFrAH1xc7nVzo+Pt7Q0BAfHz91hIoso6OjTk5OCILcuHHjH//4h7+/f1JSkk6nKysrU6lURUVFTCbz+WedraXwPdXq6Rcr6f+6JpYpjIbjRHxyU4p6fZKGxSARZJ7+HVxcXPbv35+Tk/PFF19MTk5On1pADbrM5TtC/fTSaLQXn8TDw+Mvf/lLVVXV8PAwjUaLiorKyMh47ZHg5OTk8PDw/Px8kiRdXV1fexXLLNFotJd+gQvaK73f0un0lJSUlJQUnU5nkjeEeYai6OL+bk5BUXTpfIbO8SslZzSFN7Ykgh2dTjf3jBbqg4fBYCyFqTN0Op0kyfl8ixSLxSiKMpnMGbPExGIxn8/X6/V37twJDg6mhujYbHZYWFhZWVlGRsayZcvmcl3qF29xf081OuRsDe1QCX180ui4WIDsyDJsSCE4LIZF3ihEIlFkZGRDQ8P0BsVqtdrJyWku3xEqE3C53Jf2PQ4PDw8PD9fr9VROeu0rUvh8/jwMNFLm/rFh5aj3ASaTubh/Nyl0Op3BYMy+TffCRQW7pfA9pcL6XL5SYkYfUWNLItjp9Xocx816CRqNZmtrq9PpJicnX/7sBQ7DMIIgZswHNysul5uZmfndd99N7SIwODiYkJAgFosnJiZkMtm1a9cSEhKml8Rms+e++7tIJGIwGBMTE3Oq3lrpDOiVRvaJamxMbpRaBBi5MVm1doWKyyI1KkSjslSByLJly44ePUqn021tbUmSHBgYCAwMDA4Onst3hMvl8ng8pVK5iNdFcjgcGo1m7jc9C2IwGNTmInNszbgg8Pl8rVa7iH9cp1D/gV+s77fTMZlMDoczx7Twgqy/JIIdWOjodPrq1avVanVTUxOPx8NxPDIyctWqVdRPNoZhKSkpCoVi+nwytVoNSyieR29AKu+xD5dhg1KjQR0uiyxIUG9OxfncF43zz5uAgIBf/epXNTU11dXVJEnm5ubm5OTY2dlZuq4lgSRJuVyO47itre1SGC4CYNGAYAcWBldX1/37969YsUIqlQqFwpCQkLGxsYsXLyoUCjs7O1dX18uXLwcHB1MtKvr7++Pj4wMCAixdtdUxEEj5Xc7hcu7QM5FucxqxOlYmwKwi0k2Jjo4ODw/fsmULtY5hEd9etCrj4+NXrlw5efIknU5PSkqKiopauXIl9I8EYEGAYAcWDAzD4uLiqD/X19f/6U9/kkgkHA5HLpcHBgYmJCSUlZXxeDytVpuSkpKfn78U5mrMHkEilc3sIxVY36hRNmIzyYIE9dY0rYsjVy63rlRHYbFYzs7Olq5iCdFqtWfOnGloaIiLi2MymTKZ7LPPPqPT6ampqZYuDQDwchDswMIzOjr63//932FhYVT3E2dn597e3pCQkL/85S+jo6MYhnl5eX3vzaMnT5709vYiCOLp6TnH6XcLCEkiDW2sg6XYkwGj33cmA8mOVBdm4HY2BLR6BlMePXpUWloaGRlJrVEQCAS+vr63b99esWLFQlxVCsBSA+/mYOHp7u7m8/nTm+46OztfvXp18+bN7u7u3/sSkiTPnz9/6NAhqtOEVCrds2fP6tWrF98WHdORJNLQyjpYij0ZnBnpcqLU29Jwe+GLllbNkUajUSgUQqEQUuPCIpPJeDze9F8NPp9fWVm5e/du6A0JgPWDN1yw8BAEMSOQUQ9fsAL89u3bR48ejYyMZLFYCIJotdqDBw+6u7svX77c3NV+L5IkSZI066Slpsesg6XYo16j33E6DcmMVBdmqCQig/kuPTk5WVJS0t7eXldXl5qaGhUVlZqaCtPjFgoej/fsHmgpKSmwGgmABQGCHVh4XF1dJycnp+//ODIykpWVZWtr+7yXtLW1ubq6UqkOQRAWi+Xi4tLa2jr/wW58fLyioqKnp8dgMLi4uKxcudLFxcW0l2h5yjxQgt3rNLprRkORpFDN7mzc1d6MkQ5BEIPBcP78+dLSUm9v78TERKlU+tlnnyEIkp6ebtbrAlMJCAhISEh4/Pixm5sbgiA6ne7Jkydbt26d+vUBAFgzCHZg4XF2dv7Rj370+eefu7q6stlsuVw+ODj4zjvvvGAA7Nk93ZlMpkajMX+xRnAcP3bs2J07d5ydnWk0WkdHx+Dg4M6dO+3t7U1y/gfdjENlvDvtRpEORZG4QG1RNu7jpDfJVV6sq6vr3Llz0dHR1BCdjY2Nv78/NUOLw+HMQwFgjng83po1ay5dulRZWclisXAc37p1a3Z2tqXrAgDMCgQ7sCBlZWVJJJKWlhaq3UlcXBw1uvA8Dg4O9fX10zdxl0qlr7en+1zcvHmzsbExNDSUesjj8VpbW6uqqjZu3DjHM7f1Mg6WYrcfG42poCiSEKTdlYV7z0uko4yPj/N4vOk3XgUCQV1d3Y4dO6j934D18/T03LdvX25uLo7jdnZ2Jh9UBgCYDwQ7sCChKLps2bLZ7xiWlJTU0dHR1tYmkUhIkhwaGlq2bFlSUpJZi3zW8PDwjOnntra2IyMjczln1xD9SDlW28KesXlgpJ9uT7YywG3+Ih0Fw7AZQ6FarZYgiOnto4H1Y7FYvr6+lq4CAPDKINiBJcHW1nbLli0VFRUDAwMIggQHB6enpwuFwnkug8Vi6fVGSWsuG5M/HaIfLMPqHzwT6Xx1u7KUwR7zHekovr6+KSkpbW1t1BiqwWDo6OgoLCy0sbGxSD0AALCkQLADS4Wzs/P27dsNBgOCIJZaoRkYGHj06FGJREK12dPr9X19fevWrXvV8/SO0g+XYdXfsQnjSBfmpSvKwsO9daYq+DVwOJyCggIEQaqrqzkcjlKpLCgoWLVqlQVLAgCApQOCHVhaLNt0IzQ0dM+ePV9++aWtrS2NRhsfH9+0adOKFStmf4YhKe1EFXbtNsdg3NolyF2/NQ1PCLKKncI9PDz27duXmZk5OTlpb2/v6ekJu1EBAMD8gGAHwLzKz88PDQ3t6uoiSdLFxSUgIGCWTZJHJmina7iXGzk6g9HzvST6wgxVcqjGqnots9nsoKAgS1cBAABLDgQ7AOabl5eXl5fX7J8/JqedqMKuNHF0xrPmvCT6nZl4YojWqiIdAAAAC4JgB4D1kiloJ6q4Fxs5Or1RdvNwNBRm4ClhGhpEOgAAANNAsAPAGslx9MIN7pk6Lq4xym4SkWFLmio3Wk2HSWvWgSTJlpaWxsZGmUwmEAjCw8NjYmJge1wAgKXAuw8A1oIkyd7e3p5+WUOXX3Wbm+qZSFeYocqMhEhnXZqamv7whz94eHjw+fyBgYGysrKioqI33njD0nUBAJYoCHYAWAW1Wn3ym4unq1C9XSFB40//K3shsSlZlR+nZjLI570cWIRGo6mpqfH396f6TvP5fIFA8Pnnn0dGRsI2GwAAi4BgB4DlqbXoHw4M3uzcTjoYdfEV8Qzb0tWrYiHSWanR0dHa2tqEhISpIxwOh8fjDQ0NQbADAFgEBDsALEmrRy81cE5UcWVKO2Raiz0WTckYPfqzdT7xsREvPQlBENAoziKYTCZJkjP+/Q0Gw2vvJgIAAHMEwW5ekSTZ2tra29tLo9E8PDz8/f0tXRGwGJ0eudLEOVGFjcmNMhkTVbmzq9xYtR393+k0e158kgcPHtTX18tkMjabHRISkpycTO1pAeaHvb39qlWrmpubPTw8qCOjo6Px8fGenp6zP4lCoZiYmBAKhXw+/+XPBgCAF4JgN38MBsOpU6e++eYbW1tbkiTHxsZ27Nixbt26WfanBYuG3oCUfMs5VokNy4wiHR1Re7Br3Nk1DFRNkqRCoaBmbj3Pd99995vf/MbT01MoFI6NjTU0NIyOjm7evBl+ouYNjUbLz89XKpW3b98WCN82SQMAACAASURBVAQqlSo8PDw3N5fH483m5TiOX79+/euvv6bT6QaDYc+ePbm5uVwu19xlAwAWMQh286ehoeHcuXORkZFUKwQPD49jx455eXlFRkZaujTwyrRabX19/ePHj1UqlaOjY1JSkru7+0tfRRBIeTP7cBk2KDXa2YzLIqPcH39X8n/sfJ3obIFWq+vs7MzJyQkICHj+qYiKigpfX18HBwcEQTAMEwgEp06dioqKgpHg+eTi4rJ///74+Pjx8XGBQBAWFmZrazubF5Ikefny5QsXLkRHR3M4HLVafebMGb1ev3HjRojmAIDXBsFu/jx+/NjV1XWqwRWLxXJycnr06BEEuwWHIIgzZ84UFxe7urqyWKy2trYTJ0589NFHL7gBR5BIzXfsQ2VY76hRpGMxyNXx6s0rVTZcUY3vzqamptraWoIgtm3blpub+4KpWnK5vKysbPq0fQaDYWNjMzw8DMFunvF4vFfa8JcyMjJy5MiRmJgY6rvM4XACAwOPHDmSkpIikUjMUCYAYEmAYDd/dDrdjB3oGQyGXq9/3vOBpeh0ulu3bnV2djKZTA8Pj9DQUIFAMP0JbW1t33zzzdTgq42NDYPBKCkp2bdv37NnI0mkoY11qBTrGDD6dWMykOxIdWEGbmdDIAiCILSVK1cmJibu3LkTw7CXTrdisVgIguj1+uk/VHq9njoOrB81M3J6dmcymWw2WyaTQbADALw2CHbzRyKR3Lx5097efurI+Pg4vINbG4PBcOLEicuXLzs5OXE4nPLy8pCQkKKiIqFQOPWcwcFBkUg0fXcBe3v78fFxjUYzY+1CQyvr4DORjkFHcqLUW9NwRxEx4+pMJtPR0XE2dWIYtnXr1vLycj8/P+rOnVQqjYyM9PX1fdUvGVgEj8fTarUGg2EqmhsMBq1WC0soAABzAcFu/iQnJ3d0dDx8+NDR0ZEkycHBwdjY2Ne4gwPM6u7duxcvXoyIiKDT6RwOx8XF5e7du+Xl5evXr596Dp1OJwijTGYwGFAUnd7z4vZj5qEyXmvPzEiXHqEuzFA5iQ1zL/WNN96QyWTV1dVCoVCj0YSFhaWnp89yghewOGdn57Vr19bU1Pj5+dFoNIIgOjo61q1b5+zsbOnSAAALGAS7+SMWiwsLCysrK/v6+lAUjYmJSU1NneXqOTBvent77e3tp9/flEgkPT0905/j4+MjlUqVSuXUt6+3tzcnJ4e6rXavk3mgBGt5ajQ9joYiK5dpdmTgrvYmiHQUkUi0d+/e+Pj4sbExDMMCAwOnjwcDK0SS5P379zs6OtRqtUQiyc7OJgji4sWL1OKJgoKCgoICaEkIAJgLCHbzysHB4c0337R0FQvMwMBAc3OzXC4XiUSRkZHUIlDzQVGUJI22eSBJcsYqRTc3t3ffffcvf/mLvb09k8mUyWSJiYm5ubkPupkHS7G7HUzjEyJJIZqdmbinxGSRbgqLxYqKijL5aV+VwWBQq9Xwv5SXKi4uPnTokEQiYTAYUqk0JiamsLAwKytLJpOJRCJXV1dIdQCAOYJgB6za/fv3f/3rXzs4OGAYplAo7t+/v3r16hc0AZk7Dw+P0dHR6euXBwcHn71jvnLlSm9v77a2NrVa7ejoyHeM+++zwqbHRgsXUBSJD9LuysJ9nEy/RObZ+XwWMTk5WV5e/vjx45qamuzs7MTERGsImtapra3t4MGDy5cvpxa4uLi43Lt3z8nJ6c0335xNrxwAAJgNCHbAeuE4XlpaGhAQYGdnRx3p7++/evWql5eX+dZ+Llu2bP369WfPnpVIJFwud2xsLDo6Oj09/dlnenh4eHh4dA3Rj5RjtcVs42E+JNJPtydbGeBm4khnMBgaGxubmppKS0vT09MjIiKSkpLmeSWsXq9/8uTJxMQEj8e7efNmdXW1p6dnbGzs06dPKysr/+M//mP58uXzWc9C8fTpUzs7u+nfLGdn5+7u7meHhAEA4LVBsAPWq7e398aNG9HR0VNHHB0dq6qq1q1bN7WDk8nRaLQ333zT39+/s7OTxWK5u7sHBQV972YAT4foh8qwugfPRDpf3a4sPNhDZ47yqqurP/30U29v75iYmOHh4S+++EKpVK5evdpU59doNCwW6wU5Y2xs7MyZMyUlJRiGjYyMjI+PZ2VlUTdhHRwcUBStrq5etmwZ3FJ81rMBjrrvD8EOAGBCEOyA9SII4tkPPGr9oFmvS6fTo6Ojo6OjqZ4mo6OjM57QN0o/XI5V3WMTxpEuzEu3Kwtf5m2WSIcgiEKhaGpqCgoKooIUm80ODg7+8ssvY2Nj59g3hyTJxsbGsrIypVLJZDKDg4NXrlz5bJwlCOLChQu3bt2Kjo5GUfTp06f9/f2PHz9evnw5leREIlFZWdmePXtmdP4DCIK4ubmNj497eHhM3eUfHh4OCgqCEAwAMCEIdsB6OTs7azSaycnJqZQglUpXrFhhwuZ/BEH09fVRW7DPZur6kJR2ogq7dptjMM6WQe76rWl4QpDWVIV9L2pD2Li4uKkjbDaby+WOjIzM8d/k1q1bf/zjH93d3W1sbORy+ZEjR2Qy2ZYtW2YE66GhoeLi4ri4OOo4g8HgcDjt7e0+Pj4ikQhBEK1Wm5KSYg2T/6wEQRBTP1QhISEbNmw4d+6ci4sLg8EYHx8PDQ3Nzs62bIUAgEUGgh2wXkKh8Be/+MWHH37o5uZGLZ7o6+vbtGmTqXZJl0ql58+fLy4uZrPZGo2moKBg7dq1YrH4e588MkE7VoFd/5ajN17b6uei35mJx5s50lHYbLbBYJieFRAE0ev1cwxSOp2utrY2MDBw+kDg6dOnY2Ji/Pz8pj9TpVIxGIypq9vZ2Tk7O3d2dup0OgRBCILo6upat24d7H5BkuS9e/du3bollUr5fH5YWFhCQgKTydy0aZO3t/fjx481Go2Tk9OKFSug7yAAwLQg2AGrlpiYaGtre/fu3YmJCZFIFB0dbaqNUAmCKC4urq2tjYmJodPpBoOhtraWRqPt2LFjxrjd+CTteBV2pZGtMxgNX3lJ9Dsy8aQQ7bzNj3J0dMzPz799+7a3tzd1pK+vb+XKlS/Yo3Y25HJ5eXl5WlqaVvv/xVMGg8Hn80dHR2cEO7FYrNVq1Wo1h8NBEITD4Xh4eHR3d3d1dY2Pj8vl8lWrVuXk5MylmHkzOTlZVVXV2dmp1+udnJxSUlLc3NxMdfKmpqY//OEPnp6eAoFgbGysurpaJpMVFBQwGIz4+Pj4+HhTXQgAAGaAYAesGoqiwcHBwcHBJj/zwMDAuXPnYmNjqV7EdDrd19f33LlzmZmZrq6u1HNkCuRYOXKsTKzVG2U3dwfDlpV4RoRmnidH0Wi0goICjUZTW1vL5/NVKlVsbOzq1avnOEJGDfhRo25TdDodld6mE4vF+/fvP3LkiK+vL4/HU6lUo6OjP/vZz4KCglQqlYODg7+//4KYMabVak+cOFFbW0vdFW1vbx8YGNi2bZtJdn3QarU1NTUBAQHU7Wlq59+vv/46Kipq6kcLAADMBIIdWKKUSiWLxZq+wwSdTmexWAqFAkEQOY5+U4tduMlQaRAE+d9U52xrKMywQKSbIpFI9u/fn5ycPD4+LhQKg4KCMAyb4zn5fP62bdsqKyu9vLyoyXMjIyOxsbHfu+1sdnY2i8Vqbm6uqalJTk4uLCxMT09/NgJauaampoqKimXLllFfL5/Pb29vr6io2L59+9xPPjY2VlNTM733IYvF4vF4Q0NDEOwAAOYGwQ5Yka6urrq6upGREQzD/P39zdqhjdpfVafTUfuAIQii0+k0Gg0bsztUhp2t4+Iao1E6iZjYloZnRaoZ9O873TxisVgRERGmPefq1as1Gs3ly5f5fL5Go4mKisrLy/vela0sFis7Ozs9Pf2tt94SCART/3oLy/DwsFgsnr40xM7ObmhoyCQnZ7FYJEkaDIbp/22Y+1RIAACYDQh2wFo8efLk5z//uaurq0gk0ul0VVVVg4ODW7ZsMdOtPUdHx+3btxcXF/v7+1OLJx6194Rl/fd7BwInVUaRTsQjNiSr1ieqmQzyeWebO4PBQKPRLNXPTCgUvvPOO1FRUaOjo3w+PyAgwMbG5gXPZzAYC3rWP4PB0OuNekfr9XpThVRbW9uCgoKmpqapqZAjIyPx8fFznAoJAACzAcEOWIvS0lJPT08XFxfqoVAoPHv2bEREREhIiDkuh6Jofn4+g8H417/+RWfyNMK1TK8/3Oo3uqVoa4PszkPSQ6VmjXS9vb1UiqXRaB4eHunp6RbJTAwGIywsbP6vaxGBgYEjIyPOzs7UCmuCIHp7e793f5HXgKJoQUEBjuMNDQ0CgUClUi1btiw3N5fP55vk/GAutFotQRALbvIAALMHwQ58D41G891338lkMj6fHxQURM0BNyu1Wi2Tyaa2DkMQhMFgCIXCwcFBMwU7BEEwDFtdsJ60X3+yRogrmYZpIzg2GLkmQbUnnyXkM0ZHzZjqhoeHT5061d7ebm9vT5JkS0vL0NDQ7t275z5zDryAv7//O++8849//MPOzo5Op0ul0ry8vLS0NFOd39HRcf/+/QkJCePj4wKBIDg4+HltdMC8GRgYKC0tHRgYQBDEzs4uMzPTy8vL0kUBYHoQ7MBMIyMjJ06cqK+vFwgEarV6+fLlb7zxRlBQkFkvSqfTURQ1GIx6xBEEMdWj3+T0BuT6t5yj5dio3OhWL5dNFsSrt6zEeRySxzF7P7bq6uq2tjYfHx/qYUBAwM2bN4ODg001egSeJzs7OyAg4MmTJ1qt1sXFJSQkZPqUuLnjcDixsbEmPCGYi4mJiZMnT7a2tjo7O6Mo2tzcPDExsX37dicnJ0uXBoCJQbADRkiSLC4ubmlpmdrHva+v7+rVq+7u7lT3WjNhMpmenp7Xr18PCAigjiiVSqlUOqOPmkkYCKSimX2kHBsYN/og57LIggT1m6m4gGvGIboZRkZGZozl2NraDg8Pz1sBS5mnpyfMe1siGhoampubp/6D6ubm9v/au+/4KOr8f+Azs33T2256JYWQXkmBVAhBQL4qokIEAbmzn95xp+fP84p356F+QdETz7OAiiIo0gIaAgkkhFBMkCIhlBBSNskmIW377vz+mPvuJQECgd1MMvt6/uEjM7Oz8x5m3bwyn898PvX19YcOHVqwYAG7hQFYHIIdDNHV1bVjx47BA6jKZLLq6ur8/Hxrd8AqKChQKpWVlZVOTk56vb6zs/OFF14wd7mzCBNNVJ4RfVoibVYOiXRiIV2QqHk4W+1sb91ZaK8nEAiu78WPxyfHG5qmz549e/bs2YGBAXd395SUFJlMxnZRMAqdnZ1OTk6D1zg5OXV2drJVD4D1INjBEDqdjiTJYW1SfD7fPCeB9Tg5Oa1YsSI5ObmtrY0Z7sTPz89Sb07TRHWdcEOJ9LJiyGdewCdmxGsW56lcHcY60jHCw8NLS0tdXFyYRmeNRqNQKMLDw1kpBm5m//7977//vre3t1Ao7Ovr++ijj9asWYMeWhOIWCy+nSG4ATgAwQ6GcHV1nTZtmlKpND8wodPpBgYGxub+hFAotEa3pJoLgn/vtbvYeoNI90iuyt2RnUjHSEtLa25u3rp1q6urq9Fo7O7uXrlypTVm2oA71tra+t5778XExDBPtMhkMolEsmfPnl/+8pdsDU8DozV58uTPP//c3d2duYg6na6pqemhhx5iuy4Ay0OwgyFEIlFGRsabb77JTHOp0WiuXLmyZMkSC06jOZaO1gk37pNeaBnyOefziBkJmoezVTJnNiPdf4rh8xcuXBgfH9/S0kJRVFBQkL+/P9tFscBgMNTV1XV2dtrZ2YWGho48it4Ya2pqcnBwGPycslwu//777xcuXDihB/OzKREREU899dS6descHR0piurp6Vm6dGlSUhLbdQFYHoIdDJeSkvL73//+2LFjzPgjs2bNGjw50kRx5org0x+kpxqGDDlLkUTGFO3SmSofN+PNdhx7JEmGh4dPiOZXlUolEAgsPttET0/P5s2bS0tLHRwctFptYmLirFmzrP0g9qjQ9PDnaa5fA+Ncbm5uZGRkY2OjyWTy8fGxYE8PgHEFwQ6GI0kyPj4+Pj7eYDAMG23EZDL19/cLBALLDgxhWacuCzbsk56+LtJNj9YuzlP5uo+jSDeB/Pzzz+Xl5b29vSRJ+vv7z5gxw4I3q4qLi6urqxMSEpiWzaampr179/r4+NxwTrOx5+/v39fXNzAwYH4wXKFQzJ49G0PTTTienp4Y3wQ4D8EObmpwqjOZTNXV1dXV1QcOHMjJyQkLC5s+ffp4G0n/50bBxn3SmotDIh1JEumR2kfzVAFyRLo7dPHixZdffjkwMJDpCLhv377u7u6lS5dapO95f3//V199lZycbO6vJpPJjh07lpWVFR8ff/fvP4xara6srPz55591Op2vr29aWtotP8ZyufzZZ5999913vby8RCJRb2/v5MmTCwsL0cEOAMYhBDu4LdXV1WvWrAkJCUlNTe3v79+6dWtnZ+cjjzwyTm7dXVbwNx2QHDo9fJSQ+En6ZTMHQn0MN9wLblN5ebmfn5/5VkdoaGhFRUVsbKxF2ui1Wi1BEMOad4VCIbPesnQ63Zdffnnw4EE3NzeapsvLy8+fP7906dJbjtGYk5Pj5eX1888/DwwMuLq6pqamDp4lBQBg/ECwg/9obGysqKhoa2sTiUSTJk2aNm0aM40mQRB6vf7IkSOTJk1iHpUVCASTJ0/esWNHSkoK6z3DLin4G/dJq88Jh3V5SpykTfI+ztedv3RaSGkmhYSEsFTghEfTdFdX17Bp5Sw4Bpijo2N2dnZ7e7u5ZdNgMPT19bm7u1vk/Qerrq4uLS1NTk7W6XRGo9HDw+PYsWPBwcGFhYW33DciImJcdfsDALghBDsgCIK4evXqc8895+Pj4+LiYjAYqqqqFArFokWLmBtyfX19ZWVl6enp5tfzeDx7e/uuri72SiautPM+L5VWnBENi3SxwfoFGcrjZR9t3XjI2dnZaDS2t7c/8cQTM2bMYKnSiY0kSZFIxDyval6p0+ksNQaYQCDIzMxcvXp1UFCQo6OjVqttaGh44IEHrJHFm5ubZTLZ4CZUmUzW3Nxs8QMBALAFwQ4IgiD27dvn5+dnHtPEycmpuLg4JiaGmVhMLBaTJKnT6QbPiGDBX+2j1dzJ+2K/tOykyDQ00kX665fMUMUG67/7bvfRo0djY2OZ9d7e3u+//35ISIh5SlYYlSlTphw5csTBwYHpdtnb26tUKi042F5SUtLvfve76urqH374ITs7OyMjIysryxo92EiSHPY0Kx5uBQCOQbADwmg0KpXKwQ85UhTl7OysUCiYRalUumjRouLi4vDwcIqiCIJobW1NSUkJDQ0d41Lbr1FflUm/PyE2Dh2BLsjT8EiOelqUliAImqYvXbrk4+Nj3ioWi93d3S9evIhgNyoajaajo0MqlWZkZLS3t2/ZssXJyclgMMTGxr700kuD/4XvEkmSSUlJSUlJy5YtE4lEzGfMGgIDA3fs2GEeKZCmaYVCMWvWLCsdDgBg7CHYAUFRFI/HMxqHPDRqNBoH92cvLCzs7+8vLi42mUxKpdLT09PFxeX06dNJSUnDhkSxEmUP9WWZ9IcfxfqhD0IEexkezVOlRujM93domjYajcPCAY/HGzYlq23S6/XV1dUXL17UarVyuTw9Pd3Dw+P6l9E0XVZW9uOPP1ZWVppMpnnz5hUWFqakpCgUCqFQGBwcbKWBec3dOq0kKSlp3rx5u3fvdnV1pWlaqVTm5ORMmzbNqgcFABhLCHZAkCQZEhLy3XffRUREMO1fKpWqs7Nz8A05e3v7JUuWODs7//Of/5w0aZK3t3d3d/fatWuXLFlyOx3P70ZXH7W5XFJ8VKw3DmmbC5Abi/JUGZHaYU12FEXJ5fKGhgZznzCj0djV1eXl5WXVOsc/k8n0zTffbN++3cfHh8/nnzhx4uLFi4888sj1I3tVV1e///774eHhU6dONRqNx44d02g0jz322ES/5cnj8YqKihISEs6ePcsMd5KYmCgUCtmuCwDAYhDsJp6mpqYrV67o9XovL6+wsDCLdEXKz89va2s7cOCAs7OzwWDo7Ox89tlnh81tpdfrL1++nJSUJJPJaJo2GAwODg7/+te/4uPjrTTmZ88A9fVBya5qsVY/5Bx93Y2L81RZ0cMj3eDTUSqV9fX1rq6uBoOhubl5zpw50dHR1ihyAjl79uy3334bFxfH3GR1dXW9cOFCSUlJUVHR4JfRNF1dXR0cHMyMD8zj8YKCgiorK5OTk60xk+8Y4/F4aWlpU6ZM0el0bNcCAGB5CHYTzP79+9etW+fi4sJMd3jfffctWLDg7htD7ezsHnvsscTExLa2NrFYPGnSpOtnLFUqlRUVFVOnTjWvEYvFdnZ2bW1tFg92fSrymwrJ9iqJWjcku3m6GBflqvLitCP3wvL29n744YcrKioUCoVYLJ41a1Z6evrYD7l39erV9vZ2qVQaEBAweKZRtrS0tLi6ug7+tMhkMoVCYTQaB6/UarX79+8fluHs7e17enrGrlYAALgjCHZjob+/nyTJWw6CeksXLlx49913Y2NjmZRgNBp37tzp5eWVnZ1990UKBILExMSRX0DTtMk05LGFYV3xbqa/v//gwYMNDQ16vd7b23v69OlyufyGrxzQkNsqJdsOSwY0QyKdzNn0cLZqRoKGf3vxzMvLa8GCBbf1UivQ6XTffvvt119/bWdnp9fr09LSCgsLw8LC2KqHQVHUsMtnMpkoihp201coFObk5HR0dAxuo1SpVONkgi8AABgBgp11Xbp0qbS0dNeuXRkZGW5ubjNmzLj+TtjtO3funFwuN9/74fF4fn5+586ds0iwuyV3d/fZs2efPHnSPMCYUqlMTU0NCAgYeUdmuP/KykovLy8ej3fu3LmmpqaioqJhI9BqdOSOI+Ith6R9qiE5w9nOdF+m+n/SNQL+hBmZgrnoiYmJTOptbGwsLi6WyWTDhvkdY0FBQZ2dnX5+fuZha1paWmJiYoY9aEJRVGxs7L/+9a/IyEjmlc3NzUlJSRYc3wQAAKwEwc6KFArFd999d+XKlZSUFL1eX1tb29fXV1RUdMeTEel0umG3xwQCwahmXurq6rp69SpN0z4+Pjd8HHIEFEXdc889AwMDJ0+etLe37+/vj46OLigoGHYnsrGx8dChQ21tbUKhkJnBora2tqysLCYmhrkz5OjoWFdXt3///gcffJDZRasndx4Rbzkk6RkYkjCc7UwLs9T3pGqEEyfSEQRhMBh+/vnn4OBg88WSy+U//vjj1KlTBzdkj72QkJDly5d//PHHMpmMz+d3d3enpqbecNzmadOm9ff3f/zxx2Kx2GAw5OTkFBYWOjo6jn3NAAAwKgh2VnT48OHz58+bHyT08/M7c+ZMVVXVnDlz7uwN3d3du7u7zcMIEwTR1dU1ZcqU29z90KFDR48erampIUmyv7//qaeeys/PH1UB3t7ejz/+eF1dXWdnp0gkioqKGjbshXkGC+aphWPHjrW2ttrb27u5uQ1u73Nzc2MGydMbyOJj4q/KJN39QyKdo5R+YJpq3lSNWDiRIh1Dp9OVl5cP66MmFovVajVbJZkVFhYGBwdfuHBBo9F4enomJibecIQRPp8/d+7ctLS0jo4OiUTi7e2NR0cBACYEBDsr6urqGnaTw8nJ6W6m4UpOTj5z5syJEye8vb15PJ5SqZw0aVJWVtbt7Hv+/Pk1a9ZERUXFxMQQBKFSqdavXy+TyZjF22dnZ5eZmWkymTQazfVbS0tLfX19/fz8mEVHR8fvv/9+6tSpw8aQMxqNPL6o+Jh40wGpsmdIpJOI6LmpmoVZKjvxxIt0DLFYnJeX19zcbL41S9N0X1+feS5UFpEkeftznrq7u1tjwlYAALAeBDsrkkgkw4ZU0Gq1dzMEq0QiWbhwoUwmu3LlislkCgwMzM7O9vb2vp19T58+7e3tbW9vzyxKpVJfX9+ffvpptMFuBCaTqaOjY9gMFi4uLlKptL293cvLi+mwZTQRF69NuWy3cud3Q9pwJSJ6fpr6vky1g2SiRjoGRVFpaWmrV69mJvDQ6/VXrlzJzc2NjIxkuzQAAOA4BDsrioqK+u6771xcXJgwp1KpWlpaoqKi7uY9XV1d77//fpPJZDKZbmeUk97eXr1e7+zsrFKpBs/0ShCESCSybOMgRVF8Pv/6GSyCg4OXLl36ySefuLvLVJLpncL7TG4+xKD7fWIhPXeqZsE0taPUNPxNJ6akpKQXXnjhyJEj5eXl6enpubm5BQUFaM0EAABrQ7CzopiYmBUrVqxfv54ZJ6Kvr+/ZZ5+1yKOFFEXdcj5NhUKxd+/ebdu2kSSZnZ1NUVRvb+/gQUZ6e3st3jgYGhpaW1sbGRlpnsFCqVSGhob6+wfo7dK2HZF39A95LFTAJ2bEaxbnqVwdOBLpGCRJpqWlpaSkFBUVSaXS8TCIHQAA2AIEOysiSbKgoCA2NrapqYkkSX9//9E+iHrHBgYGvvnmm9OnT6ekpPD5fIVCcfbs2cjIyKamJk9PT5IkOzo6QkND09LSLHvcvLw8hUKxb98+ZgaLrq6uZ555tkUV+vq70suKIb21BHxiVpJmYZbK3ZFTkW4wHo+HPmoAADCWEOysztPT00ozbo3g5MmTR44cMU+i5erqGhoa6uzsHBISsmvXLoIgZs2alZeX5+PjY9njSiSSpUuXJiUlMVM+qATx204GnN835GPGo4j8eM0jOSq5C2cjHQAAACsQ7Lipu7t72DwBDg4OPB5v+fLlDz74IE3TTk5OFplk9np8Pj8uLu7MFcGnJdJTl4eMukeRRMYU7dKZKh834812BwAAgDuGYMdNUql02MDFWq3Wzc2NoignJyerHvp0g2DDvhtEumnR2qI8la87Ih0AAIC1INhxE0/BawAAIABJREFUU1RU1JQpUxQKBdPHS6fTNTQ0zJo1y6oH/bmR/1mp3Y8XhkQ6kiTSI3VFeapAueFmOwIAAIBFINhxk4eHx8yZM/ft21ddXc3n8wcGBpYsWZKZmWmlwzW08b/YL6k4I6KHjkAXP0n/2MyBMB9EOgAAgLGAYMdZUVFRgYGBBQUFzORRXl5e1jhKQxv/s1Lp4bPCYZEuMVRflDcQ4YdIBwAAMHYQ7LjM3t7eIsPm3VBjO++L/dJDp0WmoZEuOki/JF8VFai30nEBAADgZhDsYNRau8jPS0TFR+2NQ4crmexvWJilmhqhu8l+AAAAYF0IdjAKbdd4X+yXlNaIh0W6MF/Do3mqpDBEunGBpmm1Wo3pLgAAbBCCHdwWZQ/1ZZn0hx/F+qG95oI9DY/mq1IjdNYZFA9GR6fTHTp06KeffiorK8vNzU1OTk5NTeXxeGzXBQAAYwTBDm6hZ4D6pkLy3WGxzjAku/nLjA9OV+XGaSlEunFjz549mzdvDgoKSk5Obm1tffvtt3/5y1/m5OSwXRcAAIwRBDu4qZ4Basshyc4jYq1+SHbzk9GP5mszIvsR6UbLaDQSBGGlW2itra0bNmxISEgQCoUEQbi6uopEouPHjycnJ9vb21vjiAAAMN4g2MEN9KnIbyok26skat2Q7CZ3MS7OVc9Jp0jCpNGwVd2E1NzcXFZW1traSpKkr69vbm6uh4eHZQ/R2dkpkUiYVMews7Orrq5euHAhgh0AgI1AsIMh1Dpy5xHx1wel/eohkc7DyXR/pvqeVI2AR/Moqcl0szeAG+js7NyyZcv58+dlMhlN0/v3729ra1u6dKmjo6MFjyIUCvX6IaPMmEwmo9EoEokseBQAABjPEOzgP9Q6cvth8TeV0j7VkEjn6mB6KEtVmKIV8Oib7QsjO3To0NmzZydNmsQshoSE1NbWVlVVFRQUWPAoAQEBWVlZdXV1vr6+zJqGhoa5c+fKZDILHgUAAMYzBDsgdAZyV7V4c7mkZ4AavN7JzrQwSz0nVSPkI9LdFaVS6eLiMniNi4tLR0eHZY8iEonmzJljNBqrq6slEkl/f39WVtbcuXNJPLF8K319fZWVlS0tLTweLyAgIC0tDbc5AWCCQrCzaXoDUVIj/mK/tLN3SKRzkNL3TlXfl6mWihDpLOD6RlK9Xm+N6BAQELBixYrp06f39PS4urqGh4cP7nIHN9TX1/fpp5/++OOPHh4eJpOppKTk0qVLRUVFAoGA7dIAAEYNwc5GGYxE2U+iz0uliu4hT2hKhPTcqZoHp6vsJYh0FhMREbF79243NzcmK2i12tbW1oiICGscSyqVxsXFWeOduaq8vLympsY8+Z6Hh8e+ffsiIiLS09PZLQwA4A4g2Nkco4nYXyv+fL+k7bpId2+a+v5MtYMUkc7CkpKSHnzwwU2bNjk7OxME0d3dvXz58qioKLbrAoIgiObm5sHdEEmS9PDwaGpqYrEkAIA7hmBnQ0w0UXlGtKFE2qQcEukEPHpGgrYoX+Vij4ddrYKiqPvvvz8uLq6pqYmiqICAAH9/f7aLgv8gSZKmh/wxQ9M0RVE3ez0AwHiGYDfh0TTd398vEolG6E1F00TlWdFn+6RX2odGOj49O1nzcLbaGZHO+kJCQkJCQtiuAoYLDAysqKhwdXVlnjIxGo3t7e2BgYFs1wUAcCcQ7Ca2EydOVFZWlpaWZmZmBgUF5efnM419ZjRNVJ8TbtwnvaQYcq0FfGJmgubhbJW7EyId2LTp06c3NDSUl5e7u7vTNN3W1jZ//vyEhAS26wIAuBMIdhNYbW3t3//+9+Dg4NTUVJVKtWfPnp6enkcffdT8NF/NBcEnJXbnm4ZcZYokMqZolxWovFyNbFQNML6IxeKlS5dGR0c3NTXxeLzAwMDY2Fg0xQLABIVgN1HRNF1RUREUFOTu7k4QBJ/PDwsLKykpSUxMjIuLO3NFsKFE+tPlIeM1MJFu6QyVjzsiHcB/CYXCtLQ0tqsAALAABLuJSqPRlJSUJCcnm9eQJOno6PjTJd6m407XR7ppUdpFuSp/GSIdAAAAZyHYTVQCgYAZh9b8zESv0V/h8NCmE0P6BpEkkR6pK8pTBcoNbJQJAAAAYwfBbqLi8/nh4eFff/315MmT1YRPgza/XR9NiIdMHhU/Sf/YzIEwH0Q6AAAAm4BgN4HNmDHjsoL3/alAg30mQQyJdAmT9EV5A5P9EekAAABsCILdRHW1g/f5fvdDDUUm+yHro4P0S/JVUYH6m+wHAAAAnIVgN/G0dVOby6XfnxAbh45AN9nfsDBLNTVCx1JdAAAAwDIEu4mk/Rq16YB0X43YMPTZ1lAfQ1GeKiUckQ4AAMCmIdiNUyaT6dq1axRFOTk5kSSp7KW+LpfuOS7WD+01Fyg3PJqvSpusI8mbvBEAAADYDAS78ejMmTP79+8vLS2laXrm7Af1rg/tP+2mMwzJbn4exoVZqtxYLUbIBwAAAAaC3bhz+fLlV155JTg4ODE1r1GXvbsx3dQoGvwCbzfjolxVTgwiHQAAAAyBYDfuVFVVefqG9Ts+/PNAppEeEunkzsZFueq8eA0PkQ4AAACug2A3vqh15LGrkY0OKwxa6eD1UkH/ozPJe1I0Aj7NVm0AAAAwziHYjRcaHbnjiHjrIWmvKn/weiHZ5zCw9cEc/r3phWzVBgAAABMCgh37dAZyd7V4c7nk2sCQFlYhNeAvLHPQ7K27cjI+bi1b5QEAAMBEgWDHJr2BKKkRb9ovVfYOiXRigc7Y8oWDZlenvtdzypSVK1d6eXmxVaS1abXatrY2giDkcrlIJLrl69nS1dXV09Pj5OTk6urKdi0AAAA3hmDHDoORKPtJ9HmpVNHNG7xeIqTnTtU8OF2l7p967Bjv2LFj1dXVJ06cqKurmzZtWkJCAlsFW0lNTU15efmhQ4cIgpg2bVpOTk5sbCzbRQ3X39+/e/fuL7/8UiAQ6PX6Rx55ZPbs2fb29rfeEwAAYGwh2I01E01UnhF9+oO0uXNIpBML6YJEzcM5amc7E0EQOjXv/PnzXV1dGRkZJEm2tra+9tprr7/+elhYGEuFW15DQ8Nf/vKXsLCw1NRUgiBaW1v/9Kc/rV271t/fn+3S/oum6V27du3duzc5OZkJdsXFxSaTaeHChSRGhQYAgHEGwW7sMJFuQ4m0STkk0gl49IwEbVG+ysX+v5O/njhx4tSpU+Hh4cyiq6urn59fdXU1l4Ld8ePHvby8zC2bbm5ufX19x44dG1fBrrW1dfPmzcnJyXw+nyAIgUAQFha2efPm7OxsT09PtqsDAAAYAsFuLNA0UV0n3LhPeql1yD+4gE/MiNcsylW5OZqG7XLt2rVhjX329vbd3d1Wr3UM9fb2SqVDRnWxs7Pr7e1lq54b6unpEYlETKpj8Pl8kUjU09ODYAcAAOMNgp3VHTl3k0iXoHk4W+XhNDzSMezs7DQazeA1Go2GY/26HBwc1Gr14DUqlcrR0ZGtem7I0dFRp9MZjUYe7z/3WY1Go06nc3BwYLcwAACA62EGAyuquSB47n3nP37mODjVUSQxLUr7wbPdz97bf7NURxBEbGxse3t7V1cXszgwMNDY2BgfH2/1osdQUlJSS0uL+TZkV1dXa2trYmIiu1UN4+3tff/999fX1xsMBoIgDAZDfX39/fffz+HnlAEAYOLCHTurOHlJsKFEerZRMHglRRI5sdpHclU+bsZbvoOPj8+rr75aVlZ25MgRiqLUavXTTz8dFxdntZJZEBQU9PLLLx86dKiyspIgiIyMjIULFwYGBrJd1xAkSc6ZM4cgiK1bt4pEIq1W+8ADD8ydOxdPTgAAwDhE0jT3p6hSqVQqlcqqh6AoytXVVavVVp/RbCiRnrw0PNJlTNEuzlMFyG4d6QYbGBhoamoymUyenp4uLi4WLfnOSaVSk8k0rKX4jqnVamYcO09PT7FYbJH3tBRnZ2c+n69UKmmabmtr6+npcXZ2lslk3Et1fD5fKpWOtw6O1iCRSJiunDqdju1arEUsFlMUZe0vPRbx+XxnZ2eNRtPf3892LVZnb2+v0+k4/HE1c3FxIUnS3E7FYQKBQCwW9/X13c2buLu732wT7thZTH0T8eEuwf6a4UPsxk/SLy8YmORtuIP3tLOzMz8Yy1USiWS83aW7HkmSnp6eeFoCAADGOQQ7i/njp0Td1SF9FpPDdEX5qjCfO4l0AAAAAKOFYGcxv5hHvPDef36O9Nc/NlMVHaRntSIAAACwLQh2FjM9hogMMNG08dF8VXwIIh0AAACMNRaCXVtb2zvvvHPq1KkNGzaYHwhQq9UffvhhbW2tSqUKCQlZunRpaGjoHaxn1/8+oSeMd9UdEgAAAOCOjfU4dlVVVatWrfL29h62/p133rl06dJLL7309ttvBwYG/vGPf2QeGBntenY5SG/9muup1eqSkpIPPvhg3bp1W7ZsUSgUlq4LAAAAbMJYBzutVrt69eqcnJzBK7u6ug4fPrxixYrQ0FC5XL58+XI+n3/w4MHRrh/jc7EIg8Hw1Vdfbdy48fLlywqFYv/+/V9++SUz/AcAAADAqIx1U2x2djZBEMMGqrlw4QJBEBEREcwiRVERERF1dXUeHh6jWn/PPfcwa4xG4/nz583v7+DgYO3JuCiKYv47eFLR21FTU1NSUhIXF8e8g4uLy4ULFw4cOLB48WKrFGoJTKmjPdOJiBmvzhbOlMfjkSRpI2fK/JfDJ0tR1B18F00gzEW0kU8sRVHc/riakSRpI9f07r9vRx6BeFz8C/b29kokksEn6ejo2N7ePtr1g9+wqKjIvLhy5cqVK1da+SQIgiAEAoGzs/Oodunt7fX09JRK/9uI6+vre+3atdG+z9gbXDO3jf9rYSm2c6Z2dnZsl2B14224b4sTiUQi0fBxQzlJKBSyXcLYsZ1vobu5rEbjSJMdjItgZ3FisXjJkiXmxaioqGGTzVscSZJisZiZHn5UO5pMJp1Ox8xDytBqtTRNW7vgu8Hn82maHvmDxQ0ikYiZz43tQqyOucFjC6Pb8/l8gUCg0+k4/AFm7gcM/lbhGIqiRCKRwWDQ67k//oBAIDAajSbTTScW5wzmTxFLzWk0nt39963JZBrhr9NxEeycnZ3VarXBYDDfhOvu7nZxcRntevMbSiSSZ555xryoUqkGBgasegoURYnFYoPBMNoD+fj4tLa2yuVy5k9PmqYbGhqSkpKsXTCDpun+/n6RSDSqPx0sO6XYeCYQCCiKGptrwS5mSjFbOFOJRCIQCDQaDYdTrC1MKcYEO1v4xNrOlGJCoZAkSVu4psyUYnd5piMEu7F+eOKGJk2aRBDEzz//zCwaDIZz586Fh4ePdj0Lpd+1sLCw5cuX19bWXrp06cqVK7W1tRkZGXl5eWNw6Nra2nfffXfx4sVr167dvHmzLczQBwAAwG1jfceuu7vbaDT29PSYfxaLxc7OzllZWR999NHTTz9tb2//7bff8ni8rKwsqVQ6qvVjfC6WMnv27LCwsIsXL+p0Oi8vr9jYWIFAYO2Dnjlz5i9/+UtwcHBqaqpGoykpKenp6VmyZImN9FkBAADgJHLkZyssbuXKlcPGaZsxY8Yzzzyj0Wg++uijw4cPa7Xa8PDwlStXBgQEEAQx2vU3pFKprN0qQVGUq6urVqsdD8Pp3Y7169fX19fL5XJmkabpkydPPv/888nJybfc13aaYp2dnfl8vlKpZLsQq2OaYnt7e9kuxOokEomdnV1vby+H27ZsoSnW2dlZo9H09/ezXYvV2U5TrIuLC0mSttB2xDTF3mVacHd3v9mmsQ52rECwG0av169Zs0aj0Qx+bu7SpUv/8z//U1BQcMvdLRXsdDqdWq12dHRkRhUZhxDsuAfBjgMQ7DgJwW5URgh24+LhCRhjfD5fKBT29PQMDnY6nU4ikYxNAT09Pfv27bt06VJFRUVOTk56enpycvK4jXcAAAATxbh4eALGGEmSkZGRV65cMQ+I0NXVFRUVNXny5DE4usFg+Pbbb3fv3q1SqaZOnapQKN54443jx4+PwaEBAAC4DXfsbFR2dnZnZ+fWrVsdHBwMBkNiYmJubi4zpYe11dXV7d27Nz4+npnBwtXVlSCIysrKhIQEZkB5AAAAuDMIdjZKKBQ+9NBDaWlpbW1tIpEoKCjIyclpbA7d2dlpb2/PpDqGo6PjgQMHHnvssTGrAQAAgJMQ7GwXSZKBgYGBgYFjfFyJRDKsI7BOp5s2bdqY9fCzBpqmz507d/z48Z6eHgcHh7i4uJiYGPQaBACAMYY+djDWwsLCEhMTzXP7Go3Gy5cvh4WFTej5EI8fP/7//t//O378eGtr68mTJ1977bXy8nK2iwIAAJuDO3Yw1pycnAoLC/fs2XP06FGhUNjf33/vvffOmDGD7brunFqtPnjwYHh4ODN9tZOTk4ODw9q1a2NiYpgehAAAAGMDwQ5YEB4e7uvrm5eXp1Kp3N3dg4ODJ3SrZXt7e1VVVUpKinmNnZ2dRCJpa2tDsAMAgLGEYAfssLOzi46OZrsKy+DxeCaTiabpwfHUZDINfkAEAABgDOAXD8Dd8vT0zM3NHTxXnlKpTEtL8/PzY7EqAACwQQh2AHeLz+fPnj3bz8/v3LlzV69eraurk8vlM2fOlEqlbJcGAAC2BU2xABYQHBz82GOP1dbWdnd3Ozk5xcTEjM1ozwAAAIMh2AFYhouLS05ODttVAACATUNTLAAAAABHINgBAAAAcASCHQAAAABHINgBAAAAcASCHQAAAABHINgBAAAAcASCHQAAAABHINgBAAAAcAQGKLa8urq6mpqanp4eJyenhISEsLAwtisCAAAAm4BgZ2FHjx79xz/+4ePjI5VKVSrVli1bfve736WkpLBdFwAAAHAfgp0l9ff3Hzp0KCIiwsnJiSAIV1dXBweHQ4cORUZG2tvbs10dAAAAcBz62FlSS0tLdXU1k+oYTk5O1dXVCoWCxaoAAADARiDYWRJFUTRND1tJ0zRF4d8ZAAAArA6Bw5J8fHwyMjKUSqV5jVKpzMjI8PHxYbEqAAAAsBEIdpYkkUgKCgrq6+vr6+tbWlqYHwoKCkQiEdulAQAAAPfh4QkLmzx58vr162tra7u7u11cXOLi4uRyOdtFAQAAgE1AsLM8uVxeUFDAdhUAAABgc9AUCwAAAMARCHYAAAAAHIFgBwAAAMARCHYAAAAAHIFgBwAAAMARCHYAAAAAHIFgBwAAAMARCHYAAAAAHIFgBwAAAMARCHYAAAAAHIFgBwAAAMARCHYAAAAAHIFgBwAAAMARfLYLAAAAAJjA9Hr9sWPHLl68qNPpPD0909PTXVxc2CoGwQ4AAADgDplMpq1bt+7YscPb25vH41VVVdXX1xcVFbm5ubFSD5piAQAAAO7Q6dOnt23bFh0dLZfL3d3dw8LCzp07V1JSwlY9CHYAAAAAd6ipqcnNzY3P/28TqEwma25upmmalXoQ7AAAAADuEEVRwzIcTdMUxVq+QrADAAAAuEMBAQFKpVKn05nXtLS0BAQEkCTJSj14eAIAAADgDkVERCxevPiLL76Qy+V8Pr+rqyslJSU/P5+tehDsAAAAAO4QSZL33ntvSEjIxYsXtVqtp6dnSkqKRCJhqx4EOwAAAIA7R5JkdHR0dHQ024UQBPrYAQAAAHAG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n+0CuKO3t/fHH39UKBROTk5RUVESiYTtigAAAMC2INhZxuXLl7///vuqqiqhUDgwMJCSkvLAAw94e3uzXRcAAADYEDTFWoBOp9u1a9elS5fi4uJCQkJiYmLOnz+/c+dOo9HIdmkAAABgQxDsLKCxsbG8vNzX19e8xs/P7/vvv1coFCxWBQAAALYGwc4C9Ho9nz+kUZskSR6Pp9Pp2CoJAAAAbBCCnQV4eHio1Wq1Wm1e09/fn5KS4uHhwWJVAAAAYGsQ7CzA3d39iSeeOHXqVGdnp1qtViqV586dS0lJsbe3Z7s0AAAAsCF4KtYy8vPzvb29jxw50tXVJZPJFixYkJiYyHZRAAAAYFsQ7CyDz+dnZ2enpaV1d3cP628HAAAAMDbQFGthSHUAAADAFgQ7AAAAAI5AsAMAAADgCAQ7AAAAAI5AsAMAAADgCAQ7AAAAAI5AsAMAAADgCAQ7AAAAAI5AsAMAAADgCAQ7AAAAAI5AsAMAAADgCAQ7AAAAAI5AsAMAAADgCAQ7AAAAAI5AsAMAAADgCAQ7AAAAAI5AsAMAAADgCAQ7AAAAAI7gs13AWKAoSiwWW/UQJEkSBMHj8ax9oPGAz+fTNM12FWOBoiiCIGzhmlIUNQb/m4wHAoGAIAihUMhcXE4SCAQkSXL4ajLXzka+b3k8Hrc/rmYkSXL7c2vG4/Hu8tM78q9gmwh2JEnyeDxrH2JsDjQeUBRlMpls4UwZtnCmFEXZyKeX+V+VoigOnyxJktw+QSbl2M4nlttX08x8f4TtQqzu7r9vTSbTCFttItgZjUaVSmXVQzB3OwwGw8DAgFUPNB5IpVKTyaTRaNguxOoEAgFFUbZwTfl8vlQqtYUzlUgkAoFAo9HodDq2a7EWsVhMUZS1v/RYxOfzRSKRjXzf2tvb63Q6Dn9czYRCIUmStnBNBQKBWCy+yzO1s7O72Sbu390FAAAAsBEIdgAAAAAcgWAHAAAAwBEIdgAAAAAcgWAHAAAAwBEIdgAAAAAcgWAHAAAAwBEIdgAAAAAcgWAHAAAAwBGkLUz6qVKprD0Iu1qt/v777319fZOSkqx6oPFAIBDQNG0wGNguxOrKy8uvXbt27733sl2I1VEUJRQKbWE2kfr6+jNnzqSmpnp5ebFdi7Xw+XySJPV6PduFWEtvb+/+/fuDg4NjYmLYrsXqhEKh0Wg0Go1sF2J1JSUlBoOhsLCQ7UKsjsfj8fl8rVZ7N2/i7u5+s002MaWYVCqVSqVWPYRCoVi/fv2MGTNmzZpl1QPBWNq+ffu5c+eWL1/OdiFjxN7enu0SrG7nzp3r168PDQ2Njo5muxa4Q52dnevXr3/ggQdyc3PZrgUs5quvvlKr1UVFRWwXMkYcHBys9M5oigUAAADgCAQ7AAAAAI5AsAMAAADgCJt4eGIMmEym/v5+gUAgkUjYrgUsRqVSGQwGR0dHtgsBi9HpdBqNRiqV8vk20cOYk5jvW6FQKBaL2a4FLKa/v5+maev1PLMdCHYAAAAAHIGmWAAAAACOQLCzuvnz51dWVrJdBQAAAHAfepncofnz55tMJoIgnn766ZkzZ7JdDtw5rVa7dOlSvV7/ySefoHvHREfT9I4dO8rKylpbW7Varaura3p6+qJFi9AZayLq7u7+5ptvjh8/3tHRwefzAwICcnNzCwoKSJIcecczZ86QJBkZGTk2dcLt+N3vfldXV/fWW2+FhISYV77xxhtisfiZZ55hsTDuQbC7Q//6178IglixYgXbhcDdKisrc3V1FQqFpaWl8+fPZ7scuCubNm0qLi5+8sknIyIi+Hz+xYsX//nPf7a0tLzyyitslwaj09zc/OKLL9rZ2T388MNBQUFarfbo0aMffvjh8ePHf//731PUSM1N27dvDwsLQ7Abb+zt7d95553//d//5fF4bNfCZWiKvUMymUwmk5kXdTrdvHnzjh07xiwajcbBizCe7d69Ozs7Ozs7e8+ePeZniUa4oBcuXHj++efvv//+p5566uTJk4sWLTp48CBr1cNQJ06cyMzMzMjIcHNzc3JySkhIePHFFzMzM5kr29fXt3bt2mXLlj3wwAMvvPDCjz/+SPzfxd29e/crr7zyxBNPLFmyZPfu3WyfBxDvvfcekwOysrL8/f1DQ0MXLVr06quvHj169IcffmBec+3atTfffPPhhx9etGjRW2+91dPTQxDEH/7wh+rq6k2bNuEP7/Hmnnvu6evr++abb264tbe31/y/53PPPXfkyBGCIH7729++/fbb5te0tbXNmzfv5MmTY1TxxIRgBzbtzJkzjY2Nubm5OTk5HR0dNTU1I7+epunVq1fLZLLPPvvs1Vdf3bx5s0qlwl+f40dwcPCxY8fOnj1rXjNp0qScnBym8e5vf/tbb2/vW2+99dVXX82cOfMvf/lLe3s7j8cjSXLnzp3PPffc+++//9vf/vaDDz4Y/A4w9pRK5enTpxcsWCAUCgevj4mJiY2NLSsrYxZff/31/v7+tWvXrlmzpqura82aNQRB/PnPf5bL5Y888si///3vsa8cRiAUCp988snNmzdfvXr1+q2vv/56W1vb6tWrv/zyy5ycnNdff/3y5cs5OTlHjhwxT5V76NAhd3d3W5gj+G4g2IFNKy4uTkhIcHNzc3R0TE1NLS4uHvn19fX1CoXikUcekUqlMpnsoYcesoXJuSeQZcuWRUdHv/zyy0uWLPnHP/6xc+fOjo4OZlNDQ8OZM2eWL1/u4uLC5/NnzZoVEBBQWlpKEARJkllZWcyk2lOmTAkMDDx8+DCbp2HzWlpaCIIIDAy8flNQUFBzczNBEI2NjWfPnn300UflcrlMJnvyySezsrIwgNd4RtN0UlJSRkbGunXrhl335kziAAANQklEQVSpK1eunD59etmyZe7u7gKBYP78+XK5vKysLDMzU6PRmP/kPnjwYHZ29i07Wdo4BDuwXd3d3YcPHzY/+1JQUMB00x5hF6VSSRCEp6cns4hOPOONVCp9/vnnv/jii2effdbX17e8vHzlypWfffYZQRBMGnjiiSfm/Z9Lly61tbUxO3p7e5vfxMPDg7nQwC7mAbXrVzK/15nwZ75wPj4+5luzMJ6tWLGitbV1165dg1e2trYSBOHv729e4+fn19LS4uDgkJSUVFFRQRDE1atXGxoa8vLyxrjgCQcPT9ytG36P4K/GCWHv3r1Go3Ht2rXmNSaTae/evUVFRcNeab6gzA/mSQvwW2R8kkqliYmJiYmJixYtKi0tffvtt6dPny4SiQiC+PLLL+3s7Ebe3Wg0DmsBhDHm5+dHEMTFixcnTZo0bFNjYyPz6595fuKG4Q/GM0dHx8cff/zdd99NTU01r9Tr9Td7fXZ29rp16wwGw8GDB8PCwnx8fMakzAkMd+xG57vvvvvggw+Yn5mOus7OzgRB8Pl8iqJ0Oh2zyXwbAMYto9G4d+/e+fPnvzPIgw8+WFJSYjAYbnZBXVxcCIJQKBTM4rlz51gpHm5IqVS+8cYbzJ05s4iICIIgrl27xtzauXjxonlTW1ubObJfuXLFvF6hUHh4eIxFxXATLi4u8fHxW7ZsUavVg9fX19f/9NNPubm5xP/dOG9sbGQ2NTc3f/311+gaMSFMnz49Ojp63bp1AoGAWcP879nQ0MAs0jTd2NjIZLiUlBSSJE+ePFlRUYHbdbcDwW50nJ2di4uL9+7d29jY+NFHHzk6Ok6ePJkgCIqivL29a2trCYIwGo1bt24d+Wl8YN3hw4d7enrmzZsnG2Tu3Ll9fX2HDx++2QUNDw93cXHZvHmzRqNpb2/fsmULbtqNH25ubq2tra+99lplZaVCoVAqlSdPnnznnXdkMllERIS3t3diYuLHH3/c2tpqMpmqqqqeeuopczSvqKi4cOGCyWTav39/S0tLZmYmu+cCTzzxhF6vf+655yoqKpqbmy9fvvztt9++8sorGRkZOTk5BEH4+/tPmTLlk08+aW1t7ejo+OCDD06dOsU8ySQSiRQKxcDAABpPxq0nn3yyvr7e3HkuJCQkNDR0w4YNPT09BoPhm2++USqVTIwTCAQZGRnbtm1rb2+fNm0aq1VPDGiKHZ3s7Oyurq6tW7f29PQEBAS88sor9vb2zKYnnnhi/fr1K1ascHJyeuihh44cOWIwGNitFkZQXFycnJzM9Jc3c3JySk9PLy4unj59+g0vKI/He+GFF9avX7948WJ/f/9f/OIXtbW1CPHjBEmSr7322tatWzdt2tTR0aHX693c3OLj41etWsW0w/7qV7/66KOPfv3rX2s0Gh8fnxdeeIH5w4wgiLlz527YsKGurk4ikTz11FNhYWGsngoQnp6ea9eu3bp168aNG5VKpUAgCAwMXLFiRV5envmvqVWrVn3wwQe/+tWv+Hx+XFzc448/zqwvLCz89NNPq6qq/v3vf0skEvZOAm7Kzc1t6dKl//znP81rXn755Q8//PC5557T6/X+/v5///vfmRZ5giBycnJeeumljIwM8y9cGAGJP2gARsVoNNI0zXSz6+7uXrJkyZtvvokcMKHNnz9/1apVGRkZbBcCAHC3cKcBYHSeffbZNWvWDAwMqFSqzz77TCaTBQUFsV0UAAAAQSDYAYzWiy++2NPTs2zZshUrViiVyldeecXc/xcAAIBdaIoFAAAA4AjcsQMAAADgCAQ7AAAAAI5AsAMAAADgCAQ7AAAAAI5AsAMAAADgCAQ7AID/yM7OjoqKYruKG5g6dWpSUhLbVQDABIBgBwDAHUePHsW0SwC2DMEOAIA7Kioq2C4BANiEYAcA411sbOzMmTN37NgRFRUlEok8PT1/85vf6HQ6ZmtUVFRmZubg18fFxZnXJCcnz5kzZ/PmzXK5/L777mNW7tq1Kz093c7OztfXd9myZQqFwrwvn88/e/ZsTk6OnZ2dq6vrihUr1Gq1eevGjRvj4+PFYrGrq+v06dMPHDhg3tTU1LR06VI/Pz+xWOzt7b1kyZLW1lbz1pKSkqysLHt7e3t7+/T09J07d45wviaT6eWXX/by8pJIJCkpKeXl5cNecLMy8vPzf/3rXw8MDJAkOWvWrDs4NABMeDQAwPiWnJzs6emZmZlZU1PT3d29fv16kiR/85vfMFunTJmSkZEx+PWxsbHmNenp6UlJSZGRkR9//PGBAwdomt6+fTtBEHPmzNm0adN7770nl8tjYmI0Gg1N01lZWeHh4ZGRkatXr962bduyZcsIgvjrX//KvNXGjRsJgli8eHFxcfGWLVtSUlJEItGZM2eYrYmJiQEBAZ9++mlpaemHH37o7+8fGxvLbNq7dy9FUbNmzdqzZ09xcfH8+fNJkty2bdvNzvfPf/4zQRDPPPNMaWnp559/Hhsb6+/vn5iYeMsyLly4MHfuXIlEUlNTc/HixTs4NABMdAh2ADDepaamEgRx8uRJ85rc3FxHR0e9Xk/fKthlZWURBMFEOkZMTExCQoLRaGQWv/76a7FYXFxcbH7xvn37mE1Go9HLy2v69OnM4h//+Mf8/HyTycQsnj17liCIP//5zzRNd3Z2EgTx2muvmY9y4sSJ1atX9/f30zQdHR0dHR2t0+mYTQaDISoqKioq6oYnazQaPTw8pk6dal5z7NgxgiDMwW6EMmiaXrJkiZ2dnXnfUR0aADgATbEAMAF4eHjExMSYFzMzM3t7e5uamm5nXycnJyaxEQTR3t7+008/zZw5k6L+8+23YMECtVpdWFjILLq6uubl5TE/UxQVFBSkVCqZxVdffbWkpIQkSWYxNDSUIIirV68SBGFnZ+fs7Lxx48aqqipma0JCwqpVq+zs7FpbW0+dOjV37lyj0ajRaDQajV6vLywsPH36dF9fn1arvTCITqdraGjo6OjIzc0115+UlOTl5WVeHKGMYUY+9O380wHAhINgBwATwOBkQxCEm5sbQRAdHR23s69cLjfHoJaWFoIg3N3db/NAAoHAaDQyP/f09PzhD3+IiYlxdXUVi8XMw6cmk4kgCJFI9N1332k0mvT0dE9Pz0WLFu3cuZOmaYIgmpubCYL429/+JhnkjTfeIAiiqanp1KlToYOcPXuW6fDn4eExuAxvb2/zzyOUMczIh76dfzoAmHD4bBcAADBqer2eIAjzXbeRCQQC88/MLjeMQbc0e/bs48eP/+lPf2IaggmCmDx5snlrVlbWhQsXDhw4UFxcvHPnzk2bNs2fP3/btm3M1qeeemrx4sXD3tDPz89gMJhfQxBEUFDQ6dOnCYIwJ1GG0Wjk8Xi3U8b1bnbo0Zw6AEwYCHYAMAEMfsKUIIi2tjbi/25rURRlvqlmfjHTQHk9JtAMbrg0mUwtLS2Ojo5MSLqZurq6w4cP//73v3/xxReZNdff9BIIBDNnzpw5c+batWtfeuml119//fDhwyEhIczWqVOn3vCd58+fP3iROan29nbzGpqmGxsbg4KCbrOMYSc7wqEBgHvQFAsAE0BHR8fRo0eZn2maLikpcXNz8/X1JQjCxcVlcOz76aefBqeiYVxcXCZPnrx9+3bzICY//PCDn5/f7t27Ry5Aq9USQ9tw3377bYIgmEx59OjRhx56qLu727w1Pz+fIIiuri65XB4dHb1161aVSmXe+uabb65bt+6GBwoJCXF2dt6zZ495TWlpaVdX1+2UQRAESZLmn0d7aADgAAQ7AJgAgoKCioqKPv3007Kysscff7y2tvaZZ55h2lXvueeeK1euvPfee+3t7VVVVb/4xS+Ym1s389e//vXq1av33HPP119//e677y5btiwyMnLYbbPrhYeHy+Xy9957b8+ePQcPHlyxYkVra2tISEhVVdXhw4d9fHyKi4sLCgo2bty4b9++zz///LnnnpPL5dOnTycI4u9//zvzPMT27dv37t379NNPr1q1avDweIPxeLyVK1fW1NQUFRVt27bt7bfffvLJJ8PCwm6nDJqmvby8NBrNW2+9xYxXN6pDAwAXsPtQLgDALaWmpqakpBw4cCA5OVkkEsnl8pdeeslgMDBbVSrVk08+yQznm5qaWlFRUVhYmJyczGzNysqaMmXKsDfctm1bUlKSWCx2cnJatGhRS0vLzV7MjGzH/FxRUZGUlCSRSHx8fFatWqXVatevX+/g4ODl5WUwGGpqaubNm+fu7i4UCv38/IqKiurr683v88MPP0yfPt3Ozk4oFMbGxn788ccjnK9Op3v++ec9PDxEIlFSUtLBgwfnzJkTExNzO2Vcvnw5OjpaIBCkp6ffwaEBYKIjaZpmO1sCAIxk6tSpBoPh+PHjbBcCADDeoSkWAAAAgCMQ7AAAAAA4AsEOAAAAgCPQxw4AAACAI3DHDgAAAIAjEOwAAAAAOALBDgAAAIAjEOwAAAAAOALBDgAAAIAjEOwAAAAAOALBDgAAAIAjEOwAAAAAOALBDgAAAIAj/j+Rvbf5iOVCi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48" y="1205589"/>
            <a:ext cx="5593552" cy="5628599"/>
          </a:xfrm>
          <a:prstGeom prst="rect">
            <a:avLst/>
          </a:prstGeom>
        </p:spPr>
      </p:pic>
      <p:sp>
        <p:nvSpPr>
          <p:cNvPr id="10" name="Content Placeholder 7"/>
          <p:cNvSpPr>
            <a:spLocks noGrp="1"/>
          </p:cNvSpPr>
          <p:nvPr>
            <p:ph sz="half" idx="1"/>
          </p:nvPr>
        </p:nvSpPr>
        <p:spPr>
          <a:xfrm>
            <a:off x="425346" y="2280477"/>
            <a:ext cx="4360968" cy="3291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Plot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err="1" smtClean="0"/>
              <a:t>Adword</a:t>
            </a:r>
            <a:r>
              <a:rPr lang="en-US" dirty="0" smtClean="0"/>
              <a:t> Clicks by 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Observations: </a:t>
            </a:r>
          </a:p>
          <a:p>
            <a:pPr lvl="1"/>
            <a:r>
              <a:rPr lang="en-US" dirty="0" smtClean="0"/>
              <a:t>Upward trend!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94"/>
            <a:ext cx="10515600" cy="1325563"/>
          </a:xfrm>
        </p:spPr>
        <p:txBody>
          <a:bodyPr/>
          <a:lstStyle/>
          <a:p>
            <a:r>
              <a:rPr lang="en-US" dirty="0" smtClean="0"/>
              <a:t>Explore Data cont.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685" y="57082"/>
            <a:ext cx="2324017" cy="1532075"/>
          </a:xfrm>
          <a:prstGeom prst="rect">
            <a:avLst/>
          </a:prstGeom>
        </p:spPr>
      </p:pic>
      <p:sp>
        <p:nvSpPr>
          <p:cNvPr id="9" name="AutoShape 2" descr="data:image/png;base64,iVBORw0KGgoAAAANSUhEUgAAA0gAAANICAIAAAByhViMAAAACXBIWXMAABJ0AAASdAHeZh94AAAgAElEQVR4nOzdeXxT54Hu8aOjXfIiyRveFzA2ZjdgNoNZEwiJA4FAEpZAtk47nU/vnZm0t5PeaWamITOdTqZN2pnepkkT1oQ0aSCFJOyLWRO2sNmEGIPBCza2ka2jXbp/aMZjk0BsY/nYx7/vX+i1pPMcW0iP3rOpgsGgAAAAgL5PlDsAAAAAugfFDgAAQCEodgAAAApBsQMAAFAIih0AAIBCUOwAAAAUgmIHAACgEBQ7AAAAhdDIHaAneDwelUoV1kWoVCq1Wh0MBv1+f1gX1BuIoigIQiAQkDtI2KnVapVK5fP55A4SdiqVShTFfvLqDa2pgs/Nrvj/of3q/VatVgcCAQW/XFtpNBpBEHi/7YhgMKjT6e70035R7Px+v9vtDusiRFGMiory+XwOhyOsC+oNDAZDIBDweDxyBwm7yMhIURT7w99UrVYbDIb+sKYGg8FgMLjdbq/XK3eWcNHpdKIoulwuuYOEi1qtjoyM9Hg8TqdT7ixhZzQafT6fgl+uraKiolQqVX94F9JoNDqdTpKkLj8DxU4IBoPh/hLQ+hW5P3zbCAQC/WRNQ9+S+8OaCj3y36Q3CH1L9vv9Cl7ZfjLz0U9esaGJyX6ypkI/eN0KgqBSqcL66mUfOwAAAIWg2AEAACgExQ4AAEAhKHYAAAAKQbEDAABQCIodAACAQlDsAAAAFIJiBwAAoBAUOwAAAIWg2AEAACgExQ4AAEAhKHYAAAAKQbEDAABQCIodAACAQlDsAAAAFIJiBwAAoBAUOwAAAIWg2AEAACgExQ4AAEAhKHYAAAAKQbEDAABQCIodAACAQlDsAAAAFIJiBwAAoBAUOwAAAIWg2AEAACgExQ4AAEAhKHYAAAAKoZE7AAAA6F/8fv+1a9fsdrvFYklOThZFppm6DcUOAAD0nJs3b3744Yfbtm0zGo1Op7O4uPjhhx+2Wq1y51IIih0AAOghfr9/8+bNR48eHTdunCiKfr9///79arX6+9//vkqlkjudEjD5CQAAesj169e3bt2alZUV2vyqVqsHDRr0/vvvV1dXyx1NISh2AACghzgcDp1O13anOrVardVqW1paZEylJBQ7AADQQ6Kjo91ut8/nax3xeDwej4d97LoLxQ4AAPSQxMTEJUuWlJWVud1uQRCcTmdZWdnKlSvj4uLkjqYQHDwBAAB6iEqlevDBB3U63VtvvaVWq/1+/zPPPDN79my5cykHxQ4AAPQcs9m8YMGC2bNn37p1y2KxmM1muRMpCsUOAAD0tIiIiIiICLlTKBD72AEAACgExQ4AAEAhKHYAAAAKQbEDAABQCIodAACAQlDsAAAAFIJiBwAAoBAUOwAAAIWg2AEAACgExQ4AAEAhKHYAAAAKQbEDAABQCIodAACAQlDsAAAAFIJiBwAAoBAUOwAAAIWg2AEAACgExQ4AAEAhKHYAAAAKQbEDAABQCIodAACAQlDsAAAAFIJiBwAAoBAUOwAAAIWg2AEAACgExQ4AAEAhKHYAAAAKQbEDAABQCI3cAQAAQL/W0NCwe/fu6upqn8+XmZk5YcIEnU4nd6i+imIHAABkc/PmzTVr1ly6dCk2NtbhcGzfvv3KlStPPPGEWq2WO1qfRLEDAACy2blzZ1lZ2dChQwVBMJvNMTExW7duHTp0aH5+vtzR+iT2sQMAALKpqqqKi4trvalWq202W1VVlYyR+jSKHQAAkI1KpQoEAm1HgsGgSqWSK09fR7EDAACyycrKqq6ubr3p8Xjq6uqysrJkjNSnsY8dAACQzYwZM65du/b555/HxMRIknTjxo3ly5fn5ubKnauvotgBAADZREREPP3004WFhVVVVR6PZ+DAgXl5eWyK7TKKHQAAkJNery8qKlKpVA0NDXJn6fPYxw4AAEAhKHYAAAAKQbEDAABQCIodAACAQlDsAAAAFIJiBwAAoBAUOwAAAIWg2AEAACgExQ4AAEAhKHYAAHRdIBAIBoNypwD+C5cUAwCgK27cuLFnz57r16+rVKrk5OTp06fHxcXJHQr9HcUOAIBOa2pq2rBhQ2lpaXx8vCAIpaWlNTU1K1eujIqKkjsa+jU2xQIA0GklJSVnzpzJysqKiIiIiIgYOHDgqVOnDh48KHcu9HcUOwAAOq2urs5ms7UdsdlsN27ckCsPEEKxAwCg03Q6nc/nazvi8/n0er1ceYAQih0AAJ02ePDgqqoqr9cbuunxeKqqqrKzs+VNBXDwBAAAnTZmzJjFixdv2LAhtEG2oaFh+fLl+fn5cudCf0exAwCg00RRXLhw4ciRIysrKwVBSEtLGzhwoNyhAIodAABdNWjQoEGDBsmdAvgf7GMHAACgEBQ7AAAAhaDYAQAAKATFDgAAQCEodgAAAApBsQMAAFAIih0AAIBCUOwAAAAUgmIHAACgEBQ7AAAAhaDYAQAAKATFDgAAQCEodgAAAApBsQMAAFAIih0AAIBCUOwAAAAUgmIHAACgEBQ7AAAAhaDYAQAAKATFDgAAQCEodgAAAApBsQMAAFAIih0AAIBCUOwAAAAUgmIHAACgEBQ7AAAAhdD08PKqq6vffvvts2fPer3e1NTUxYsXFxQUCILgdDpff/31U6dOSZI0cODAlStXZmdnd2EcAADIrqam5sKFCw6HIy4ubuTIkQaDQe5E/UWPztj5/f4XXnhBpVKtXr36tddeGzZs2Msvv1xZWSkIwquvvlpeXv7jH//4V7/6VUZGxosvvtjc3NyFcQAAIK/jx49/97vfXbdu3bZt21577bXXX3/95s2bcofqL3q02EmSVFxc/L3vfS8tLS0+Pn7ZsmWBQKCioqKhoeHQoUPPPPNMdnZ2QkLC008/rdFo9u/f39nxnlwXAADwdQ0NDfv27RsyZEhOTk5GRsaIESPOnTu3detWuXP1Fz1a7CIjI+fPnx8ZGSkIgtPp/OCDD8xm89ChQy9duiQIQm5u7n9lEsXc3NyysrLOjvfkugAAgK8rLy8/efKkxWJpHUlJSXn//ffZsNYzenofu5ClS5c2NzdnZWW9/PLLNpvNbrcbjUaN5n/CREVF3bhxo7PjrTftdvtf/uVftt6cP3/+ww8/HOZ1EgRB0Ol0bV/KSiWKoiAI/WGHCbVaLQhCf/ibqlQqURT7w5qGXr1ms9lkMsmdJVxC66jT6eQOEi4qlUroT++3Wq22b71cDQaD0Whs+xmh0+k0Go3JZLrLn0wURZVK1R/+pvf+fhsIBO7yU3mK3c9//vOmpqbdu3f/5Cc/efnll7v9+f1+/4ULF1pvTpkypW0LDB+VStUzC+oNQh8e/UH/+Zv2nzUNVXZlU/z/UFEUFb+OfVRKSordbvf5fK3fLurq6ubNmxcbG/ut//X6z7vQvayp3++/2zN3+XnvRXJycnJy8tChQ3/4wx9+9NFH48aNczqdPp+vdT0bGxutVqvFYunUeOvzW63Wzz//vPWmJEn19fVhXSNRFG02m9vt7g9TzSaTKRAIuFwuuYOEncVi0Wg04X7x9AahL9N2u13uIGFnNBrNZrPdbvd4PHJnCReDwSCKoiRJcgcJF41GY7FYXC5XS0uL3FnCLiIiwuPx9K2Xa3R09OLFi997773U1FS9Xm+32ysrKx9//PHGxsa7PMpqtapUqoaGhh7LKRetVmswGO6xLcTGxt7pRz36def06dPPPPNM2w+PQCAQDAYHDRokCELrHJvP5ystLc3JyenseE+uCwAA+DqVSvXggw9+73vfGzRokM1mGzt27D//8z/n5eXJnau/6NEZu+zsbJ/P98tf/nLFihUmk+nAgQNffvnl8uXLLRZLUVHRG2+88f3vfz8iIuKDDz5Qq9VFRUUmk6lT4z25LgAA4BvpdLopU6ZMmTJF7iD9kSoYDPbk8q5du/bWW2+dOXMmEAgkJSUtWrQo9Id3uVxvvPHGoUOH3G53Tk7Oc889l56e3oXxbyRJUri3SrApVpHYFKs8bIpVADbFKhKbYjvlLptie7rYyYJi170odspDsVMSip2SUOyUJ9zFrr8cfgIAAPqQhoaG+vp6o9E4YMAArVYrd5w+g2IHAAB6Eb/f//HHH7/xxht6vd7r9c6ePfuBBx5IS0uTO1ffQLEDAAC9yP79+9evXz969GiDwRAMBs+fP+/1eletWhURESF3tD6AszsCAIDeIhAInD59OisrK3TtCpVKlZKScuzYsfPnz8sdrW+g2AEAgN7C7Xbv2bPHaDS2HTQajf3h2MRuQbEDAAC9hV6vnz59usPhaDvocDiioqLkitS3UOwAAEBvIYri2LFjy8vLQ90uEAhUVFRMmjRp6NChckfrGzh4AgAA9CKTJk1yuVy//vWvtVqtz+ebN2/eAw88YDKZ5M7VN1DsAABALyKK4qxZsyZOnFhfX28wGOLi4kSRDYwdRbEDAAC9jtlsNpvNcqfoe6jAAAAACkGxAwAAUAiKHQAAgEJQ7AAAABSCYgcAAKAQFDsAAACFoNgBAAAoBMUOAABAISh2AAAACkGxAwAAUAiKHQAAgEJQ7AAAABSCYgcAAKAQFDsAAACFoNgBAAAoBMUOAABAISh2AAAACkGxAwAAUAiKHQAAgEJQ7AAAABSCYgcAAKAQFDsAAACFoNgBAAAoBMUOAABAISh2AAAACkGxAwAAUAiN3AEAAIDyud3uixcv2u12i8WSnZ2t0+nkTqRMFDsAABBe169f/9Of/nTw4EGj0ShJUlFR0aJFi+Li4uTOpUAUOwAAEEZer/ejjz4qLS0dPXq0IAjBYPD06dM6nW7VqlWiyC5h3YxfKAAACKNr167t3LkzLS0tdFOlUmVkZGzdurWmpkbeYIpEsQMAAGHkcrm0Wm3bEVEUNRqNy+WSK5KCUewAAEAY2Ww2l8vl8XhaRyRJ8ng8MTExHX+SYDDY9hlwJ+xjBwAAwighIWHVqlXvvvtuZmamyWRqaWkpLy//3ve+Fx0d3ZGHS5K0d+/eixcvejwei8UyadKkYcOGhTtz38WMHQAACK85c+asWrXKZrMdPXo0Li7uu9/97owZMzryQL/f/8EHH7zzzjv19fUul6usrOynP/3p2bNnwx2472LGDgAAhJdOp5s1a9aMGTOeffZZs9nc8YNhL168uGXLltGjR6vVakEQDAaDKIp79uzJy8vjiNpvxC8FAAD0BFEUIyMjO1XI6urqIiMjQ60uxGKx7Ny50+FwhCGgElDsAABAL6XX630+X9sRn89XWFio1+vlitTLUewAAEAvlZ2dPWrUqMbGxtDNYDB45cqVrKwsrkh2J+xjBwAAeimbzTZjxoxdu3aFLlZht9tnz559//33y52r96LYAQCA3mvkyJGpqalffvmlJElxcXFDhgxpu8sdbkOxAwAAvZrNZhs/frzcKfoG9rEDAABQCIodAACAQlDsAAAAFIJiBwAAoBAUOwAAAIWg2AEAACgExQ4AAEAhKHYAAAAKQbEDAABQCIodAACAQlDsAAAAFIJiBwAAoBAUOwAAAIWg2AEAACgExQ4AAEAhKHYAAAAKQbEDAABQCIodAACAQlDsAAAAFIJiBwAAoBAUOwAAAIWg2AEAACgExQ4AAEAhNHIHAACgD6urqzt58uStW7eio6NHjRoVHx8vdyL0axQ7AAC6qLS0dOvWrRcuXDCbzZIk/ed//ufq1auHDBkidy70XxQ7AAC6wuPxfPrpp9XV1YMHDw6NWK3WTz/9NDMz02AwyJsN/Rb72AEA0BVVVVUHDhxou+01Njb24MGD165dkzEV+jmKHQAAXeH3+0Xx9o9RURQDgYAseQCBYgcAQNcMGDBg/Pjxt27dah2x2+0FBQWJiYkypkI/R7EDAKArzGbzlClTSktLr1271tjYeO3atQsXLkyaNCkyMlLuaOi/OHgCAIAuKigoeOmll06ePNnU1GSxWEaNGpWbmyt3KPRrFDsAALouNzeXMofeg02xAAAACkGxAwAAUAiKHQAAgEJQ7AAAABSCYgcAAKAQFDsAAACFoNgBAAAoBMUOAABAISh2AAAACkGxAwDcK6/X29jY6Pf75Q4C9HdcUgwA0HWSJO3evfvChQslJSVFRUX5+fmFhYUaDR8ugDyYsQMAdFEwGNyyZcumTZtaWlomTpx48+bN3/72t/v375c7F9B/UewAAF109erV9957Lzc312w2i6IYHR2dk5Nz/PhxSZLkjgb0UxQ7AEAXNTQ0mEymthtezWbz4cOHGxoaZEwF9GfsBgEAfUlTU9ORI0fq6uoMBsPgwYOHDx8uirJ9RTcajR6Pp+2Iz+cLBAImk0muSEA/R7EDgD6jrq5u3bp1Z8+etVgsXq/3vffeW7ZsWXFxsVx5MjMzi4qKLly4kJqaKghCIBD46quvHn30UZvNJlckoJ+j2AFAn/Hpp59evHgxJycndDM+Pv7tt9/Oy8sbNGiQLHn0ev1DDz0UCARKSkoMBoPD4ZgzZ86DDz4oSxgAAsUOAPoKr9dbXV09YMCA1hGdTmez2a5evSpXsRMEITU19dlnn505c6bdbrfZbFlZWWq1Wq4wACh2AIB7otfrhwwZIncKAILAUbEA0FdotdrExMSamprWEY/H09DQkJaWJmMqAL0KM3YA0Gfcf//9dXV1Z8+etVqtHo+npqbmySeflHE7LIDehmIHAH1GXFzcqlWrjh49WltbazAYcnJyhg8fLncoAL0IxQ4A+hKLxXL//ffLnQJAL8U+dgAAAApBsQMAAFAIih0AAIBCUOwAAAAUgmIHAACgEBQ7AAAAhaDYAQAAKATFDgAAQCE4QTEAoEdJkvTVV19JkhQTE5OVlSWKTDEA3YZiBwDoOV9++eW2bduOHj2q1+tbWlrmzZv36KOPms1muXMBCkGxAwD0kObm5m3btl25cmXUqFGCIPj9/n379kVGRi5cuFDuaOh7AoFAMBhUq9VyB+ldKHYAgB5y6dKlzz77bMSIEaGbarU6MzOzvLzc6XQajUZ5s6EPuXnz5u7duysrK4PBYEJCwrRp01JSUuQO1VuwZwMAoIc4nU6dTtd2RKfTlZSUOJ1OuSKhz3E4HBs3bty+fXtTU5Pdbj98+PB7771XV1cnd67eghk7AEAPsdlsLS0tfr+/dfPZrVu3pk2bFhUVJW8w9CFHjx797LPPhg4dGrppNpvLysr27du3aNGi8C20sbGxrKysubnZZrMNGzZMr9eHb1n3iGIHAOgh2dnZDz744O7duzMyMvR6vd1u/+qrrx5++GGNhg8jdNSNGzesVmvbEavVGtYZuwsXLnz88cenT582GAzNzc2TJ09esmRJbGxs+JZ4L/rF/yWNRnPbiyBMdDpdzyxIXqIoBoPB/rBDTOgsDP3hb6pSqVQqVT9ZU0EQIiIigsGg3FnCJfTX7LUzCqtWrUpMTCwtLd23b9/s2bOXLVs2efLk0N+lg0J31uv1Wq02bDF7C1EUdTqdgl+urUKTuB15F7LZbGq1uu1nkN1ut1qtYXoHs9vt+/bta2xsHDt2bGikrKxs9+7dzz33XKdet63u/f02EAjc5af9otj5fD673R7WRYiiaLPZPB5Pc3NzWBfUG5hMpkAg4HK55A4SdhaLRaPRNDY2yh0k7DQajclkCvd/k97AaDSazeaWlhaPxyN3lnAxGAyiKEqSJHeQO5o9e/a0adNWrFgRGRkpimJTU1OnHq7RaCwWi9vtbmlpCVPC3iMiIsLj8Sj45drKarWqVKqOvN+mpKRcuXIlOjraYDAIguDz+S5dujR37twwvVefOXNm//79o0aNat0TdMCAARs2bJg1a5bNZuvCE2q12tDM372kust8Yb8odgCAXkWr1UZHR8udAn1SXl7eM88887vf/S7UBZuamhYvXjxhwoQwLc7tdt+2q4BGo1GpVF6vN0xLvEcUOwAA0JfMmTNn6NChly9fDgQCycnJgwYN6tpW0Y5ISEgIzfG3HtDd2Ng4derUXrvvCsUOABB2165dKy0tdTqdsbGxo0ePDm1EA7osNTU1NTW1Zxa0fPny9957Lz093WAw2O32K1euPPLII7eduKf3oNgBAMLr8OHDP//5z2NjY3U6nd1uLygoWLp0adf2TwJ63rx586xW69mzZ51OZ1JS0ooVK1pPst0LUewAAGF048aNn//858OGDYuMjAyNnD17dtu2bcuWLZM3GNBBOp1u2rRp06ZN8/l8vf/UPFx5AgCUz+Fw3P0UCeFTXl4eHR3d2uoEQUhJSamqqurNx+0C36j3tzqBYgcAChYIBI4cOfKrX/3qiSee+OUvf/nJJ5/0/ImKfD5f6JSQrdRq9cGDB30+Xw8nAfoDih0AKNahQ4deeeWV6urqcePGNTY2rl+/fsuWLT18ttsBAwbY7fa254aor6+fM2dO2zk8AN2FYgcAyuR2u48ePTp48GCbzabT6SIjI3Nzc999990rV670ZIyBAwc+/vjjZ8+eraurs9vtlZWVFRUVs2bNCt/5KYD+rA9sLQYAdEFjY2NJScnEiRNbR7Rardlsrq+vz8jI6LEYKpWquLg4ISGhtLTU4XAMHTp04sSJPRkA6FcodgCgTHq9PhgM3nYcn9fr7fkLPWu12sLCwsLCwh5eLtAPsSkWAJTJarUuWrTo8uXLrTvVVVdXT5w4MTMzU95gAMKHGTsAUKx58+ZJkrRr166IiAiXy1VQUDBv3jyTySR3LgDhQrEDAMWyWq1PPfVUYWHhzZs3IyMjs7OzzWaz3KEAhBHFDgCUTKPR5OXlyZ0CQA9hHzsAAACFoNgBAAAoBMUOAABAISh2AAAACkGxAwAAUAiKHQAAgEJQ7AAAABSCYgcAAHBPzlRo/2FdlNOtkjsIJygGAADoqgtXNe/sMx0t1QmCsPmw8bFpkrx5KHYAAACddrlGs2GPseScPhj8r5E/lhjnjXdGGoN3fVx4UewAAAA64XKNZs1O05FSXbB9hctJ8UpuMdLolymXIFDsAAAAOujKDfW6XaaD5/SB9pVuZJZ3xSxpaLpXplz/g2IHAADwLWqb1O/uNX5y3BAItBvPS/MtLpIm5HpkynU7ih0AAB3ldDpra2sFQUhISDAajXLHQU+obVSv323cdcrgb1/pclJ8y2dJY7N7S6ULodgBANAhJ0+e3LdvX0lJiUqlmjx58pQpU8aMGSN3KIRR/S1x417T9hMGr6/deFaib8WsXjRL1xbFDgCAb1dRUfFP//RPgwcPLigoEAShtrb2pZde+sUvfpGVlSV3tJ4jSdLVq1ddLld8fHxSUpLcccLolkN8v8T44SGDx9fu1HRp8f7FU6UZo9yi/Ges+2YUOwAAvt2JEycSExNtNlvoptVqTUpK+vzzz/tPsbtw4cL27dsPHz6s1WodDsfSpUuLi4u1Wq3cubqZXVL98YBp82GD29uuuyVY/UuKnHPGuMTefW0Hih0AAN+uubn5tp3qTCZTc3OzXHl6WENDwyeffHL9+vX8/HxBEDwez/vvv2+xWGbOnCl3tG7T7FS9f8C4+bDR6bm90i2b4ZwxyqXu3ZUuhGIHAMC3i4yMlKR2FxWQJCkqKkquPD3swoULp0+fzsvLC93U6XSZmZlnzpyZMWOGStVbt0p2mNOj+uiIYdN+U4uz3brERQcWFjrnjXdp1XKec7hTKHYAAHy7sWPHrl27NjIyMiYmRhCEhoaGqqqqcePGyZ2rh0iSpNfr244YDAaPx+P1enU6nVyp7p3To9p8yPD+QVOz1K7S2SIDj02T5o51aftaUepreQEAkENaWtqLL764d+/e/fv3q1SqwsLCJUuWZGRkyJ2rh1gslpaWlrYjdrs9IyOj77Y6jy80S2e85Wi3hdViDiwucj443qXT9JlZurYodgAAdMjIkSNzc3MXLFggCEJCQsJtM1jKNnz48ClTppw8eTItLU2j0TQ1NV2+fPmJJ56QO1dXeH3CjpOG9btNN+3tKl2kKfjwBOcjhU6Tvk9WuhCKHQAAHaXX69PS0uROIQODwbBw4UKz2fzHP/5RpVJNmzZt/vz5o0aNkjtX5/j8wt4v9Ot2mWoa1W3HjfrgQ+Ndi6dKEcY+XOlCKHYAAODbxcXFLV++fP78+S6Xy2q1ajR9qUL4A8KuU4b1u421X6t0D090Lix0Rvb9ShfSl/4qAACgW/j9/osXL968eTMiImLQoEEREREdfGBkZGRkZGRYs3WvQEDY84V+w27T9ZvtKp1eGyye4Hp0qjPKFLjTY/siih0AAP2L3W7ftGnT9u3bIyIi3G73uHHj5s2bl52dLXeubhYMCkfLdGt2mMpr2rUdrUaYPdq1bKZki1RUpQuh2AEA0KsFAgFJksxmc3edMW7btm2HDx/Oz88XRVEQhMrKym3btj399NMdn7fr5YJB4Uipbs1O0+WvVbo5Y11LiqTYKAVWuhCKHQAAvZTb7d6xY8eJEyf27ds3ffr0/Pz8SZMm3ePObS0tLRs3bhw3bpz439fGSkhIOHbsWFFRUZ87GOIbnbyk/cMO88Vr7X5LGrVQNMK9bIaUaPPLFaxnUOwAAOg5wWCwtLS0pqZGrVZnZWWlpKTc5c5bt25du3Ztenp6QUHBjRs3/uM//sPj8cyaNeteArjdbkEQbrvGq06nc7lc9/K0vcHJr7Rrd5rPX23XbURRmD7SvXS6lBRze6XzeDzHjh27cuWKz+dLSkqaOHGiAuYsKXYAAPQQr9e7adOmDz/80GKxBAKBxsbGv/zLv7zT5VZramp+97vf5efnh6boLBZLbm7uyZMnCwoK7uVSZlFRUdOmTbtx44bVag2N+P3+5ubm2NjYLj+n7M5WaN/eaTpzuV1bFVXClGHupTOktPhvmKXz+XwbN2789NNPBwwYIIrinj17ysrKnnzyyb51aMjXUewAAOghJSUl27Zty8/PV6vVgiA4nc7/+I//SE1NHTx48Nfv3NDQYDQa9Xq93/9fvcRkMh07dmzRokX3Uuy0Wu2kSZN+8YtfZGVlRUVFuZ7TPigAACAASURBVN3uioqKhQsXZmVldfk5ZVRaqVm7y3z8y3aVTqUSJg7xrJglZST47vTAEydOfPLJJyNHjgxtko6Pjz9x4kR6evpDDz0U9tDhRLEDAKCHlJWVpaSkhFqdIAhGozE+Pv7ixYvfWOz0er3X6207EggE/H6/wWC4xxgFBQXPP//8kSNHdu3aNXXq1CVLlkyfPr11l7u+oqJWs363seScPtj+DHSjB3lX3ecYnHzHShdSWVkZFxfXdq0TEhIqKyvDEbUnUewAoF9oaGiora1Vq9UpKSkmk0nuOP2Ux+O57dAHrVbrcrlu3rwpSVJsbKzRaGz9UWpq6n333Xf69Onk5GRBEILBYEVFxbx58xISEu4xhkqlKigoKCgoeOqpp4xGY2vR7CsqajXrdpkOntfdVunGZHuXzXAMSfuWSheiUqmC7R8fDAa767hjGVHsAEDhgsHgrl27fvOb3xgMhkAgMHHixBkzZowYMULuXP1RfHx8aWlpdHR060hNTc3JkyfXrVsniuKkSZPGjBlTVFQUmkbS6XShyzwcOHDAZDI5HI6ioqLi4uJunFrrc8cKVNap1+02HTijD7SvdMMzvU/OkoZleO/wuG+Qnp5eV1eXlJTU2mtramqmTp3ajWllQbEDAIU7ceLE//t//2/kyJGhibrq6uqdO3fGxsYmJSXJHa3fKSoqqqqqunz5ss1mCwQClZWVer2+rq5u/PjxarXabrf/9re/1el0kydPDt0/LS3tO9/5TmFhod1ut1qt2dnZOp1O3lWQS22T+t29xk+PG/ztz0A3JM23pEiakOvp7BOOHj26uLh4y5Yt8fHxarW6vr5+0qRJ06ZN667AcqHYAYDCnTp1Kj09vXXza0xMTGlp6RdffEGx63mJiYmLFi3at29faLO41Wo9cuTI8OHDQz+NiIjIysr67LPPJk6c2DotZzQa+/n0am2juGGPadcpg6/9sa2Dk33LZ0njBne60oWIorhkyZLs7OyKigq/35+UlFRQUHDv+y/KjmIHAArncDj0en3bEYPB0NLSIleefi4tLW358uV+v18Uxb179164cKHtTyMiIvbs2fPss8+azWa5EvYe9Xbxnb2mT48bvO33mssc4FsxS5qQ6+nCHnFtL+OhVqvHjRs3bty47grcG1DsAEDhoqOjy8vL2+7X5XA4LBaLjJEQ2q8rIiLittMCO53OadOmKWDe6B7dcojvlxg/PGTw+Np1t7R4/+Kp0oyR7i7sZ+h2u/fv33/mzJnQZTzGjh07ceLEPnfgyLei2AGAwo0fP37z5s0GgyG0X1d1dfXw4cPz8/PlzgVhyJAh48aNu3TpUuj6E263u7y8fPr06cprGx1nl8T39hu3HDG4ve0qXXKM/4kZ0vSRbrGrx61u27btj3/8Y2ZmZkFBQW1t7a9//Wuv1zt9+vRuCN2bUOwAQOFyc3NfeOGFAwcO7Nu3LxgMzp079/7777fZbHLnghAREVFcXLxt27bdu3frdDqn07ly5cqioiK5c8nDLglv7TBtPmx0utt1twSrf+kM58xRLvU9HA1cVVW1du3a/Pz80NEnVqtVp9N9/vnn48aN63OHBt8dxQ4AlG/MmDHDhw9fsmSJVqu1Wq39eUKot8nIyHjmmWceeOABSZLi4+P79HW9uszpUX20XbVmu9gstTvDYmx0YFGhc954l1YdvNNjO+jmzZtGo7HtMcVms/no0aNLliyh2AEA+h6dTpeYmCh3CnwDnU6XkZEhdwp5uDyqzYcN75eY7FK7WTpbZOCxac6547qh0oV8/TIefr+/Wy7j0dtQ7AAAgCAIgiRJFRUVDocjLi4uPT09rJdh8PhUfz5q2LTP2ORot4U12hxYPNX50ASXTtM9lS4kIyOjqKgodEk34b8v41FcXBwXF9eNS+kNKHYAAEC4dOnStm3bDh06pNfrW1paFixYsGjRonBMaHl9wo6ThvW7TTft7SpdlFkoHi89Uug06buz0oXodLqHHnrI7/cfOXLEaDQ6HI5p06YVFxcr4Bpit6HYAQDQ63g8npaWlraXjm3ldrsPHTr01Vdfeb3ehISEwsLC+Pj4e1xcc3Pz1q1br1y5Ejpc2ufz7dixIyoqqri4+B6fuS2fX9h+wrBxj6nuVrtKZzYEH58ZXDpLcEtSNy7uNmlpac8++2xRUVFzc7PVah08eLBWqw3f4uRCsQOAvsrhcBw7dqy2ttZgMAwcOHDYsGHKm37ohxwOx86dO8vKyg4ePDh79uz8/PzQBcdCP/X7/e++++727dtDFzk9ffr0lStXnnjiiYSEhHtZ6MWLFz/77LPWS1xoNJrMzMyysjK3233b2a27xh8Qdp8yrNttrG1sd+COURd8eKJzYaEzLdmiUqncYex1giAIRqNx5MiR4V2G3Ch2ANAnNTU1rVmz5vjx41ar1e/3r1+/fvny5d07v4KeFwgEtmzZ8sknn2RmZk6cOPHmzZuvvfaa2+1uPd3aF198sW3btpEjR4aqntVq/fLLL3ft2vXEE0/cy3KdTudtBU6v15eUlDz77LP3WOwCQeHgOf3bO0zX6ttVOq06ODvfvXyWZI0I3Omx6AKKHQD0STt27Dhz5szQoUNDNxMSEtasWZOTk6P4CQllu3Llyvvvv5+fn6/RaARBiI6OzsnJOX78+MSJE0O7u1VVVd12wprY2Njq6upgMPj1+dorV65UVFQEAoHExMScnJy7TOhardaWlpZAINB6jVq73T59+vR7ORVIMCgcOq9fs8t0pfb2Sjd3nOuxaU5bJJWu+1HsAKDvCQaDV69ebXv6Ep1OFxMTU1FRQbHr0xoaGkwmU6jVhURGRpaUlCxdujT059ZoNIFAuz4UCATUavXXS9snn3zyu9/9LtQCGxsbFyxYsHjx4rbP3FZOTs6cOXMOHDiQkZGh1+ubmpq++uqrhx9++E73/1ZHSnVrdprKq9s9XKMW7hvjenyaFBfdE5Xu6tWrVVVVarU6PT393ndD7CsodgDQ9wSDwa/P0KhUqmCw+w8nRE8ymUwej6ftiNfrDQaDrUdRZGVl1dfXp6SktG4hvX79ekFBwW3Pc+HChddff33UqFGheT6/3//nP/85OTn5Tpe10Gg0CxYsiIiIuHz58sGDB6dNm/bQQw+NHz++C6tw8pL2rR3msmvtCoaoEiYPda+6T0qK8XfhOTsrtEV7zZo10dHRgUDAbrf/4Ac/mDZtWg8sWnYUOwDoe0RRTE5O3r9/f2ZmZmjE5/M1NDSkpqbKGwz3KDMzc8qUKa2nWwsEAl999dVjjz1msVhCd8jOzn7qqafefPPN+Pj40FTclClTZs6cedvzXLx4ccCAAa0nK1Gr1SkpKWVlZXe5XpnFYnn00UfdbvczzzwTHR3dhcuTnPpKu2an6fzVdoeaiiph+kj30hk9VOlCjh07tnHjxtYLiDkcjldffTU5OTk7O7vHMsiFYgcAfdLs2bNramrOnTtns9l8Pl9VVdXChQvz8vLkzoV7YjAYHnrooWAwWFJSYjAYXC7XAw888MADD7S9z7x58wYNGlReXu52uxMTE0ePHt32SlkhHo/ntq2oGo3mtrnAb6TX67twtMS5K9q3d5i+uHx7pSsc5l46Q0qP77lKF3L+/PnU1NTWX4vZbB4wYMD58+cpdgCAXio2NvbJJ588fPhwbW2tXq9fsmTJmDFjON2JAoROtzZz5syWlpbk5OS0tDSfz3fbfXJycnJycu7yJHFxcQ0NDcnJya0jjY2No0aN6va0pZWajXtNR0tvb5ajB3mfvt8xKOn25D3D5XLddo46nU7ndDplCdPDKHYA0FfZbLZ58+bJnQLdT6/XDxkyRBCEiIiIjkyzfd348ePPnz9/4sSJxMREURTr6+sHDx58l+2wXfBVtWbNzm+odOMGe1bMkrKT5al0ITExMWfPnrVara0jt27dUt7Vw74RxQ4AAKUxGo2PPfZYYmLilStX/H5/Tk7O1KlT7/Ekxq0qatXrdpkPntfddqzO6EHe5TMdeWlyVrqQwsLCd955R6vVxsXFBQKB6urq0aNHjxs3Tu5cPYFiBwCAAtlstgULFgSDwdD5ULrlOWsb1e/uM35y3ND+jCvCkDTvk7OkUQO93bKUe5ecnPyLX/xiz549DQ0NKpWqsLBw5syZUVFRcufqCRQ7AAAUS6VSdUurq20U391n+vS4wX97pfMtKZIm5HZle3FYDRw4cODAgU6nU61Wf/3gEgWj2AEAgDuqbRQ37jXtPGnwtT+2NTvZt3ymVJDT6ypdW63n/+s/KHYAAOAbNDnED0qMfzpk8PraHW2dnuBfNkMqHOrmIOxeiGIHAADaaXKI7+41/vnY7ZUuLd6/dIY0ZZhbpNL1VhQ7AADwX+yS6o8HTFuOGFyedt0tKca/dLo0faRbFOWKhg6h2AEAwkWSJI1G0692XW/L4/E0NzdHRkb2id+A06366Khh035Ti7NdpYu3BB6bJt0/xqWm0vUFFDsAQPe7cOHCvn377Ha7SqVKSUmZNWtWPzk9bIjH49mzZ88XX3xRUlJSWFiYl5c3c+bM1iu39jZOj+qjI4b39pua21c6iznwSKFzwSSXVhO802PR21DsAADd7PLlyy+88EJGRobNZgsEAnv37m1sbFy5cqXJZJI7Wg/Zvn37xo0bBw4cOGnSpJaWlnfeecftdi9YsKC3XfPNFap0B4x2qd10nDUi8Ng05wPjqHR9D8UOANDN9u/fn5KSMmDAgNDNgQMHHj58ePjw4VOmTJE3WM9oaGj4/e9/P2bMGL1eLwiC2WzOyclZu3btpEmTWn8nsvP6VH8+Znh3n7GppV2lizIFHp3qLJ7g0mupdH0SxQ4A0M0aGhqio6Pbjlgslps3b8qVp4c1NTXpdLpQqwvR6XQGg6GxsbE3FDufX9h+wrBht6ne3q7SGfXBh8a7lhRJZgOVrg+j2AEAupnBYLjt0vUej6f/nCrWaDT6fL5AICD+9xGkwWDQ4/HIviXa5xd2njRs3GuqbWxX6Uz64ILJzkcmO6l0CkCxAwB0s7y8vP3790dFRWm1WkEQ7HZ7XV1dXl6e3Ll6SEJCQnFx8aFDhwYOHKhSqYLBYEVFxdy5c5OTk+WKFAgIu0/r1+82VTe0u7yYURcsnuhaVChFmqh0CkGxAwB0s8mTJ9+4ceOdd96Jiory+/0jR4780Y9+lJqaKneuHiKKYnFxsc/n+/TTT00mk9PpnDlzZnFxsUYjw2duICgcPKd/e4fpWn27SqdVB2fnu5fPkqwRgTs9Fn0RxQ4A0M00Gs2jjz5aUFBQXV2t1WozMjJiYmLkDtWjbDbbqlWrioqKmpqaoqOjMzMzQ5OXPSkYFI6W6dbuNH1V3e6zXqsRZo92LZ0hxURR6RSoE8XO4XCYzebQvw8dOtTQ0DB16tSoqKjwBAMA9G3p6enp6elyp5CNWq3Ozs6Wa+knL2nf3G7+8nq7T3mNWiga4V4+Uxpg9csVDOHWoWJXXV09d+7cZcuW/e3f/m0wGJw/f/6WLVsEQUhISDh48ODAgQPDHBIAAHTIyUvat3aYy661+3wXVcLkoe5V90lJMVQ6hevQ9UF+9KMfNTU1zZgxQxCEjz76aMuWLf/n//yfnTt3xsbG/uxnPwtzQgAA8O3OXdH+6I3oH/8hum2rE1XClGHu3/2vxhceb6bV9QcdmrHbuXPn6tWr8/PzBUHYuHHjoEGDXn75ZUEQnn/++RdffDGs+QAAwN2dv6pds9N06qt2u/GpVELhUPeymVJ6PH2uH+lQsbt582ZoP4lgMLhnz54nnngiNJ6UlFRdXR3GdAAA4M4u12g27DEeOKu/bXz0IO/T9zsGJflkSQUZdajYxcXFVVZWCoJw8ODB2trauXPnhsarqqosFksY0wEAgG9SXq1Zs8t0tFQXbH8GurGDPStmSoNTqHT9VIeK3cyZM//+7/++srLy7bffzsjImD59uiAIjY2Nr7766uTJk8OcEAAA/I8rteq1u0wHz+tvq3SjB3pXzJKGpHllyoVeoUPF7mc/+9mCBQt+8pOfWCyWLVu2hE6x+N3vfvfSpUt/+MMfwpwQAAAIgiDUNqrf3Wf85Lgh0P4MdEPSvCtmSaMHUunQsWKXmpr6+eefNzQ0mM3m1qsa//Vf//Urr7ySlJQUzngAAECobVSv223cfcrgb1/pclN9y2c6xmRT6fBfOnGCYpvN1tzcXF5enpqaGhERUVBQEL5YAABAEIS6W+Lbn0ZsP2HwtT+2dWCib8UsaXyuR6Zc6KU6Wuz+9Kc//d//+3/PnTsnCMLhw4cnTJjw6quvulyuH/7wh+GMBwBAP3XLIa7drXlvv8HTfj4uPd6/bKZUONStUsmUDL1Yh4rd5s2bFy5cOGzYsOeff/5f//VfQ4Nut/tHP/pRfHz8ypUrwxgQAIB+pskhbtpn/PNRg8fXrrulxvmXzZCmDHeLVDrcQYeK3erVqxcsWLBp0yav19ta7J5//vny8vJf/vKXFDsAkF19ff3JkyebmppiY2Pz8/Ojo6PlToSuaJZUmw8bPzholNztuluCNbCkSLp/jEvdoStGof/qULE7e/bsP/zDP6jVaq+33XRwcXHxm2++GZ5gAICO+vLLL7ds2XL+/PmIiAi32/2b3/zmxRdfHDZsmNy50AlOt+qjo4ZN+00tznaVLi46sLDQOW+8S6sO3umx/ZzD4SgpKamsrAwGg8nJyYWFhVFRUXKHkk0nDp74OpfLpdPpuisKAKALvF7vJ598UlVVlZOTIwiCRqOJjY3duXNnVlaWyWSSOx2+ncuj2nLE8N5+U3P7SmcxBx6fGXh4giQEOULijlwu19q1a48cOZKQkCAIwuHDh8vLy1etWmU2m+WOJo8OFbvRo0f/6le/mjlzZttBh8OxevXqsWPHhicYAKBDampq9u7dO378+NaRmJiYw4cPz507N1T10Gu5vaqPPzO8u8/Y2NJuC2uUKbBoinP+JJfNYvZ4BA+97s4OHz588ODB4cOHh27GxMQcP37carUOHjxYEIS0tLRQ4es/OlTs/v7v/37u3Lljxox56KGHBEFYt27dunXr3nvvvZs3b27fvj3MCQEAdxMIBFRfOzxSFMXAbSexRW/i9Qk7ThrW7TI1NN9W6YLFE5yPFDpNeja8dkhVVVVcXFzbEUmSXnvttdC3Grvd/ld/9VczZsyQKZ0MOlTs7rvvvq1btz7//POrV68WBOE3v/mNIAgjRox4++23+9UvCwB6oYSEhEmTJtXV1Vmt1tBIc3Oz0+lMTEyUNxi+kdcnfHrc8M5eU729XaWLNAYfKXTOn+g0Uuk6Q61Wt/0OU1NTU1paOnjw4KFDhwqCIEnSb37zm8TExCFDhsiXsUd1dB+7OXPmzJkzp7q6+vr164IgpKWlxcfHhzMYAKBDDAZDUVHRSy+9lJKSYjab3W739evX//Zv/9ZiscgdDe34A8LOk4YNe0y1je0qnVEfXDDJ+chkZ4SRStdpmZmZH374YUJCglqtFgShtrZWpVK1VhSTyZSUlHTu3DmK3TdLTEzkKyAA9DZjxoz553/+5xMnTjQ2NsbGxo4ZMyYzM1PuUPgfgaBw8Jz+rR2m6/XqtuMGXfD+Ma7HpzktEWw376KxY8cWFxdv3rw5NjZWpVJVVFSkp6enpqa23kGn0zmdThkT9rC7FbsOHhjx+eefd1MYAEAXDR48OLS3uMFgEEVRkiS5E0EQBCEQFA6c1a/fbbp6o12l02mC88a7lhQ5LWYq3T1Rq9WPPfZYXl7e1atXg8FgZmbmxYsXRfF/5kRv3boVExMjY8Iedrdip9Hc08lQAADot4JB4dB53dpdporadh+mWo0wd6xrSZEUE0Wl6x6iKI4aNWrUqFGCINTW1q5fv76ioiK0NbampmbYsGETJkyQO2PPuVt1O3LkyN0fHAwGOeoKAIDbnLyk/cN288Xr7T5kNWqhaIR7+UxpgNUvVzDFS0hIWLBgwa5duxoaGgRBGDt27KxZs2w2m9y5es49zckdOnRo8eLFocMpAADAiUvatbvMF662+3gVRWHmKPfSGVS6npCZmfnMM884nU6VSmUwGOSO09M6WuzOnTv3wQcfVFZWtk7R+f3+Q4cONTc3hy0bAAB9xpnL2rd3ms5WaNsOiiph6nD3splSSiyVrkcZjUa5I8ijQ8Vu586d8+bN83zt1NcDBw78t3/7tzCkAgCgzzh/VbN2l/nkpXaVTqUSJuW5l8+UMhKodOg5HSp2L7744ujRo//whz9kZ2dHREScOnXKbDb/+7//+40bN1auXBnmhAAA9FKXazQb9hgPnNXfNj56kPep+xzZyT5ZUqE/61CxO3fu3Jtvvtn25H6pqamvvPLKypUrf/rTn4YuRwEAQP9xuUazZqfpSKku2P6kwmOyPStmSTkpVDrIo0PFTpKk1t0PjUaj3W4P/XvVqlVPPvkkxQ4A0H9cvaF+d79pz2n9baeFyEvzPjlbGpnllSkXIAgdLHaDBw9+991358yZo1KpUlJSdu/eXVBQIAiCw+Goq6sLc0IAAHqF6zfV63eb9p7WB9rP0lHp0Ht0qNj97//9v59++unr16/v2LGjuLj4pz/9aV1dXXJy8q9//evQRXYBAFCw2kb1+t3GXacM/vazdDkpvuWzpLHZtx9ciD4tGAz6/f5vvUzDtWvXamtr9Xp9enp6ZGRkz2T7Vh0qdk899ZRara6oqBAE4fnnn9+7d+8rr7wiCMKAAQNeffXVsOYDAEBG9bfE9w4Ytx0zeP2qtuMZCf6lM6TCoW6V6k4PRd/T1NS0Z8+eiooKv98fGxtbVFT0jZdd9vl8H3744YYNGyIiInw+37hx42bOnDlixIieD/x1HT2P3ZNPPhn6h8ViOXjwYFlZmdvtzsnJ0etvPxQIAAAFuOUQ3y8x/umQwetr193S4/2PTpVmjHKLVDplcbvdmzZtOnr0aHJysiiKV69e3bx586uvvpqamnrbPQ8cOPDBBx/k5+frdDpBEGpra3fu3DlgwIDQdczk1ZUrT7S0tAiCQKsDACWprq5ubGyMjIxMSkpSq9Xf/gDluuUQN+03fnTE4Glf6VJi/ctmSlOHd67SVVZWXrhwweFwxMTE5OfnR0REdHNcdJMTJ07s27dvxIgRKpVKEASTyRQMBvfu3bt8+fLb7nnmzJn09PRQqxMEwWaznTt37ty5c32g2B07duzll19+//33RVEUBMHv93/3u9/9/e9/HwwGo6Ojf/nLX3IeOwDo6yRJ2rJly6ZNmwwGg9vtnjt3bnFxcW/4iOp5zZLq/YOmzYcMTk+77jbA6l86Q5o5yi2KnXvCI0eO/Mu//EtcXJxer7fb7SdOnHjiiSf65++296urq7Narao2G9etVuvXDxINBAJut/u2uS29Xi9JUk+k/DZ3K3ZHjx6dPn263++vqqpKSUkRBOHf/u3fXn/99aKioilTpmzevPmpp57Kzc2dMGFCT6UFAHS/jz/++OOPPx4zZoxWqw0EAp9//nkwGHzyySdbJyT6A6dH9dERw6b9phZnu0oXFx1YWOicN96lVQfv9Ng7qa+v/5d/+Zdhw4a17ll/8eLFrVu3rlq1qntCo1vpdDqvt92hzV6v9+v/C0RRjI6OrqmpMZlMrYN2u91ms/VEym9zt2K3evXqqKiogwcPhlpdMBh89dVXR4wYsX37dp1O98Mf/nD48OGvvfZap4rdrVu33n777RMnTkiSlJKS8sQTT4wdO1YQBKfT+frrr586dUqSpIEDB65cuTI7O7sL4wCATrHb7WvXrh07dqxWqxUEQRTFzMzMHTt2TJ06NScnR+50PcHpUW0+bHz/gLG5faWLiQosKZLmjnVpu7LXkiAIwuXLlyMjI9seL5mcnPzhhx8uXLgwKirqXjIjHHJzc+vq6gYMGGA2mwVB8Pv9lZWVM2fO/Po9J0+e/Omnn6rVapvN5vP5KisrJ02aNGrUqB6P/A3uNqd89OjRv/iLvxg4cGDo5okTJ65fv/7MM8+E2mtkZORjjz1WUlLSqeWtXr26oqLi7/7u7379618PGzZs9erV1dXVgiC8+uqr5eXlP/7xj3/1q19lZGS8+OKLzc3NXRgHAHRKS0uLKIptpyVUKpXBYAjtTq1sbq/qjweMK39hfWu7qW2rs5gD33nA8Ye/aSye0PVWJwiC3+8X22+7bd2vqetPirDJyMj4wQ9+8MUXX5SWln755ZcnTpyYM2fO1KlTv37PoUOHvvDCC8nJyYcPH/7ss8+mTJmyaNEio9HY85m/7m4v2Js3b+bl5bXe3Lt3ryAIs2bNah3Jysqqqanp+MIkSbJYLI8++uigQYMEQVi5cuXWrVtLS0v1ev2hQ4deeuml0Kzb008/XVJSsn///okTJ3ZqfN68eZ1aeQBAVFTUxIkTJUlq/VgKBAKht2t5g4WV1yfsOGlYv9t0096ueEWagg9PcD5S6DTpO73h9euSkpLsdnvb/bHq6+vvu+++6Ojoe39yhENRUVF2dvbly5c9Hs+AAQNyc3NVdzifTX5+/qhRo5YvX24wGNpuk5Xd3YqdyWRq+1XjwIEDsbGxubm5rSMqlepOK3ynJ/zxj3/cerOpqcnn8w0YMODSpUuCILQ+syiKubm5ZWVlcXFxnRqn2AFAZ0VEROTl5W3YsGHw4MFGo9Hr9ZaXlz/00EMZGRlyRwsLr0/YccKwYa+p/la7SmfS+x+Z7Hqk0NUtlS4kLS1t1apV69evT0lJ0el0dru9qqrqO9/5jtjZQzDuIBgMlpaWnjx50m63WyyW/Pz8wYMHd8sz92dJSUlJSUkduacoir1kv7q27lbsUlNTjx8/vmjRIkEQmpubQ5edaNvkTpw4kZiY2LUFezyef/3Xf50wYcKQIUN27txpNBrbnuI5Kirqxo0bdru9U+OtNxsbG2fPnt1687nnnnvuuee6lrNT9Hp9/zkFTP85xAQ94gAAIABJREFUYj82NlbuCD2k/6xpf9i9qVNTCI899lhkZORrr72m0Wh8Pt+KFSvmz59vtVrDF+/eGQyG1ouYd5A/IGw9Ivz+z0LVzXbjqqDT7PhIvLwhevTDMZbFof2rusuKFSuys7PPnj3b3NwcHx8/ZcqUrKysTj3DXVZz3759P/vZz9LS0kwmU3l5+YcffvhP//RPEydOvOfUsuk/70L30hbuvin/bsWuuLj4t7/97axZs0aOHPmDH/xAkqQVK1a0/rSiomLDhg3z58/vQqb6+vrVq1fbbLa/+Zu/6cLDv5VarR4yZEjrzZiYGJ/PF44FtaXRaEIXIQn3gmQX+q4ZuO3y10qkVqtVKlUPvHhkp1KpRFHsJ6/e0JoGg902K9PbdOF/qFqtLi4unj59ekNDQ2RkZOiMD732la9SqdRqdSAQ6Pg6BoLCnpOq334kVt5ot5VJrfJGeXbnJ57SD3D40vM2b96s1Wofe+yx7g08YcKEtkcZduoXK4piMBj8xpfrrVu3XnzxxZEjR4a+qFitVrPZvGPHjry8vO7tpj2D99uOCwQCdznT5N2K3V/91V+99dZbrTvVzZ8/f+7cuaF/f/TRR88995zX6/3rv/7rzgYqLS196aWX7rvvvmXLloXm/ywWi9Pp9Pl8rZNwjY2NVqu1s+Oti4iKilq7dm3rTUmSmpqaOpuzU0LzsR6Ppz8cw2EymQKBgMvlkjtI2FksFo1GE+4XT2+g0WhMJpPdbpc7SNgZjUaz2exwODwexV7c02AwiKLYtVNqhfb9unXrVneH6k4ajcZisXg8no4c3hEICiVn9et2m67eaPdBqNUEJ2VXnfz4f40emRn0Ci6vIAhCenr6f/7nf06ePLn3XPczIiLC4/F848u1rKxMrVbrdLrWd2Oj0bhnz545c+Z0dlKwNwh9negP77dardZgMNxjW7jL1Obdil1iYuLJkyfffPPN6urqMWPGLFu2rPVHdXV1JpNpzZo1I0eO7FSUixcv/uM//uNf/MVftD3MJHQsxYULF4YPHy4Igs/nKy0tXbp0aWfHO5UEANBLNDc3l5WVtbS02Gy23Nzcbjl/XjAoHL6gW7vLdLmm3SedViPMGetaUiRVXDxTuqNd/dXr9aIoOhyO3lPs7kIUxa/PWQaDwX5+1RB8y2HcCQkJbQ93aPX444+vXLmy7e6fTqfz9OnTdz+nncfjeeWVV2bNmpWXl1dfXx8aNBqNFoulqKjojTfe+P73vx8REfHBBx+o1eqioiKTydSp8c6vPgBAZpcuXfrzn/98/Pjx0DRGUVHR4sWLY2Ji7uU5T17S/mGH+eK1dp9xGrVQNMK9bIaUaPMLgtAYHS1JUiAQaP0sczgckydP7iuHrKakpEyaNKm6urr1d3Xjxo2pU6d2ed93KIOqu3Y0OXv27PDhw+/+bGfPnv27v/u72wbnzJnzve99z+VyvfHGG4cOHXK73Tk5Oc8991x6erogCJ0d/0aSJIX7Qh+hTbFut5tNsUoS2hTb+iVEwfrbpli73c6m2F5CkqTf//73FRUVAwYMEAQhGAyWl5dPmjRpxYoVdzrrQmhTrMvl+sZNsScvadfuMp+/2q7SiaIwY6R76X9XuhCfz7du3boDBw5kZWVptVqHw/Hll1+uXLnyvvvu69ZVvCd32RQrCMK5c+d+8pOfxMbGms3mlpaWvLy8Bx98sI8eGBvaFNvQ0CB3kLAL96bYHi12cqHYdS+KnfJQ7JSkbxW78+fP/+M//mN+fn7riM/nO3bs2JtvvnmnE0ncqdidqdCu2WE6U6FtOyiqhCnD3ctmSKlx37CvelNT0yeffLJx40a1Wj1x4sQRI0bMmDEjdAWOXuLuxU4QhNra2lOnToVOdzJ69Oj/z959R7WR3vvjn1HXSEISTfTeizEd00yHNcZ93bCNvbY3m5ycbHKS/d57kpuTvTn3uyk3d7PZJJst2d2413XDnV5tMF4br7HBBoPpXUJIoz7z/WN+Py7CaxsbCQn4vP6yxtLMBwPS2888z+dZuKtKIdi9ktecYwcAAGARGxwcrKqqGhgYoNPpXl5eqamp838XUqPRzAhSDAaDRqO90n8dH3YzjldhDa1GM/NQFIkL1O7Kwn2dn7vQUiQSbd269Y033picnLSzs7OSnQNeiUQiyc3NtXQVwIpAsAMAgKVobGzs2LFjjx49sre3Jwjizp07fX19u3fvftXmcHNkb29PLVKeWjAhl8uTkpJmOcfucR/jYCl269HMxRbxQS+JdNMJhcKFMq8OgJeCYAcAAEtRZWVla2vr1G7gQqGwrq4uODh4nheiubm57dix45tvvvHy8qLuT3V1df30pz99afvW9j7084s2Nx6yZswAivbX7cxUBrkv/nZoAHwvCHYAALAUDQ0NzZjEZmtrOzQ0NM9loCian59vY2Nz//79ioqKnJycN998Mzo6+gUv6R6m/+EUUnabTRhHumXeuqJsPNRTZ96KAbBuEOwAAGApYrFYM3rfGwwGi6wbYLPZWVlZmZmZP/zhD188UNc/Rj9SgVU0s2e0bwv20BVl4ct9IdIBExscHKyrqxseHmaz2X5+fgkJCSZpsmhWEOwAAGAp8vPzq6ioEIvFVD9brVY7ODhowU4ZKIq+INUNSWlHK7DSOxyDcaQLcNXvysJjAhbtGmdgQf39/cePH3/06JFYLNbr9aWlpX19fVu2bJnexNcKQbADAIClKCkpqaenp7i42NbWliCIsbGxPXv2hISEWLqumWRK2pla7tl6jk5v1NbO25ncnqZIDtU8p9sdAHNVUlLy5MmTqf3ZxGLx2bNnw8PDw8LCLFvYi0GwAwCApYjJZBYWFkZGRvb19TEYDC8vr6mFFFZCqqCdqOJeapwZ6TwdDT9cR08M0eBKjaVqA4uewWAYHh6e3i6OwWCIxeL+/v6lEuy8vb1LSkpMdTYAAADmRqPRwsLCrPBTSo7TTlVzL9zkaHRGkc7V3rA9Hc+ONtiKRUugRTqwJBRFURSdsRsvQRDWvxXvi4JdTEzMbE7R1NSEIAiPx8vKyjJNUQAAAJYklQYtbuCcqMKUaqNI5ygitqbhudFqOg2hoXCvCZgdjUbz8vK6cuVKYGAgdUStVo+NjU3dmbVaL/r1YDDglwcAAMB8wDXo2TrumTrujEjnICS2peE50WqGtQ+UgMUmJydnaGjoxo0b1OKJ4eHhd955x9vb29J1vcSLotvNmzdf/GKSJGeMUgIAAACvRKVFL9zgnK7FJnGjSGcrILamqd6IVTPp1rgLOVj0bGxs9u7dGxkZOTQ0xOFw/Pz8/P39LV3Uy81pTK6+vn7z5s19fX2mqgYAAMDSoTOgJd+yD5ViUoVR/wgbjNiUolq7Qs1mQqQDlsThcBITEy1dxauZbbBraWk5c+ZMT0/P1BCdwWCor6+fnJw0W20AAAAWJ50BvXKLc7ySOz5pFOkEGLkxCV+bqOayINIB8DpmFexKS0vz8/O12pkdIH19ff/nf/7HDFUBAABYnPQGpPIe+3AZNig1mjTHZZEFCerNqTifC5EOgNc3q2D3/vvvR0ZGfv311/7+/nw+/+7duzwe789//vPw8PDu3bvNXCEAAIDFgCCRuhb219ex/jGjSMdhkWsS1G+m4gKIdADM2ay2xWhpafm3f/u34ODgqXWy7u7uH374IYPB+M1vfmPO8gAAACx4BInU3Ge//ZH4/x4TTE91bCa5doXq659L38pVQqoDwCRmNWKH4ziHw6H+zOVy5XI59ec9e/YUFRV98MEH5qoOAADAQkaSSEMb62Ap9mTA6OOGyUCyI9WFGbidDbRWAMCUZhXsAgICTpw4kZeXh6Kom5tbeXl5XFwcgiBKpXJkZMTMFQIAAFh4SBJpaGUdLMWeDM6MdLnR6q0rcXshRDoATG9Wwe5nP/vZ3r17+/r6SkpK1qxZ85vf/GZkZMTV1fVvf/tbaGiouUsEAACwsNxpZ35dwnvUa/QRQ0ORpFDNW7m4s63BUoUBsOjNKti99dZbdDq9q6sLQZD33nuvsrLyww8/RBDEycnp448/Nmt9AAAAFpC7HcwDpdjDbub0gzQakh6hKUzHXewg0gFgXrPtY1dUVET9QSQS1dXVtbW1aTSawMBANpttttoAAAAsGA+6GYdKeXc6jCIdiiJxgdqibNzHSW+pwl6VSqW6ceNGb28viqIeHh4JCQnwSQcWkFkFu7y8vE8++WT6xrfUnrjFxcV//OMfa2pqzFUdAAAAq9fawzhUxrv9eGakSwzR7szEvSQLJtIhCKJWqw8cOFBfX+/g4IAgyPXr1x8/frxr1y4Wi2Xp0gCYlVkFu2vXrk2thJ3u0aNHjY2Npi4JAADAwtAxwDhYijW0zgw9cYHanZm4v+tCinSU2tra+vr6sLAw6qGjo2NlZaWfn19aWppF6wJgtl4S7Ph8PvWHxMREGs2o6Z3BYFCr1cuWLTNXaQAAAKxV1xD9cBmv7gGLNG4/F+Wn25mpDPZYeJGO0tPT4+joOPUQRVFHR8fe3l4LlgTAK3lJsCsvL6+trf35z3+elZVla2s7/a9QFHV2dn777bfNWR4AAADrMiSln6jiXr3NIYzblYR46HZl4ct9dRaqyzRQFJ3lQQCs00uCXVxcXFxc3OXLl//85z/7+vrOT00AAACs0MA4/Ug5Vt7MfibS6XdmKiP9Fnako3h6epaVlTk4OFBhjiCIwcFBT09PS9cFwGzNao5daWkp9YenT5/29/fTaDRXV1c3NzdzFgYAAMBajEzQTtdwLzdydAajsSsvib4wQ5Ucqlk0Q1pJSUkdHR0VFRUODg4kSY6MjGRnZ8fHx1u6LgBma7btTr744ov/+q//6u7unjoSEBDw+9//fv369eYpDAAAgOXJlLQztdyz9Ryd3ii7eUoMOzLwxRTpKCwWa9euXcHBwVPtTqKjo5lM5stfCYB1mFWwO3z48Ntvv718+fLCwkJnZ2eSJHt7e4uLizdu3Hjx4sVVq1aZu0oAAADzTI7TTtdwz9VztMaRzsPRsDkVz4jQGC+oWzxYLFZSUpKlqwDgNc0q2H300Ue7du3617/+NX0C6e9///stW7Z88MEHEOwAAGAxkePohRvcM3VcXGMU6SQiw5Y0VV60erFGOvDadDrdyMiIRqNxcHCY6qcBLGJWwe7BgwcffPDBjGVBNBpt586d27dvN09hAAAA5ptKgxY3cE5UYUq10Ru+o4jYmobnRqvpEOnAMzo7O69evVpSUkKn0xMSEqKiotLS0mApsaXMdo6dwfA9G/zRaDRixuIoAAAAC5BKg56t556p4ypURp/H9kJiWxqeE6VmzvbjAiwtMpns/PnznZ2d8fHxKIpOTEx88sknAoEgJibG0qUtUbP6TQ0PD//yyy9zcnLodPrUQb1e/+WXX0ZGRpqtNgAAAGan1qIXbnJO12By3CjSifnE1jTVqlg1k0E+77UA3Lt37+7duyEhIdRDPp/v5eXV1NQEwc5SZhXs/v3f/33Dhg2hoaEFBQWurq4EQVCLJzo6Oi5evGjuEgEAC9r4+PjExIRQKJzR5BxYnE6PlNzhHC7DxieN7rDaYOSmFHztCjWbCZEOvIRcLscwbPoRHo83OTlJEAQNJmNawouC3Y9//OOtW7cmJyevX7/+2LFjv/rVr/70pz9N/W1wcPDZs2dh5QQA4HkUCsWlS5eOHTvGZDJ1Ot327dvz8/N5PJ6l6wKITo9caeKcqMLG5EYfvQKM3JisWrtCxWVBpAOzIhAIVCrV9CM4jkskEkh1lvKiYPf3v/89LCwsOTkZQZCtW7du3bqValCMoqi7u7urq+t8FQkAWHhIkrx48eLVq1djY2OZTKZWq718+TJJkps3b4ZZ1RakNyAl33KOVWLDMqPPXR6HXJ+oWp+k4nEg0oFXsGzZsoiIiK6uLhcXFwRBlEplV1fXm2++aem6lq5Xmw3r6ekJO6sAAGZjcHDw5MmTMTExDAYDQRAWixUQEHD8+PG0tDSJRGLp6pYigkTqWtj/uo71jdGnH+ewyNxo9bZ0lYgHi+HAKxOLxQUFBdeuXSsrK6PT6XFxce+88w5MsLMgWOYEADALuVzOYrGoVEdhMBhsNntiYgKC3TwjSKT6O/bhMqx31CjSsRhkQYJ6c6pKCJEOzIGvr+/+/fsLCgq0Wq2jo6NAILB0RUvaS4LdnTt3Tp8+/eLnbNq0yXT1AAAWCYFAoNVqDQbD1Gp6vV6v1WrhTX8+kSRS/4B9qAzrGjKKdEw6+UasemuaylYAkQ6YAJPJdHd3t3QVAEFeGuw+//zzzz///MXPIUmYkAEAmMnJyWnDhg3l5eV+fn4MBkOv17e3t2/atMnJycnSpS0Vd9qZX13nPe4zep9n0JGVyzQ7M3En8fd0JwUALHQvCXZ79+7Nysqan1IAAIsJjUYrKChAEOTMmTMsFkuj0bz55purV6+GlRPz4PYj+qfForZeo3d4GookhWr25OAudhDpAFi0XhLsYmJitm7dOj+lAAAWGaFQWFhYmJWVNTExIRKJHB0dIdWZW8tT5uFy7p12oxuvVKTbnY272kOkA2CRg8UTAAAzQlHUyckJbr/OgwfdjBNVWEMra/pBFEXiArVFWbiPs95ShQEA5hMEOwAAWNg6BxlHK7g199kzjkf66fbmKv1cFmGk0+sX4RcFgEm8KNj94Ac/CA0NnbdSAAAAvJInA4yDpdhN41E6BEHigw2F6ZMBrost/Wi12vr6+paWFpIk+Xx+RETE8uXL4f7+7CkUip6eHq1WK5FIYBx9sXpRsPv000/nrQ4AAACz93SYfrIaq7jLJozbEoR46N5erY/yJ3F8saU6BEGuXLly4sQJLy8vkUjU19d36dKlX/ziF/Hx8Zaua2G4f/9+aWnpzZs3GQwGjuO7d+/Oz8+f6kb0vfR6/f3794eGhthstq+vLzQ0WRDgViwAACwkvaP0w2VY9XczI12Yl64oCw/31nE4HARZhNt09vb2HjhwICoqisPhcDgcFouFomhdXd3y5cvZ7Jm3ocEMw8PD169fHxwcjIqKQhBEo9EcPXpULBanpKQ87yUqlerIkSOlpaUikUiv14+Pj//kJz9JS0ubv6LBa4FgBwAAC8OglH6kHCu7yyaMmwoHe+h3Ziqj/HQWqmuejIyM8Hg8Fut/7zuLRKLa2tqtW7dSu5SCF2hpaWlpaQkMDKQestlsLy+v5ubmFwS7srKympqayMhI6ma3Uqn8+OOPvb29YWdRKwfBDgAArN3IBO10DfdyI0dnMJpP5iXRF2aokkM1S2GaGYvFmrFmwmAwEAQBw3WzoVQqZ/xDsdlslUpFkuTzJim2t7e7u7tP/S2Px7Ozs3v8+DEEOysHwQ4AAKzXqJx2sgq70sTRGU+Z85Lod2biiSHapRDpKF5eXvHx8b29vVOz/ru7u9esWSMUCp8+fUr1SnRzc6PRFuFt6LkTi8WTk5PTjygUCjc3t+elOoIgdDrdjBl4DAZDq9WasUpgChDsAADAGsmUtBOV3IuNHJ3e6KPXw9FQmIGnhGlo8xvptFqtQqEQCoUvnm5vPjwe74033rh8+XJzc7ONjY1MJouLi0tOTj5w4MDly5e5XK5KpVq9evW6devEYrFFKrRmy5cvj4+Pb2lpcXd3p9PpUqm0q6vrrbfeet7zaTSag4NDd3c3j8ejjhAEIZVKJRLJfJUMXhMEOwAAsC5yHL1wg3umjotrjLKbRGTYkqbKjVbT53dMSqFQlJaWPnr0qK6uLjU1NTo6OiUlxSLxLjAwUCKRtLe3EwQhEAi8vLyOHz9+8+bN2NhYGo1GEERdXR2NRtu5cyeM283A4/E2btzI4/HOnTtHo9FWrly5adOmF3c0y8zMPH/+PIIgtra2Op2ur68vNzc3IiJivkoGrwklSfLlz1rgcBzHcdysl6DRaLa2thqNZsZY96KEYRhBEGq12tKFmJ1IJGIwGKOjo5YuxOwYDAaGYXK53NKFmB2Xy+XxeHK53DrvKClU6Jk67tl6rmpGpBMT29PxrMhZRToOh0Oj0Uz1pkcQxPHjx69du+bj48PhcORyeUdHxw9+8IP09HSTnP81MBgMkUikVqsfPnz47rvvxsXFTcU4g8Fw69atv/71r66urpYqz7T4fL5WqzXhj+vExIRWq7W1tZ1NNH/69Gltbe3Q0BCTyfT3909JSZkawDM5sViMouj4+LiZzm89mEwmh8OZY1qwt7d/3l/BiB0AYCHRaDQ9PT1qtdrR0dHR0dHS5ZiMSoOeu8E9U8udVBlFOnsbYstKPC9GzbTQu3VXV9eZM2eio6OpHCAUCgMCAm7fvr1ixQoOh2OZmv5/SqWSxWJNH5yj0+ksFkupVFqwKisnFApn/2RPT09PT88XLLAAVgiCHQBgwejo6Lhy5Up1dTWTycRxvKioKD8/n8lkWrquOdHo0Cu3OMeruDKF0XCcDUZsSlGtS1SzGJa8rzI+Po5h2PTRHT6fX1dXV1hY6OzsbMHCEAQRiUQajUan0039DGi1Wo1GA3PsTAtS3cICwQ4AsDBMTEwUFxc/ffo0JiYGQRCtVnvy5EmBQJCZmWnp0l6TTo9eavz+SPdmiqogQc1hWX6qDIZhM+4DarVagiAwDLNUSVMkEklhYeGFCxf8/Pw4HI5KpWpvb9+5c6eDg4OlSwPAYiDYAQAWhocPH3777bdhYWHUQxaL5ePjc+/evbS0NEut03xtOj1ytYlzogoblRtFOgGX3JisWrtCxWVbPtJRfHx8UlJS2tra3NzcEAQhCOLJkyfbtm17pTt6ZoKi6KpVq5hM5ldffUWn0xMSEjZv3pydnW3pugCwJAh2AICFQalUzpjUxeFwKisr33nnHS6Xa6mqXpWBQErvcI5WYENSo0iHscn1Sar1iSo+11oiHYXD4axZs+bChQs1NTVsNlupVKampjIYjEOHDvH5/NDQ0ICAAAuWh2HY2rVrs7KyZDKZWCy2hnFEi3v48GFbW5tSqXRwcIiNjYUb00sNBDsAwMIgFApnTIpXKBSZmZkWn8I/SwSJ1LWw/3Ud6xszGl/ksMjcaPW2NJWITzzvtZbl7u6+b9++jIwMhUKhUqkaGxuvX78uEAg0Gs3hw4fffffd1NRUy1bI4/HMt1pzYSkrK/vkk0+cnZ1ZLNbExMT9+/dhy7WlBoIdAGBhCAsLS05Obm5u9vDwYDAYcrn8yZMn69evt/6Z3QSJ1HzHPlyO9YwYRToWg8yPV29ZqRLxrDTSTWGz2cHBwQRBfPbZZ729vX5+ftRxOzu7P//5z8HBwTCtzRr09fX9/e9/X7ZsGTVy6eTk1NnZefny5X379lm6NDB/INgBABYGDoezYcMGLpdLdVhNTk7+8Y9/HBcXZ+m6XuJOO/OfV3kdA0ZvtkwGkh2p3p6B29tYe6SbTiqVXrt2LSEhYeoIj8fj8/nd3d0Q7KxBd3e3jY3N9PvRTk5OxcXFW7ZsEQgEFiwMzCcIdgCABUMikRQVFa1du1alUtnb27NYLEtX9CINraxDZVh7v9HbLIOO5ESpt6bhjqKFFOnAgvC8hnNLYScCMAWCHQBgIUFRVCwWW/l88NuPWYfKsNYeozdYOg3JWK4uzFA5iQ0vfrlKpbp582Zvby+NRvPw8IiPj7eSCCsWi3Nych4/fjzVwU6pVCoUCnd3d8sWBiju7u4TExNqtXpq4unQ0FB+fj4M1y0pEOwAAMBk7nUyD5RgLU+NeibTUGTlMs2ODNzV/iWRDkEQlUp14MCB+vp6BwcHkiSvXLny6NGjnTt3WkO2o9FoeXl5JSUlOI5TiycGBgbefffdxbQFyILm7u6+f//+r776ysXFhcViyeXy4eHh9957z/rnoQITgmAHAAAm8LCbeaAUu9thFOlQFEkK0ezMxD0lL490lJqamhs3bky165NIJOXl5QEBASkpKSau+LX4+Ph8+umnt27dGh0dpdqdBAcHW7oo8L/y8vJcXFxaW1updifx8fEQu5caCHYAADAnj3oZB8uwpkdGI2ooisQHaXdl4T5O+lc6W09Pz/RPYhRFHR0de3p6TFOrKUgkktWrV1u6CvD9UBSNiIiIiIiwdCHAYiDYAQDAa3oyyDhYijW0smbMTY/x1+7KwgPcXi3SUZ69awZbsAMAZg+CHQAAvJr+/v4HT1TVj32bnogI47WtIR66omw8wkf32if39PSsqKiwt7enwhxBEMPDw56ennOsGQCwRECwAwCA2dJqtQdOVJxvdDTYZJGI0Sja3CMdJTk5uaOjo7q6mlo8MTw8nJOTY/3t+gAAVgKCHQAAzMqQlP6Hg/iDoa2IjdEGEv4umqIcTYy/1iRXYbPZRUVFwcHBfX19KIp6enpGR0czGPBeDQCYFXizAACAlxiZoB2rxK41sQ2EePo4HZ/WRxv6omh9Qox/jAkvx2azrWQN7FLT2dl59+7diYkJsVgcFRUF/fnAQgTBDgAAnmt8kna8knvlFkdnMLrxyqMN+nBKHJj3Hw20KZXhlioPmNCtW7d+97vfOTs7c7lcpVJ54MCB3/72t1N9ZwBYKCDYAWC9tFptW1ubVCq1sbEJCAiYvgUkMLcJJe1EFfdiA0erN4p0bHLQj1fuyGxGEZIkSYVCYeXbYIDZmJycrKmpCQ4OFgqF1BEbG5vS0lJ/f382m23Z2gB4JRDsALBSY2Njp06dqqys5PF4arU6Li5uzZo13t7elq5r8ZvE0fM3uGfquLjGKNJJxESM23e1597j+vmgTBudTtfV1ZWZmRkUFGSpUoGp9Pf3NzY2RkVFTR2xs7Orra1dv349LEkGCwsEOwCsEUmSxcXFd+7ciYyMpNpedHZ2Xrp0ad++fVO7QAKTU6rRs3XfE+kcRcT2dDwrUk1DncOd3r59+3ZdXZ3BYNi8eXNeXp41bPYFAAAUCHYAWKOxsbFz587Fx8dPdaZ1cXGpqanJzMyEHZzMQa0HGq7CAAAgAElEQVRFL9zknKrGJlVGkU7EIzYkq9YnqpkMqgcxLS0tLTExcfv27RiGTd22Awudq6trXFzc6OioSCSijoyOjiYnJzs7O1u2MABeFQQ7AKyRWq2m0Wh0ulFbDRaLpdFoTHgVgiBkMhmdTre1tTXhaRcWjQ69cotzooorVdCmH7fBiE0pqnWJahaDnPESFosFn/eLDJ/PT01N/eCDD5ycnDAMUygUQ0NDRUVFMBwLFhwIdgBYI1tb28TExImJCYFAQB3RarVKpdLe3t5Ul2hpaamoqCgtLSVJcu3atevWrVtq8U6nR0rucI6UY2PyGZGOXJOg2pCswtgzIx1YxGJiYj788MPm5maq3UlkZKSbm5uliwLglUGwA8AaYRgWGxv7ySefeHt78/l8tVrd2dm5Y8cOV1dXk5y/s7Pz17/+tY+PT0JCAkEQzc3NWq128+bNSyTb6Q3I5VucoxXY6IRRpOOyyYJ49ZaVOI8DkW7hIQhifHxcpVLZ2tryeLzXOIOXl5eXl5ep6wJgXkGwA8BKJScns1isW7dulZWVpaWlpaWlpaSkmGoz+Bs3bri6ujo6OiIIQqPR3N3d79696+Pjk5OTY5LzWy2CREpvIx9/w+8fM450LLIgQf1mKi7gWlek6+jo6OvrYzAYHh4eMID0AsPDw5cvXz537hyDwdDr9T/60Y8yMzNnTGYAYCmAYAeAlaLT6StWrFixYsW+ffu4XK6pIh1FKpVO3eSlCAQCqVRqwktYG4JAKprZRyu5faMIgvxvquOwyDUJ6k0puA1mXZGOIIgzZ84cO3ZMJBKRJCmTyX74wx9mZ2dbui5rpNFozp49++2338bHx9PpdKVS+dVXXzGZzPT0dEuXBsB8g2AHgLUzR19iDMNmrMPQaDSvd/fK+hEkUnOffaQc6x42XozCIPPj1FvSVCIeYanaXqChoeH06dNRUVFMJhNBEJVK9emnn7q5ucGy6Ge1tbVVVFRM9Qbi8Xh+fn537txJTk6m/vUAWDpoL38KAGDRCQ8P7+7uVqlU1MOJiYmBgYHw8EW4NdadduZPPhH97rhgeqpj0JFVseqvfi79Qb7SOlMdgiAPHz50c3ObyiVcLtfZ2bm1tdWyVVmniYkJHo83fVSbx+NVVVUplUoLVgWARcCIHQBLUXR09N69ez/77DMej0cQRFxc3Pvvvz8PHfYfPnzY3NysUCiEQmFsbKxZJ6o3trEOlWGP+4ze5Rh0pCAR2ZKqEGFq813aJLRa7YzRJiaTadp+N4uGQCCY+l8KRaVSpaamwi585tbT0/P06VODweDq6urn52fpcgCCQLADYGlCUTQvLy86Orq/v59Op3t7ezs7O8vlcrNetK6u7sMPP3R1deVyuQqF4tixY++///6yZctMfqE77cyDZbyH3UbvbzQakrlc89YbBn8PTC4ntFqTX9bE7O3t7969O30jWqlU6uDgYMGSrFZgYGBSUtLDhw/d3d1RFNVqtR0dHbt27YIudGZ17dq1zz77TCwWoygqk8m2bNmyYcMGWLBicRDsAFi6HBwcqKDAYJj9rUAmk/3pT38KCwujFm3Y2dnx+fzy8vKgoCATfvo+7GYeKMXudhgNdNFQJClUU5SNu9kbuFyuqa5lbikpKT09PR0dHQ4ODiRJDgwMREdHx8fHW7oua8TlcteuXctgMK5fv85isdRqdVFREaycMKsHDx588cUXy5cvpzY51Ol033zzjaura2JioqVLW+og2AEA5kN/fz+Hw5m+FNfOzq6mpmbjxo3u7u5zP/+DbsahMt6ddqNIh6JIUoh2R6bSS2KY+yXmmUQi2bRpU0VFxdDQEI1GCw4OzsjI4PP5lq7LSrm5ue3du/eNN95QKpUODg4mbOUNvldra6uTk9PU1tVMJtPNza21tRWCncVBsAMAzAcURUlyZj8RkiTn3sblcR/jYCl269HMYb/4IO2uLNzXWT/H81uQu7v7rl27dDrds/vLgWdR3f4sXcVS8b1zQLXWP8VhCYBgBwCYD25ubnFxcSMjI1OTxoaGhtLT0yUSyWuf8+kQ/XA5VtvCnpEYQzx0e3LxcC/dXAq2HtCwA1ghBwcHqVQ6fdNkqVQaExNjwZIABYIdAGA+CASC9PT03/72txKJhFo8ERwcnJeX93qppXuYfqIaq2hmE8a9SkI8dEXZeITPIol0YDqDwUCS5DzMBwWzER8f/+DBg++++87Z2RlF0dHR0cDAwNTUVEvXBSDYAVPQaDRDQ0Moijo6OrLZbEuXA6xUZGTkxx9/fO/ePblcLhaLo6OjX2ON55CMfqKSe/U255lIp9+8Ek8IgjtBi9DQ0FB5eXlfXx+CIBKJJDs7WyQSWbqopY7P52/btk0ikfT09JAk6efnl5aWBqu2rQEEOzBXd+/eraysrKmpQRAkNTU1LS0tIiLC0kUBK+Xu7v7aSyWGZbTjldi12xyDcaTzdtJvT1elhEGDt8VJLpefOHHiwYMHTk5OKIo2NDSMj487ODgIhUJLl7bU2dvbb968GUZSrQ18J8CcdHV1/fa3vw0ICKC6MPT39//nf/7nRx99BFOYgQmNTtBO1XAvN3J0BqOVFl4SQ2EGnhyqMek+usC63Lx58+7du0FBQdRDDw+P1tbW8vLy9evXW7YwQIFlPdYGgh2Yk6amJmdnZ1tbW+qhnZ3d5ORkU1MTBDtgElIF7Xgl9/Itjk5vlN08JYadmXhSCES6RWhoaGh8fJzH47m4uDAYjNHR0Rk3XkUi0fDwsKXKA8DKQbADcyKXy2ds2sPj8SYmJixVD1g05Dh6ugY7f4Oj0RllN4nYsGWlKi9aTYOdrhcdjUZz4cKFo0ePcrlcjUaTm5u7evVqFoul0xmthtHpdFPt0wAAM0CwA3Py7BaNOI7b2NhYqh6wCEzi6De13PM3uCqtUaRzEhsKM1QZy9V0iHSLVElJyYULF6Kjo1ksFkmSzc3NBoMhPj7++PHjDg4OVJjTarW9vb1hYWGWLhYAKwXBDsxJdHT0sWPHBAIB1ZxMKpVSGx9Zui6wIOEa9Ewd92wdV6k2inSOImJrGp4TpWbAZJ7FS61WP3z40NfXl9piDkVRT0/P6urq5OTkffv2ff755yKRiNqTtKioaMWKFdALF4DvBcEOzImPj8+vfvWrmpqauro6BEGSkpI2b97s5eVl6bpeDUmSDx48aGxslEqlAoEgPDw8JiYGFnnNJ5UWPV/P+aYOm8SNIp2dDbElFX8jTsOkz9y14qXGxsaqq6t7e3vpdLqHh0dqaiqMJVszpVJZW1s7Y0MqDoejUCjy8vJCQ0O7u7sJgnB3d/fz86PBnXgAngM+usBcRUdHh4SErFu3DkGQ6VsHLiC3b9/+3e9+5+HhwefzBwYGysrKdu3atWrVKkvXtSToDGjJt+xDpZhUYfRRbYMRm1JU6xLVLMYrRzoEQWQy2eHDh+/fv+/g4ECSZFNTU09Pz+7du7lcrokKByYmEAhSU1MnJiam9sMlSRLHcaqtyVwa5QCwpECwAybA5XIX3CjdFK1WW1NTExAQQN1NFggEAoHgiy++iIyMhCaoZqUzoFducY5XcscnZ0Q6cmMyvnaFmsN6nUhHqampuXfvXmBgIPVQLBbfuHEjKCgI8rrVYrFYy5cv/+c//xkYGIhhmF6v7+zszM7O9vPzs3RpACwkEOzAUjc2NlZTU5OQkDB1hMPh8Pn8wcHB4OBgCxa2iOkNSOU99uEybFBqNGmOyyYL4tWbU3E+99Ui3cTExPj4uEAgsLOzQ1EUQZDBwUF7e/vpz7GzsxsYGJh78cB8Vq5cqdPpPv30UzqdbjAYNm7cuGrVKmrKHQBgliDYgaWOyWQSBEEQxPRZO3q9HnZeNwcDgZTd5Rwp5w49E+nWrlBtTFYJXjHSabXaq1evfvXVV0wmU6/Xb9iwIT8/39bWlkoGRpc2GGDepJVjMBh5eXkpKSlUHzuxWIxCo0IAXhG8zYGlzs7ObvXq1Xfu3PH09KSOjI2NxcfHL9yby9aJIJG6Fva/SrC+UaNIx2aSeTHqrWkqMZ943mtfoKSk5OTJk1FRURwOx2AwVFdXa7XaXbt2+fn5lZaW2tvbU3ldp9MNDg7CTb0Fgcfj8Xg8S1cBwEIFwQ4sdSiK5ufnK5XKpqYmgUCgVqvDwsKys7OnZnCDOSJJpKGNdbAUezJg9IbDZCDZkerCDNzO5nUiHYIgSqXywYMH/v7+1JIdOp3u5+d37dq1lJSUxMTEp0+fXrx4kdoWZWRkZOvWrZGRkXP/cgAAwJpBsAMAcXZ23rdvX1xc3NjYmEAgCAsLs7Ozs3RRi8SdduaX13jt/UZvNQw6khOl3p6B279upKNMTk7W19evWLFi6giKolwud2JigsFgFBYWRkRE9Pb20mg0T0/PoKAguK8HAFj0INgBgCAIwuPxpucDMHd32plfl/Ae9Rq9ydBpSFqEZkcG7mxreN4LZ4/P55MkqVarp5rs4Dje3d1dUVHR2dkZFBQUHh6+bNmyuV8IAAAWCgh2AAATu9PBPFiKPew2Wn1CoyHpEZrCdNzFzgSRjsLn8996661Tp04FBgayWKyJiYna2loGgzE4ONjb23vq1Kndu3fn5+eb6nIAAGD9INgBAEzmYTfzYCl2p8Mo0qEoEheo3Z2NezvpTX7FnJwcrVZ75MgRNpv99OlToVCYkJCAYRiCIA4ODl9++WVYWNjUshgAAFj0INgtHmq1GsdxkUgEm+2A+fewm3GojPdt+8xIlxii3ZmJe0lMH+koHA5n06ZNaWlpfX19p0+fZrFYbDab+is2my0Wi7u7uyHYAQCWDgh2i8H4+Pj169e7u7vr6urS09MTExNjY2NhnvgSR5Jkb2+vTCazsbFxc3Oj0+kvf81rae9nHCzFGttmdpGNC9TuysL9XMwV6aazt7fn8XgCgUCj0czD5QAAwGpBsFvwtFrtmTNnbt686enpuWLFisHBwT/+8Y+//OUvo6KiLF0asJiJiYnz58+fP3+ew+FoNJq8vLx169bN2Ilh7p4O0Q+XY7UtbNK4qXCIh25PDh7urTPt5V6My+U6ODg0NTVNjc+p1WqpVArDdQCAJQWC3YL34MGDsrKy5cuXU0N0tra2Pj4+dXV1kZGRMGi3NJEkeenSpcrKypiYGDqdThDErVu3UBQtKioy1dYL3cP0I+VYzX02YRzpwr11RVl4mJcJIh2O43K5XCwWT91afam8vDypVNrS0iISibRa7eDg4Ntvv+3h4TH3YubOYDDIZDKSJMVisflGT8H3ovodyuVyGxub0NBQagomAIsVBLsFTyqV8vn86RnOxsamtLR079698P61NI2Ojp46dSo2NpYKEDQazcfH58qVK5mZmXPfTqN/jH6kAqtoZhPGHeiCPXS7svBIXxNEOoVCcf369fb29hs3biQmJoaHh2dkZMxmw1BnZ+fdu3c3NjaOjo5yudygoKCQkJDXLoMkyba2tsHBQSaT6eXl5erq+tqnevToUWlp6fXr1xEEyc7OzsjIgG2I5013d/eZM2du377N5XJxHI+Njd2wYYO7u7ul6wLAXCDYLXhcLler1U4/otVqU1NTYefsJUupVDIYjOmDcyiKstlshUIxl9MOy2jHK7FrtzkG40jn7aTfnq5KCTPN5DaCIIqLi69everr67tixQqFQnHw4EGCIFatWjWbl9va2ubl5c29DJ1Od+rUqbNnzwqFQoIgpFLpT37yk/T09Nc41eDg4MWLF3t7exMSElAU7ezs/OUvf/nXv/7Vzc1t7nWCF9NqtRcvXnzy5El4eDh1pL29/dKlS/v27YONg8FiBcsnF7zAwMDIyMjh4WHqoV6v7+zsDAkJgbetJUsoFOp0uunLCPR6vUqlEolEr3fC0Qna3y7w9/7Z9vIto1Tn7aT/zQ75Jz+WmSrVIQjS29t7+vTpwMBAqucwj8cLDAz8/PPP5XK5qS4xG7W1tZcuXYqKigoICAgKCoqIiPjrX//a0dHxGqdqbGx89OiRk5MTjUZDUdTR0dHZ2bmhocHkNYNn9fX1lZeXT8/Qbm5uJSUl/f39FqwKALOCz/4FTywW5+bmXrt2rbGxkclkKhSKTZs2ZWZmWroucyEIAvq5vJhYLH7rrbdOnjzp7+/P5XI1Gk17e/vmzZtf42aiTEE7XsW91MjR6Y3ma3o6GnZk4kmhGpqpp3HKZDIulztjuFGj0dy9ezcmJmbeZhe0tra6u7tPTYbDMEwikbS2tvr6+r7qqWQy2Yx9h/l8vlQqNU2h4IW0Wu2M/+KiKMpgMGbc5QBgMYFgtxgEBwd7eHhkZ2fjOC6RSNzd3RffsgmCIL799ttvv/12YmKCz+dHRETExcXBqOTz5Obm0mi0f/7znzQazWAw7Nq1Kzc395V+KuQ4euEG90wdF9cYvUoiMmxJU+VFq82UrjEM02g0JElS1XZ2dvb393d0dHz00Uepqanp6ekRERFmubAxjUYz46frtdMAhmFqtXr6EbVaPSPqATNxcHBQq9UqlYrL5VJHlEqlRqNxcHCwbGEAmA98Li4SPB4vNDTU0lWYUV1d3ccff+zp6cnn80dHR6uqqvbs2ZObmzv9OTqdTiaTYRjG4/EsVaeVYLPZq1evzsjIkEqlNjY2AoFg9q+dVKFnarnnbnBVz0S6wgxVZqSabs4BU09Pz5ycnG+//dbLy2toaOjWrVt0Oj0hISEsLGxwcPD999//29/+Npd1DLPk6Oj4+PFjGxubqSMymez10kBERMTRo0dFIhF1NoVC0dfXNz/xFNja2v7oRz/66quvPD09MQzDcbyrq+snP/mJUCi0dGkAmAsEO7AAKJXKhoaGoKAgKqBQ0e3TTz+NioqiPmsJgqipqWlqaqqpqSFJctu2bbm5uWKx2NKFWxiGYa907xLXoGfruGfruQqVUaRzFBFbVuI5UWqm+d8wmEzmmjVrSJIsKSkZHh7WarXh4eH+/v4Igtja2jo6OjY3N89DsFu5cuWpU6fodLqdnZ3BYOjr60tKSoqJiXmNU/n7+7/33ns3btxoampCECQ6OvqnP/0prIqdNxkZGXw+/86dO0ql0sHBYf369bGxsZYuCgAzWhLBDkVRczeOomZ9zcOFrAH1xc7nVzo+Pt7Q0BAfHz91hIoso6OjTk5OCILcuHHjH//4h7+/f1JSkk6nKysrU6lURUVFTCbz+WedraXwPdXq6Rcr6f+6JpYpjIbjRHxyU4p6fZKGxSARZJ7+HVxcXPbv35+Tk/PFF19MTk5On1pADbrM5TtC/fTSaLQXn8TDw+Mvf/lLVVXV8PAwjUaLiorKyMh47ZHg5OTk8PDw/Px8kiRdXV1fexXLLNFotJd+gQvaK73f0un0lJSUlJQUnU5nkjeEeYai6OL+bk5BUXTpfIbO8SslZzSFN7Ykgh2dTjf3jBbqg4fBYCyFqTN0Op0kyfl8ixSLxSiKMpnMGbPExGIxn8/X6/V37twJDg6mhujYbHZYWFhZWVlGRsayZcvmcl3qF29xf081OuRsDe1QCX180ui4WIDsyDJsSCE4LIZF3ihEIlFkZGRDQ8P0BsVqtdrJyWku3xEqE3C53Jf2PQ4PDw8PD9fr9VROeu0rUvh8/jwMNFLm/rFh5aj3ASaTubh/Nyl0Op3BYMy+TffCRQW7pfA9pcL6XL5SYkYfUWNLItjp9Xocx816CRqNZmtrq9PpJicnX/7sBQ7DMIIgZswHNysul5uZmfndd99N7SIwODiYkJAgFosnJiZkMtm1a9cSEhKml8Rms+e++7tIJGIwGBMTE3Oq3lrpDOiVRvaJamxMbpRaBBi5MVm1doWKyyI1KkSjslSByLJly44ePUqn021tbUmSHBgYCAwMDA4Onst3hMvl8ng8pVK5iNdFcjgcGo1m7jc9C2IwGNTmInNszbgg8Pl8rVa7iH9cp1D/gV+s77fTMZlMDoczx7Twgqy/JIIdWOjodPrq1avVanVTUxOPx8NxPDIyctWqVdRPNoZhKSkpCoVi+nwytVoNSyieR29AKu+xD5dhg1KjQR0uiyxIUG9OxfncF43zz5uAgIBf/epXNTU11dXVJEnm5ubm5OTY2dlZuq4lgSRJuVyO47itre1SGC4CYNGAYAcWBldX1/37969YsUIqlQqFwpCQkLGxsYsXLyoUCjs7O1dX18uXLwcHB1MtKvr7++Pj4wMCAixdtdUxEEj5Xc7hcu7QM5FucxqxOlYmwKwi0k2Jjo4ODw/fsmULtY5hEd9etCrj4+NXrlw5efIknU5PSkqKiopauXIl9I8EYEGAYAcWDAzD4uLiqD/X19f/6U9/kkgkHA5HLpcHBgYmJCSUlZXxeDytVpuSkpKfn78U5mrMHkEilc3sIxVY36hRNmIzyYIE9dY0rYsjVy63rlRHYbFYzs7Olq5iCdFqtWfOnGloaIiLi2MymTKZ7LPPPqPT6ampqZYuDQDwchDswMIzOjr63//932FhYVT3E2dn597e3pCQkL/85S+jo6MYhnl5eX3vzaMnT5709vYiCOLp6TnH6XcLCEkiDW2sg6XYkwGj33cmA8mOVBdm4HY2BLR6BlMePXpUWloaGRlJrVEQCAS+vr63b99esWLFQlxVCsBSA+/mYOHp7u7m8/nTm+46OztfvXp18+bN7u7u3/sSkiTPnz9/6NAhqtOEVCrds2fP6tWrF98WHdORJNLQyjpYij0ZnBnpcqLU29Jwe+GLllbNkUajUSgUQqEQUuPCIpPJeDze9F8NPp9fWVm5e/du6A0JgPWDN1yw8BAEMSOQUQ9fsAL89u3bR48ejYyMZLFYCIJotdqDBw+6u7svX77c3NV+L5IkSZI066Slpsesg6XYo16j33E6DcmMVBdmqCQig/kuPTk5WVJS0t7eXldXl5qaGhUVlZqaCtPjFgoej/fsHmgpKSmwGgmABQGCHVh4XF1dJycnp+//ODIykpWVZWtr+7yXtLW1ubq6UqkOQRAWi+Xi4tLa2jr/wW58fLyioqKnp8dgMLi4uKxcudLFxcW0l2h5yjxQgt3rNLprRkORpFDN7mzc1d6MkQ5BEIPBcP78+dLSUm9v78TERKlU+tlnnyEIkp6ebtbrAlMJCAhISEh4/Pixm5sbgiA6ne7Jkydbt26d+vUBAFgzCHZg4XF2dv7Rj370+eefu7q6stlsuVw+ODj4zjvvvGAA7Nk93ZlMpkajMX+xRnAcP3bs2J07d5ydnWk0WkdHx+Dg4M6dO+3t7U1y/gfdjENlvDvtRpEORZG4QG1RNu7jpDfJVV6sq6vr3Llz0dHR1BCdjY2Nv78/NUOLw+HMQwFgjng83po1ay5dulRZWclisXAc37p1a3Z2tqXrAgDMCgQ7sCBlZWVJJJKWlhaq3UlcXBw1uvA8Dg4O9fX10zdxl0qlr7en+1zcvHmzsbExNDSUesjj8VpbW6uqqjZu3DjHM7f1Mg6WYrcfG42poCiSEKTdlYV7z0uko4yPj/N4vOk3XgUCQV1d3Y4dO6j934D18/T03LdvX25uLo7jdnZ2Jh9UBgCYDwQ7sCChKLps2bLZ7xiWlJTU0dHR1tYmkUhIkhwaGlq2bFlSUpJZi3zW8PDwjOnntra2IyMjczln1xD9SDlW28KesXlgpJ9uT7YywG3+Ih0Fw7AZQ6FarZYgiOnto4H1Y7FYvr6+lq4CAPDKINiBJcHW1nbLli0VFRUDAwMIggQHB6enpwuFwnkug8Vi6fVGSWsuG5M/HaIfLMPqHzwT6Xx1u7KUwR7zHekovr6+KSkpbW1t1BiqwWDo6OgoLCy0sbGxSD0AALCkQLADS4Wzs/P27dsNBgOCIJZaoRkYGHj06FGJREK12dPr9X19fevWrXvV8/SO0g+XYdXfsQnjSBfmpSvKwsO9daYq+DVwOJyCggIEQaqrqzkcjlKpLCgoWLVqlQVLAgCApQOCHVhaLNt0IzQ0dM+ePV9++aWtrS2NRhsfH9+0adOKFStmf4YhKe1EFXbtNsdg3NolyF2/NQ1PCLKKncI9PDz27duXmZk5OTlpb2/v6ekJu1EBAMD8gGAHwLzKz88PDQ3t6uoiSdLFxSUgIGCWTZJHJmina7iXGzk6g9HzvST6wgxVcqjGqnots9nsoKAgS1cBAABLDgQ7AOabl5eXl5fX7J8/JqedqMKuNHF0xrPmvCT6nZl4YojWqiIdAAAAC4JgB4D1kiloJ6q4Fxs5Or1RdvNwNBRm4ClhGhpEOgAAANNAsAPAGslx9MIN7pk6Lq4xym4SkWFLmio3Wk2HSWvWgSTJlpaWxsZGmUwmEAjCw8NjYmJge1wAgKXAuw8A1oIkyd7e3p5+WUOXX3Wbm+qZSFeYocqMhEhnXZqamv7whz94eHjw+fyBgYGysrKioqI33njD0nUBAJYoCHYAWAW1Wn3ym4unq1C9XSFB40//K3shsSlZlR+nZjLI570cWIRGo6mpqfH396f6TvP5fIFA8Pnnn0dGRsI2GwAAi4BgB4DlqbXoHw4M3uzcTjoYdfEV8Qzb0tWrYiHSWanR0dHa2tqEhISpIxwOh8fjDQ0NQbADAFgEBDsALEmrRy81cE5UcWVKO2Raiz0WTckYPfqzdT7xsREvPQlBENAoziKYTCZJkjP+/Q0Gw2vvJgIAAHMEwW5ekSTZ2tra29tLo9E8PDz8/f0tXRGwGJ0eudLEOVGFjcmNMhkTVbmzq9xYtR393+k0e158kgcPHtTX18tkMjabHRISkpycTO1pAeaHvb39qlWrmpubPTw8qCOjo6Px8fGenp6zP4lCoZiYmBAKhXw+/+XPBgCAF4JgN38MBsOpU6e++eYbW1tbkiTHxsZ27Nixbt26WfanBYuG3oCUfMs5VokNy4wiHR1Re7Br3Nk1DFRNkqRCoaBmbj3Pd99995vf/MbT01MoFI6NjTU0NIyOjm7evBl+ouYNjUbLz89XKpW3b98WCN82SQMAACAASURBVAQqlSo8PDw3N5fH483m5TiOX79+/euvv6bT6QaDYc+ePbm5uVwu19xlAwAWMQh286ehoeHcuXORkZFUKwQPD49jx455eXlFRkZaujTwyrRabX19/ePHj1UqlaOjY1JSkru7+0tfRRBIeTP7cBk2KDXa2YzLIqPcH39X8n/sfJ3obIFWq+vs7MzJyQkICHj+qYiKigpfX18HBwcEQTAMEwgEp06dioqKgpHg+eTi4rJ///74+Pjx8XGBQBAWFmZrazubF5Ikefny5QsXLkRHR3M4HLVafebMGb1ev3HjRojmAIDXBsFu/jx+/NjV1XWqwRWLxXJycnr06BEEuwWHIIgzZ84UFxe7urqyWKy2trYTJ0589NFHL7gBR5BIzXfsQ2VY76hRpGMxyNXx6s0rVTZcUY3vzqamptraWoIgtm3blpub+4KpWnK5vKysbPq0fQaDYWNjMzw8DMFunvF4vFfa8JcyMjJy5MiRmJgY6rvM4XACAwOPHDmSkpIikUjMUCYAYEmAYDd/dDrdjB3oGQyGXq9/3vOBpeh0ulu3bnV2djKZTA8Pj9DQUIFAMP0JbW1t33zzzdTgq42NDYPBKCkp2bdv37NnI0mkoY11qBTrGDD6dWMykOxIdWEGbmdDIAiCILSVK1cmJibu3LkTw7CXTrdisVgIguj1+uk/VHq9njoOrB81M3J6dmcymWw2WyaTQbADALw2CHbzRyKR3Lx5097efurI+Pg4vINbG4PBcOLEicuXLzs5OXE4nPLy8pCQkKKiIqFQOPWcwcFBkUg0fXcBe3v78fFxjUYzY+1CQyvr4DORjkFHcqLUW9NwRxEx4+pMJtPR0XE2dWIYtnXr1vLycj8/P+rOnVQqjYyM9PX1fdUvGVgEj8fTarUGg2EqmhsMBq1WC0soAABzAcFu/iQnJ3d0dDx8+NDR0ZEkycHBwdjY2Ne4gwPM6u7duxcvXoyIiKDT6RwOx8XF5e7du+Xl5evXr596Dp1OJwijTGYwGFAUnd7z4vZj5qEyXmvPzEiXHqEuzFA5iQ1zL/WNN96QyWTV1dVCoVCj0YSFhaWnp89yghewOGdn57Vr19bU1Pj5+dFoNIIgOjo61q1b5+zsbOnSAAALGAS7+SMWiwsLCysrK/v6+lAUjYmJSU1NneXqOTBvent77e3tp9/flEgkPT0905/j4+MjlUqVSuXUt6+3tzcnJ4e6rXavk3mgBGt5ajQ9joYiK5dpdmTgrvYmiHQUkUi0d+/e+Pj4sbExDMMCAwOnjwcDK0SS5P379zs6OtRqtUQiyc7OJgji4sWL1OKJgoKCgoICaEkIAJgLCHbzysHB4c0337R0FQvMwMBAc3OzXC4XiUSRkZHUIlDzQVGUJI22eSBJcsYqRTc3t3ffffcvf/mLvb09k8mUyWSJiYm5ubkPupkHS7G7HUzjEyJJIZqdmbinxGSRbgqLxYqKijL5aV+VwWBQq9Xwv5SXKi4uPnTokEQiYTAYUqk0JiamsLAwKytLJpOJRCJXV1dIdQCAOYJgB6za/fv3f/3rXzs4OGAYplAo7t+/v3r16hc0AZk7Dw+P0dHR6euXBwcHn71jvnLlSm9v77a2NrVa7ejoyHeM+++zwqbHRgsXUBSJD9LuysJ9nEy/RObZ+XwWMTk5WV5e/vjx45qamuzs7MTERGsImtapra3t4MGDy5cvpxa4uLi43Lt3z8nJ6c0335xNrxwAAJgNCHbAeuE4XlpaGhAQYGdnRx3p7++/evWql5eX+dZ+Llu2bP369WfPnpVIJFwud2xsLDo6Oj09/dlnenh4eHh4dA3Rj5RjtcVs42E+JNJPtydbGeBm4khnMBgaGxubmppKS0vT09MjIiKSkpLmeSWsXq9/8uTJxMQEj8e7efNmdXW1p6dnbGzs06dPKysr/+M//mP58uXzWc9C8fTpUzs7u+nfLGdn5+7u7meHhAEA4LVBsAPWq7e398aNG9HR0VNHHB0dq6qq1q1bN7WDk8nRaLQ333zT39+/s7OTxWK5u7sHBQV972YAT4foh8qwugfPRDpf3a4sPNhDZ47yqqurP/30U29v75iYmOHh4S+++EKpVK5evdpU59doNCwW6wU5Y2xs7MyZMyUlJRiGjYyMjI+PZ2VlUTdhHRwcUBStrq5etmwZ3FJ81rMBjrrvD8EOAGBCEOyA9SII4tkPPGr9oFmvS6fTo6Ojo6OjqZ4mo6OjM57QN0o/XI5V3WMTxpEuzEu3Kwtf5m2WSIcgiEKhaGpqCgoKooIUm80ODg7+8ssvY2Nj59g3hyTJxsbGsrIypVLJZDKDg4NXrlz5bJwlCOLChQu3bt2Kjo5GUfTp06f9/f2PHz9evnw5leREIlFZWdmePXtmdP4DCIK4ubmNj497eHhM3eUfHh4OCgqCEAwAMCEIdsB6OTs7azSaycnJqZQglUpXrFhhwuZ/BEH09fVRW7DPZur6kJR2ogq7dptjMM6WQe76rWl4QpDWVIV9L2pD2Li4uKkjbDaby+WOjIzM8d/k1q1bf/zjH93d3W1sbORy+ZEjR2Qy2ZYtW2YE66GhoeLi4ri4OOo4g8HgcDjt7e0+Pj4ikQhBEK1Wm5KSYg2T/6wEQRBTP1QhISEbNmw4d+6ci4sLg8EYHx8PDQ3Nzs62bIUAgEUGgh2wXkKh8Be/+MWHH37o5uZGLZ7o6+vbtGmTqXZJl0ql58+fLy4uZrPZGo2moKBg7dq1YrH4e588MkE7VoFd/5ajN17b6uei35mJx5s50lHYbLbBYJieFRAE0ev1cwxSOp2utrY2MDBw+kDg6dOnY2Ji/Pz8pj9TpVIxGIypq9vZ2Tk7O3d2dup0OgRBCILo6upat24d7H5BkuS9e/du3bollUr5fH5YWFhCQgKTydy0aZO3t/fjx481Go2Tk9OKFSug7yAAwLQg2AGrlpiYaGtre/fu3YmJCZFIFB0dbaqNUAmCKC4urq2tjYmJodPpBoOhtraWRqPt2LFjxrjd+CTteBV2pZGtMxgNX3lJ9Dsy8aQQ7bzNj3J0dMzPz799+7a3tzd1pK+vb+XKlS/Yo3Y25HJ5eXl5WlqaVvv/xVMGg8Hn80dHR2cEO7FYrNVq1Wo1h8NBEITD4Xh4eHR3d3d1dY2Pj8vl8lWrVuXk5MylmHkzOTlZVVXV2dmp1+udnJxSUlLc3NxMdfKmpqY//OEPnp6eAoFgbGysurpaJpMVFBQwGIz4+Pj4+HhTXQgAAGaAYAesGoqiwcHBwcHBJj/zwMDAuXPnYmNjqV7EdDrd19f33LlzmZmZrq6u1HNkCuRYOXKsTKzVG2U3dwfDlpV4RoRmnidH0Wi0goICjUZTW1vL5/NVKlVsbOzq1avnOEJGDfhRo25TdDodld6mE4vF+/fvP3LkiK+vL4/HU6lUo6OjP/vZz4KCglQqlYODg7+//4KYMabVak+cOFFbW0vdFW1vbx8YGNi2bZtJdn3QarU1NTUBAQHU7Wlq59+vv/46Kipq6kcLAADMBIIdWKKUSiWLxZq+wwSdTmexWAqFAkEQOY5+U4tduMlQaRAE+d9U52xrKMywQKSbIpFI9u/fn5ycPD4+LhQKg4KCMAyb4zn5fP62bdsqKyu9vLyoyXMjIyOxsbHfu+1sdnY2i8Vqbm6uqalJTk4uLCxMT09/NgJauaampoqKimXLllFfL5/Pb29vr6io2L59+9xPPjY2VlNTM733IYvF4vF4Q0NDEOwAAOYGwQ5Yka6urrq6upGREQzD/P39zdqhjdpfVafTUfuAIQii0+k0Gg0bsztUhp2t4+Iao1E6iZjYloZnRaoZ9O873TxisVgRERGmPefq1as1Gs3ly5f5fL5Go4mKisrLy/vela0sFis7Ozs9Pf2tt94SCART/3oLy/DwsFgsnr40xM7ObmhoyCQnZ7FYJEkaDIbp/22Y+1RIAACYDQh2wFo8efLk5z//uaurq0gk0ul0VVVVg4ODW7ZsMdOtPUdHx+3btxcXF/v7+1OLJx6194Rl/fd7BwInVUaRTsQjNiSr1ieqmQzyeWebO4PBQKPRLNXPTCgUvvPOO1FRUaOjo3w+PyAgwMbG5gXPZzAYC3rWP4PB0OuNekfr9XpThVRbW9uCgoKmpqapqZAjIyPx8fFznAoJAACzAcEOWIvS0lJPT08XFxfqoVAoPHv2bEREREhIiDkuh6Jofn4+g8H417/+RWfyNMK1TK8/3Oo3uqVoa4PszkPSQ6VmjXS9vb1UiqXRaB4eHunp6RbJTAwGIywsbP6vaxGBgYEjIyPOzs7UCmuCIHp7e793f5HXgKJoQUEBjuMNDQ0CgUClUi1btiw3N5fP55vk/GAutFotQRALbvIAALMHwQ58D41G891338lkMj6fHxQURM0BNyu1Wi2Tyaa2DkMQhMFgCIXCwcFBMwU7BEEwDFtdsJ60X3+yRogrmYZpIzg2GLkmQbUnnyXkM0ZHzZjqhoeHT5061d7ebm9vT5JkS0vL0NDQ7t275z5zDryAv7//O++8849//MPOzo5Op0ul0ry8vLS0NFOd39HRcf/+/QkJCePj4wKBIDg4+HltdMC8GRgYKC0tHRgYQBDEzs4uMzPTy8vL0kUBYHoQ7MBMIyMjJ06cqK+vFwgEarV6+fLlb7zxRlBQkFkvSqfTURQ1GIx6xBEEMdWj3+T0BuT6t5yj5dio3OhWL5dNFsSrt6zEeRySxzF7P7bq6uq2tjYfHx/qYUBAwM2bN4ODg001egSeJzs7OyAg4MmTJ1qt1sXFJSQkZPqUuLnjcDixsbEmPCGYi4mJiZMnT7a2tjo7O6Mo2tzcPDExsX37dicnJ0uXBoCJQbADRkiSLC4ubmlpmdrHva+v7+rVq+7u7lT3WjNhMpmenp7Xr18PCAigjiiVSqlUOqOPmkkYCKSimX2kHBsYN/og57LIggT1m6m4gGvGIboZRkZGZozl2NraDg8Pz1sBS5mnpyfMe1siGhoampubp/6D6ubm9v/au+/4KOr8f+Azs33T2256JYWQXkmBVAhBQL4qokIEAbmzn95xp+fP84p356F+QdETz7OAiiIo0gIaAgkkhFBMkCIhlBBSNskmIW377vz+mPvuJQECgd1MMvt6/uEjM7Oz8x5m3bwyn898PvX19YcOHVqwYAG7hQFYHIIdDNHV1bVjx47BA6jKZLLq6ur8/Hxrd8AqKChQKpWVlZVOTk56vb6zs/OFF14wd7mzCBNNVJ4RfVoibVYOiXRiIV2QqHk4W+1sb91ZaK8nEAiu78WPxyfHG5qmz549e/bs2YGBAXd395SUFJlMxnZRMAqdnZ1OTk6D1zg5OXV2drJVD4D1INjBEDqdjiTJYW1SfD7fPCeB9Tg5Oa1YsSI5ObmtrY0Z7sTPz89Sb07TRHWdcEOJ9LJiyGdewCdmxGsW56lcHcY60jHCw8NLS0tdXFyYRmeNRqNQKMLDw1kpBm5m//7977//vre3t1Ao7Ovr++ijj9asWYMeWhOIWCy+nSG4ATgAwQ6GcHV1nTZtmlKpND8wodPpBgYGxub+hFAotEa3pJoLgn/vtbvYeoNI90iuyt2RnUjHSEtLa25u3rp1q6urq9Fo7O7uXrlypTVm2oA71tra+t5778XExDBPtMhkMolEsmfPnl/+8pdsDU8DozV58uTPP//c3d2duYg6na6pqemhhx5iuy4Ay0OwgyFEIlFGRsabb77JTHOp0WiuXLmyZMkSC06jOZaO1gk37pNeaBnyOefziBkJmoezVTJnNiPdf4rh8xcuXBgfH9/S0kJRVFBQkL+/P9tFscBgMNTV1XV2dtrZ2YWGho48it4Ya2pqcnBwGPycslwu//777xcuXDihB/OzKREREU899dS6descHR0piurp6Vm6dGlSUhLbdQFYHoIdDJeSkvL73//+2LFjzPgjs2bNGjw50kRx5org0x+kpxqGDDlLkUTGFO3SmSofN+PNdhx7JEmGh4dPiOZXlUolEAgsPttET0/P5s2bS0tLHRwctFptYmLirFmzrP0g9qjQ9PDnaa5fA+Ncbm5uZGRkY2OjyWTy8fGxYE8PgHEFwQ6GI0kyPj4+Pj7eYDAMG23EZDL19/cLBALLDgxhWacuCzbsk56+LtJNj9YuzlP5uo+jSDeB/Pzzz+Xl5b29vSRJ+vv7z5gxw4I3q4qLi6urqxMSEpiWzaampr179/r4+NxwTrOx5+/v39fXNzAwYH4wXKFQzJ49G0PTTTienp4Y3wQ4D8EObmpwqjOZTNXV1dXV1QcOHMjJyQkLC5s+ffp4G0n/50bBxn3SmotDIh1JEumR2kfzVAFyRLo7dPHixZdffjkwMJDpCLhv377u7u6lS5dapO95f3//V199lZycbO6vJpPJjh07lpWVFR8ff/fvP4xara6srPz55591Op2vr29aWtotP8ZyufzZZ5999913vby8RCJRb2/v5MmTCwsL0cEOAMYhBDu4LdXV1WvWrAkJCUlNTe3v79+6dWtnZ+cjjzwyTm7dXVbwNx2QHDo9fJSQ+En6ZTMHQn0MN9wLblN5ebmfn5/5VkdoaGhFRUVsbKxF2ui1Wi1BEMOad4VCIbPesnQ63Zdffnnw4EE3NzeapsvLy8+fP7906dJbjtGYk5Pj5eX1888/DwwMuLq6pqamDp4lBQBg/ECwg/9obGysqKhoa2sTiUSTJk2aNm0aM40mQRB6vf7IkSOTJk1iHpUVCASTJ0/esWNHSkoK6z3DLin4G/dJq88Jh3V5SpykTfI+ztedv3RaSGkmhYSEsFTghEfTdFdX17Bp5Sw4Bpijo2N2dnZ7e7u5ZdNgMPT19bm7u1vk/Qerrq4uLS1NTk7W6XRGo9HDw+PYsWPBwcGFhYW33DciImJcdfsDALghBDsgCIK4evXqc8895+Pj4+LiYjAYqqqqFArFokWLmBtyfX19ZWVl6enp5tfzeDx7e/uuri72SiautPM+L5VWnBENi3SxwfoFGcrjZR9t3XjI2dnZaDS2t7c/8cQTM2bMYKnSiY0kSZFIxDyval6p0+ksNQaYQCDIzMxcvXp1UFCQo6OjVqttaGh44IEHrJHFm5ubZTLZ4CZUmUzW3Nxs8QMBALAFwQ4IgiD27dvn5+dnHtPEycmpuLg4JiaGmVhMLBaTJKnT6QbPiGDBX+2j1dzJ+2K/tOykyDQ00kX665fMUMUG67/7bvfRo0djY2OZ9d7e3u+//35ISIh5SlYYlSlTphw5csTBwYHpdtnb26tUKi042F5SUtLvfve76urqH374ITs7OyMjIysryxo92EiSHPY0Kx5uBQCOQbADwmg0KpXKwQ85UhTl7OysUCiYRalUumjRouLi4vDwcIqiCIJobW1NSUkJDQ0d41Lbr1FflUm/PyE2Dh2BLsjT8EiOelqUliAImqYvXbrk4+Nj3ioWi93d3S9evIhgNyoajaajo0MqlWZkZLS3t2/ZssXJyclgMMTGxr700kuD/4XvEkmSSUlJSUlJy5YtE4lEzGfMGgIDA3fs2GEeKZCmaYVCMWvWLCsdDgBg7CHYAUFRFI/HMxqHPDRqNBoH92cvLCzs7+8vLi42mUxKpdLT09PFxeX06dNJSUnDhkSxEmUP9WWZ9IcfxfqhD0IEexkezVOlRujM93domjYajcPCAY/HGzYlq23S6/XV1dUXL17UarVyuTw9Pd3Dw+P6l9E0XVZW9uOPP1ZWVppMpnnz5hUWFqakpCgUCqFQGBwcbKWBec3dOq0kKSlp3rx5u3fvdnV1pWlaqVTm5ORMmzbNqgcFABhLCHZAkCQZEhLy3XffRUREMO1fKpWqs7Nz8A05e3v7JUuWODs7//Of/5w0aZK3t3d3d/fatWuXLFlyOx3P70ZXH7W5XFJ8VKw3DmmbC5Abi/JUGZHaYU12FEXJ5fKGhgZznzCj0djV1eXl5WXVOsc/k8n0zTffbN++3cfHh8/nnzhx4uLFi4888sj1I3tVV1e///774eHhU6dONRqNx44d02g0jz322ES/5cnj8YqKihISEs6ePcsMd5KYmCgUCtmuCwDAYhDsJp6mpqYrV67o9XovL6+wsDCLdEXKz89va2s7cOCAs7OzwWDo7Ox89tlnh81tpdfrL1++nJSUJJPJaJo2GAwODg7/+te/4uPjrTTmZ88A9fVBya5qsVY/5Bx93Y2L81RZ0cMj3eDTUSqV9fX1rq6uBoOhubl5zpw50dHR1ihyAjl79uy3334bFxfH3GR1dXW9cOFCSUlJUVHR4JfRNF1dXR0cHMyMD8zj8YKCgiorK5OTk60xk+8Y4/F4aWlpU6ZM0el0bNcCAGB5CHYTzP79+9etW+fi4sJMd3jfffctWLDg7htD7ezsHnvsscTExLa2NrFYPGnSpOtnLFUqlRUVFVOnTjWvEYvFdnZ2bW1tFg92fSrymwrJ9iqJWjcku3m6GBflqvLitCP3wvL29n744YcrKioUCoVYLJ41a1Z6evrYD7l39erV9vZ2qVQaEBAweKZRtrS0tLi6ug7+tMhkMoVCYTQaB6/UarX79+8fluHs7e17enrGrlYAALgjCHZjob+/nyTJWw6CeksXLlx49913Y2NjmZRgNBp37tzp5eWVnZ1990UKBILExMSRX0DTtMk05LGFYV3xbqa/v//gwYMNDQ16vd7b23v69OlyufyGrxzQkNsqJdsOSwY0QyKdzNn0cLZqRoKGf3vxzMvLa8GCBbf1UivQ6XTffvvt119/bWdnp9fr09LSCgsLw8LC2KqHQVHUsMtnMpkoihp201coFObk5HR0dAxuo1SpVONkgi8AABgBgp11Xbp0qbS0dNeuXRkZGW5ubjNmzLj+TtjtO3funFwuN9/74fF4fn5+586ds0iwuyV3d/fZs2efPHnSPMCYUqlMTU0NCAgYeUdmuP/KykovLy8ej3fu3LmmpqaioqJhI9BqdOSOI+Ith6R9qiE5w9nOdF+m+n/SNQL+hBmZgrnoiYmJTOptbGwsLi6WyWTDhvkdY0FBQZ2dnX5+fuZha1paWmJiYoY9aEJRVGxs7L/+9a/IyEjmlc3NzUlJSRYc3wQAAKwEwc6KFArFd999d+XKlZSUFL1eX1tb29fXV1RUdMeTEel0umG3xwQCwahmXurq6rp69SpN0z4+Pjd8HHIEFEXdc889AwMDJ0+etLe37+/vj46OLigoGHYnsrGx8dChQ21tbUKhkJnBora2tqysLCYmhrkz5OjoWFdXt3///gcffJDZRasndx4Rbzkk6RkYkjCc7UwLs9T3pGqEEyfSEQRhMBh+/vnn4OBg88WSy+U//vjj1KlTBzdkj72QkJDly5d//PHHMpmMz+d3d3enpqbecNzmadOm9ff3f/zxx2Kx2GAw5OTkFBYWOjo6jn3NAAAwKgh2VnT48OHz58+bHyT08/M7c+ZMVVXVnDlz7uwN3d3du7u7zcMIEwTR1dU1ZcqU29z90KFDR48erampIUmyv7//qaeeys/PH1UB3t7ejz/+eF1dXWdnp0gkioqKGjbshXkGC+aphWPHjrW2ttrb27u5uQ1u73Nzc2MGydMbyOJj4q/KJN39QyKdo5R+YJpq3lSNWDiRIh1Dp9OVl5cP66MmFovVajVbJZkVFhYGBwdfuHBBo9F4enomJibecIQRPp8/d+7ctLS0jo4OiUTi7e2NR0cBACYEBDsr6urqGnaTw8nJ6W6m4UpOTj5z5syJEye8vb15PJ5SqZw0aVJWVtbt7Hv+/Pk1a9ZERUXFxMQQBKFSqdavXy+TyZjF22dnZ5eZmWkymTQazfVbS0tLfX19/fz8mEVHR8fvv/9+6tSpw8aQMxqNPL6o+Jh40wGpsmdIpJOI6LmpmoVZKjvxxIt0DLFYnJeX19zcbL41S9N0X1+feS5UFpEkeftznrq7u1tjwlYAALAeBDsrkkgkw4ZU0Gq1dzMEq0QiWbhwoUwmu3LlislkCgwMzM7O9vb2vp19T58+7e3tbW9vzyxKpVJfX9+ffvpptMFuBCaTqaOjY9gMFi4uLlKptL293cvLi+mwZTQRF69NuWy3cud3Q9pwJSJ6fpr6vky1g2SiRjoGRVFpaWmrV69mJvDQ6/VXrlzJzc2NjIxkuzQAAOA4BDsrioqK+u6771xcXJgwp1KpWlpaoqKi7uY9XV1d77//fpPJZDKZbmeUk97eXr1e7+zsrFKpBs/0ShCESCSybOMgRVF8Pv/6GSyCg4OXLl36ySefuLvLVJLpncL7TG4+xKD7fWIhPXeqZsE0taPUNPxNJ6akpKQXXnjhyJEj5eXl6enpubm5BQUFaM0EAABrQ7CzopiYmBUrVqxfv54ZJ6Kvr+/ZZ5+1yKOFFEXdcj5NhUKxd+/ebdu2kSSZnZ1NUVRvb+/gQUZ6e3st3jgYGhpaW1sbGRlpnsFCqVSGhob6+wfo7dK2HZF39A95LFTAJ2bEaxbnqVwdOBLpGCRJpqWlpaSkFBUVSaXS8TCIHQAA2AIEOysiSbKgoCA2NrapqYkkSX9//9E+iHrHBgYGvvnmm9OnT6ekpPD5fIVCcfbs2cjIyKamJk9PT5IkOzo6QkND09LSLHvcvLw8hUKxb98+ZgaLrq6uZ555tkUV+vq70suKIb21BHxiVpJmYZbK3ZFTkW4wHo+HPmoAADCWEOysztPT00ozbo3g5MmTR44cMU+i5erqGhoa6uzsHBISsmvXLoIgZs2alZeX5+PjY9njSiSSpUuXJiUlMVM+qATx204GnN835GPGo4j8eM0jOSq5C2cjHQAAACsQ7Lipu7t72DwBDg4OPB5v+fLlDz74IE3TTk5OFplk9np8Pj8uLu7MFcGnJdJTl4eMukeRRMYU7dKZKh834812BwAAgDuGYMdNUql02MDFWq3Wzc2NoignJyerHvp0g2DDvhtEumnR2qI8la87Ih0AAIC1INhxE0/BawAAIABJREFUU1RU1JQpUxQKBdPHS6fTNTQ0zJo1y6oH/bmR/1mp3Y8XhkQ6kiTSI3VFeapAueFmOwIAAIBFINhxk4eHx8yZM/ft21ddXc3n8wcGBpYsWZKZmWmlwzW08b/YL6k4I6KHjkAXP0n/2MyBMB9EOgAAgLGAYMdZUVFRgYGBBQUFzORRXl5e1jhKQxv/s1Lp4bPCYZEuMVRflDcQ4YdIBwAAMHYQ7LjM3t7eIsPm3VBjO++L/dJDp0WmoZEuOki/JF8VFai30nEBAADgZhDsYNRau8jPS0TFR+2NQ4crmexvWJilmhqhu8l+AAAAYF0IdjAKbdd4X+yXlNaIh0W6MF/Do3mqpDBEunGBpmm1Wo3pLgAAbBCCHdwWZQ/1ZZn0hx/F+qG95oI9DY/mq1IjdNYZFA9GR6fTHTp06KeffiorK8vNzU1OTk5NTeXxeGzXBQAAYwTBDm6hZ4D6pkLy3WGxzjAku/nLjA9OV+XGaSlEunFjz549mzdvDgoKSk5Obm1tffvtt3/5y1/m5OSwXRcAAIwRBDu4qZ4Basshyc4jYq1+SHbzk9GP5mszIvsR6UbLaDQSBGGlW2itra0bNmxISEgQCoUEQbi6uopEouPHjycnJ9vb21vjiAAAMN4g2MEN9KnIbyok26skat2Q7CZ3MS7OVc9Jp0jCpNGwVd2E1NzcXFZW1traSpKkr69vbm6uh4eHZQ/R2dkpkUiYVMews7Orrq5euHAhgh0AgI1AsIMh1Dpy5xHx1wel/eohkc7DyXR/pvqeVI2AR/Moqcl0szeAG+js7NyyZcv58+dlMhlN0/v3729ra1u6dKmjo6MFjyIUCvX6IaPMmEwmo9EoEokseBQAABjPEOzgP9Q6cvth8TeV0j7VkEjn6mB6KEtVmKIV8Oib7QsjO3To0NmzZydNmsQshoSE1NbWVlVVFRQUWPAoAQEBWVlZdXV1vr6+zJqGhoa5c+fKZDILHgUAAMYzBDsgdAZyV7V4c7mkZ4AavN7JzrQwSz0nVSPkI9LdFaVS6eLiMniNi4tLR0eHZY8iEonmzJljNBqrq6slEkl/f39WVtbcuXNJPLF8K319fZWVlS0tLTweLyAgIC0tDbc5AWCCQrCzaXoDUVIj/mK/tLN3SKRzkNL3TlXfl6mWihDpLOD6RlK9Xm+N6BAQELBixYrp06f39PS4urqGh4cP7nIHN9TX1/fpp5/++OOPHh4eJpOppKTk0qVLRUVFAoGA7dIAAEYNwc5GGYxE2U+iz0uliu4hT2hKhPTcqZoHp6vsJYh0FhMREbF79243NzcmK2i12tbW1oiICGscSyqVxsXFWeOduaq8vLympsY8+Z6Hh8e+ffsiIiLS09PZLQwA4A4g2Nkco4nYXyv+fL+k7bpId2+a+v5MtYMUkc7CkpKSHnzwwU2bNjk7OxME0d3dvXz58qioKLbrAoIgiObm5sHdEEmS9PDwaGpqYrEkAIA7hmBnQ0w0UXlGtKFE2qQcEukEPHpGgrYoX+Vij4ddrYKiqPvvvz8uLq6pqYmiqICAAH9/f7aLgv8gSZKmh/wxQ9M0RVE3ez0AwHiGYDfh0TTd398vEolG6E1F00TlWdFn+6RX2odGOj49O1nzcLbaGZHO+kJCQkJCQtiuAoYLDAysqKhwdXVlnjIxGo3t7e2BgYFs1wUAcCcQ7Ca2EydOVFZWlpaWZmZmBgUF5efnM419ZjRNVJ8TbtwnvaQYcq0FfGJmgubhbJW7EyId2LTp06c3NDSUl5e7u7vTNN3W1jZ//vyEhAS26wIAuBMIdhNYbW3t3//+9+Dg4NTUVJVKtWfPnp6enkcffdT8NF/NBcEnJXbnm4ZcZYokMqZolxWovFyNbFQNML6IxeKlS5dGR0c3NTXxeLzAwMDY2Fg0xQLABIVgN1HRNF1RUREUFOTu7k4QBJ/PDwsLKykpSUxMjIuLO3NFsKFE+tPlIeM1MJFu6QyVjzsiHcB/CYXCtLQ0tqsAALAABLuJSqPRlJSUJCcnm9eQJOno6PjTJd6m407XR7ppUdpFuSp/GSIdAAAAZyHYTVQCgYAZh9b8zESv0V/h8NCmE0P6BpEkkR6pK8pTBcoNbJQJAAAAYwfBbqLi8/nh4eFff/315MmT1YRPgza/XR9NiIdMHhU/Sf/YzIEwH0Q6AAAAm4BgN4HNmDHjsoL3/alAg30mQQyJdAmT9EV5A5P9EekAAABsCILdRHW1g/f5fvdDDUUm+yHro4P0S/JVUYH6m+wHAAAAnIVgN/G0dVOby6XfnxAbh45AN9nfsDBLNTVCx1JdAAAAwDIEu4mk/Rq16YB0X43YMPTZ1lAfQ1GeKiUckQ4AAMCmIdiNUyaT6dq1axRFOTk5kSSp7KW+LpfuOS7WD+01Fyg3PJqvSpusI8mbvBEAAADYDAS78ejMmTP79+8vLS2laXrm7Af1rg/tP+2mMwzJbn4exoVZqtxYLUbIBwAAAAaC3bhz+fLlV155JTg4ODE1r1GXvbsx3dQoGvwCbzfjolxVTgwiHQAAAAyBYDfuVFVVefqG9Ts+/PNAppEeEunkzsZFueq8eA0PkQ4AAACug2A3vqh15LGrkY0OKwxa6eD1UkH/ozPJe1I0Aj7NVm0AAAAwziHYjRcaHbnjiHjrIWmvKn/weiHZ5zCw9cEc/r3phWzVBgAAABMCgh37dAZyd7V4c7nk2sCQFlYhNeAvLHPQ7K27cjI+bi1b5QEAAMBEgWDHJr2BKKkRb9ovVfYOiXRigc7Y8oWDZlenvtdzypSVK1d6eXmxVaS1abXatrY2giDkcrlIJLrl69nS1dXV09Pj5OTk6urKdi0AAAA3hmDHDoORKPtJ9HmpVNHNG7xeIqTnTtU8OF2l7p967Bjv2LFj1dXVJ06cqKurmzZtWkJCAlsFW0lNTU15efmhQ4cIgpg2bVpOTk5sbCzbRQ3X39+/e/fuL7/8UiAQ6PX6Rx55ZPbs2fb29rfeEwAAYGwh2I01E01UnhF9+oO0uXNIpBML6YJEzcM5amc7E0EQOjXv/PnzXV1dGRkZJEm2tra+9tprr7/+elhYGEuFW15DQ8Nf/vKXsLCw1NRUgiBaW1v/9Kc/rV271t/fn+3S/oum6V27du3duzc5OZkJdsXFxSaTaeHChSRGhQYAgHEGwW7sMJFuQ4m0STkk0gl49IwEbVG+ysX+v5O/njhx4tSpU+Hh4cyiq6urn59fdXU1l4Ld8ePHvby8zC2bbm5ufX19x44dG1fBrrW1dfPmzcnJyXw+nyAIgUAQFha2efPm7OxsT09PtqsDAAAYAsFuLNA0UV0n3LhPeql1yD+4gE/MiNcsylW5OZqG7XLt2rVhjX329vbd3d1Wr3UM9fb2SqVDRnWxs7Pr7e1lq54b6unpEYlETKpj8Pl8kUjU09ODYAcAAOMNgp3VHTl3k0iXoHk4W+XhNDzSMezs7DQazeA1Go2GY/26HBwc1Gr14DUqlcrR0ZGtem7I0dFRp9MZjUYe7z/3WY1Go06nc3BwYLcwAACA62EGAyuquSB47n3nP37mODjVUSQxLUr7wbPdz97bf7NURxBEbGxse3t7V1cXszgwMNDY2BgfH2/1osdQUlJSS0uL+TZkV1dXa2trYmIiu1UN4+3tff/999fX1xsMBoIgDAZDfX39/fffz+HnlAEAYOLCHTurOHlJsKFEerZRMHglRRI5sdpHclU+bsZbvoOPj8+rr75aVlZ25MgRiqLUavXTTz8dFxdntZJZEBQU9PLLLx86dKiyspIgiIyMjIULFwYGBrJd1xAkSc6ZM4cgiK1bt4pEIq1W+8ADD8ydOxdPTgAAwDhE0jT3p6hSqVQqlcqqh6AoytXVVavVVp/RbCiRnrw0PNJlTNEuzlMFyG4d6QYbGBhoamoymUyenp4uLi4WLfnOSaVSk8k0rKX4jqnVamYcO09PT7FYbJH3tBRnZ2c+n69UKmmabmtr6+npcXZ2lslk3Et1fD5fKpWOtw6O1iCRSJiunDqdju1arEUsFlMUZe0vPRbx+XxnZ2eNRtPf3892LVZnb2+v0+k4/HE1c3FxIUnS3E7FYQKBQCwW9/X13c2buLu732wT7thZTH0T8eEuwf6a4UPsxk/SLy8YmORtuIP3tLOzMz8Yy1USiWS83aW7HkmSnp6eeFoCAADGOQQ7i/njp0Td1SF9FpPDdEX5qjCfO4l0AAAAAKOFYGcxv5hHvPDef36O9Nc/NlMVHaRntSIAAACwLQh2FjM9hogMMNG08dF8VXwIIh0AAACMNRaCXVtb2zvvvHPq1KkNGzaYHwhQq9UffvhhbW2tSqUKCQlZunRpaGjoHaxn1/8+oSeMd9UdEgAAAOCOjfU4dlVVVatWrfL29h62/p133rl06dJLL7309ttvBwYG/vGPf2QeGBntenY5SG/9muup1eqSkpIPPvhg3bp1W7ZsUSgUlq4LAAAAbMJYBzutVrt69eqcnJzBK7u6ug4fPrxixYrQ0FC5XL58+XI+n3/w4MHRrh/jc7EIg8Hw1Vdfbdy48fLlywqFYv/+/V9++SUz/AcAAADAqIx1U2x2djZBEMMGqrlw4QJBEBEREcwiRVERERF1dXUeHh6jWn/PPfcwa4xG4/nz583v7+DgYO3JuCiKYv47eFLR21FTU1NSUhIXF8e8g4uLy4ULFw4cOLB48WKrFGoJTKmjPdOJiBmvzhbOlMfjkSRpI2fK/JfDJ0tR1B18F00gzEW0kU8sRVHc/riakSRpI9f07r9vRx6BeFz8C/b29kokksEn6ejo2N7ePtr1g9+wqKjIvLhy5cqVK1da+SQIgiAEAoGzs/Oodunt7fX09JRK/9uI6+vre+3atdG+z9gbXDO3jf9rYSm2c6Z2dnZsl2B14224b4sTiUQi0fBxQzlJKBSyXcLYsZ1vobu5rEbjSJMdjItgZ3FisXjJkiXmxaioqGGTzVscSZJisZiZHn5UO5pMJp1Ox8xDytBqtTRNW7vgu8Hn82maHvmDxQ0ikYiZz43tQqyOucFjC6Pb8/l8gUCg0+k4/AFm7gcM/lbhGIqiRCKRwWDQ67k//oBAIDAajSbTTScW5wzmTxFLzWk0nt39963JZBrhr9NxEeycnZ3VarXBYDDfhOvu7nZxcRntevMbSiSSZ555xryoUqkGBgasegoURYnFYoPBMNoD+fj4tLa2yuVy5k9PmqYbGhqSkpKsXTCDpun+/n6RSDSqPx0sO6XYeCYQCCiKGptrwS5mSjFbOFOJRCIQCDQaDYdTrC1MKcYEO1v4xNrOlGJCoZAkSVu4psyUYnd5piMEu7F+eOKGJk2aRBDEzz//zCwaDIZz586Fh4ePdj0Lpd+1sLCw5cuX19bWXrp06cqVK7W1tRkZGXl5eWNw6Nra2nfffXfx4sVr167dvHmzLczQBwAAwG1jfceuu7vbaDT29PSYfxaLxc7OzllZWR999NHTTz9tb2//7bff8ni8rKwsqVQ6qvVjfC6WMnv27LCwsIsXL+p0Oi8vr9jYWIFAYO2Dnjlz5i9/+UtwcHBqaqpGoykpKenp6VmyZImN9FkBAADgJHLkZyssbuXKlcPGaZsxY8Yzzzyj0Wg++uijw4cPa7Xa8PDwlStXBgQEEAQx2vU3pFKprN0qQVGUq6urVqsdD8Pp3Y7169fX19fL5XJmkabpkydPPv/888nJybfc13aaYp2dnfl8vlKpZLsQq2OaYnt7e9kuxOokEomdnV1vby+H27ZsoSnW2dlZo9H09/ezXYvV2U5TrIuLC0mSttB2xDTF3mVacHd3v9mmsQ52rECwG0av169Zs0aj0Qx+bu7SpUv/8z//U1BQcMvdLRXsdDqdWq12dHRkRhUZhxDsuAfBjgMQ7DgJwW5URgh24+LhCRhjfD5fKBT29PQMDnY6nU4ikYxNAT09Pfv27bt06VJFRUVOTk56enpycvK4jXcAAAATxbh4eALGGEmSkZGRV65cMQ+I0NXVFRUVNXny5DE4usFg+Pbbb3fv3q1SqaZOnapQKN54443jx4+PwaEBAAC4DXfsbFR2dnZnZ+fWrVsdHBwMBkNiYmJubi4zpYe11dXV7d27Nz4+npnBwtXVlSCIysrKhIQEZkB5AAAAuDMIdjZKKBQ+9NBDaWlpbW1tIpEoKCjIyclpbA7d2dlpb2/PpDqGo6PjgQMHHnvssTGrAQAAgJMQ7GwXSZKBgYGBgYFjfFyJRDKsI7BOp5s2bdqY9fCzBpqmz507d/z48Z6eHgcHh7i4uJiYGPQaBACAMYY+djDWwsLCEhMTzXP7Go3Gy5cvh4WFTej5EI8fP/7//t//O378eGtr68mTJ1977bXy8nK2iwIAAJuDO3Yw1pycnAoLC/fs2XP06FGhUNjf33/vvffOmDGD7brunFqtPnjwYHh4ODN9tZOTk4ODw9q1a2NiYpgehAAAAGMDwQ5YEB4e7uvrm5eXp1Kp3N3dg4ODJ3SrZXt7e1VVVUpKinmNnZ2dRCJpa2tDsAMAgLGEYAfssLOzi46OZrsKy+DxeCaTiabpwfHUZDINfkAEAABgDOAXD8Dd8vT0zM3NHTxXnlKpTEtL8/PzY7EqAACwQQh2AHeLz+fPnj3bz8/v3LlzV69eraurk8vlM2fOlEqlbJcGAAC2BU2xABYQHBz82GOP1dbWdnd3Ozk5xcTEjM1ozwAAAIMh2AFYhouLS05ODttVAACATUNTLAAAAABHINgBAAAAcASCHQAAAABHINgBAAAAcASCHQAAAABHINgBAAAAcASCHQAAAABHINgBAAAAcAQGKLa8urq6mpqanp4eJyenhISEsLAwtisCAAAAm4BgZ2FHjx79xz/+4ePjI5VKVSrVli1bfve736WkpLBdFwAAAHAfgp0l9ff3Hzp0KCIiwsnJiSAIV1dXBweHQ4cORUZG2tvbs10dAAAAcBz62FlSS0tLdXU1k+oYTk5O1dXVCoWCxaoAAADARiDYWRJFUTRND1tJ0zRF4d8ZAAAArA6Bw5J8fHwyMjKUSqV5jVKpzMjI8PHxYbEqAAAAsBEIdpYkkUgKCgrq6+vr6+tbWlqYHwoKCkQiEdulAQAAAPfh4QkLmzx58vr162tra7u7u11cXOLi4uRyOdtFAQAAgE1AsLM8uVxeUFDAdhUAAABgc9AUCwAAAMARCHYAAAAAHIFgBwAAAMARCHYAAAAAHIFgBwAAAMARCHYAAAAAHIFgBwAAAMARCHYAAAAAHIFgBwAAAMARCHYAAAAAHIFgBwAAAMARCHYAAAAAHIFgBwAAAMARfLYLAAAAAJjA9Hr9sWPHLl68qNPpPD0909PTXVxc2CoGwQ4AAADgDplMpq1bt+7YscPb25vH41VVVdXX1xcVFbm5ubFSD5piAQAAAO7Q6dOnt23bFh0dLZfL3d3dw8LCzp07V1JSwlY9CHYAAAAAd6ipqcnNzY3P/28TqEwma25upmmalXoQ7AAAAADuEEVRwzIcTdMUxVq+QrADAAAAuEMBAQFKpVKn05nXtLS0BAQEkCTJSj14eAIAAADgDkVERCxevPiLL76Qy+V8Pr+rqyslJSU/P5+tehDsAAAAAO4QSZL33ntvSEjIxYsXtVqtp6dnSkqKRCJhqx4EOwAAAIA7R5JkdHR0dHQ024UQBPrYAQAAAHAG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n+0CuKO3t/fHH39UKBROTk5RUVESiYTtigAAAMC2INhZxuXLl7///vuqqiqhUDgwMJCSkvLAAw94e3uzXRcAAADYEDTFWoBOp9u1a9elS5fi4uJCQkJiYmLOnz+/c+dOo9HIdmkAAABgQxDsLKCxsbG8vNzX19e8xs/P7/vvv1coFCxWBQAAALYGwc4C9Ho9nz+kUZskSR6Pp9Pp2CoJAAAAbBCCnQV4eHio1Wq1Wm1e09/fn5KS4uHhwWJVAAAAYGsQ7CzA3d39iSeeOHXqVGdnp1qtViqV586dS0lJsbe3Z7s0AAAAsCF4KtYy8vPzvb29jxw50tXVJZPJFixYkJiYyHZRAAAAYFsQ7CyDz+dnZ2enpaV1d3cP628HAAAAMDbQFGthSHUAAADAFgQ7AAAAAI5AsAMAAADgCAQ7AAAAAI5AsAMAAADgCAQ7AAAAAI5AsAMAAADgCAQ7AAAAAI5AsAMAAADgCAQ7AAAAAI5AsAMAAADgCAQ7AAAAAI5AsAMAAADgCAQ7AAAAAI5AsAMAAADgCAQ7AAAAAI5AsAMAAADgCAQ7AAAAAI7gs13AWKAoSiwWW/UQJEkSBMHj8ax9oPGAz+fTNM12FWOBoiiCIGzhmlIUNQb/m4wHAoGAIAihUMhcXE4SCAQkSXL4ajLXzka+b3k8Hrc/rmYkSXL7c2vG4/Hu8tM78q9gmwh2JEnyeDxrH2JsDjQeUBRlMpls4UwZtnCmFEXZyKeX+V+VoigOnyxJktw+QSbl2M4nlttX08x8f4TtQqzu7r9vTSbTCFttItgZjUaVSmXVQzB3OwwGw8DAgFUPNB5IpVKTyaTRaNguxOoEAgFFUbZwTfl8vlQqtYUzlUgkAoFAo9HodDq2a7EWsVhMUZS1v/RYxOfzRSKRjXzf2tvb63Q6Dn9czYRCIUmStnBNBQKBWCy+yzO1s7O72Sbu390FAAAAsBEIdgAAAAAcgWAHAAAAwBEIdgAAAAAcgWAHAAAAwBEIdgAAAAAcgWAHAAAAwBEIdgAAAAAcgWAHAAAAwBGkLUz6qVKprD0Iu1qt/v777319fZOSkqx6oPFAIBDQNG0wGNguxOrKy8uvXbt27733sl2I1VEUJRQKbWE2kfr6+jNnzqSmpnp5ebFdi7Xw+XySJPV6PduFWEtvb+/+/fuDg4NjYmLYrsXqhEKh0Wg0Go1sF2J1JSUlBoOhsLCQ7UKsjsfj8fl8rVZ7N2/i7u5+s002MaWYVCqVSqVWPYRCoVi/fv2MGTNmzZpl1QPBWNq+ffu5c+eWL1/OdiFjxN7enu0SrG7nzp3r168PDQ2Njo5muxa4Q52dnevXr3/ggQdyc3PZrgUs5quvvlKr1UVFRWwXMkYcHBys9M5oigUAAADgCAQ7AAAAAI5AsAMAAADgCJt4eGIMmEym/v5+gUAgkUjYrgUsRqVSGQwGR0dHtgsBi9HpdBqNRiqV8vk20cOYk5jvW6FQKBaL2a4FLKa/v5+maev1PLMdCHYAAAAAHIGmWAAAAACOQLCzuvnz51dWVrJdBQAAAHAfepncofnz55tMJoIgnn766ZkzZ7JdDtw5rVa7dOlSvV7/ySefoHvHREfT9I4dO8rKylpbW7Varaura3p6+qJFi9AZayLq7u7+5ptvjh8/3tHRwefzAwICcnNzCwoKSJIcecczZ86QJBkZGTk2dcLt+N3vfldXV/fWW2+FhISYV77xxhtisfiZZ55hsTDuQbC7Q//6178IglixYgXbhcDdKisrc3V1FQqFpaWl8+fPZ7scuCubNm0qLi5+8sknIyIi+Hz+xYsX//nPf7a0tLzyyitslwaj09zc/OKLL9rZ2T388MNBQUFarfbo0aMffvjh8ePHf//731PUSM1N27dvDwsLQ7Abb+zt7d95553//d//5fF4bNfCZWiKvUMymUwmk5kXdTrdvHnzjh07xiwajcbBizCe7d69Ozs7Ozs7e8+ePeZniUa4oBcuXHj++efvv//+p5566uTJk4sWLTp48CBr1cNQJ06cyMzMzMjIcHNzc3JySkhIePHFFzMzM5kr29fXt3bt2mXLlj3wwAMvvPDCjz/+SPzfxd29e/crr7zyxBNPLFmyZPfu3WyfBxDvvfcekwOysrL8/f1DQ0MXLVr06quvHj169IcffmBec+3atTfffPPhhx9etGjRW2+91dPTQxDEH/7wh+rq6k2bNuEP7/Hmnnvu6evr++abb264tbe31/y/53PPPXfkyBGCIH7729++/fbb5te0tbXNmzfv5MmTY1TxxIRgBzbtzJkzjY2Nubm5OTk5HR0dNTU1I7+epunVq1fLZLLPPvvs1Vdf3bx5s0qlwl+f40dwcPCxY8fOnj1rXjNp0qScnBym8e5vf/tbb2/vW2+99dVXX82cOfMvf/lLe3s7j8cjSXLnzp3PPffc+++//9vf/vaDDz4Y/A4w9pRK5enTpxcsWCAUCgevj4mJiY2NLSsrYxZff/31/v7+tWvXrlmzpqura82aNQRB/PnPf5bL5Y888si///3vsa8cRiAUCp988snNmzdfvXr1+q2vv/56W1vb6tWrv/zyy5ycnNdff/3y5cs5OTlHjhwxT5V76NAhd3d3W5gj+G4g2IFNKy4uTkhIcHNzc3R0TE1NLS4uHvn19fX1CoXikUcekUqlMpnsoYcesoXJuSeQZcuWRUdHv/zyy0uWLPnHP/6xc+fOjo4OZlNDQ8OZM2eWL1/u4uLC5/NnzZoVEBBQWlpKEARJkllZWcyk2lOmTAkMDDx8+DCbp2HzWlpaCIIIDAy8flNQUFBzczNBEI2NjWfPnn300UflcrlMJnvyySezsrIwgNd4RtN0UlJSRkbGunXrhl335kziAAANQklEQVSpK1eunD59etmyZe7u7gKBYP78+XK5vKysLDMzU6PRmP/kPnjwYHZ29i07Wdo4BDuwXd3d3YcPHzY/+1JQUMB00x5hF6VSSRCEp6cns4hOPOONVCp9/vnnv/jii2effdbX17e8vHzlypWfffYZQRBMGnjiiSfm/Z9Lly61tbUxO3p7e5vfxMPDg7nQwC7mAbXrVzK/15nwZ75wPj4+5luzMJ6tWLGitbV1165dg1e2trYSBOHv729e4+fn19LS4uDgkJSUVFFRQRDE1atXGxoa8vLyxrjgCQcPT9ytG36P4K/GCWHv3r1Go3Ht2rXmNSaTae/evUVFRcNeab6gzA/mSQvwW2R8kkqliYmJiYmJixYtKi0tffvtt6dPny4SiQiC+PLLL+3s7Ebe3Wg0DmsBhDHm5+dHEMTFixcnTZo0bFNjYyPz6595fuKG4Q/GM0dHx8cff/zdd99NTU01r9Tr9Td7fXZ29rp16wwGw8GDB8PCwnx8fMakzAkMd+xG57vvvvvggw+Yn5mOus7OzgRB8Pl8iqJ0Oh2zyXwbAMYto9G4d+/e+fPnvzPIgw8+WFJSYjAYbnZBXVxcCIJQKBTM4rlz51gpHm5IqVS+8cYbzJ05s4iICIIgrl27xtzauXjxonlTW1ubObJfuXLFvF6hUHh4eIxFxXATLi4u8fHxW7ZsUavVg9fX19f/9NNPubm5xP/dOG9sbGQ2NTc3f/311+gaMSFMnz49Ojp63bp1AoGAWcP879nQ0MAs0jTd2NjIZLiUlBSSJE+ePFlRUYHbdbcDwW50nJ2di4uL9+7d29jY+NFHHzk6Ok6ePJkgCIqivL29a2trCYIwGo1bt24d+Wl8YN3hw4d7enrmzZsnG2Tu3Ll9fX2HDx++2QUNDw93cXHZvHmzRqNpb2/fsmULbtqNH25ubq2tra+99lplZaVCoVAqlSdPnnznnXdkMllERIS3t3diYuLHH3/c2tpqMpmqqqqeeuopczSvqKi4cOGCyWTav39/S0tLZmYmu+cCTzzxhF6vf+655yoqKpqbmy9fvvztt9++8sorGRkZOTk5BEH4+/tPmTLlk08+aW1t7ejo+OCDD06dOsU8ySQSiRQKxcDAABpPxq0nn3yyvr7e3HkuJCQkNDR0w4YNPT09BoPhm2++USqVTIwTCAQZGRnbtm1rb2+fNm0aq1VPDGiKHZ3s7Oyurq6tW7f29PQEBAS88sor9vb2zKYnnnhi/fr1K1ascHJyeuihh44cOWIwGNitFkZQXFycnJzM9Jc3c3JySk9PLy4unj59+g0vKI/He+GFF9avX7948WJ/f/9f/OIXtbW1CPHjBEmSr7322tatWzdt2tTR0aHX693c3OLj41etWsW0w/7qV7/66KOPfv3rX2s0Gh8fnxdeeIH5w4wgiLlz527YsKGurk4ikTz11FNhYWGsngoQnp6ea9eu3bp168aNG5VKpUAgCAwMXLFiRV5envmvqVWrVn3wwQe/+tWv+Hx+XFzc448/zqwvLCz89NNPq6qq/v3vf0skEvZOAm7Kzc1t6dKl//znP81rXn755Q8//PC5557T6/X+/v5///vfmRZ5giBycnJeeumljIwM8y9cGAGJP2gARsVoNNI0zXSz6+7uXrJkyZtvvokcMKHNnz9/1apVGRkZbBcCAHC3cKcBYHSeffbZNWvWDAwMqFSqzz77TCaTBQUFsV0UAAAAQSDYAYzWiy++2NPTs2zZshUrViiVyldeecXc/xcAAIBdaIoFAAAA4AjcsQMAAADgCAQ7AAAAAI5AsAMAAADgCAQ7AAAAAI5AsAMAAADgCAQ7AID/yM7OjoqKYruKG5g6dWpSUhLbVQDABIBgBwDAHUePHsW0SwC2DMEOAIA7Kioq2C4BANiEYAcA411sbOzMmTN37NgRFRUlEok8PT1/85vf6HQ6ZmtUVFRmZubg18fFxZnXJCcnz5kzZ/PmzXK5/L777mNW7tq1Kz093c7OztfXd9myZQqFwrwvn88/e/ZsTk6OnZ2dq6vrihUr1Gq1eevGjRvj4+PFYrGrq+v06dMPHDhg3tTU1LR06VI/Pz+xWOzt7b1kyZLW1lbz1pKSkqysLHt7e3t7+/T09J07d45wviaT6eWXX/by8pJIJCkpKeXl5cNecLMy8vPzf/3rXw8MDJAkOWvWrDs4NABMeDQAwPiWnJzs6emZmZlZU1PT3d29fv16kiR/85vfMFunTJmSkZEx+PWxsbHmNenp6UlJSZGRkR9//PGBAwdomt6+fTtBEHPmzNm0adN7770nl8tjYmI0Gg1N01lZWeHh4ZGRkatXr962bduyZcsIgvjrX//KvNXGjRsJgli8eHFxcfGWLVtSUlJEItGZM2eYrYmJiQEBAZ9++mlpaemHH37o7+8fGxvLbNq7dy9FUbNmzdqzZ09xcfH8+fNJkty2bdvNzvfPf/4zQRDPPPNMaWnp559/Hhsb6+/vn5iYeMsyLly4MHfuXIlEUlNTc/HixTs4NABMdAh2ADDepaamEgRx8uRJ85rc3FxHR0e9Xk/fKthlZWURBMFEOkZMTExCQoLRaGQWv/76a7FYXFxcbH7xvn37mE1Go9HLy2v69OnM4h//+Mf8/HyTycQsnj17liCIP//5zzRNd3Z2EgTx2muvmY9y4sSJ1atX9/f30zQdHR0dHR2t0+mYTQaDISoqKioq6oYnazQaPTw8pk6dal5z7NgxgiDMwW6EMmiaXrJkiZ2dnXnfUR0aADgATbEAMAF4eHjExMSYFzMzM3t7e5uamm5nXycnJyaxEQTR3t7+008/zZw5k6L+8+23YMECtVpdWFjILLq6uubl5TE/UxQVFBSkVCqZxVdffbWkpIQkSWYxNDSUIIirV68SBGFnZ+fs7Lxx48aqqipma0JCwqpVq+zs7FpbW0+dOjV37lyj0ajRaDQajV6vLywsPH36dF9fn1arvTCITqdraGjo6OjIzc0115+UlOTl5WVeHKGMYUY+9O380wHAhINgBwATwOBkQxCEm5sbQRAdHR23s69cLjfHoJaWFoIg3N3db/NAAoHAaDQyP/f09PzhD3+IiYlxdXUVi8XMw6cmk4kgCJFI9N1332k0mvT0dE9Pz0WLFu3cuZOmaYIgmpubCYL429/+JhnkjTfeIAiiqanp1KlToYOcPXuW6fDn4eExuAxvb2/zzyOUMczIh76dfzoAmHD4bBcAADBqer2eIAjzXbeRCQQC88/MLjeMQbc0e/bs48eP/+lPf2IaggmCmDx5snlrVlbWhQsXDhw4UFxcvHPnzk2bNs2fP3/btm3M1qeeemrx4sXD3tDPz89gMJhfQxBEUFDQ6dOnCYIwJ1GG0Wjk8Xi3U8b1bnbo0Zw6AEwYCHYAMAEMfsKUIIi2tjbi/25rURRlvqlmfjHTQHk9JtAMbrg0mUwtLS2Ojo5MSLqZurq6w4cP//73v3/xxReZNdff9BIIBDNnzpw5c+batWtfeuml119//fDhwyEhIczWqVOn3vCd58+fP3iROan29nbzGpqmGxsbg4KCbrOMYSc7wqEBgHvQFAsAE0BHR8fRo0eZn2maLikpcXNz8/X1JQjCxcVlcOz76aefBqeiYVxcXCZPnrx9+3bzICY//PCDn5/f7t27Ry5Aq9USQ9tw3377bYIgmEx59OjRhx56qLu727w1Pz+fIIiuri65XB4dHb1161aVSmXe+uabb65bt+6GBwoJCXF2dt6zZ495TWlpaVdX1+2UQRAESZLmn0d7aADgAAQ7AJgAgoKCioqKPv3007Kysscff7y2tvaZZ55h2lXvueeeK1euvPfee+3t7VVVVb/4xS+Ym1s389e//vXq1av33HPP119//e677y5btiwyMnLYbbPrhYeHy+Xy9957b8+ePQcPHlyxYkVra2tISEhVVdXhw4d9fHyKi4sLCgo2bty4b9++zz///LnnnpPL5dOnTycI4u9//zvzPMT27dv37t379NNPr1q1avDweIPxeLyVK1fW1NQUFRVt27bt7bfffvLJJ8PCwm6nDJqmvby8NBrNW2+9xYxXN6pDAwAXsPtQLgDALaWmpqakpBw4cCA5OVkkEsnl8pdeeslgMDBbVSrVk08+yQznm5qaWlFRUVhYmJyczGzNysqaMmXKsDfctm1bUlKSWCx2cnJatGhRS0vLzV7MjGzH/FxRUZGUlCSRSHx8fFatWqXVatevX+/g4ODl5WUwGGpqaubNm+fu7i4UCv38/IqKiurr683v88MPP0yfPt3Ozk4oFMbGxn788ccjnK9Op3v++ec9PDxEIlFSUtLBgwfnzJkTExNzO2Vcvnw5OjpaIBCkp6ffwaEBYKIjaZpmO1sCAIxk6tSpBoPh+PHjbBcCADDeoSkWAAAAgCMQ7AAAAAA4AsEOAAAAgCPQxw4AAACAI3DHDgAAAIAjEOwAAAAAOALBDgAAAIAjEOwAAAAAOALBDgAAAIAjEOwAAAAAOALBDgAAAIAjEOwAAAAAOALBDgAAAIAj/j+Rvbf5iOVCi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9424" y="263594"/>
            <a:ext cx="5362576" cy="9890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trimmed the partial weeks of sales (first and last of dataset)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468495"/>
            <a:ext cx="5360989" cy="5389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16" y="1468495"/>
            <a:ext cx="5200553" cy="52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493</Words>
  <Application>Microsoft Office PowerPoint</Application>
  <PresentationFormat>Widescreen</PresentationFormat>
  <Paragraphs>110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Package</vt:lpstr>
      <vt:lpstr>OxiScience NonScents’  Sales &amp; AdWord Spend  Data Analysis Project Group 3 Roger André, Molly Gordon, Shilpi Mittal, Amanda Jaeger </vt:lpstr>
      <vt:lpstr>Facts about OxiScience NonScents?</vt:lpstr>
      <vt:lpstr>PowerPoint Presentation</vt:lpstr>
      <vt:lpstr>The Dataset </vt:lpstr>
      <vt:lpstr>Ask Question(s)</vt:lpstr>
      <vt:lpstr>Wrangle Data </vt:lpstr>
      <vt:lpstr>Explore Data </vt:lpstr>
      <vt:lpstr>Explore Data cont. </vt:lpstr>
      <vt:lpstr>Explore Data cont. </vt:lpstr>
      <vt:lpstr>Draw Conclusion</vt:lpstr>
      <vt:lpstr>Draw Conclusion Cont</vt:lpstr>
      <vt:lpstr>Communicate Findings</vt:lpstr>
      <vt:lpstr>R Code</vt:lpstr>
    </vt:vector>
  </TitlesOfParts>
  <Company>King County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Gordon, Molly</dc:creator>
  <cp:lastModifiedBy>Gordon, Molly</cp:lastModifiedBy>
  <cp:revision>73</cp:revision>
  <dcterms:created xsi:type="dcterms:W3CDTF">2017-11-19T18:41:10Z</dcterms:created>
  <dcterms:modified xsi:type="dcterms:W3CDTF">2017-12-04T00:30:47Z</dcterms:modified>
</cp:coreProperties>
</file>