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7" r:id="rId10"/>
    <p:sldId id="268" r:id="rId11"/>
    <p:sldId id="274" r:id="rId12"/>
    <p:sldId id="263" r:id="rId13"/>
    <p:sldId id="269" r:id="rId14"/>
    <p:sldId id="270" r:id="rId15"/>
    <p:sldId id="275" r:id="rId16"/>
    <p:sldId id="26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726b0511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726b0511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26b0511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26b0511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963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726b0511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726b0511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26b051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26b051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26b051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26b051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26b0511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26b0511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726b0511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726b0511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26b0511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26b0511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26b0511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26b0511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942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726b0511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726b0511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26b0511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26b0511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5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4551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3652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80604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499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95790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93718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1761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82917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88058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1250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3252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61679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70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DEUV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MX" sz="1800" dirty="0"/>
              <a:t>Servidor:  x3850  </a:t>
            </a:r>
          </a:p>
          <a:p>
            <a:pPr algn="just"/>
            <a:r>
              <a:rPr lang="es-MX" sz="1800" dirty="0"/>
              <a:t>Procesador: 1 X Intel® </a:t>
            </a:r>
            <a:r>
              <a:rPr lang="es-MX" sz="1800" dirty="0" err="1"/>
              <a:t>Xeon</a:t>
            </a:r>
            <a:r>
              <a:rPr lang="es-MX" sz="1800" dirty="0"/>
              <a:t>® </a:t>
            </a:r>
            <a:r>
              <a:rPr lang="es-MX" sz="1800" dirty="0" err="1"/>
              <a:t>DualCore</a:t>
            </a:r>
            <a:r>
              <a:rPr lang="es-MX" sz="1800" dirty="0"/>
              <a:t> 7110N 2.50GHz  </a:t>
            </a:r>
          </a:p>
          <a:p>
            <a:pPr algn="just"/>
            <a:r>
              <a:rPr lang="es-MX" sz="1800" dirty="0"/>
              <a:t>Memoria Caché: 4MB L3  </a:t>
            </a:r>
          </a:p>
          <a:p>
            <a:pPr algn="just"/>
            <a:r>
              <a:rPr lang="es-MX" sz="1800" dirty="0"/>
              <a:t>Memoria RAM: 2GB  </a:t>
            </a:r>
          </a:p>
          <a:p>
            <a:pPr algn="just"/>
            <a:r>
              <a:rPr lang="es-MX" sz="1800" dirty="0"/>
              <a:t>Disco Duro: Open </a:t>
            </a:r>
            <a:r>
              <a:rPr lang="es-MX" sz="1800" dirty="0" err="1"/>
              <a:t>Bay</a:t>
            </a:r>
            <a:r>
              <a:rPr lang="es-MX" sz="1800" dirty="0"/>
              <a:t>  </a:t>
            </a:r>
          </a:p>
          <a:p>
            <a:pPr algn="just"/>
            <a:r>
              <a:rPr lang="es-MX" sz="1800" dirty="0"/>
              <a:t>Unidad óptica: DVD ROM  </a:t>
            </a:r>
          </a:p>
          <a:p>
            <a:pPr algn="just"/>
            <a:r>
              <a:rPr lang="es-MX" sz="1800" dirty="0"/>
              <a:t>Interfaz de red: Dual Gigabit Ethernet  </a:t>
            </a:r>
          </a:p>
          <a:p>
            <a:pPr algn="just"/>
            <a:r>
              <a:rPr lang="es-MX" sz="1800" dirty="0"/>
              <a:t>Fuente de poder: 2 x </a:t>
            </a:r>
            <a:r>
              <a:rPr lang="es-MX" sz="1800" dirty="0" err="1"/>
              <a:t>Power</a:t>
            </a:r>
            <a:r>
              <a:rPr lang="es-MX" sz="1800" dirty="0"/>
              <a:t> </a:t>
            </a:r>
            <a:r>
              <a:rPr lang="es-MX" sz="1800" dirty="0" err="1"/>
              <a:t>Supplies</a:t>
            </a:r>
            <a:r>
              <a:rPr lang="es-MX" sz="1800" dirty="0"/>
              <a:t>  </a:t>
            </a:r>
          </a:p>
          <a:p>
            <a:pPr algn="just"/>
            <a:r>
              <a:rPr lang="es-MX" sz="1800" dirty="0"/>
              <a:t>Arquitectura: Rack </a:t>
            </a:r>
          </a:p>
        </p:txBody>
      </p:sp>
    </p:spTree>
    <p:extLst>
      <p:ext uri="{BB962C8B-B14F-4D97-AF65-F5344CB8AC3E}">
        <p14:creationId xmlns:p14="http://schemas.microsoft.com/office/powerpoint/2010/main" val="126363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Análisis de factibilidad </a:t>
            </a:r>
            <a:r>
              <a:rPr lang="es-MX" dirty="0"/>
              <a:t>económica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0430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/>
              <a:t>Costos del equipo de desarrollo</a:t>
            </a:r>
            <a:br>
              <a:rPr lang="es-MX" dirty="0"/>
            </a:br>
            <a:endParaRPr dirty="0"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74566"/>
              </p:ext>
            </p:extLst>
          </p:nvPr>
        </p:nvGraphicFramePr>
        <p:xfrm>
          <a:off x="311700" y="1376755"/>
          <a:ext cx="8100780" cy="3630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8302">
                  <a:extLst>
                    <a:ext uri="{9D8B030D-6E8A-4147-A177-3AD203B41FA5}">
                      <a16:colId xmlns:a16="http://schemas.microsoft.com/office/drawing/2014/main" val="3903779710"/>
                    </a:ext>
                  </a:extLst>
                </a:gridCol>
                <a:gridCol w="2147936">
                  <a:extLst>
                    <a:ext uri="{9D8B030D-6E8A-4147-A177-3AD203B41FA5}">
                      <a16:colId xmlns:a16="http://schemas.microsoft.com/office/drawing/2014/main" val="3168890579"/>
                    </a:ext>
                  </a:extLst>
                </a:gridCol>
                <a:gridCol w="1125416">
                  <a:extLst>
                    <a:ext uri="{9D8B030D-6E8A-4147-A177-3AD203B41FA5}">
                      <a16:colId xmlns:a16="http://schemas.microsoft.com/office/drawing/2014/main" val="425087937"/>
                    </a:ext>
                  </a:extLst>
                </a:gridCol>
                <a:gridCol w="1420837">
                  <a:extLst>
                    <a:ext uri="{9D8B030D-6E8A-4147-A177-3AD203B41FA5}">
                      <a16:colId xmlns:a16="http://schemas.microsoft.com/office/drawing/2014/main" val="2572425442"/>
                    </a:ext>
                  </a:extLst>
                </a:gridCol>
                <a:gridCol w="907366">
                  <a:extLst>
                    <a:ext uri="{9D8B030D-6E8A-4147-A177-3AD203B41FA5}">
                      <a16:colId xmlns:a16="http://schemas.microsoft.com/office/drawing/2014/main" val="3427842712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2375243537"/>
                    </a:ext>
                  </a:extLst>
                </a:gridCol>
              </a:tblGrid>
              <a:tr h="16320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Puesto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effectLst/>
                        </a:rPr>
                        <a:t>Actividades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Salario/hr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Salario/men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Cantidad Personal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Total/mes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extLst>
                  <a:ext uri="{0D108BD9-81ED-4DB2-BD59-A6C34878D82A}">
                    <a16:rowId xmlns:a16="http://schemas.microsoft.com/office/drawing/2014/main" val="4166296759"/>
                  </a:ext>
                </a:extLst>
              </a:tr>
              <a:tr h="83263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 err="1">
                          <a:effectLst/>
                        </a:rPr>
                        <a:t>Lider</a:t>
                      </a:r>
                      <a:r>
                        <a:rPr lang="es-MX" sz="1000" u="none" strike="noStrike" dirty="0">
                          <a:effectLst/>
                        </a:rPr>
                        <a:t> del proyecto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Asigna las actividades a desarrollar, al igual que revisa el avance de cada integrante.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    65.00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$15,600.00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1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effectLst/>
                        </a:rPr>
                        <a:t> $15,600.00 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extLst>
                  <a:ext uri="{0D108BD9-81ED-4DB2-BD59-A6C34878D82A}">
                    <a16:rowId xmlns:a16="http://schemas.microsoft.com/office/drawing/2014/main" val="1416195937"/>
                  </a:ext>
                </a:extLst>
              </a:tr>
              <a:tr h="83263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Analista de Sistemas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Obtiene los requerimientos que necesita el sistema. Al igual que relaiza los modelos.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    50.00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$12,000.00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3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$36,000.00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extLst>
                  <a:ext uri="{0D108BD9-81ED-4DB2-BD59-A6C34878D82A}">
                    <a16:rowId xmlns:a16="http://schemas.microsoft.com/office/drawing/2014/main" val="1740815187"/>
                  </a:ext>
                </a:extLst>
              </a:tr>
              <a:tr h="41770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Programador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Desarrolla el producto de software.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    40.00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  4,800.00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4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$19,200.00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extLst>
                  <a:ext uri="{0D108BD9-81ED-4DB2-BD59-A6C34878D82A}">
                    <a16:rowId xmlns:a16="http://schemas.microsoft.com/office/drawing/2014/main" val="3948828366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Diseñador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Encargado de diseñar una solución para el sistema.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    55.00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  6,600.00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$13,200.00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extLst>
                  <a:ext uri="{0D108BD9-81ED-4DB2-BD59-A6C34878D82A}">
                    <a16:rowId xmlns:a16="http://schemas.microsoft.com/office/drawing/2014/main" val="489740762"/>
                  </a:ext>
                </a:extLst>
              </a:tr>
              <a:tr h="50068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Tester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Encargado de realizar pruebas para el sistema.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    50.00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  6,000.00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$12,000.00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extLst>
                  <a:ext uri="{0D108BD9-81ED-4DB2-BD59-A6C34878D82A}">
                    <a16:rowId xmlns:a16="http://schemas.microsoft.com/office/drawing/2014/main" val="167240497"/>
                  </a:ext>
                </a:extLst>
              </a:tr>
              <a:tr h="8575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Total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$45,000.00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effectLst/>
                        </a:rPr>
                        <a:t>$96,000.00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extLst>
                  <a:ext uri="{0D108BD9-81ED-4DB2-BD59-A6C34878D82A}">
                    <a16:rowId xmlns:a16="http://schemas.microsoft.com/office/drawing/2014/main" val="11034667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Costos operacionales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86312"/>
              </p:ext>
            </p:extLst>
          </p:nvPr>
        </p:nvGraphicFramePr>
        <p:xfrm>
          <a:off x="311700" y="1597684"/>
          <a:ext cx="7868663" cy="9560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2577">
                  <a:extLst>
                    <a:ext uri="{9D8B030D-6E8A-4147-A177-3AD203B41FA5}">
                      <a16:colId xmlns:a16="http://schemas.microsoft.com/office/drawing/2014/main" val="4152516312"/>
                    </a:ext>
                  </a:extLst>
                </a:gridCol>
                <a:gridCol w="2622577">
                  <a:extLst>
                    <a:ext uri="{9D8B030D-6E8A-4147-A177-3AD203B41FA5}">
                      <a16:colId xmlns:a16="http://schemas.microsoft.com/office/drawing/2014/main" val="728220260"/>
                    </a:ext>
                  </a:extLst>
                </a:gridCol>
                <a:gridCol w="2623509">
                  <a:extLst>
                    <a:ext uri="{9D8B030D-6E8A-4147-A177-3AD203B41FA5}">
                      <a16:colId xmlns:a16="http://schemas.microsoft.com/office/drawing/2014/main" val="3695372116"/>
                    </a:ext>
                  </a:extLst>
                </a:gridCol>
              </a:tblGrid>
              <a:tr h="204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Concepto de pago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Actividades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Pago Mensual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269862"/>
                  </a:ext>
                </a:extLst>
              </a:tr>
              <a:tr h="204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Luz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Energía eléctrica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$800.00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6345074"/>
                  </a:ext>
                </a:extLst>
              </a:tr>
              <a:tr h="34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insumos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Suministro de agua potable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$1,500.00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7620038"/>
                  </a:ext>
                </a:extLst>
              </a:tr>
              <a:tr h="204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Internet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Acceso a internet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$1,500.00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998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76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337B4-02B7-4292-89B3-74AF6FC3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Costo total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9E6BEA6-B3B7-4E8D-BC44-FCB5F003D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76326"/>
              </p:ext>
            </p:extLst>
          </p:nvPr>
        </p:nvGraphicFramePr>
        <p:xfrm>
          <a:off x="370114" y="1418845"/>
          <a:ext cx="7917542" cy="32688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3082">
                  <a:extLst>
                    <a:ext uri="{9D8B030D-6E8A-4147-A177-3AD203B41FA5}">
                      <a16:colId xmlns:a16="http://schemas.microsoft.com/office/drawing/2014/main" val="13278883"/>
                    </a:ext>
                  </a:extLst>
                </a:gridCol>
                <a:gridCol w="2419822">
                  <a:extLst>
                    <a:ext uri="{9D8B030D-6E8A-4147-A177-3AD203B41FA5}">
                      <a16:colId xmlns:a16="http://schemas.microsoft.com/office/drawing/2014/main" val="846022062"/>
                    </a:ext>
                  </a:extLst>
                </a:gridCol>
                <a:gridCol w="1208325">
                  <a:extLst>
                    <a:ext uri="{9D8B030D-6E8A-4147-A177-3AD203B41FA5}">
                      <a16:colId xmlns:a16="http://schemas.microsoft.com/office/drawing/2014/main" val="697764145"/>
                    </a:ext>
                  </a:extLst>
                </a:gridCol>
                <a:gridCol w="1051338">
                  <a:extLst>
                    <a:ext uri="{9D8B030D-6E8A-4147-A177-3AD203B41FA5}">
                      <a16:colId xmlns:a16="http://schemas.microsoft.com/office/drawing/2014/main" val="2268406689"/>
                    </a:ext>
                  </a:extLst>
                </a:gridCol>
                <a:gridCol w="860258">
                  <a:extLst>
                    <a:ext uri="{9D8B030D-6E8A-4147-A177-3AD203B41FA5}">
                      <a16:colId xmlns:a16="http://schemas.microsoft.com/office/drawing/2014/main" val="1796815384"/>
                    </a:ext>
                  </a:extLst>
                </a:gridCol>
                <a:gridCol w="1164717">
                  <a:extLst>
                    <a:ext uri="{9D8B030D-6E8A-4147-A177-3AD203B41FA5}">
                      <a16:colId xmlns:a16="http://schemas.microsoft.com/office/drawing/2014/main" val="838686694"/>
                    </a:ext>
                  </a:extLst>
                </a:gridCol>
              </a:tblGrid>
              <a:tr h="512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Puesto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Actividades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Salario/hr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Salario/men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Cantidad Personal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Total/mes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extLst>
                  <a:ext uri="{0D108BD9-81ED-4DB2-BD59-A6C34878D82A}">
                    <a16:rowId xmlns:a16="http://schemas.microsoft.com/office/drawing/2014/main" val="896839270"/>
                  </a:ext>
                </a:extLst>
              </a:tr>
              <a:tr h="6856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Lider del proyecto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Asigna las actividades a desarrollar, al igual que revisa el avance de cada integrante.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    65.00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$15,600.00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1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$15,600.00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extLst>
                  <a:ext uri="{0D108BD9-81ED-4DB2-BD59-A6C34878D82A}">
                    <a16:rowId xmlns:a16="http://schemas.microsoft.com/office/drawing/2014/main" val="1849887140"/>
                  </a:ext>
                </a:extLst>
              </a:tr>
              <a:tr h="6856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Analista de Sistemas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Obtiene los requerimientos que necesita el sistema. Al igual que relaiza los modelos.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    50.00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$12,000.00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3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$36,000.00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extLst>
                  <a:ext uri="{0D108BD9-81ED-4DB2-BD59-A6C34878D82A}">
                    <a16:rowId xmlns:a16="http://schemas.microsoft.com/office/drawing/2014/main" val="3615154220"/>
                  </a:ext>
                </a:extLst>
              </a:tr>
              <a:tr h="338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Programador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Desarrolla el producto de software.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    40.00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  4,800.00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4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$19,200.00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extLst>
                  <a:ext uri="{0D108BD9-81ED-4DB2-BD59-A6C34878D82A}">
                    <a16:rowId xmlns:a16="http://schemas.microsoft.com/office/drawing/2014/main" val="3567278058"/>
                  </a:ext>
                </a:extLst>
              </a:tr>
              <a:tr h="4718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Diseñador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Encargado de diseñar una solución para el sistema.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    55.00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  6,600.00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2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$13,200.00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extLst>
                  <a:ext uri="{0D108BD9-81ED-4DB2-BD59-A6C34878D82A}">
                    <a16:rowId xmlns:a16="http://schemas.microsoft.com/office/drawing/2014/main" val="1722427972"/>
                  </a:ext>
                </a:extLst>
              </a:tr>
              <a:tr h="404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Tester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Encargado de realizar pruebas para el sistema.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    50.00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  6,000.00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2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$12,000.00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extLst>
                  <a:ext uri="{0D108BD9-81ED-4DB2-BD59-A6C34878D82A}">
                    <a16:rowId xmlns:a16="http://schemas.microsoft.com/office/drawing/2014/main" val="1504560811"/>
                  </a:ext>
                </a:extLst>
              </a:tr>
              <a:tr h="1650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Total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s-MX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s-MX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$45,000.00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s-MX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$96,000.00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extLst>
                  <a:ext uri="{0D108BD9-81ED-4DB2-BD59-A6C34878D82A}">
                    <a16:rowId xmlns:a16="http://schemas.microsoft.com/office/drawing/2014/main" val="625902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443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Análisis de factibilidad </a:t>
            </a:r>
            <a:r>
              <a:rPr lang="es-MX" dirty="0"/>
              <a:t>operativa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4325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Operativa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4298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s-MX" sz="1600" dirty="0"/>
              <a:t>En el Sistema de Denuncias UV se presentan la siguientes condiciones de uso:</a:t>
            </a:r>
          </a:p>
          <a:p>
            <a:pPr marL="285750" indent="-285750" algn="just">
              <a:spcAft>
                <a:spcPts val="1600"/>
              </a:spcAft>
            </a:pPr>
            <a:r>
              <a:rPr lang="es-MX" sz="1600" dirty="0"/>
              <a:t>El sistema solo será optimo si se cuenta con conexión a internet.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s-MX" sz="1600" dirty="0"/>
              <a:t>Es necesario dar una capacitación de 2 horas para que el personal sea capacitado.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s-MX" sz="1600" dirty="0"/>
              <a:t>Es necesario que el personal perteneciente a la defensoría estudiantil se mantenga a cargo de atender las denuncias opere el sistema para que las denuncias puedan ser respondidas.</a:t>
            </a:r>
          </a:p>
          <a:p>
            <a:pPr marL="285750" indent="-285750" algn="just">
              <a:spcAft>
                <a:spcPts val="1600"/>
              </a:spcAft>
            </a:pPr>
            <a:endParaRPr lang="es-MX" sz="1600" dirty="0"/>
          </a:p>
          <a:p>
            <a:pPr marL="285750" indent="-285750" algn="just">
              <a:spcAft>
                <a:spcPts val="1600"/>
              </a:spcAft>
            </a:pPr>
            <a:endParaRPr lang="es-MX" sz="1600" dirty="0"/>
          </a:p>
          <a:p>
            <a:pPr marL="0" lvl="0" indent="0" algn="just">
              <a:spcAft>
                <a:spcPts val="1600"/>
              </a:spcAft>
              <a:buNone/>
            </a:pPr>
            <a:endParaRPr lang="es-MX" sz="1600" dirty="0"/>
          </a:p>
          <a:p>
            <a:pPr marL="0" lvl="0" indent="0" algn="just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Planteamiento del problema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5705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chemeClr val="dk1"/>
                </a:solidFill>
              </a:rPr>
              <a:t>Actualmente, en la sociedad mexicana, no se tiene una costumbre de denunciar cualquier suceso que lo amerite ya que se tiene una idea de que no se tomará en cuenta y el hecho quedará en impunidad. Sumado a esto, el panorama de actual indica que aún existen muchos problemas en universidades públicas y privadas; negligencia, acoso o abuso son ejemplos de esto, por lo que se plantea la realizar un sistema que permita iniciar un proceso de denuncia en línea y dar seguimiento de este a través de este.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Antecedentes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3594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/>
              <a:t>En la universidad veracruzana así como en otras instituciones hay conflictos o situaciones que no respeta las normas internas, esas situaciones son reportadas ante las autoridades correspondientes, las cuales aplican las acciones adecuadas.</a:t>
            </a:r>
            <a:endParaRPr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/>
              <a:t> </a:t>
            </a:r>
            <a:endParaRPr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/>
              <a:t>El proceso de levantar un reporte para denunciar alguna situación actualmente se hace por escrito de forma física o digitalmente se envía por correo, lo cual lleva un riesgo de  que el correo se envíe a otra dirección o se almacene en correo no deseado, por otro lado el riego de los reportes físicos es el extravío o estropeo de los mismos.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Visión del sistema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4298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dirty="0"/>
              <a:t>EL sistema DEUV será un un sistema online, al que se podrá acceder desde el portal de “MIUV” y por medio de este, los alumnos de la universidad veracruzana podrán iniciar un proceso de denuncia, posteriormente, el personal de la defensoría estudiantil se encargará de revisar las denuncias realizadas a través del sistema y podrán calificar si la denuncia es procesable además de incluir notas para confirmar el estado de la denuncia y cualquier información que necesite el estudiante denunciante.</a:t>
            </a:r>
            <a:endParaRPr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dirty="0"/>
              <a:t> </a:t>
            </a:r>
            <a:endParaRPr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dirty="0"/>
              <a:t>Para levantar un reporte el denunciante tendrá disponible el editor de texto con los permisos de guardado en dispositivo y edición hasta que se decida enviar, por otro lado en el personal administrativo encargado podrá ver cronológicamente los reportes que llegan y podrá leerlo. También se va a permitir llevar un historial de una situación que esté en proceso.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5001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600" dirty="0">
                <a:solidFill>
                  <a:schemeClr val="dk1"/>
                </a:solidFill>
              </a:rPr>
              <a:t>El denunciante podrá consultar el estatuto estudiantil a través del sistema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600" dirty="0">
                <a:solidFill>
                  <a:schemeClr val="dk1"/>
                </a:solidFill>
              </a:rPr>
              <a:t>El denunciante podrá iniciar  una denuncia por medio del sistema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600" dirty="0">
                <a:solidFill>
                  <a:schemeClr val="dk1"/>
                </a:solidFill>
              </a:rPr>
              <a:t>El personal de la defensoría académica podrá revisar las denuncias realizadas por los estudiantes y definir la denuncia como aceptada o rechazada.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600" dirty="0">
                <a:solidFill>
                  <a:schemeClr val="dk1"/>
                </a:solidFill>
              </a:rPr>
              <a:t>El personal de la defensoría estudiantil podrá actualizar el estado de una denuncia específica para especificar el estado de la denuncia si fue aceptada y agregar notas respectivas al proceso.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600" dirty="0">
                <a:solidFill>
                  <a:schemeClr val="dk1"/>
                </a:solidFill>
              </a:rPr>
              <a:t>El Denunciante debe poder realizar un seguimiento de cada denuncia realizada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Análisis de factibilidad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Análisis de factibilidad </a:t>
            </a:r>
            <a:r>
              <a:rPr lang="es-MX" dirty="0"/>
              <a:t>técnica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27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Técnica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s-MX" dirty="0"/>
              <a:t>Recursos de software:</a:t>
            </a:r>
          </a:p>
          <a:p>
            <a:pPr marL="285750" indent="-285750">
              <a:spcAft>
                <a:spcPts val="1600"/>
              </a:spcAft>
            </a:pPr>
            <a:r>
              <a:rPr lang="es-MX" dirty="0"/>
              <a:t>Windows 10 </a:t>
            </a:r>
            <a:r>
              <a:rPr lang="es-MX" dirty="0" err="1"/>
              <a:t>educational</a:t>
            </a:r>
            <a:endParaRPr lang="es-MX" dirty="0"/>
          </a:p>
          <a:p>
            <a:pPr marL="285750" indent="-285750">
              <a:spcAft>
                <a:spcPts val="1600"/>
              </a:spcAft>
            </a:pPr>
            <a:r>
              <a:rPr lang="es-MX" dirty="0" err="1"/>
              <a:t>Deepin</a:t>
            </a:r>
            <a:r>
              <a:rPr lang="es-MX" dirty="0"/>
              <a:t> 15.8</a:t>
            </a:r>
          </a:p>
          <a:p>
            <a:pPr marL="285750" indent="-285750">
              <a:spcAft>
                <a:spcPts val="1600"/>
              </a:spcAft>
            </a:pPr>
            <a:r>
              <a:rPr lang="es-MX" dirty="0" err="1"/>
              <a:t>NetBeans</a:t>
            </a:r>
            <a:r>
              <a:rPr lang="es-MX" dirty="0"/>
              <a:t> 8.2</a:t>
            </a:r>
          </a:p>
          <a:p>
            <a:pPr marL="285750" indent="-285750">
              <a:spcAft>
                <a:spcPts val="1600"/>
              </a:spcAft>
            </a:pPr>
            <a:r>
              <a:rPr lang="es-MX" dirty="0" err="1"/>
              <a:t>MySQL</a:t>
            </a: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/>
              <a:t>Recursos de Hardware</a:t>
            </a:r>
          </a:p>
          <a:p>
            <a:pPr marL="114300" indent="0">
              <a:buNone/>
            </a:pP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36903"/>
              </p:ext>
            </p:extLst>
          </p:nvPr>
        </p:nvGraphicFramePr>
        <p:xfrm>
          <a:off x="311701" y="1584130"/>
          <a:ext cx="7896797" cy="3119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359">
                  <a:extLst>
                    <a:ext uri="{9D8B030D-6E8A-4147-A177-3AD203B41FA5}">
                      <a16:colId xmlns:a16="http://schemas.microsoft.com/office/drawing/2014/main" val="3265178211"/>
                    </a:ext>
                  </a:extLst>
                </a:gridCol>
                <a:gridCol w="1579359">
                  <a:extLst>
                    <a:ext uri="{9D8B030D-6E8A-4147-A177-3AD203B41FA5}">
                      <a16:colId xmlns:a16="http://schemas.microsoft.com/office/drawing/2014/main" val="3572320927"/>
                    </a:ext>
                  </a:extLst>
                </a:gridCol>
                <a:gridCol w="1579359">
                  <a:extLst>
                    <a:ext uri="{9D8B030D-6E8A-4147-A177-3AD203B41FA5}">
                      <a16:colId xmlns:a16="http://schemas.microsoft.com/office/drawing/2014/main" val="3793381659"/>
                    </a:ext>
                  </a:extLst>
                </a:gridCol>
                <a:gridCol w="1880459">
                  <a:extLst>
                    <a:ext uri="{9D8B030D-6E8A-4147-A177-3AD203B41FA5}">
                      <a16:colId xmlns:a16="http://schemas.microsoft.com/office/drawing/2014/main" val="318342694"/>
                    </a:ext>
                  </a:extLst>
                </a:gridCol>
                <a:gridCol w="1278261">
                  <a:extLst>
                    <a:ext uri="{9D8B030D-6E8A-4147-A177-3AD203B41FA5}">
                      <a16:colId xmlns:a16="http://schemas.microsoft.com/office/drawing/2014/main" val="3662754345"/>
                    </a:ext>
                  </a:extLst>
                </a:gridCol>
              </a:tblGrid>
              <a:tr h="623899">
                <a:tc>
                  <a:txBody>
                    <a:bodyPr/>
                    <a:lstStyle/>
                    <a:p>
                      <a:r>
                        <a:rPr lang="es-MX" dirty="0"/>
                        <a:t>Equipo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Procesador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Almacenamiento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Extras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59676"/>
                  </a:ext>
                </a:extLst>
              </a:tr>
              <a:tr h="623899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I7-7700HQ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250</a:t>
                      </a:r>
                      <a:r>
                        <a:rPr lang="es-MX" baseline="0" dirty="0"/>
                        <a:t> GB + 1 TB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Killer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double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shot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6032"/>
                  </a:ext>
                </a:extLst>
              </a:tr>
              <a:tr h="623899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I7-4700HQ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16</a:t>
                      </a:r>
                      <a:r>
                        <a:rPr lang="es-MX" baseline="0" dirty="0"/>
                        <a:t> GB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250</a:t>
                      </a:r>
                      <a:r>
                        <a:rPr lang="es-MX" baseline="0" dirty="0"/>
                        <a:t> GB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Tarjeta de red </a:t>
                      </a:r>
                      <a:r>
                        <a:rPr lang="es-MX" dirty="0" err="1"/>
                        <a:t>Wi</a:t>
                      </a:r>
                      <a:r>
                        <a:rPr lang="es-MX" dirty="0"/>
                        <a:t>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98659"/>
                  </a:ext>
                </a:extLst>
              </a:tr>
              <a:tr h="62389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43807"/>
                  </a:ext>
                </a:extLst>
              </a:tr>
              <a:tr h="62389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0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20196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83</TotalTime>
  <Words>906</Words>
  <Application>Microsoft Office PowerPoint</Application>
  <PresentationFormat>Presentación en pantalla (16:9)</PresentationFormat>
  <Paragraphs>158</Paragraphs>
  <Slides>16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SimSun</vt:lpstr>
      <vt:lpstr>Arial</vt:lpstr>
      <vt:lpstr>Calibri</vt:lpstr>
      <vt:lpstr>Century Schoolbook</vt:lpstr>
      <vt:lpstr>Times New Roman</vt:lpstr>
      <vt:lpstr>Wingdings 2</vt:lpstr>
      <vt:lpstr>View</vt:lpstr>
      <vt:lpstr>DEUV </vt:lpstr>
      <vt:lpstr>Planteamiento del problema</vt:lpstr>
      <vt:lpstr>Antecedentes</vt:lpstr>
      <vt:lpstr>Visión del sistema</vt:lpstr>
      <vt:lpstr>Características</vt:lpstr>
      <vt:lpstr>Análisis de factibilidad </vt:lpstr>
      <vt:lpstr>Análisis de factibilidad técnica </vt:lpstr>
      <vt:lpstr>Técnica</vt:lpstr>
      <vt:lpstr>Presentación de PowerPoint</vt:lpstr>
      <vt:lpstr>Presentación de PowerPoint</vt:lpstr>
      <vt:lpstr>Análisis de factibilidad económica </vt:lpstr>
      <vt:lpstr>Costos del equipo de desarrollo </vt:lpstr>
      <vt:lpstr>Costos operacionales </vt:lpstr>
      <vt:lpstr>Costo total</vt:lpstr>
      <vt:lpstr>Análisis de factibilidad operativa </vt:lpstr>
      <vt:lpstr>Operativa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DEUV</dc:title>
  <dc:creator>fernando cabrera</dc:creator>
  <cp:lastModifiedBy>CABRERA HERRERA FERNANDO MIKHAI L</cp:lastModifiedBy>
  <cp:revision>8</cp:revision>
  <dcterms:modified xsi:type="dcterms:W3CDTF">2018-11-20T18:12:00Z</dcterms:modified>
</cp:coreProperties>
</file>