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omfortaa" panose="020B0604020202020204" charset="0"/>
      <p:regular r:id="rId8"/>
      <p:bold r:id="rId9"/>
    </p:embeddedFont>
    <p:embeddedFont>
      <p:font typeface="Earworm DEMO" pitchFamily="50" charset="0"/>
      <p:regular r:id="rId10"/>
    </p:embeddedFont>
    <p:embeddedFont>
      <p:font typeface="Gill Sans MT" panose="020B0502020104020203" pitchFamily="34" charset="0"/>
      <p:regular r:id="rId11"/>
      <p:bold r:id="rId12"/>
      <p:italic r:id="rId13"/>
      <p:boldItalic r:id="rId14"/>
    </p:embeddedFont>
    <p:embeddedFont>
      <p:font typeface="Impact" panose="020B0806030902050204" pitchFamily="34" charset="0"/>
      <p:regular r:id="rId15"/>
    </p:embeddedFont>
    <p:embeddedFont>
      <p:font typeface="Lao UI" panose="020B0502040204020203" pitchFamily="34" charset="0"/>
      <p:regular r:id="rId16"/>
      <p:bold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MV Boli" panose="02000500030200090000" pitchFamily="2" charset="0"/>
      <p:regular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720705-FE9E-4645-B1DE-6A170E1FBE4F}">
  <a:tblStyle styleId="{4B720705-FE9E-4645-B1DE-6A170E1FBE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4cc88e65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4cc88e65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4cc88e659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4cc88e659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4cc88e659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4cc88e659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4cc88e659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4cc88e659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667763" y="473202"/>
            <a:ext cx="3926681" cy="3921919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823791"/>
            <a:ext cx="7738814" cy="3296241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4484398"/>
            <a:ext cx="6034030" cy="55670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4781759"/>
            <a:ext cx="1747292" cy="261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4781759"/>
            <a:ext cx="1747292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381076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877164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9741" y="286790"/>
            <a:ext cx="1119099" cy="420030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286789"/>
            <a:ext cx="6294439" cy="420030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856538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182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53173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805417"/>
            <a:ext cx="6140303" cy="3048470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3869836"/>
            <a:ext cx="5263116" cy="7133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4781759"/>
            <a:ext cx="1120460" cy="261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4781759"/>
            <a:ext cx="1115675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51435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82702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714500"/>
            <a:ext cx="3600450" cy="27146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7" y="1714500"/>
            <a:ext cx="3600450" cy="27146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78598681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546" y="285750"/>
            <a:ext cx="7629525" cy="11201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9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975" y="2181826"/>
            <a:ext cx="3600450" cy="224729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181826"/>
            <a:ext cx="3600450" cy="224729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97150001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7141807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4752315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342900"/>
            <a:ext cx="2319086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690283"/>
            <a:ext cx="4618814" cy="373884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306002"/>
            <a:ext cx="2319086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4781759"/>
            <a:ext cx="925016" cy="261347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4781759"/>
            <a:ext cx="924342" cy="25934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4822637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51434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342900"/>
            <a:ext cx="2319088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306002"/>
            <a:ext cx="2319088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4781759"/>
            <a:ext cx="924342" cy="261347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5676" y="4781759"/>
            <a:ext cx="925830" cy="25934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8319237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286789"/>
            <a:ext cx="7633742" cy="1119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1714501"/>
            <a:ext cx="7633742" cy="2695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4781759"/>
            <a:ext cx="2114549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664369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482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825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subTitle" idx="4294967295"/>
          </p:nvPr>
        </p:nvSpPr>
        <p:spPr>
          <a:xfrm>
            <a:off x="1005380" y="4417466"/>
            <a:ext cx="7686675" cy="726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dirty="0">
                <a:solidFill>
                  <a:schemeClr val="accent6">
                    <a:lumMod val="50000"/>
                  </a:schemeClr>
                </a:solidFill>
                <a:latin typeface="Birds of Paradise  Personal use" pitchFamily="2" charset="0"/>
                <a:ea typeface="Comfortaa"/>
                <a:cs typeface="Comfortaa"/>
                <a:sym typeface="Comfortaa"/>
              </a:rPr>
              <a:t>“No hay manera de fallar, si el proyecto tiene un plan”</a:t>
            </a:r>
            <a:endParaRPr sz="2800" dirty="0">
              <a:solidFill>
                <a:schemeClr val="accent6">
                  <a:lumMod val="50000"/>
                </a:schemeClr>
              </a:solidFill>
              <a:latin typeface="Birds of Paradise  Personal use" pitchFamily="2" charset="0"/>
              <a:ea typeface="Comfortaa"/>
              <a:cs typeface="Comfortaa"/>
              <a:sym typeface="Comfortaa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25BD8E9-95DD-422B-9AD4-6B79F99E9524}"/>
              </a:ext>
            </a:extLst>
          </p:cNvPr>
          <p:cNvSpPr txBox="1"/>
          <p:nvPr/>
        </p:nvSpPr>
        <p:spPr>
          <a:xfrm>
            <a:off x="3627712" y="1337629"/>
            <a:ext cx="371901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600" b="1" dirty="0" err="1">
                <a:solidFill>
                  <a:schemeClr val="accent2">
                    <a:lumMod val="50000"/>
                  </a:schemeClr>
                </a:solidFill>
                <a:latin typeface="Earworm DEMO" pitchFamily="50" charset="0"/>
                <a:cs typeface="MV Boli" panose="02000500030200090000" pitchFamily="2" charset="0"/>
              </a:rPr>
              <a:t>W</a:t>
            </a:r>
            <a:r>
              <a:rPr lang="es-MX" sz="13800" dirty="0" err="1">
                <a:solidFill>
                  <a:schemeClr val="accent2">
                    <a:lumMod val="50000"/>
                  </a:schemeClr>
                </a:solidFill>
                <a:latin typeface="Earworm DEMO" pitchFamily="50" charset="0"/>
                <a:cs typeface="MV Boli" panose="02000500030200090000" pitchFamily="2" charset="0"/>
              </a:rPr>
              <a:t>i</a:t>
            </a:r>
            <a:r>
              <a:rPr lang="es-MX" sz="9600" b="1" dirty="0" err="1">
                <a:solidFill>
                  <a:schemeClr val="accent2">
                    <a:lumMod val="50000"/>
                  </a:schemeClr>
                </a:solidFill>
                <a:latin typeface="Earworm DEMO" pitchFamily="50" charset="0"/>
                <a:cs typeface="MV Boli" panose="02000500030200090000" pitchFamily="2" charset="0"/>
              </a:rPr>
              <a:t>NKS</a:t>
            </a:r>
            <a:endParaRPr lang="es-MX" sz="9600" b="1" dirty="0">
              <a:solidFill>
                <a:schemeClr val="accent2">
                  <a:lumMod val="50000"/>
                </a:schemeClr>
              </a:solidFill>
              <a:latin typeface="Earworm DEMO" pitchFamily="50" charset="0"/>
              <a:cs typeface="MV Boli" panose="0200050003020009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50" y="246574"/>
            <a:ext cx="5503184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 b="1" dirty="0">
                <a:latin typeface="Earworm DEMO" pitchFamily="50" charset="0"/>
                <a:ea typeface="Lato"/>
                <a:cs typeface="Lato"/>
                <a:sym typeface="Lato"/>
              </a:rPr>
              <a:t>Estrategia</a:t>
            </a:r>
            <a:endParaRPr sz="3200" b="1" dirty="0">
              <a:latin typeface="Earworm DEMO" pitchFamily="50" charset="0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7650" y="1107822"/>
            <a:ext cx="7688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Visión</a:t>
            </a:r>
            <a:r>
              <a:rPr lang="es-419" sz="1800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:  </a:t>
            </a:r>
            <a:endParaRPr sz="1800" dirty="0">
              <a:solidFill>
                <a:srgbClr val="000000"/>
              </a:solidFill>
              <a:latin typeface="Lao UI" panose="020B0502040204020203" pitchFamily="34" charset="0"/>
              <a:ea typeface="Roboto"/>
              <a:cs typeface="Lao UI" panose="020B0502040204020203" pitchFamily="34" charset="0"/>
              <a:sym typeface="Roboto"/>
            </a:endParaRPr>
          </a:p>
          <a:p>
            <a:pPr marL="0" lvl="0" indent="0" algn="just">
              <a:lnSpc>
                <a:spcPct val="100000"/>
              </a:lnSpc>
              <a:spcBef>
                <a:spcPts val="1600"/>
              </a:spcBef>
              <a:buNone/>
            </a:pPr>
            <a:r>
              <a:rPr lang="es-419" sz="1600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Como equipo desarrollador de software queremos que nuestros productos tengan una alta calidad y satisfagan a las necesidades de nuestros clientes, así también queremos que nuestros integrantes se desenvuelvan en un entorno laboral donde exista la responsabilidad, la tolerancia , la solidaridad y el respeto.</a:t>
            </a:r>
          </a:p>
          <a:p>
            <a:pPr marL="0" lvl="0" indent="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Toma de decisiones:</a:t>
            </a:r>
            <a:endParaRPr sz="1800" b="1" dirty="0">
              <a:solidFill>
                <a:srgbClr val="000000"/>
              </a:solidFill>
              <a:latin typeface="Lao UI" panose="020B0502040204020203" pitchFamily="34" charset="0"/>
              <a:ea typeface="Roboto"/>
              <a:cs typeface="Lao UI" panose="020B0502040204020203" pitchFamily="34" charset="0"/>
              <a:sym typeface="Roboto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Cada decisión que se toma en el equipo es analizada individualmente hasta llegar a las posibles soluciones, luego de exponer nuestra solución con el resto del equipo vemos una votación para elegir la solución más conveniente. En caso de que no se llegue a una solución democrática la persona responsable deberá ser objetiva y deberá tomar la decisión.</a:t>
            </a:r>
            <a:endParaRPr sz="1600" dirty="0">
              <a:solidFill>
                <a:srgbClr val="000000"/>
              </a:solidFill>
              <a:latin typeface="Lao UI" panose="020B0502040204020203" pitchFamily="34" charset="0"/>
              <a:ea typeface="Roboto"/>
              <a:cs typeface="Lao UI" panose="020B0502040204020203" pitchFamily="34" charset="0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endParaRPr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7650" y="100225"/>
            <a:ext cx="7688700" cy="53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 b="1" dirty="0">
                <a:solidFill>
                  <a:schemeClr val="accent2">
                    <a:lumMod val="50000"/>
                  </a:schemeClr>
                </a:solidFill>
                <a:latin typeface="Earworm DEMO" pitchFamily="50" charset="0"/>
                <a:ea typeface="Lato"/>
                <a:cs typeface="Lato"/>
                <a:sym typeface="Lato"/>
              </a:rPr>
              <a:t>Estrategia (cont. 2 </a:t>
            </a:r>
            <a:r>
              <a:rPr lang="es-419" sz="2400" b="1" dirty="0">
                <a:solidFill>
                  <a:schemeClr val="accent2">
                    <a:lumMod val="50000"/>
                  </a:schemeClr>
                </a:solidFill>
                <a:latin typeface="Earworm DEMO" pitchFamily="50" charset="0"/>
                <a:ea typeface="Roboto"/>
                <a:cs typeface="Roboto"/>
                <a:sym typeface="Roboto"/>
              </a:rPr>
              <a:t>Manejo de conflictos</a:t>
            </a:r>
            <a:r>
              <a:rPr lang="es-419" sz="3200" b="1" dirty="0">
                <a:solidFill>
                  <a:schemeClr val="accent2">
                    <a:lumMod val="50000"/>
                  </a:schemeClr>
                </a:solidFill>
                <a:latin typeface="Earworm DEMO" pitchFamily="50" charset="0"/>
                <a:ea typeface="Lato"/>
                <a:cs typeface="Lato"/>
                <a:sym typeface="Lato"/>
              </a:rPr>
              <a:t>)</a:t>
            </a:r>
            <a:endParaRPr sz="3200" b="1" dirty="0">
              <a:solidFill>
                <a:schemeClr val="accent2">
                  <a:lumMod val="50000"/>
                </a:schemeClr>
              </a:solidFill>
              <a:latin typeface="Earworm DEMO" pitchFamily="50" charset="0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609600" y="635425"/>
            <a:ext cx="8200600" cy="4407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A pesar del esfuerzo de seguir estándares de calidad y metodologías, la presencia de conflictos es algo inherente a la naturaleza humana por lo que establecer respuestas clasificando el impacto del conflicto es importante para la organización.</a:t>
            </a:r>
            <a:endParaRPr dirty="0">
              <a:solidFill>
                <a:srgbClr val="000000"/>
              </a:solidFill>
              <a:latin typeface="Lao UI" panose="020B0502040204020203" pitchFamily="34" charset="0"/>
              <a:ea typeface="Roboto"/>
              <a:cs typeface="Lao UI" panose="020B0502040204020203" pitchFamily="34" charset="0"/>
              <a:sym typeface="Roboto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s-419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Bajo impacto: Se establece así cuando una tarea, entregable o proceso (pequeño o subproceso) se realiza de forma incorrecta pero no afecta el tiempo de entrega de la tarea y solamente se harán observaciones al personal.</a:t>
            </a:r>
            <a:endParaRPr dirty="0">
              <a:solidFill>
                <a:srgbClr val="000000"/>
              </a:solidFill>
              <a:latin typeface="Lao UI" panose="020B0502040204020203" pitchFamily="34" charset="0"/>
              <a:ea typeface="Roboto"/>
              <a:cs typeface="Lao UI" panose="020B0502040204020203" pitchFamily="34" charset="0"/>
              <a:sym typeface="Roboto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s-419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Medio impacto: Será calificado así cuando la tarea realizada de forma incorrecta implique un retraso en el tiempo de entrega correspondiente del proceso y/o afecta el estándar de calidad pero la corrección de esto no implica un esfuerzo alto, se hará una capacitación al personal.</a:t>
            </a:r>
            <a:endParaRPr dirty="0">
              <a:solidFill>
                <a:srgbClr val="000000"/>
              </a:solidFill>
              <a:latin typeface="Lao UI" panose="020B0502040204020203" pitchFamily="34" charset="0"/>
              <a:ea typeface="Roboto"/>
              <a:cs typeface="Lao UI" panose="020B0502040204020203" pitchFamily="34" charset="0"/>
              <a:sym typeface="Roboto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s-419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Alto impacto:  La tarea realizada pone en riesgo toda una etapa del proyecto, y por lo tanto, afecta al tiempo definido para el proyecto. Se sustituirá al personal correspondiente del proyecto y se capacitará, además de incluir una amonestación en su expediente.</a:t>
            </a:r>
            <a:endParaRPr dirty="0">
              <a:solidFill>
                <a:srgbClr val="000000"/>
              </a:solidFill>
              <a:latin typeface="Lao UI" panose="020B0502040204020203" pitchFamily="34" charset="0"/>
              <a:ea typeface="Roboto"/>
              <a:cs typeface="Lao UI" panose="020B0502040204020203" pitchFamily="34" charset="0"/>
              <a:sym typeface="Roboto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s-419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Impacto crítico: La tarea realizada afecta de forma crítica la fecha de entrega del proyecto, los estándares de calidad y/o implica problemas legales para la empresa. Se cesará al personal correspondiente de sus actividades y será despedido, además de aplicar las cláusulas establecidas en el contrato.</a:t>
            </a:r>
            <a:endParaRPr dirty="0">
              <a:solidFill>
                <a:srgbClr val="000000"/>
              </a:solidFill>
              <a:latin typeface="Lao UI" panose="020B0502040204020203" pitchFamily="34" charset="0"/>
              <a:ea typeface="Roboto"/>
              <a:cs typeface="Lao UI" panose="020B0502040204020203" pitchFamily="34" charset="0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895815" y="105439"/>
            <a:ext cx="2152184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 b="1" dirty="0">
                <a:latin typeface="Earworm DEMO" pitchFamily="50" charset="0"/>
              </a:rPr>
              <a:t>Motivación</a:t>
            </a:r>
            <a:endParaRPr sz="3200" b="1" dirty="0">
              <a:latin typeface="Earworm DEMO" pitchFamily="50" charset="0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7650" y="640639"/>
            <a:ext cx="7688700" cy="4320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Recompensas</a:t>
            </a:r>
            <a:endParaRPr sz="1600" b="1" dirty="0">
              <a:solidFill>
                <a:srgbClr val="000000"/>
              </a:solidFill>
              <a:latin typeface="Lao UI" panose="020B0502040204020203" pitchFamily="34" charset="0"/>
              <a:ea typeface="Roboto"/>
              <a:cs typeface="Lao UI" panose="020B0502040204020203" pitchFamily="34" charset="0"/>
              <a:sym typeface="Roboto"/>
            </a:endParaRPr>
          </a:p>
          <a:p>
            <a:pPr marL="425450" indent="-285750" algn="just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En nuestro equipo se le reconoce semanalmente el esfuerzo a los miembros que han sido puntuales en la entrega de sus actividades asignadas como recompensa se le asigna el título de miembro de la semana, siempre y cuando sus actividades entregadas cumplan con la calidad esperada.</a:t>
            </a:r>
          </a:p>
          <a:p>
            <a:pPr marL="425450" indent="-285750" algn="just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Se reconoce también el esfuerzo de los miembros que a lo largo de un mes tuvieron un desempeño excelente y constante, a estos miembros se les recompensa con un bono monetario de 15% de su salario normal.</a:t>
            </a:r>
          </a:p>
          <a:p>
            <a:pPr marL="1397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s-419" sz="1600" b="1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Rejuvenecimiento del equipo</a:t>
            </a:r>
            <a:endParaRPr sz="1600" b="1" dirty="0">
              <a:solidFill>
                <a:srgbClr val="000000"/>
              </a:solidFill>
              <a:latin typeface="Lao UI" panose="020B0502040204020203" pitchFamily="34" charset="0"/>
              <a:ea typeface="Roboto"/>
              <a:cs typeface="Lao UI" panose="020B0502040204020203" pitchFamily="34" charset="0"/>
              <a:sym typeface="Roboto"/>
            </a:endParaRPr>
          </a:p>
          <a:p>
            <a:pPr marL="425450" indent="-285750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Al finalizar un proyecto, se evaluará al personal para reubicarlo de acuerdo a sus fortalezas y se le brindará capacitación de su </a:t>
            </a:r>
            <a:r>
              <a:rPr lang="es-419" sz="140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nueva área.</a:t>
            </a:r>
            <a:endParaRPr lang="es-419" sz="1400" dirty="0">
              <a:solidFill>
                <a:srgbClr val="000000"/>
              </a:solidFill>
              <a:latin typeface="Lao UI" panose="020B0502040204020203" pitchFamily="34" charset="0"/>
              <a:ea typeface="Roboto"/>
              <a:cs typeface="Lao UI" panose="020B0502040204020203" pitchFamily="34" charset="0"/>
              <a:sym typeface="Roboto"/>
            </a:endParaRPr>
          </a:p>
          <a:p>
            <a:pPr marL="425450" indent="-285750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Se rotará el personal del equipo para ofrecerles oportunidades de crecimiento.</a:t>
            </a:r>
          </a:p>
          <a:p>
            <a:pPr marL="425450" indent="-285750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Se recordarán las metas del equipo durante las reuniones que se tengan a lo largo del proyecto.</a:t>
            </a:r>
            <a:endParaRPr sz="1400" dirty="0">
              <a:solidFill>
                <a:srgbClr val="000000"/>
              </a:solidFill>
              <a:latin typeface="Lao UI" panose="020B0502040204020203" pitchFamily="34" charset="0"/>
              <a:ea typeface="Roboto"/>
              <a:cs typeface="Lao UI" panose="020B0502040204020203" pitchFamily="34" charset="0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952500" y="268425"/>
            <a:ext cx="414735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 b="1" dirty="0">
                <a:latin typeface="Earworm DEMO" pitchFamily="50" charset="0"/>
                <a:ea typeface="Lato"/>
                <a:cs typeface="Lato"/>
                <a:sym typeface="Lato"/>
              </a:rPr>
              <a:t>Roles</a:t>
            </a:r>
            <a:endParaRPr sz="3200" b="1" dirty="0">
              <a:latin typeface="Earworm DEMO" pitchFamily="50" charset="0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1439175"/>
            <a:ext cx="7688700" cy="29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12" name="Google Shape;112;p17"/>
          <p:cNvGraphicFramePr/>
          <p:nvPr>
            <p:extLst>
              <p:ext uri="{D42A27DB-BD31-4B8C-83A1-F6EECF244321}">
                <p14:modId xmlns:p14="http://schemas.microsoft.com/office/powerpoint/2010/main" val="2990872013"/>
              </p:ext>
            </p:extLst>
          </p:nvPr>
        </p:nvGraphicFramePr>
        <p:xfrm>
          <a:off x="952500" y="1619250"/>
          <a:ext cx="7239000" cy="2377290"/>
        </p:xfrm>
        <a:graphic>
          <a:graphicData uri="http://schemas.openxmlformats.org/drawingml/2006/table">
            <a:tbl>
              <a:tblPr>
                <a:noFill/>
                <a:tableStyleId>{4B720705-FE9E-4645-B1DE-6A170E1FBE4F}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 b="1" dirty="0">
                          <a:latin typeface="Lao UI" panose="020B0604020202020204" pitchFamily="34" charset="0"/>
                          <a:cs typeface="Lao UI" panose="020B0604020202020204" pitchFamily="34" charset="0"/>
                        </a:rPr>
                        <a:t>Responsable</a:t>
                      </a:r>
                      <a:endParaRPr sz="1600" b="1" dirty="0">
                        <a:latin typeface="Lao UI" panose="020B0604020202020204" pitchFamily="34" charset="0"/>
                        <a:cs typeface="Lao UI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 b="1">
                          <a:latin typeface="Lao UI" panose="020B0604020202020204" pitchFamily="34" charset="0"/>
                          <a:cs typeface="Lao UI" panose="020B0604020202020204" pitchFamily="34" charset="0"/>
                        </a:rPr>
                        <a:t>Rol(es)</a:t>
                      </a:r>
                      <a:endParaRPr sz="1600" b="1">
                        <a:latin typeface="Lao UI" panose="020B0604020202020204" pitchFamily="34" charset="0"/>
                        <a:cs typeface="Lao UI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latin typeface="Lao UI" panose="020B0604020202020204" pitchFamily="34" charset="0"/>
                          <a:cs typeface="Lao UI" panose="020B0604020202020204" pitchFamily="34" charset="0"/>
                        </a:rPr>
                        <a:t>César</a:t>
                      </a:r>
                      <a:endParaRPr sz="1600">
                        <a:latin typeface="Lao UI" panose="020B0604020202020204" pitchFamily="34" charset="0"/>
                        <a:cs typeface="Lao UI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latin typeface="Lao UI" panose="020B0604020202020204" pitchFamily="34" charset="0"/>
                          <a:cs typeface="Lao UI" panose="020B0604020202020204" pitchFamily="34" charset="0"/>
                        </a:rPr>
                        <a:t>Investigador de recursos, implementador</a:t>
                      </a:r>
                      <a:endParaRPr sz="1600">
                        <a:latin typeface="Lao UI" panose="020B0604020202020204" pitchFamily="34" charset="0"/>
                        <a:cs typeface="Lao UI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latin typeface="Lao UI" panose="020B0604020202020204" pitchFamily="34" charset="0"/>
                          <a:cs typeface="Lao UI" panose="020B0604020202020204" pitchFamily="34" charset="0"/>
                        </a:rPr>
                        <a:t>Fernando</a:t>
                      </a:r>
                      <a:endParaRPr sz="1600">
                        <a:latin typeface="Lao UI" panose="020B0604020202020204" pitchFamily="34" charset="0"/>
                        <a:cs typeface="Lao UI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latin typeface="Lao UI" panose="020B0604020202020204" pitchFamily="34" charset="0"/>
                          <a:cs typeface="Lao UI" panose="020B0604020202020204" pitchFamily="34" charset="0"/>
                        </a:rPr>
                        <a:t>Coordinador, Evaluador</a:t>
                      </a:r>
                      <a:endParaRPr sz="1600">
                        <a:latin typeface="Lao UI" panose="020B0604020202020204" pitchFamily="34" charset="0"/>
                        <a:cs typeface="Lao UI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 dirty="0">
                          <a:latin typeface="Lao UI" panose="020B0604020202020204" pitchFamily="34" charset="0"/>
                          <a:cs typeface="Lao UI" panose="020B0604020202020204" pitchFamily="34" charset="0"/>
                        </a:rPr>
                        <a:t>Giselle </a:t>
                      </a:r>
                      <a:endParaRPr sz="1600" dirty="0">
                        <a:latin typeface="Lao UI" panose="020B0604020202020204" pitchFamily="34" charset="0"/>
                        <a:cs typeface="Lao UI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latin typeface="Lao UI" panose="020B0604020202020204" pitchFamily="34" charset="0"/>
                          <a:cs typeface="Lao UI" panose="020B0604020202020204" pitchFamily="34" charset="0"/>
                        </a:rPr>
                        <a:t>Especialista, Impulsor</a:t>
                      </a:r>
                      <a:endParaRPr sz="1600">
                        <a:latin typeface="Lao UI" panose="020B0604020202020204" pitchFamily="34" charset="0"/>
                        <a:cs typeface="Lao UI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 dirty="0">
                          <a:latin typeface="Lao UI" panose="020B0604020202020204" pitchFamily="34" charset="0"/>
                          <a:cs typeface="Lao UI" panose="020B0604020202020204" pitchFamily="34" charset="0"/>
                        </a:rPr>
                        <a:t>Paola</a:t>
                      </a:r>
                      <a:endParaRPr sz="1600" dirty="0">
                        <a:latin typeface="Lao UI" panose="020B0604020202020204" pitchFamily="34" charset="0"/>
                        <a:cs typeface="Lao UI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 dirty="0">
                          <a:latin typeface="Lao UI" panose="020B0604020202020204" pitchFamily="34" charset="0"/>
                          <a:cs typeface="Lao UI" panose="020B0604020202020204" pitchFamily="34" charset="0"/>
                        </a:rPr>
                        <a:t>Cohesionador, Finalizador</a:t>
                      </a:r>
                      <a:endParaRPr sz="1600" dirty="0">
                        <a:latin typeface="Lao UI" panose="020B0604020202020204" pitchFamily="34" charset="0"/>
                        <a:cs typeface="Lao UI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Naranja amarillo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143</TotalTime>
  <Words>545</Words>
  <Application>Microsoft Office PowerPoint</Application>
  <PresentationFormat>Presentación en pantalla (16:9)</PresentationFormat>
  <Paragraphs>34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6" baseType="lpstr">
      <vt:lpstr>MV Boli</vt:lpstr>
      <vt:lpstr>Roboto</vt:lpstr>
      <vt:lpstr>Lao UI</vt:lpstr>
      <vt:lpstr>Gill Sans MT</vt:lpstr>
      <vt:lpstr>Comfortaa</vt:lpstr>
      <vt:lpstr>Earworm DEMO</vt:lpstr>
      <vt:lpstr>Impact</vt:lpstr>
      <vt:lpstr>Arial</vt:lpstr>
      <vt:lpstr>Birds of Paradise  Personal use</vt:lpstr>
      <vt:lpstr>Lato</vt:lpstr>
      <vt:lpstr>Distintivo</vt:lpstr>
      <vt:lpstr>Presentación de PowerPoint</vt:lpstr>
      <vt:lpstr>Estrategia</vt:lpstr>
      <vt:lpstr>Estrategia (cont. 2 Manejo de conflictos)</vt:lpstr>
      <vt:lpstr>Motivación</vt:lpstr>
      <vt:lpstr>Roles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Equipo Maravilla</dc:title>
  <cp:lastModifiedBy>LOPEZ BENITEZ PAOLA MARAI</cp:lastModifiedBy>
  <cp:revision>10</cp:revision>
  <dcterms:modified xsi:type="dcterms:W3CDTF">2018-11-21T17:55:23Z</dcterms:modified>
</cp:coreProperties>
</file>