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93" r:id="rId13"/>
    <p:sldId id="292" r:id="rId14"/>
    <p:sldId id="291" r:id="rId15"/>
    <p:sldId id="289" r:id="rId16"/>
    <p:sldId id="290" r:id="rId17"/>
    <p:sldId id="288" r:id="rId18"/>
    <p:sldId id="257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635" autoAdjust="0"/>
  </p:normalViewPr>
  <p:slideViewPr>
    <p:cSldViewPr snapToGrid="0">
      <p:cViewPr varScale="1">
        <p:scale>
          <a:sx n="88" d="100"/>
          <a:sy n="88" d="100"/>
        </p:scale>
        <p:origin x="10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Utilização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</a:rPr>
              <a:t>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Utilização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Microsoft IIS</c:v>
                </c:pt>
                <c:pt idx="1">
                  <c:v>LiteSpeed</c:v>
                </c:pt>
                <c:pt idx="2">
                  <c:v>Cloudflare server</c:v>
                </c:pt>
                <c:pt idx="3">
                  <c:v>Nginx</c:v>
                </c:pt>
                <c:pt idx="4">
                  <c:v>Apache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7.1</c:v>
                </c:pt>
                <c:pt idx="1">
                  <c:v>8.3000000000000007</c:v>
                </c:pt>
                <c:pt idx="2">
                  <c:v>18</c:v>
                </c:pt>
                <c:pt idx="3">
                  <c:v>33.799999999999997</c:v>
                </c:pt>
                <c:pt idx="4">
                  <c:v>34.1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4CFE-B7DE-52EC53A85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0517184"/>
        <c:axId val="1290518496"/>
      </c:barChart>
      <c:catAx>
        <c:axId val="12905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0518496"/>
        <c:crosses val="autoZero"/>
        <c:auto val="1"/>
        <c:lblAlgn val="ctr"/>
        <c:lblOffset val="100"/>
        <c:noMultiLvlLbl val="0"/>
      </c:catAx>
      <c:valAx>
        <c:axId val="12905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051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EF356-1179-4138-9FAE-31D889BC0FB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75149AD-E2BC-42D9-B0E0-9C6ABD7E036A}">
      <dgm:prSet phldrT="[Texto]"/>
      <dgm:spPr/>
      <dgm:t>
        <a:bodyPr/>
        <a:lstStyle/>
        <a:p>
          <a:r>
            <a:rPr lang="pt-BR" dirty="0"/>
            <a:t>Monolítico</a:t>
          </a:r>
        </a:p>
      </dgm:t>
    </dgm:pt>
    <dgm:pt modelId="{222BD2E8-94E9-4FD1-8CE0-2DB5E03CF6AA}" type="parTrans" cxnId="{7D0ACFCD-9D00-4708-A2FD-CE48E42264FF}">
      <dgm:prSet/>
      <dgm:spPr/>
      <dgm:t>
        <a:bodyPr/>
        <a:lstStyle/>
        <a:p>
          <a:endParaRPr lang="pt-BR"/>
        </a:p>
      </dgm:t>
    </dgm:pt>
    <dgm:pt modelId="{ACFF2842-01E5-4E76-9098-E0B0AAA660FA}" type="sibTrans" cxnId="{7D0ACFCD-9D00-4708-A2FD-CE48E42264FF}">
      <dgm:prSet/>
      <dgm:spPr/>
      <dgm:t>
        <a:bodyPr/>
        <a:lstStyle/>
        <a:p>
          <a:endParaRPr lang="pt-BR"/>
        </a:p>
      </dgm:t>
    </dgm:pt>
    <dgm:pt modelId="{63577DB0-25E1-4C71-BBEC-76FD03BAD1E6}">
      <dgm:prSet phldrT="[Texto]"/>
      <dgm:spPr/>
      <dgm:t>
        <a:bodyPr/>
        <a:lstStyle/>
        <a:p>
          <a:r>
            <a:rPr lang="pt-BR" dirty="0"/>
            <a:t>Micro serviços</a:t>
          </a:r>
        </a:p>
      </dgm:t>
    </dgm:pt>
    <dgm:pt modelId="{DC555F87-52D9-4E7D-957F-9485B8D9F87D}" type="parTrans" cxnId="{262632EE-E37F-411E-B5DE-BF451F4BEA39}">
      <dgm:prSet/>
      <dgm:spPr/>
      <dgm:t>
        <a:bodyPr/>
        <a:lstStyle/>
        <a:p>
          <a:endParaRPr lang="pt-BR"/>
        </a:p>
      </dgm:t>
    </dgm:pt>
    <dgm:pt modelId="{AE4D3D5B-2813-4091-8A35-8EB4FA21A5DD}" type="sibTrans" cxnId="{262632EE-E37F-411E-B5DE-BF451F4BEA39}">
      <dgm:prSet/>
      <dgm:spPr/>
      <dgm:t>
        <a:bodyPr/>
        <a:lstStyle/>
        <a:p>
          <a:endParaRPr lang="pt-BR"/>
        </a:p>
      </dgm:t>
    </dgm:pt>
    <dgm:pt modelId="{5F23A278-98C0-4F5C-87D6-63C989B13FD2}">
      <dgm:prSet phldrT="[Texto]" custT="1"/>
      <dgm:spPr/>
      <dgm:t>
        <a:bodyPr/>
        <a:lstStyle/>
        <a:p>
          <a:r>
            <a:rPr lang="pt-BR" sz="1400" b="0" i="0" dirty="0"/>
            <a:t>Esta é a arquitetura mais comum e mais utilizada para desenvolvimento de aplicações web devido a sua simplicidade e também por ser a mais antiga utilizada</a:t>
          </a:r>
          <a:endParaRPr lang="pt-BR" sz="1400" dirty="0"/>
        </a:p>
      </dgm:t>
    </dgm:pt>
    <dgm:pt modelId="{B947B4C6-C38A-4EB6-9681-F82022C72AE1}" type="parTrans" cxnId="{575A8B07-25B0-49AB-93C4-96A4388CE7D5}">
      <dgm:prSet/>
      <dgm:spPr/>
      <dgm:t>
        <a:bodyPr/>
        <a:lstStyle/>
        <a:p>
          <a:endParaRPr lang="pt-BR"/>
        </a:p>
      </dgm:t>
    </dgm:pt>
    <dgm:pt modelId="{6A6242D9-23DD-4DF6-8D81-CFA953022B51}" type="sibTrans" cxnId="{575A8B07-25B0-49AB-93C4-96A4388CE7D5}">
      <dgm:prSet/>
      <dgm:spPr/>
      <dgm:t>
        <a:bodyPr/>
        <a:lstStyle/>
        <a:p>
          <a:endParaRPr lang="pt-BR"/>
        </a:p>
      </dgm:t>
    </dgm:pt>
    <dgm:pt modelId="{A41EB340-25B5-43A3-A23B-AC007EA2BE06}">
      <dgm:prSet phldrT="[Texto]" custT="1"/>
      <dgm:spPr/>
      <dgm:t>
        <a:bodyPr/>
        <a:lstStyle/>
        <a:p>
          <a:r>
            <a:rPr lang="pt-BR" sz="1400" dirty="0"/>
            <a:t>Esta arquitetura é mais atual e utilizada para resolver aplicações com complexidade maior devido a sua flexibilidade</a:t>
          </a:r>
        </a:p>
      </dgm:t>
    </dgm:pt>
    <dgm:pt modelId="{774F24B4-59D8-44D7-ABAD-A7570250DBC3}" type="parTrans" cxnId="{D159A5AC-6803-4A23-AF58-FB6861B433F2}">
      <dgm:prSet/>
      <dgm:spPr/>
      <dgm:t>
        <a:bodyPr/>
        <a:lstStyle/>
        <a:p>
          <a:endParaRPr lang="pt-BR"/>
        </a:p>
      </dgm:t>
    </dgm:pt>
    <dgm:pt modelId="{9A5BA932-82F1-48FF-945F-9C7909411D5F}" type="sibTrans" cxnId="{D159A5AC-6803-4A23-AF58-FB6861B433F2}">
      <dgm:prSet/>
      <dgm:spPr/>
      <dgm:t>
        <a:bodyPr/>
        <a:lstStyle/>
        <a:p>
          <a:endParaRPr lang="pt-BR"/>
        </a:p>
      </dgm:t>
    </dgm:pt>
    <dgm:pt modelId="{72411070-8D23-4A4A-9FCF-FE0E028637C4}" type="pres">
      <dgm:prSet presAssocID="{821EF356-1179-4138-9FAE-31D889BC0FB8}" presName="Name0" presStyleCnt="0">
        <dgm:presLayoutVars>
          <dgm:dir/>
          <dgm:animLvl val="lvl"/>
          <dgm:resizeHandles val="exact"/>
        </dgm:presLayoutVars>
      </dgm:prSet>
      <dgm:spPr/>
    </dgm:pt>
    <dgm:pt modelId="{D1FE9F65-7563-42B4-8E7B-FF24DB4487E5}" type="pres">
      <dgm:prSet presAssocID="{275149AD-E2BC-42D9-B0E0-9C6ABD7E036A}" presName="composite" presStyleCnt="0"/>
      <dgm:spPr/>
    </dgm:pt>
    <dgm:pt modelId="{B862401B-3109-48FD-99AA-5115BD0494C7}" type="pres">
      <dgm:prSet presAssocID="{275149AD-E2BC-42D9-B0E0-9C6ABD7E03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8A3EF68-E71A-484D-9259-F282A08093E9}" type="pres">
      <dgm:prSet presAssocID="{275149AD-E2BC-42D9-B0E0-9C6ABD7E036A}" presName="desTx" presStyleLbl="alignAccFollowNode1" presStyleIdx="0" presStyleCnt="2">
        <dgm:presLayoutVars>
          <dgm:bulletEnabled val="1"/>
        </dgm:presLayoutVars>
      </dgm:prSet>
      <dgm:spPr/>
    </dgm:pt>
    <dgm:pt modelId="{5D3AC72A-A7AE-4D99-8990-CC84D5154A0E}" type="pres">
      <dgm:prSet presAssocID="{ACFF2842-01E5-4E76-9098-E0B0AAA660FA}" presName="space" presStyleCnt="0"/>
      <dgm:spPr/>
    </dgm:pt>
    <dgm:pt modelId="{4F3D5D57-CF92-42A0-8919-5A9D0511891F}" type="pres">
      <dgm:prSet presAssocID="{63577DB0-25E1-4C71-BBEC-76FD03BAD1E6}" presName="composite" presStyleCnt="0"/>
      <dgm:spPr/>
    </dgm:pt>
    <dgm:pt modelId="{4BED15F0-0A10-449A-846B-EE8AE6397FB6}" type="pres">
      <dgm:prSet presAssocID="{63577DB0-25E1-4C71-BBEC-76FD03BAD1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5A7E16E-B47B-4E09-A2AB-2FB57AAD7EE5}" type="pres">
      <dgm:prSet presAssocID="{63577DB0-25E1-4C71-BBEC-76FD03BAD1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75A8B07-25B0-49AB-93C4-96A4388CE7D5}" srcId="{275149AD-E2BC-42D9-B0E0-9C6ABD7E036A}" destId="{5F23A278-98C0-4F5C-87D6-63C989B13FD2}" srcOrd="0" destOrd="0" parTransId="{B947B4C6-C38A-4EB6-9681-F82022C72AE1}" sibTransId="{6A6242D9-23DD-4DF6-8D81-CFA953022B51}"/>
    <dgm:cxn modelId="{9457F53B-614C-4004-AF89-706A23ACEE3C}" type="presOf" srcId="{63577DB0-25E1-4C71-BBEC-76FD03BAD1E6}" destId="{4BED15F0-0A10-449A-846B-EE8AE6397FB6}" srcOrd="0" destOrd="0" presId="urn:microsoft.com/office/officeart/2005/8/layout/hList1"/>
    <dgm:cxn modelId="{3F2D6A3E-0E23-461C-8B11-FE416A342B26}" type="presOf" srcId="{5F23A278-98C0-4F5C-87D6-63C989B13FD2}" destId="{38A3EF68-E71A-484D-9259-F282A08093E9}" srcOrd="0" destOrd="0" presId="urn:microsoft.com/office/officeart/2005/8/layout/hList1"/>
    <dgm:cxn modelId="{FD771A5B-1E21-472D-9967-C2352E6B0AFA}" type="presOf" srcId="{821EF356-1179-4138-9FAE-31D889BC0FB8}" destId="{72411070-8D23-4A4A-9FCF-FE0E028637C4}" srcOrd="0" destOrd="0" presId="urn:microsoft.com/office/officeart/2005/8/layout/hList1"/>
    <dgm:cxn modelId="{50E8AD63-1C41-4877-907A-CAC6A89FDF81}" type="presOf" srcId="{A41EB340-25B5-43A3-A23B-AC007EA2BE06}" destId="{45A7E16E-B47B-4E09-A2AB-2FB57AAD7EE5}" srcOrd="0" destOrd="0" presId="urn:microsoft.com/office/officeart/2005/8/layout/hList1"/>
    <dgm:cxn modelId="{D159A5AC-6803-4A23-AF58-FB6861B433F2}" srcId="{63577DB0-25E1-4C71-BBEC-76FD03BAD1E6}" destId="{A41EB340-25B5-43A3-A23B-AC007EA2BE06}" srcOrd="0" destOrd="0" parTransId="{774F24B4-59D8-44D7-ABAD-A7570250DBC3}" sibTransId="{9A5BA932-82F1-48FF-945F-9C7909411D5F}"/>
    <dgm:cxn modelId="{5CC38FCB-535A-489D-95C1-D7AB680C9F7D}" type="presOf" srcId="{275149AD-E2BC-42D9-B0E0-9C6ABD7E036A}" destId="{B862401B-3109-48FD-99AA-5115BD0494C7}" srcOrd="0" destOrd="0" presId="urn:microsoft.com/office/officeart/2005/8/layout/hList1"/>
    <dgm:cxn modelId="{7D0ACFCD-9D00-4708-A2FD-CE48E42264FF}" srcId="{821EF356-1179-4138-9FAE-31D889BC0FB8}" destId="{275149AD-E2BC-42D9-B0E0-9C6ABD7E036A}" srcOrd="0" destOrd="0" parTransId="{222BD2E8-94E9-4FD1-8CE0-2DB5E03CF6AA}" sibTransId="{ACFF2842-01E5-4E76-9098-E0B0AAA660FA}"/>
    <dgm:cxn modelId="{262632EE-E37F-411E-B5DE-BF451F4BEA39}" srcId="{821EF356-1179-4138-9FAE-31D889BC0FB8}" destId="{63577DB0-25E1-4C71-BBEC-76FD03BAD1E6}" srcOrd="1" destOrd="0" parTransId="{DC555F87-52D9-4E7D-957F-9485B8D9F87D}" sibTransId="{AE4D3D5B-2813-4091-8A35-8EB4FA21A5DD}"/>
    <dgm:cxn modelId="{4B73F3CF-1610-40DA-81FF-86124596E269}" type="presParOf" srcId="{72411070-8D23-4A4A-9FCF-FE0E028637C4}" destId="{D1FE9F65-7563-42B4-8E7B-FF24DB4487E5}" srcOrd="0" destOrd="0" presId="urn:microsoft.com/office/officeart/2005/8/layout/hList1"/>
    <dgm:cxn modelId="{C519B7A7-6A7C-413C-A870-E2513AAFF3FA}" type="presParOf" srcId="{D1FE9F65-7563-42B4-8E7B-FF24DB4487E5}" destId="{B862401B-3109-48FD-99AA-5115BD0494C7}" srcOrd="0" destOrd="0" presId="urn:microsoft.com/office/officeart/2005/8/layout/hList1"/>
    <dgm:cxn modelId="{A6024091-C97A-4883-8F45-7F55C7C58D33}" type="presParOf" srcId="{D1FE9F65-7563-42B4-8E7B-FF24DB4487E5}" destId="{38A3EF68-E71A-484D-9259-F282A08093E9}" srcOrd="1" destOrd="0" presId="urn:microsoft.com/office/officeart/2005/8/layout/hList1"/>
    <dgm:cxn modelId="{93B4916E-818E-40E1-AB43-783886BE0BE0}" type="presParOf" srcId="{72411070-8D23-4A4A-9FCF-FE0E028637C4}" destId="{5D3AC72A-A7AE-4D99-8990-CC84D5154A0E}" srcOrd="1" destOrd="0" presId="urn:microsoft.com/office/officeart/2005/8/layout/hList1"/>
    <dgm:cxn modelId="{054E7AA8-910F-4805-8D07-6DF79466EFC3}" type="presParOf" srcId="{72411070-8D23-4A4A-9FCF-FE0E028637C4}" destId="{4F3D5D57-CF92-42A0-8919-5A9D0511891F}" srcOrd="2" destOrd="0" presId="urn:microsoft.com/office/officeart/2005/8/layout/hList1"/>
    <dgm:cxn modelId="{E6C4132A-FF7D-467F-93AB-77A5193E5ABE}" type="presParOf" srcId="{4F3D5D57-CF92-42A0-8919-5A9D0511891F}" destId="{4BED15F0-0A10-449A-846B-EE8AE6397FB6}" srcOrd="0" destOrd="0" presId="urn:microsoft.com/office/officeart/2005/8/layout/hList1"/>
    <dgm:cxn modelId="{48A7C03A-1037-4C39-BAAB-1EF7B66C6FDE}" type="presParOf" srcId="{4F3D5D57-CF92-42A0-8919-5A9D0511891F}" destId="{45A7E16E-B47B-4E09-A2AB-2FB57AAD7E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2401B-3109-48FD-99AA-5115BD0494C7}">
      <dsp:nvSpPr>
        <dsp:cNvPr id="0" name=""/>
        <dsp:cNvSpPr/>
      </dsp:nvSpPr>
      <dsp:spPr>
        <a:xfrm>
          <a:off x="42" y="20518"/>
          <a:ext cx="4094078" cy="1530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Monolítico</a:t>
          </a:r>
        </a:p>
      </dsp:txBody>
      <dsp:txXfrm>
        <a:off x="42" y="20518"/>
        <a:ext cx="4094078" cy="1530623"/>
      </dsp:txXfrm>
    </dsp:sp>
    <dsp:sp modelId="{38A3EF68-E71A-484D-9259-F282A08093E9}">
      <dsp:nvSpPr>
        <dsp:cNvPr id="0" name=""/>
        <dsp:cNvSpPr/>
      </dsp:nvSpPr>
      <dsp:spPr>
        <a:xfrm>
          <a:off x="42" y="1551141"/>
          <a:ext cx="4094078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Esta é a arquitetura mais comum e mais utilizada para desenvolvimento de aplicações web devido a sua simplicidade e também por ser a mais antiga utilizada</a:t>
          </a:r>
          <a:endParaRPr lang="pt-BR" sz="1400" kern="1200" dirty="0"/>
        </a:p>
      </dsp:txBody>
      <dsp:txXfrm>
        <a:off x="42" y="1551141"/>
        <a:ext cx="4094078" cy="1844640"/>
      </dsp:txXfrm>
    </dsp:sp>
    <dsp:sp modelId="{4BED15F0-0A10-449A-846B-EE8AE6397FB6}">
      <dsp:nvSpPr>
        <dsp:cNvPr id="0" name=""/>
        <dsp:cNvSpPr/>
      </dsp:nvSpPr>
      <dsp:spPr>
        <a:xfrm>
          <a:off x="4667291" y="20518"/>
          <a:ext cx="4094078" cy="15306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Micro serviços</a:t>
          </a:r>
        </a:p>
      </dsp:txBody>
      <dsp:txXfrm>
        <a:off x="4667291" y="20518"/>
        <a:ext cx="4094078" cy="1530623"/>
      </dsp:txXfrm>
    </dsp:sp>
    <dsp:sp modelId="{45A7E16E-B47B-4E09-A2AB-2FB57AAD7EE5}">
      <dsp:nvSpPr>
        <dsp:cNvPr id="0" name=""/>
        <dsp:cNvSpPr/>
      </dsp:nvSpPr>
      <dsp:spPr>
        <a:xfrm>
          <a:off x="4667291" y="1551141"/>
          <a:ext cx="4094078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Esta arquitetura é mais atual e utilizada para resolver aplicações com complexidade maior devido a sua flexibilidade</a:t>
          </a:r>
        </a:p>
      </dsp:txBody>
      <dsp:txXfrm>
        <a:off x="4667291" y="1551141"/>
        <a:ext cx="4094078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7324BF-BDFF-475D-8345-40FEBF76508C}" type="datetime1">
              <a:rPr lang="pt-BR" smtClean="0"/>
              <a:t>29/03/2021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7746-12A2-402E-9420-FF89023FB426}" type="datetime1">
              <a:rPr lang="pt-BR" smtClean="0"/>
              <a:pPr/>
              <a:t>29/03/2021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99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9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v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F0262269-8DE3-46E3-A4FA-AC20F28AC566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8DD34-F7A4-4856-9980-72C2A29CB3DA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803ADCF6-98E4-4EC0-95D8-05AF4DE79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tâ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v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F0AD9-3246-43E8-9105-ED029BB08591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21" name="Picture 4" descr="Página Inicial | FIESC">
            <a:extLst>
              <a:ext uri="{FF2B5EF4-FFF2-40B4-BE49-F238E27FC236}">
                <a16:creationId xmlns:a16="http://schemas.microsoft.com/office/drawing/2014/main" id="{6CC8120D-5BD3-4A52-9833-0BA65C5D2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BFBFC-FC9A-45FF-88AC-5C061B192E1A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8" name="Picture 4" descr="Página Inicial | FIESC">
            <a:extLst>
              <a:ext uri="{FF2B5EF4-FFF2-40B4-BE49-F238E27FC236}">
                <a16:creationId xmlns:a16="http://schemas.microsoft.com/office/drawing/2014/main" id="{086F4F93-3AB3-4084-983F-30EE4B3320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D2F06-7D10-46A9-8782-D965D8D8C427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0" name="Picture 4" descr="Página Inicial | FIESC">
            <a:extLst>
              <a:ext uri="{FF2B5EF4-FFF2-40B4-BE49-F238E27FC236}">
                <a16:creationId xmlns:a16="http://schemas.microsoft.com/office/drawing/2014/main" id="{093AA7BF-F23E-4FCF-8487-BCDD697B2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EC7AE-1A3B-4CE5-BD7F-3CD6A4C28CB6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50406DC9-6827-497D-9EEC-2F97D02E7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A5A4F-73AA-4B59-A374-2E032CF5D248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1ACA28F1-8102-4C48-BC21-345963857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87A07E-9A9A-41CF-AD71-30A6F9D37B27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tâ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â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247CF-D4FE-436A-9B26-D19E3D2A4A2B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2906F-8790-4782-81CB-C4BCC111C5A3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cadores como ícones 5 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7" name="Espaço Reservado para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sp>
        <p:nvSpPr>
          <p:cNvPr id="19" name="Espaço Reservado para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Item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A5F8F-A49F-488C-A638-B8E6D208A58D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Imagem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Imagem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4" name="Espaço Reservado para Imagem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6" name="Espaço Reservado para Imagem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62B2-06D8-4E03-A0D1-B648B65A2C1E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C260378-BD66-4A48-A69C-C64F47B811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D6FB5-79D0-47E5-BD5C-34C35A33C9AA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8D66C215-4FD8-4D3D-9A9C-BC781E226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Marcadores de Ícone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Espaço Reservado para Imagem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32" name="Espaço Reservado para Imagem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837EF-7D0A-4DE9-9D6B-548F037CD0BB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pic>
        <p:nvPicPr>
          <p:cNvPr id="19" name="Picture 4" descr="Página Inicial | FIESC">
            <a:extLst>
              <a:ext uri="{FF2B5EF4-FFF2-40B4-BE49-F238E27FC236}">
                <a16:creationId xmlns:a16="http://schemas.microsoft.com/office/drawing/2014/main" id="{065B298F-47D9-4846-A5FD-565AC55C1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ágina Inicial | FIESC">
            <a:extLst>
              <a:ext uri="{FF2B5EF4-FFF2-40B4-BE49-F238E27FC236}">
                <a16:creationId xmlns:a16="http://schemas.microsoft.com/office/drawing/2014/main" id="{0DE48C8D-6D6A-495B-AAC0-E238AC654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49" y="63497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Marcadores de Ícone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Imagem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Espaço Reservado para Imagem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tâ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v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v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v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B347D-3C51-4B5D-A540-C7B2780C75C9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5" name="Retâ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pt-BR" noProof="0"/>
              <a:t>Editar a descrição do marcador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pt-BR" noProof="0" dirty="0"/>
              <a:t>Selecione o ícone</a:t>
            </a:r>
          </a:p>
        </p:txBody>
      </p:sp>
      <p:pic>
        <p:nvPicPr>
          <p:cNvPr id="25" name="Picture 4" descr="Página Inicial | FIESC">
            <a:extLst>
              <a:ext uri="{FF2B5EF4-FFF2-40B4-BE49-F238E27FC236}">
                <a16:creationId xmlns:a16="http://schemas.microsoft.com/office/drawing/2014/main" id="{FE2D078E-AB39-4829-B266-8215A9DD9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49" y="6197376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tâ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v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v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v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809AE05-D20B-4C34-ACF8-736C985841D1}" type="datetime1">
              <a:rPr lang="pt-BR" noProof="0" smtClean="0"/>
              <a:t>29/03/2021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Retâ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support.office.com/pt-BR/article/edit-your-school-presentation-44445997-6769-4d44-8b30-f9e3050adbfb?ui=pt-BR&amp;rs=pt-BR&amp;ad=B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pt-BR/article/edit-your-school-presentation-44445997-6769-4d44-8b30-f9e3050adbfb?ui=pt-BR&amp;rs=pt-BR&amp;ad=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office.com/pt-BR/article/edit-your-school-presentation-44445997-6769-4d44-8b30-f9e3050adbfb?ui=pt-BR&amp;rs=pt-BR&amp;ad=BR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153" y="1603593"/>
            <a:ext cx="9662010" cy="165468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Arquitetura de sistemas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54478"/>
            <a:ext cx="8825658" cy="8614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Apresentado por: Marlos Sedrez</a:t>
            </a:r>
          </a:p>
        </p:txBody>
      </p:sp>
      <p:pic>
        <p:nvPicPr>
          <p:cNvPr id="1028" name="Picture 4" descr="Página Inicial | FIESC">
            <a:extLst>
              <a:ext uri="{FF2B5EF4-FFF2-40B4-BE49-F238E27FC236}">
                <a16:creationId xmlns:a16="http://schemas.microsoft.com/office/drawing/2014/main" id="{6CE4D947-168B-4DA7-8EA0-FDC2C7C1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552225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32FF5-3BEB-4EA0-A8BB-4EB34B9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 serviços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AA44F4-E49B-4500-84D4-88A45999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1049DEEA-06C9-4D27-BD0D-C07E7BEBC0AE}"/>
              </a:ext>
            </a:extLst>
          </p:cNvPr>
          <p:cNvSpPr/>
          <p:nvPr/>
        </p:nvSpPr>
        <p:spPr>
          <a:xfrm>
            <a:off x="6316225" y="3849599"/>
            <a:ext cx="2826411" cy="2764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6" name="Gráfico 55" descr="Internet">
            <a:extLst>
              <a:ext uri="{FF2B5EF4-FFF2-40B4-BE49-F238E27FC236}">
                <a16:creationId xmlns:a16="http://schemas.microsoft.com/office/drawing/2014/main" id="{6D362BE9-2CD3-41A7-BD1F-25272D7F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638" y="3435658"/>
            <a:ext cx="914400" cy="914400"/>
          </a:xfrm>
          <a:prstGeom prst="rect">
            <a:avLst/>
          </a:prstGeom>
        </p:spPr>
      </p:pic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12263AB-A641-4A4A-848D-A2A0869DE83D}"/>
              </a:ext>
            </a:extLst>
          </p:cNvPr>
          <p:cNvGrpSpPr/>
          <p:nvPr/>
        </p:nvGrpSpPr>
        <p:grpSpPr>
          <a:xfrm>
            <a:off x="3534527" y="3186666"/>
            <a:ext cx="2346178" cy="1389562"/>
            <a:chOff x="6715125" y="2677613"/>
            <a:chExt cx="3637415" cy="1838325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994D5335-7E1B-44D9-AAF4-2BBD1305C796}"/>
                </a:ext>
              </a:extLst>
            </p:cNvPr>
            <p:cNvSpPr/>
            <p:nvPr/>
          </p:nvSpPr>
          <p:spPr>
            <a:xfrm>
              <a:off x="6715125" y="2677613"/>
              <a:ext cx="3637415" cy="18383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54A1B3B2-E116-46DB-9A13-A5C80CE8C21E}"/>
                </a:ext>
              </a:extLst>
            </p:cNvPr>
            <p:cNvSpPr/>
            <p:nvPr/>
          </p:nvSpPr>
          <p:spPr>
            <a:xfrm>
              <a:off x="6913660" y="2782388"/>
              <a:ext cx="83846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HTML</a:t>
              </a:r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012E25FD-6F78-47EB-A22E-FAE14554F6AB}"/>
                </a:ext>
              </a:extLst>
            </p:cNvPr>
            <p:cNvSpPr/>
            <p:nvPr/>
          </p:nvSpPr>
          <p:spPr>
            <a:xfrm>
              <a:off x="7799750" y="2782388"/>
              <a:ext cx="1477600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JavaScript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6F99F07-DE77-4C41-ADC2-1F64D542C47E}"/>
                </a:ext>
              </a:extLst>
            </p:cNvPr>
            <p:cNvSpPr/>
            <p:nvPr/>
          </p:nvSpPr>
          <p:spPr>
            <a:xfrm>
              <a:off x="9324975" y="2769334"/>
              <a:ext cx="81941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MVC</a:t>
              </a:r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B4982AED-2C4B-41AC-B5CB-4B383D09A562}"/>
                </a:ext>
              </a:extLst>
            </p:cNvPr>
            <p:cNvSpPr/>
            <p:nvPr/>
          </p:nvSpPr>
          <p:spPr>
            <a:xfrm>
              <a:off x="6913659" y="3456281"/>
              <a:ext cx="1916016" cy="3190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B0933839-A7BF-4129-B154-974D8650BCE6}"/>
                </a:ext>
              </a:extLst>
            </p:cNvPr>
            <p:cNvSpPr/>
            <p:nvPr/>
          </p:nvSpPr>
          <p:spPr>
            <a:xfrm>
              <a:off x="8867776" y="3450509"/>
              <a:ext cx="1276616" cy="3112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6A67D2C0-6053-4F19-956D-5FE2F91AE778}"/>
                </a:ext>
              </a:extLst>
            </p:cNvPr>
            <p:cNvSpPr/>
            <p:nvPr/>
          </p:nvSpPr>
          <p:spPr>
            <a:xfrm>
              <a:off x="6931701" y="3893750"/>
              <a:ext cx="3212690" cy="4616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Acesso a dados</a:t>
              </a:r>
            </a:p>
          </p:txBody>
        </p: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C9F6D187-2506-442D-81E2-403F28B49284}"/>
              </a:ext>
            </a:extLst>
          </p:cNvPr>
          <p:cNvCxnSpPr/>
          <p:nvPr/>
        </p:nvCxnSpPr>
        <p:spPr>
          <a:xfrm flipH="1">
            <a:off x="5935558" y="3371292"/>
            <a:ext cx="327636" cy="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410564FB-E044-4F4A-A41D-2126D141FF7B}"/>
              </a:ext>
            </a:extLst>
          </p:cNvPr>
          <p:cNvCxnSpPr/>
          <p:nvPr/>
        </p:nvCxnSpPr>
        <p:spPr>
          <a:xfrm flipH="1">
            <a:off x="3169525" y="3882991"/>
            <a:ext cx="327636" cy="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 de texto 7">
            <a:hlinkClick r:id="rId4"/>
            <a:extLst>
              <a:ext uri="{FF2B5EF4-FFF2-40B4-BE49-F238E27FC236}">
                <a16:creationId xmlns:a16="http://schemas.microsoft.com/office/drawing/2014/main" id="{C06AEC1F-5026-4D49-A954-2CA1F344D0A4}"/>
              </a:ext>
            </a:extLst>
          </p:cNvPr>
          <p:cNvSpPr txBox="1"/>
          <p:nvPr/>
        </p:nvSpPr>
        <p:spPr>
          <a:xfrm>
            <a:off x="2247434" y="2371035"/>
            <a:ext cx="7710487" cy="562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pt-BR" sz="2400" dirty="0">
                <a:solidFill>
                  <a:srgbClr val="0070C0"/>
                </a:solidFill>
              </a:rPr>
              <a:t>Estrutura de arquitetura em micro serviço</a:t>
            </a:r>
          </a:p>
        </p:txBody>
      </p:sp>
      <p:pic>
        <p:nvPicPr>
          <p:cNvPr id="68" name="Gráfico 67" descr="Banco de dados">
            <a:extLst>
              <a:ext uri="{FF2B5EF4-FFF2-40B4-BE49-F238E27FC236}">
                <a16:creationId xmlns:a16="http://schemas.microsoft.com/office/drawing/2014/main" id="{5B78AE32-87FF-4A4F-B261-9954F6CC2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8234" y="3105976"/>
            <a:ext cx="567610" cy="567610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452A7AF3-DC73-40BF-85AE-A6D94638ED64}"/>
              </a:ext>
            </a:extLst>
          </p:cNvPr>
          <p:cNvGrpSpPr/>
          <p:nvPr/>
        </p:nvGrpSpPr>
        <p:grpSpPr>
          <a:xfrm>
            <a:off x="3513488" y="4967785"/>
            <a:ext cx="2346178" cy="1389562"/>
            <a:chOff x="6715125" y="2677613"/>
            <a:chExt cx="3637415" cy="1838325"/>
          </a:xfrm>
        </p:grpSpPr>
        <p:sp>
          <p:nvSpPr>
            <p:cNvPr id="70" name="Retângulo: Cantos Arredondados 69">
              <a:extLst>
                <a:ext uri="{FF2B5EF4-FFF2-40B4-BE49-F238E27FC236}">
                  <a16:creationId xmlns:a16="http://schemas.microsoft.com/office/drawing/2014/main" id="{763BB6CB-32C7-45A4-A49A-23B6F79EFCDD}"/>
                </a:ext>
              </a:extLst>
            </p:cNvPr>
            <p:cNvSpPr/>
            <p:nvPr/>
          </p:nvSpPr>
          <p:spPr>
            <a:xfrm>
              <a:off x="6715125" y="2677613"/>
              <a:ext cx="3637415" cy="18383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8554AC79-53B1-4DA2-8444-EA234D726BD7}"/>
                </a:ext>
              </a:extLst>
            </p:cNvPr>
            <p:cNvSpPr/>
            <p:nvPr/>
          </p:nvSpPr>
          <p:spPr>
            <a:xfrm>
              <a:off x="6913660" y="2782388"/>
              <a:ext cx="83846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HTML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71149418-5955-4ACB-BEEE-C281E97D62CC}"/>
                </a:ext>
              </a:extLst>
            </p:cNvPr>
            <p:cNvSpPr/>
            <p:nvPr/>
          </p:nvSpPr>
          <p:spPr>
            <a:xfrm>
              <a:off x="7799750" y="2782388"/>
              <a:ext cx="1477600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JavaScript</a:t>
              </a:r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C2B48C12-C3F2-4834-A2DF-5C417B4DD754}"/>
                </a:ext>
              </a:extLst>
            </p:cNvPr>
            <p:cNvSpPr/>
            <p:nvPr/>
          </p:nvSpPr>
          <p:spPr>
            <a:xfrm>
              <a:off x="9324975" y="2769334"/>
              <a:ext cx="81941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MVC</a:t>
              </a:r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32788887-C166-4835-9EAC-2BBC889FA0F2}"/>
                </a:ext>
              </a:extLst>
            </p:cNvPr>
            <p:cNvSpPr/>
            <p:nvPr/>
          </p:nvSpPr>
          <p:spPr>
            <a:xfrm>
              <a:off x="6913659" y="3456281"/>
              <a:ext cx="1916016" cy="3190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7CE897C4-C920-401C-8E97-1439ABCA6C1F}"/>
                </a:ext>
              </a:extLst>
            </p:cNvPr>
            <p:cNvSpPr/>
            <p:nvPr/>
          </p:nvSpPr>
          <p:spPr>
            <a:xfrm>
              <a:off x="8867776" y="3450509"/>
              <a:ext cx="1276616" cy="3112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BA4E670F-7FD5-447F-A452-FD754DC9EE68}"/>
                </a:ext>
              </a:extLst>
            </p:cNvPr>
            <p:cNvSpPr/>
            <p:nvPr/>
          </p:nvSpPr>
          <p:spPr>
            <a:xfrm>
              <a:off x="6931701" y="3893750"/>
              <a:ext cx="3212690" cy="4616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Acesso a dados</a:t>
              </a:r>
            </a:p>
          </p:txBody>
        </p:sp>
      </p:grp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3D468CB4-80D7-42DA-9CD0-AF8424960A76}"/>
              </a:ext>
            </a:extLst>
          </p:cNvPr>
          <p:cNvCxnSpPr>
            <a:cxnSpLocks/>
          </p:cNvCxnSpPr>
          <p:nvPr/>
        </p:nvCxnSpPr>
        <p:spPr>
          <a:xfrm flipV="1">
            <a:off x="4707616" y="4601245"/>
            <a:ext cx="0" cy="295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A5949079-CEC2-4C5C-8481-C4F5A45E35B5}"/>
              </a:ext>
            </a:extLst>
          </p:cNvPr>
          <p:cNvCxnSpPr/>
          <p:nvPr/>
        </p:nvCxnSpPr>
        <p:spPr>
          <a:xfrm flipH="1">
            <a:off x="3133541" y="5696909"/>
            <a:ext cx="327636" cy="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áfico 78" descr="Banco de dados">
            <a:extLst>
              <a:ext uri="{FF2B5EF4-FFF2-40B4-BE49-F238E27FC236}">
                <a16:creationId xmlns:a16="http://schemas.microsoft.com/office/drawing/2014/main" id="{E9F7475D-53E6-4021-9B3C-49664D895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8130" y="5359992"/>
            <a:ext cx="688548" cy="688548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4A59DC7A-CC56-4764-9BAF-87585344C680}"/>
              </a:ext>
            </a:extLst>
          </p:cNvPr>
          <p:cNvSpPr txBox="1"/>
          <p:nvPr/>
        </p:nvSpPr>
        <p:spPr>
          <a:xfrm>
            <a:off x="3559122" y="2934719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Acesso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B47E88A0-2476-4EC6-AD6D-0CFE1B8A3C85}"/>
              </a:ext>
            </a:extLst>
          </p:cNvPr>
          <p:cNvSpPr txBox="1"/>
          <p:nvPr/>
        </p:nvSpPr>
        <p:spPr>
          <a:xfrm>
            <a:off x="3473522" y="6377774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Serviço de registro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2E9EDFA-D82C-463E-A4E3-EBBB47B94A5A}"/>
              </a:ext>
            </a:extLst>
          </p:cNvPr>
          <p:cNvGrpSpPr/>
          <p:nvPr/>
        </p:nvGrpSpPr>
        <p:grpSpPr>
          <a:xfrm>
            <a:off x="6376828" y="4082963"/>
            <a:ext cx="1951740" cy="843710"/>
            <a:chOff x="6715125" y="2677613"/>
            <a:chExt cx="3637415" cy="1838325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EDDD16A0-94DE-490A-9A13-E2DD7A6EA7A2}"/>
                </a:ext>
              </a:extLst>
            </p:cNvPr>
            <p:cNvSpPr/>
            <p:nvPr/>
          </p:nvSpPr>
          <p:spPr>
            <a:xfrm>
              <a:off x="6715125" y="2677613"/>
              <a:ext cx="3637415" cy="18383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ECF6746D-9D3D-437E-86A2-71430C0EAC02}"/>
                </a:ext>
              </a:extLst>
            </p:cNvPr>
            <p:cNvSpPr/>
            <p:nvPr/>
          </p:nvSpPr>
          <p:spPr>
            <a:xfrm>
              <a:off x="6913660" y="2782388"/>
              <a:ext cx="83846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HTML</a:t>
              </a:r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2D0F4F3F-9C38-49DA-A559-806ECD37F7CD}"/>
                </a:ext>
              </a:extLst>
            </p:cNvPr>
            <p:cNvSpPr/>
            <p:nvPr/>
          </p:nvSpPr>
          <p:spPr>
            <a:xfrm>
              <a:off x="7799750" y="2782388"/>
              <a:ext cx="1477600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JavaScript</a:t>
              </a:r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B049CEAC-BE77-4DEC-88AA-1DFDE24B2B25}"/>
                </a:ext>
              </a:extLst>
            </p:cNvPr>
            <p:cNvSpPr/>
            <p:nvPr/>
          </p:nvSpPr>
          <p:spPr>
            <a:xfrm>
              <a:off x="9324975" y="2769334"/>
              <a:ext cx="81941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MVC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EFF87FBD-90A2-42D1-89D3-E0BFFAF3FBBE}"/>
                </a:ext>
              </a:extLst>
            </p:cNvPr>
            <p:cNvSpPr/>
            <p:nvPr/>
          </p:nvSpPr>
          <p:spPr>
            <a:xfrm>
              <a:off x="6913659" y="3456281"/>
              <a:ext cx="1916016" cy="3190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9F80FC02-658B-4E2D-86F4-14A63C4650AE}"/>
                </a:ext>
              </a:extLst>
            </p:cNvPr>
            <p:cNvSpPr/>
            <p:nvPr/>
          </p:nvSpPr>
          <p:spPr>
            <a:xfrm>
              <a:off x="8867776" y="3450509"/>
              <a:ext cx="1276616" cy="3112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11B45115-FA58-41B8-9F7F-3B1D0343A573}"/>
                </a:ext>
              </a:extLst>
            </p:cNvPr>
            <p:cNvSpPr/>
            <p:nvPr/>
          </p:nvSpPr>
          <p:spPr>
            <a:xfrm>
              <a:off x="6931701" y="3893750"/>
              <a:ext cx="3212690" cy="4616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Acesso a dados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52113198-C6C2-41D9-BCBA-51D968411F0C}"/>
              </a:ext>
            </a:extLst>
          </p:cNvPr>
          <p:cNvGrpSpPr/>
          <p:nvPr/>
        </p:nvGrpSpPr>
        <p:grpSpPr>
          <a:xfrm>
            <a:off x="6364195" y="5393455"/>
            <a:ext cx="1964373" cy="963892"/>
            <a:chOff x="6715125" y="2677613"/>
            <a:chExt cx="3637415" cy="1838325"/>
          </a:xfrm>
        </p:grpSpPr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1A510299-38ED-4004-AE6A-A9C4536F894C}"/>
                </a:ext>
              </a:extLst>
            </p:cNvPr>
            <p:cNvSpPr/>
            <p:nvPr/>
          </p:nvSpPr>
          <p:spPr>
            <a:xfrm>
              <a:off x="6715125" y="2677613"/>
              <a:ext cx="3637415" cy="183832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24E2FFE7-7B5E-4CC3-ADA5-7A4C5490ABD1}"/>
                </a:ext>
              </a:extLst>
            </p:cNvPr>
            <p:cNvSpPr/>
            <p:nvPr/>
          </p:nvSpPr>
          <p:spPr>
            <a:xfrm>
              <a:off x="6913660" y="2782388"/>
              <a:ext cx="83846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HTML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8CD5F7C-E71E-4D36-9B07-BC04099ECCD7}"/>
                </a:ext>
              </a:extLst>
            </p:cNvPr>
            <p:cNvSpPr/>
            <p:nvPr/>
          </p:nvSpPr>
          <p:spPr>
            <a:xfrm>
              <a:off x="7799750" y="2782388"/>
              <a:ext cx="1477600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JavaScript</a:t>
              </a:r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F5FE374D-571B-490D-A245-FD78A2B2A65A}"/>
                </a:ext>
              </a:extLst>
            </p:cNvPr>
            <p:cNvSpPr/>
            <p:nvPr/>
          </p:nvSpPr>
          <p:spPr>
            <a:xfrm>
              <a:off x="9324975" y="2769334"/>
              <a:ext cx="819416" cy="552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MVC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E7C221F7-1BC5-4C35-ADC8-2242C74C913C}"/>
                </a:ext>
              </a:extLst>
            </p:cNvPr>
            <p:cNvSpPr/>
            <p:nvPr/>
          </p:nvSpPr>
          <p:spPr>
            <a:xfrm>
              <a:off x="6913659" y="3456281"/>
              <a:ext cx="1916016" cy="3190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A63316FD-5363-4CC8-B07D-01E13E0812CB}"/>
                </a:ext>
              </a:extLst>
            </p:cNvPr>
            <p:cNvSpPr/>
            <p:nvPr/>
          </p:nvSpPr>
          <p:spPr>
            <a:xfrm>
              <a:off x="8867776" y="3450509"/>
              <a:ext cx="1276616" cy="31125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Serviço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375E976B-350B-4E87-856F-D56953B3E142}"/>
                </a:ext>
              </a:extLst>
            </p:cNvPr>
            <p:cNvSpPr/>
            <p:nvPr/>
          </p:nvSpPr>
          <p:spPr>
            <a:xfrm>
              <a:off x="6931701" y="3893750"/>
              <a:ext cx="3212690" cy="4616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/>
                <a:t>Acesso a dados</a:t>
              </a:r>
            </a:p>
          </p:txBody>
        </p:sp>
      </p:grp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7799EF1-8210-4855-AEE6-696A317A8816}"/>
              </a:ext>
            </a:extLst>
          </p:cNvPr>
          <p:cNvCxnSpPr>
            <a:cxnSpLocks/>
          </p:cNvCxnSpPr>
          <p:nvPr/>
        </p:nvCxnSpPr>
        <p:spPr>
          <a:xfrm flipH="1">
            <a:off x="5918071" y="4310984"/>
            <a:ext cx="369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áfico 98" descr="Banco de dados">
            <a:extLst>
              <a:ext uri="{FF2B5EF4-FFF2-40B4-BE49-F238E27FC236}">
                <a16:creationId xmlns:a16="http://schemas.microsoft.com/office/drawing/2014/main" id="{A4CBD9B2-407E-49AA-90AE-7FDD67727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7446" y="4219910"/>
            <a:ext cx="456765" cy="456765"/>
          </a:xfrm>
          <a:prstGeom prst="rect">
            <a:avLst/>
          </a:prstGeom>
        </p:spPr>
      </p:pic>
      <p:pic>
        <p:nvPicPr>
          <p:cNvPr id="100" name="Gráfico 99" descr="Banco de dados">
            <a:extLst>
              <a:ext uri="{FF2B5EF4-FFF2-40B4-BE49-F238E27FC236}">
                <a16:creationId xmlns:a16="http://schemas.microsoft.com/office/drawing/2014/main" id="{9FC7D0D0-128D-491B-B66A-5BB0DDC61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2223" y="5522660"/>
            <a:ext cx="520987" cy="520987"/>
          </a:xfrm>
          <a:prstGeom prst="rect">
            <a:avLst/>
          </a:prstGeom>
        </p:spPr>
      </p:pic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AADB37A3-4CEE-42E6-B1B0-6BFF5FAB7D6B}"/>
              </a:ext>
            </a:extLst>
          </p:cNvPr>
          <p:cNvCxnSpPr>
            <a:cxnSpLocks/>
          </p:cNvCxnSpPr>
          <p:nvPr/>
        </p:nvCxnSpPr>
        <p:spPr>
          <a:xfrm flipH="1" flipV="1">
            <a:off x="7370720" y="4985942"/>
            <a:ext cx="17535" cy="374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D32F908-E1C9-4A64-A808-E040AA90EBF4}"/>
              </a:ext>
            </a:extLst>
          </p:cNvPr>
          <p:cNvSpPr txBox="1"/>
          <p:nvPr/>
        </p:nvSpPr>
        <p:spPr>
          <a:xfrm>
            <a:off x="7277833" y="360983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Services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9DF23525-A972-4071-8F86-DE21280D1C12}"/>
              </a:ext>
            </a:extLst>
          </p:cNvPr>
          <p:cNvCxnSpPr>
            <a:cxnSpLocks/>
          </p:cNvCxnSpPr>
          <p:nvPr/>
        </p:nvCxnSpPr>
        <p:spPr>
          <a:xfrm flipH="1">
            <a:off x="8422474" y="4477665"/>
            <a:ext cx="327636" cy="5772"/>
          </a:xfrm>
          <a:prstGeom prst="straightConnector1">
            <a:avLst/>
          </a:prstGeom>
          <a:ln w="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ED20132F-817F-4339-BDD3-8AB39E1D35A1}"/>
              </a:ext>
            </a:extLst>
          </p:cNvPr>
          <p:cNvCxnSpPr>
            <a:cxnSpLocks/>
          </p:cNvCxnSpPr>
          <p:nvPr/>
        </p:nvCxnSpPr>
        <p:spPr>
          <a:xfrm flipH="1">
            <a:off x="8339675" y="5775740"/>
            <a:ext cx="327636" cy="5772"/>
          </a:xfrm>
          <a:prstGeom prst="straightConnector1">
            <a:avLst/>
          </a:prstGeom>
          <a:ln w="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4" descr="Página Inicial | FIESC">
            <a:extLst>
              <a:ext uri="{FF2B5EF4-FFF2-40B4-BE49-F238E27FC236}">
                <a16:creationId xmlns:a16="http://schemas.microsoft.com/office/drawing/2014/main" id="{0124F1D9-9AEA-43F3-9423-065A0FEEC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14016-CB05-4F65-A292-B28D0EF5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94008-84E4-4278-94A6-DA7D85CF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3499"/>
            <a:ext cx="11146971" cy="3958771"/>
          </a:xfrm>
        </p:spPr>
        <p:txBody>
          <a:bodyPr/>
          <a:lstStyle/>
          <a:p>
            <a:r>
              <a:rPr lang="pt-BR" sz="2800" dirty="0">
                <a:solidFill>
                  <a:srgbClr val="0070C0"/>
                </a:solidFill>
              </a:rPr>
              <a:t>Características	</a:t>
            </a:r>
          </a:p>
          <a:p>
            <a:endParaRPr lang="pt-BR" sz="1800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A proposta da arquitetura orientada a micro serviços é desenvolver sistemas que sejam mais flexíveis, escaláveis e com manutenção mais facilitada.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Isolar o desenvolvimento de funções específicas em um só lugar diminuindo a interdependência.</a:t>
            </a: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99FC75-10B5-41F8-BA7A-EC5DF32E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11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347C1851-1B75-48B2-91EA-F0CBCAE8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6F87-C9A0-4CC4-9D15-6AADC2B5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8C68F-ADD7-425A-ABC7-680AA964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603499"/>
            <a:ext cx="11168742" cy="3851729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>
                <a:solidFill>
                  <a:srgbClr val="0070C0"/>
                </a:solidFill>
              </a:rPr>
              <a:t>Vantagens</a:t>
            </a:r>
          </a:p>
          <a:p>
            <a:endParaRPr lang="pt-BR" sz="2800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Facilidade de manutenção do software.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Atualização dos serviços ao invés do software como um todo.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Podem escalar especificamente o serviço que esta sendo mais requisitado.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Adoção de novas tecnologias com mais facilidade tendo em vista que o impacto é localizado.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2E99F5-9B23-4A7E-A16C-C2CB4DEE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12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A0032B0A-2319-440A-BD71-E583ADA4C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9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DA9DE-DA21-4585-8A05-44E84E59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B2A07-5771-44C9-92C7-7623A0C5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0" y="2603500"/>
            <a:ext cx="11179629" cy="3710214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>
                <a:solidFill>
                  <a:srgbClr val="0070C0"/>
                </a:solidFill>
              </a:rPr>
              <a:t>Desvantagens</a:t>
            </a:r>
          </a:p>
          <a:p>
            <a:endParaRPr lang="pt-BR" sz="2200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Alto custo de inicio de projeto devido ao planejamento que deverá ser realizado com antecedência.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Complexidade da gestão dos micro serviços.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Realização de testes de software e integração mais complexos.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Geralmente necessita de uma equipe de desenvolvimento maior.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026614-1A39-447A-8288-A3E34B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13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F8434159-FF2F-42CE-A397-BFCD470A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0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6DAA9-DE35-4632-9CD0-819609AF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557B3-B5BC-410B-83A2-F068DCE0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" y="2603500"/>
            <a:ext cx="11168743" cy="3808186"/>
          </a:xfrm>
        </p:spPr>
        <p:txBody>
          <a:bodyPr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A avaliação do cenário para o qual será realizado o projeto devem ser avaliados.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Alguns pontos que podem ser avaliados: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e complexidade da aplicação.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Tamanho da equipe disponível para desenvolvimento.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Qualificação de desempenho x demanda de acesso e processamento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097AAB-C8C5-409E-BDE5-195DAA1A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14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66D7571E-24F5-4B18-AFC9-97C77C4C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pt-BR" sz="6000" u="sng" dirty="0">
                <a:solidFill>
                  <a:srgbClr val="0070C0"/>
                </a:solidFill>
              </a:rPr>
              <a:t>Perguntas e considerações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8A57E1D-105F-43A6-8065-9BA6B49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8298-B973-4E28-9C72-69484814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Linux Libertine"/>
              </a:rPr>
              <a:t>Hypertext Transfer Protocol (HTTP)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BA5B2-681A-4CDB-AAA0-2F2A49C5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HTTP define um conjunto de métodos de requisição responsáveis por indicar a ação a ser executada para um dado recurso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B8A318-6752-43B1-842E-D8167DE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E25B838-C22F-4550-9BF4-2D0DE97CD8E6}"/>
              </a:ext>
            </a:extLst>
          </p:cNvPr>
          <p:cNvSpPr/>
          <p:nvPr/>
        </p:nvSpPr>
        <p:spPr>
          <a:xfrm>
            <a:off x="1154952" y="3690257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Get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54AB39D-DA62-4AC5-82CA-B82136241226}"/>
              </a:ext>
            </a:extLst>
          </p:cNvPr>
          <p:cNvSpPr/>
          <p:nvPr/>
        </p:nvSpPr>
        <p:spPr>
          <a:xfrm>
            <a:off x="3179695" y="3690256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57E2199-E8FC-4D63-B775-495157EDA740}"/>
              </a:ext>
            </a:extLst>
          </p:cNvPr>
          <p:cNvSpPr/>
          <p:nvPr/>
        </p:nvSpPr>
        <p:spPr>
          <a:xfrm>
            <a:off x="5252890" y="3690255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Put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E56C383-7626-4695-B888-BC81C46184EB}"/>
              </a:ext>
            </a:extLst>
          </p:cNvPr>
          <p:cNvSpPr/>
          <p:nvPr/>
        </p:nvSpPr>
        <p:spPr>
          <a:xfrm>
            <a:off x="7561470" y="3690255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BB3E21-4102-4B4A-922B-554C2F9D0A3F}"/>
              </a:ext>
            </a:extLst>
          </p:cNvPr>
          <p:cNvSpPr/>
          <p:nvPr/>
        </p:nvSpPr>
        <p:spPr>
          <a:xfrm>
            <a:off x="1154952" y="4931224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Delete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9DEF241-9DED-419C-8589-5B6742FAE975}"/>
              </a:ext>
            </a:extLst>
          </p:cNvPr>
          <p:cNvSpPr/>
          <p:nvPr/>
        </p:nvSpPr>
        <p:spPr>
          <a:xfrm>
            <a:off x="3179695" y="4931226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Trace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36AFB70-5E1F-405B-8202-54919F0B5487}"/>
              </a:ext>
            </a:extLst>
          </p:cNvPr>
          <p:cNvSpPr/>
          <p:nvPr/>
        </p:nvSpPr>
        <p:spPr>
          <a:xfrm>
            <a:off x="5252890" y="4931226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Options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77411E6-5E71-407A-91DF-78707E37B1CD}"/>
              </a:ext>
            </a:extLst>
          </p:cNvPr>
          <p:cNvSpPr/>
          <p:nvPr/>
        </p:nvSpPr>
        <p:spPr>
          <a:xfrm>
            <a:off x="7561469" y="4931225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Connect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C45A90-0346-47BD-9E20-9507B7996227}"/>
              </a:ext>
            </a:extLst>
          </p:cNvPr>
          <p:cNvSpPr txBox="1"/>
          <p:nvPr/>
        </p:nvSpPr>
        <p:spPr>
          <a:xfrm>
            <a:off x="7462688" y="4180111"/>
            <a:ext cx="195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Solicita uma resposta de forma idêntica ao método GET sem o corpo</a:t>
            </a:r>
            <a:endParaRPr lang="pt-BR" sz="1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A862E7-362A-4B14-BF22-BA44496FBC26}"/>
              </a:ext>
            </a:extLst>
          </p:cNvPr>
          <p:cNvSpPr txBox="1"/>
          <p:nvPr/>
        </p:nvSpPr>
        <p:spPr>
          <a:xfrm>
            <a:off x="3125265" y="4180111"/>
            <a:ext cx="195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12121"/>
                </a:solidFill>
                <a:latin typeface="arial" panose="020B0604020202020204" pitchFamily="34" charset="0"/>
              </a:rPr>
              <a:t>É</a:t>
            </a:r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utilizado para submeter uma entidade a um recurso específico</a:t>
            </a:r>
            <a:endParaRPr lang="pt-BR" sz="1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37CF4B2-810C-4A8E-B8C0-ED1636CDB0A0}"/>
              </a:ext>
            </a:extLst>
          </p:cNvPr>
          <p:cNvSpPr txBox="1"/>
          <p:nvPr/>
        </p:nvSpPr>
        <p:spPr>
          <a:xfrm>
            <a:off x="5252890" y="4180111"/>
            <a:ext cx="1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Substitui todas as atuais representações do recurso de destino</a:t>
            </a:r>
            <a:endParaRPr lang="pt-BR" sz="1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5360DE-27CB-407A-949C-281F77F5E147}"/>
              </a:ext>
            </a:extLst>
          </p:cNvPr>
          <p:cNvSpPr txBox="1"/>
          <p:nvPr/>
        </p:nvSpPr>
        <p:spPr>
          <a:xfrm>
            <a:off x="1103512" y="4179824"/>
            <a:ext cx="1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Solicita a representação de um recurso específico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2E48A09-00F3-4044-8C7E-F0B3B2C603B5}"/>
              </a:ext>
            </a:extLst>
          </p:cNvPr>
          <p:cNvSpPr txBox="1"/>
          <p:nvPr/>
        </p:nvSpPr>
        <p:spPr>
          <a:xfrm>
            <a:off x="1154952" y="5421081"/>
            <a:ext cx="174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remove um recurso específico</a:t>
            </a:r>
            <a:endParaRPr lang="pt-BR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CB1ABE-491C-4C69-AECE-2073264EEA01}"/>
              </a:ext>
            </a:extLst>
          </p:cNvPr>
          <p:cNvSpPr txBox="1"/>
          <p:nvPr/>
        </p:nvSpPr>
        <p:spPr>
          <a:xfrm>
            <a:off x="3125266" y="5421081"/>
            <a:ext cx="1740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Executa um teste de chamada </a:t>
            </a:r>
            <a:r>
              <a:rPr lang="pt-BR" sz="1200" b="0" i="1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loop-</a:t>
            </a:r>
            <a:r>
              <a:rPr lang="pt-BR" sz="1200" b="0" i="1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back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E11BD9-2803-43F4-9C9A-797E96F9A8FA}"/>
              </a:ext>
            </a:extLst>
          </p:cNvPr>
          <p:cNvSpPr txBox="1"/>
          <p:nvPr/>
        </p:nvSpPr>
        <p:spPr>
          <a:xfrm>
            <a:off x="5198461" y="5433557"/>
            <a:ext cx="1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212121"/>
                </a:solidFill>
                <a:latin typeface="arial" panose="020B0604020202020204" pitchFamily="34" charset="0"/>
              </a:rPr>
              <a:t>É</a:t>
            </a:r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usado para descrever as opções de comunicação</a:t>
            </a:r>
            <a:endParaRPr lang="pt-BR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F90BD5-52A1-4A83-B48D-EEBEAF50C27F}"/>
              </a:ext>
            </a:extLst>
          </p:cNvPr>
          <p:cNvSpPr txBox="1"/>
          <p:nvPr/>
        </p:nvSpPr>
        <p:spPr>
          <a:xfrm>
            <a:off x="7507040" y="5433556"/>
            <a:ext cx="174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Estabelece um túnel para o servidor identificado</a:t>
            </a:r>
            <a:endParaRPr lang="pt-BR" sz="12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00D1F3A-CCD8-4579-9B88-3664A68B5F78}"/>
              </a:ext>
            </a:extLst>
          </p:cNvPr>
          <p:cNvSpPr/>
          <p:nvPr/>
        </p:nvSpPr>
        <p:spPr>
          <a:xfrm>
            <a:off x="9815621" y="3690255"/>
            <a:ext cx="1686219" cy="4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Patch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49C14CF-540A-4C93-8276-C735A10C9ABE}"/>
              </a:ext>
            </a:extLst>
          </p:cNvPr>
          <p:cNvSpPr txBox="1"/>
          <p:nvPr/>
        </p:nvSpPr>
        <p:spPr>
          <a:xfrm>
            <a:off x="9699996" y="4179824"/>
            <a:ext cx="195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É utilizado para aplicar modificações parciais em um recurso</a:t>
            </a:r>
            <a:endParaRPr lang="pt-BR" sz="1200" dirty="0"/>
          </a:p>
        </p:txBody>
      </p:sp>
      <p:pic>
        <p:nvPicPr>
          <p:cNvPr id="34" name="Picture 4" descr="Página Inicial | FIESC">
            <a:extLst>
              <a:ext uri="{FF2B5EF4-FFF2-40B4-BE49-F238E27FC236}">
                <a16:creationId xmlns:a16="http://schemas.microsoft.com/office/drawing/2014/main" id="{68F16278-2601-468A-B8A2-9EBF87F3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3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D9D8B-3835-433D-9229-E4E204B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Servidores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DE102-BDB3-4201-9CE0-62257299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1" cy="3917043"/>
          </a:xfrm>
        </p:spPr>
        <p:txBody>
          <a:bodyPr/>
          <a:lstStyle/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Servidor web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software responsável por aceitar pedidos em HTTP de clientes e realizar o envio da resposta solicitada pela requisição.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90A10F-B4AD-47E5-9F2E-B4F8D8FD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3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F5D1DE-DD10-4724-BA62-56C02703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84" y="3527954"/>
            <a:ext cx="5986693" cy="2068131"/>
          </a:xfrm>
          <a:prstGeom prst="rect">
            <a:avLst/>
          </a:prstGeom>
        </p:spPr>
      </p:pic>
      <p:pic>
        <p:nvPicPr>
          <p:cNvPr id="7" name="Picture 4" descr="Página Inicial | FIESC">
            <a:extLst>
              <a:ext uri="{FF2B5EF4-FFF2-40B4-BE49-F238E27FC236}">
                <a16:creationId xmlns:a16="http://schemas.microsoft.com/office/drawing/2014/main" id="{63D09BB7-1E2B-4BA8-B3B1-4AA097DE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2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66A2-3556-44E6-AB0E-3F2DB2EF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Servidores web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393F724-6AB2-4D4C-AF2F-507F5DB9D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4546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BFFD8F-06D1-4C67-8C20-8734D8D0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6BF74A-1A12-4F65-BD24-3548712060B7}"/>
              </a:ext>
            </a:extLst>
          </p:cNvPr>
          <p:cNvSpPr txBox="1"/>
          <p:nvPr/>
        </p:nvSpPr>
        <p:spPr>
          <a:xfrm>
            <a:off x="4101196" y="598230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Dados apurados por w3Techs disponível em: </a:t>
            </a:r>
            <a:br>
              <a:rPr lang="pt-BR" sz="1000" dirty="0"/>
            </a:br>
            <a:r>
              <a:rPr lang="pt-BR" sz="1000" dirty="0"/>
              <a:t>https://w3techs.com/technologies/overview/web_server</a:t>
            </a:r>
          </a:p>
        </p:txBody>
      </p:sp>
      <p:pic>
        <p:nvPicPr>
          <p:cNvPr id="10" name="Picture 4" descr="Página Inicial | FIESC">
            <a:extLst>
              <a:ext uri="{FF2B5EF4-FFF2-40B4-BE49-F238E27FC236}">
                <a16:creationId xmlns:a16="http://schemas.microsoft.com/office/drawing/2014/main" id="{DC81F4B0-C7E4-4FA6-906A-ACE8643B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F8B2D-1CA8-46FE-8E46-5D0CC5B7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chemeClr val="bg1"/>
                </a:solidFill>
              </a:rPr>
              <a:t>Tipos de arquitetura web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C01612-6C38-42E0-B4C0-2FF12EF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5</a:t>
            </a:fld>
            <a:endParaRPr lang="pt-BR" noProof="0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A955FF3-509B-4103-93C0-7D8468921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32278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Página Inicial | FIESC">
            <a:extLst>
              <a:ext uri="{FF2B5EF4-FFF2-40B4-BE49-F238E27FC236}">
                <a16:creationId xmlns:a16="http://schemas.microsoft.com/office/drawing/2014/main" id="{4BF2433D-A02D-475D-B2E7-EA08C72B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4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956D4-31C6-48B1-B263-189548CD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Monolítica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1EECF-B6E3-4135-97B4-4107E0B4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6</a:t>
            </a:fld>
            <a:endParaRPr lang="pt-BR" noProof="0" dirty="0"/>
          </a:p>
        </p:txBody>
      </p:sp>
      <p:pic>
        <p:nvPicPr>
          <p:cNvPr id="5" name="Gráfico 4" descr="Internet">
            <a:extLst>
              <a:ext uri="{FF2B5EF4-FFF2-40B4-BE49-F238E27FC236}">
                <a16:creationId xmlns:a16="http://schemas.microsoft.com/office/drawing/2014/main" id="{005B4D37-3771-4D7A-B61D-61E45CAA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713" y="4147874"/>
            <a:ext cx="914400" cy="914400"/>
          </a:xfrm>
          <a:prstGeom prst="rect">
            <a:avLst/>
          </a:prstGeom>
        </p:spPr>
      </p:pic>
      <p:pic>
        <p:nvPicPr>
          <p:cNvPr id="6" name="Gráfico 5" descr="Banco de dados">
            <a:extLst>
              <a:ext uri="{FF2B5EF4-FFF2-40B4-BE49-F238E27FC236}">
                <a16:creationId xmlns:a16="http://schemas.microsoft.com/office/drawing/2014/main" id="{30A44939-D82C-4A26-81A5-10D01F9A2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0986" y="4114537"/>
            <a:ext cx="914400" cy="91440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ED1689D-9AC5-44B6-90CA-903418DBC706}"/>
              </a:ext>
            </a:extLst>
          </p:cNvPr>
          <p:cNvSpPr/>
          <p:nvPr/>
        </p:nvSpPr>
        <p:spPr>
          <a:xfrm>
            <a:off x="4048125" y="3798841"/>
            <a:ext cx="3637415" cy="18383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A0C5DC0-0E58-48AE-98AF-8C06F49A4B91}"/>
              </a:ext>
            </a:extLst>
          </p:cNvPr>
          <p:cNvSpPr/>
          <p:nvPr/>
        </p:nvSpPr>
        <p:spPr>
          <a:xfrm>
            <a:off x="4246660" y="3903616"/>
            <a:ext cx="838466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F8775FF-0926-4F4D-B263-9EE72592B1EA}"/>
              </a:ext>
            </a:extLst>
          </p:cNvPr>
          <p:cNvSpPr/>
          <p:nvPr/>
        </p:nvSpPr>
        <p:spPr>
          <a:xfrm>
            <a:off x="5132750" y="3903616"/>
            <a:ext cx="1477600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JavaScript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E2F195-E64B-494C-8A0D-AED47B4F9D15}"/>
              </a:ext>
            </a:extLst>
          </p:cNvPr>
          <p:cNvSpPr/>
          <p:nvPr/>
        </p:nvSpPr>
        <p:spPr>
          <a:xfrm>
            <a:off x="6657974" y="3890562"/>
            <a:ext cx="819417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MVC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DFDF84-DCBE-4180-A0C2-D0FBECE038C1}"/>
              </a:ext>
            </a:extLst>
          </p:cNvPr>
          <p:cNvSpPr/>
          <p:nvPr/>
        </p:nvSpPr>
        <p:spPr>
          <a:xfrm>
            <a:off x="4246659" y="4577509"/>
            <a:ext cx="1916016" cy="319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792EEC0-6D35-4564-A442-50C205B9A460}"/>
              </a:ext>
            </a:extLst>
          </p:cNvPr>
          <p:cNvSpPr/>
          <p:nvPr/>
        </p:nvSpPr>
        <p:spPr>
          <a:xfrm>
            <a:off x="6200776" y="4571737"/>
            <a:ext cx="1276616" cy="3112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C4A65B-FEB3-46B7-9349-FB7750980DA2}"/>
              </a:ext>
            </a:extLst>
          </p:cNvPr>
          <p:cNvSpPr/>
          <p:nvPr/>
        </p:nvSpPr>
        <p:spPr>
          <a:xfrm>
            <a:off x="4264701" y="5014978"/>
            <a:ext cx="3212690" cy="4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Acesso a dados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8269C73-60BD-4AC9-B82E-C4EC6BB3527A}"/>
              </a:ext>
            </a:extLst>
          </p:cNvPr>
          <p:cNvCxnSpPr>
            <a:stCxn id="6" idx="1"/>
          </p:cNvCxnSpPr>
          <p:nvPr/>
        </p:nvCxnSpPr>
        <p:spPr>
          <a:xfrm flipH="1">
            <a:off x="7753350" y="4571737"/>
            <a:ext cx="327636" cy="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1E06918-725F-4268-9D1D-43AB0390A34F}"/>
              </a:ext>
            </a:extLst>
          </p:cNvPr>
          <p:cNvCxnSpPr/>
          <p:nvPr/>
        </p:nvCxnSpPr>
        <p:spPr>
          <a:xfrm flipH="1">
            <a:off x="3621222" y="4589165"/>
            <a:ext cx="327636" cy="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 de texto 7">
            <a:hlinkClick r:id="rId6"/>
            <a:extLst>
              <a:ext uri="{FF2B5EF4-FFF2-40B4-BE49-F238E27FC236}">
                <a16:creationId xmlns:a16="http://schemas.microsoft.com/office/drawing/2014/main" id="{7C699BE4-7E90-42A9-AB5B-1F1A496995AD}"/>
              </a:ext>
            </a:extLst>
          </p:cNvPr>
          <p:cNvSpPr txBox="1"/>
          <p:nvPr/>
        </p:nvSpPr>
        <p:spPr>
          <a:xfrm>
            <a:off x="3109913" y="2817781"/>
            <a:ext cx="5772830" cy="827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pt-BR" sz="2400" dirty="0">
                <a:solidFill>
                  <a:srgbClr val="0070C0"/>
                </a:solidFill>
              </a:rPr>
              <a:t>Estrutura de arquitetura monolítica</a:t>
            </a:r>
          </a:p>
        </p:txBody>
      </p:sp>
      <p:pic>
        <p:nvPicPr>
          <p:cNvPr id="17" name="Picture 4" descr="Página Inicial | FIESC">
            <a:extLst>
              <a:ext uri="{FF2B5EF4-FFF2-40B4-BE49-F238E27FC236}">
                <a16:creationId xmlns:a16="http://schemas.microsoft.com/office/drawing/2014/main" id="{078AE020-7704-45BD-81E3-AD2DD6A2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34177-D8DF-4D01-AEE4-BECE3CA3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Monolítica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17AEA-1F03-457F-B491-C340B19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0BEC5F-8EA6-4CEB-99E5-49FEF023974B}"/>
              </a:ext>
            </a:extLst>
          </p:cNvPr>
          <p:cNvSpPr txBox="1">
            <a:spLocks/>
          </p:cNvSpPr>
          <p:nvPr/>
        </p:nvSpPr>
        <p:spPr>
          <a:xfrm>
            <a:off x="500744" y="2603499"/>
            <a:ext cx="11244942" cy="391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500" dirty="0" err="1">
                <a:solidFill>
                  <a:srgbClr val="0070C0"/>
                </a:solidFill>
              </a:rPr>
              <a:t>Caracteristicas</a:t>
            </a:r>
            <a:endParaRPr lang="pt-BR" sz="4500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3200" dirty="0"/>
              <a:t>Desenvolvimento do software unificado.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3200" dirty="0"/>
              <a:t>Regras de negocio desenvolvidas em um único ambiente de desenvolvimento.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3200" dirty="0"/>
              <a:t>Deploy da aplicação e disponibilização unificado em um único container.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3200" dirty="0"/>
              <a:t>Podem escalar verticalmente o poder de processamento ou horizontalmente com a adição de máquinas virtuais de cópias em conjunto com um controle de Load Balancer de requisições.</a:t>
            </a:r>
          </a:p>
          <a:p>
            <a:pPr lvl="1"/>
            <a:endParaRPr lang="pt-BR" dirty="0"/>
          </a:p>
        </p:txBody>
      </p:sp>
      <p:pic>
        <p:nvPicPr>
          <p:cNvPr id="8" name="Picture 4" descr="Página Inicial | FIESC">
            <a:extLst>
              <a:ext uri="{FF2B5EF4-FFF2-40B4-BE49-F238E27FC236}">
                <a16:creationId xmlns:a16="http://schemas.microsoft.com/office/drawing/2014/main" id="{7292F453-2C3C-440F-88A9-6160692C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8BD3-8A8F-4024-AC3A-7338BA20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95201-9775-424C-A016-9B4F50F5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603499"/>
            <a:ext cx="11114314" cy="3958771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Vantagens</a:t>
            </a:r>
          </a:p>
          <a:p>
            <a:pPr lvl="8"/>
            <a:endParaRPr lang="pt-BR" sz="2200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Facilidade de desenvolvimento do software.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Facilidade de controle e Java Script atualização do software do ambiente de desenvolvimento para o ambiente de produção.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dirty="0"/>
              <a:t>Podem escalar verticalmente o poder de processamento ou horizontalmente com a adição de máquinas virtuais em cópias em conjunto com um controle de Load Balance de requisições.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26B5F3-F377-4C89-BAD0-58BD9E61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8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2EF7053C-4DD5-4333-AAB2-3F8ED9D9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858E-3B21-4F68-AA81-42CC7CD4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C5B42-B80F-49BF-97B3-91BF7B1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603499"/>
            <a:ext cx="11168742" cy="4036787"/>
          </a:xfrm>
        </p:spPr>
        <p:txBody>
          <a:bodyPr>
            <a:normAutofit fontScale="92500"/>
          </a:bodyPr>
          <a:lstStyle/>
          <a:p>
            <a:r>
              <a:rPr lang="pt-BR" sz="3000" dirty="0">
                <a:solidFill>
                  <a:srgbClr val="0070C0"/>
                </a:solidFill>
              </a:rPr>
              <a:t>Desvantagens</a:t>
            </a:r>
          </a:p>
          <a:p>
            <a:pPr marL="0" indent="0">
              <a:buNone/>
            </a:pPr>
            <a:endParaRPr lang="pt-BR" sz="2800" dirty="0">
              <a:solidFill>
                <a:srgbClr val="0070C0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Interdependência forte entre seus componentes.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Serviços críticos do software não podem ser escalonáveis individualmente.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Deploy da aplicação e disponibilização unificado em um único container.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Podem escalar verticalmente o poder de processamento ou horizontalmente com a adição de máquinas virtuais de cópias em conjunto com um controle de Load Balancer de requisições.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3AF8B6-4811-4E47-8E2D-B85ADBBF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pt-BR" noProof="0" smtClean="0"/>
              <a:t>9</a:t>
            </a:fld>
            <a:endParaRPr lang="pt-BR" noProof="0" dirty="0"/>
          </a:p>
        </p:txBody>
      </p:sp>
      <p:pic>
        <p:nvPicPr>
          <p:cNvPr id="5" name="Picture 4" descr="Página Inicial | FIESC">
            <a:extLst>
              <a:ext uri="{FF2B5EF4-FFF2-40B4-BE49-F238E27FC236}">
                <a16:creationId xmlns:a16="http://schemas.microsoft.com/office/drawing/2014/main" id="{2D506A5F-B744-49DC-9FCA-BDCC58E9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3" y="6390769"/>
            <a:ext cx="2394747" cy="4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7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&#10;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263_TF66741836" id="{3EE7DFA8-1399-4FC4-87A6-5DE665B87FBF}" vid="{FD2B5981-F6BF-49E0-9035-FC8C465248A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Procedimentos de começo de ano</Template>
  <TotalTime>739</TotalTime>
  <Words>643</Words>
  <Application>Microsoft Office PowerPoint</Application>
  <PresentationFormat>Widescreen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Century Gothic</vt:lpstr>
      <vt:lpstr>Linux Libertine</vt:lpstr>
      <vt:lpstr>Wingdings 3</vt:lpstr>
      <vt:lpstr>Íon - Sala da Diretoria
</vt:lpstr>
      <vt:lpstr>Arquitetura de sistemas WEB</vt:lpstr>
      <vt:lpstr>Hypertext Transfer Protocol (HTTP)</vt:lpstr>
      <vt:lpstr>Servidores web</vt:lpstr>
      <vt:lpstr>Servidores web</vt:lpstr>
      <vt:lpstr>Tipos de arquitetura web</vt:lpstr>
      <vt:lpstr>Monolítica</vt:lpstr>
      <vt:lpstr>Monolítica</vt:lpstr>
      <vt:lpstr>Monolítica</vt:lpstr>
      <vt:lpstr>Monolítica</vt:lpstr>
      <vt:lpstr>Micro serviços</vt:lpstr>
      <vt:lpstr>Micro serviços</vt:lpstr>
      <vt:lpstr>Micro serviços</vt:lpstr>
      <vt:lpstr>Micro serviços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WEB</dc:title>
  <dc:creator>Marlos Sedrez</dc:creator>
  <cp:lastModifiedBy>Marlos Sedrez</cp:lastModifiedBy>
  <cp:revision>23</cp:revision>
  <dcterms:created xsi:type="dcterms:W3CDTF">2021-03-28T16:13:36Z</dcterms:created>
  <dcterms:modified xsi:type="dcterms:W3CDTF">2021-03-30T10:49:04Z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