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59" r:id="rId7"/>
    <p:sldId id="260" r:id="rId8"/>
    <p:sldId id="261" r:id="rId9"/>
    <p:sldId id="270" r:id="rId10"/>
    <p:sldId id="262" r:id="rId11"/>
    <p:sldId id="266" r:id="rId12"/>
    <p:sldId id="267" r:id="rId13"/>
    <p:sldId id="263" r:id="rId14"/>
    <p:sldId id="264" r:id="rId15"/>
    <p:sldId id="265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635" autoAdjust="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6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7324BF-BDFF-475D-8345-40FEBF76508C}" type="datetime1">
              <a:rPr lang="pt-BR" smtClean="0"/>
              <a:t>28/07/2021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C7746-12A2-402E-9420-FF89023FB426}" type="datetime1">
              <a:rPr lang="pt-BR" smtClean="0"/>
              <a:pPr/>
              <a:t>28/07/2021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99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orma Livre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 userDrawn="1">
            <p:ph type="ctrTitle" hasCustomPrompt="1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F0262269-8DE3-46E3-A4FA-AC20F28AC566}" type="datetime1">
              <a:rPr lang="pt-BR" noProof="0" smtClean="0"/>
              <a:t>28/07/2021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tâ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v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E8DD34-F7A4-4856-9980-72C2A29CB3DA}" type="datetime1">
              <a:rPr lang="pt-BR" noProof="0" smtClean="0"/>
              <a:t>28/07/2021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21" name="Picture 4" descr="Página Inicial | FIESC">
            <a:extLst>
              <a:ext uri="{FF2B5EF4-FFF2-40B4-BE49-F238E27FC236}">
                <a16:creationId xmlns:a16="http://schemas.microsoft.com/office/drawing/2014/main" id="{803ADCF6-98E4-4EC0-95D8-05AF4DE797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tâ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v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F0AD9-3246-43E8-9105-ED029BB08591}" type="datetime1">
              <a:rPr lang="pt-BR" noProof="0" smtClean="0"/>
              <a:t>28/07/2021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21" name="Picture 4" descr="Página Inicial | FIESC">
            <a:extLst>
              <a:ext uri="{FF2B5EF4-FFF2-40B4-BE49-F238E27FC236}">
                <a16:creationId xmlns:a16="http://schemas.microsoft.com/office/drawing/2014/main" id="{6CC8120D-5BD3-4A52-9833-0BA65C5D27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BFBFC-FC9A-45FF-88AC-5C061B192E1A}" type="datetime1">
              <a:rPr lang="pt-BR" noProof="0" smtClean="0"/>
              <a:t>28/07/2021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8" name="Picture 4" descr="Página Inicial | FIESC">
            <a:extLst>
              <a:ext uri="{FF2B5EF4-FFF2-40B4-BE49-F238E27FC236}">
                <a16:creationId xmlns:a16="http://schemas.microsoft.com/office/drawing/2014/main" id="{086F4F93-3AB3-4084-983F-30EE4B3320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D2F06-7D10-46A9-8782-D965D8D8C427}" type="datetime1">
              <a:rPr lang="pt-BR" noProof="0" smtClean="0"/>
              <a:t>28/07/2021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10" name="Picture 4" descr="Página Inicial | FIESC">
            <a:extLst>
              <a:ext uri="{FF2B5EF4-FFF2-40B4-BE49-F238E27FC236}">
                <a16:creationId xmlns:a16="http://schemas.microsoft.com/office/drawing/2014/main" id="{093AA7BF-F23E-4FCF-8487-BCDD697B2F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EC7AE-1A3B-4CE5-BD7F-3CD6A4C28CB6}" type="datetime1">
              <a:rPr lang="pt-BR" noProof="0" smtClean="0"/>
              <a:t>28/07/2021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6" name="Picture 4" descr="Página Inicial | FIESC">
            <a:extLst>
              <a:ext uri="{FF2B5EF4-FFF2-40B4-BE49-F238E27FC236}">
                <a16:creationId xmlns:a16="http://schemas.microsoft.com/office/drawing/2014/main" id="{50406DC9-6827-497D-9EEC-2F97D02E79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1A5A4F-73AA-4B59-A374-2E032CF5D248}" type="datetime1">
              <a:rPr lang="pt-BR" noProof="0" smtClean="0"/>
              <a:t>28/07/2021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Retângulo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6" name="Picture 4" descr="Página Inicial | FIESC">
            <a:extLst>
              <a:ext uri="{FF2B5EF4-FFF2-40B4-BE49-F238E27FC236}">
                <a16:creationId xmlns:a16="http://schemas.microsoft.com/office/drawing/2014/main" id="{1ACA28F1-8102-4C48-BC21-3459638576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87A07E-9A9A-41CF-AD71-30A6F9D37B27}" type="datetime1">
              <a:rPr lang="pt-BR" noProof="0" smtClean="0"/>
              <a:t>28/07/2021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tângulo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tângulo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247CF-D4FE-436A-9B26-D19E3D2A4A2B}" type="datetime1">
              <a:rPr lang="pt-BR" noProof="0" smtClean="0"/>
              <a:t>28/07/2021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 -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2906F-8790-4782-81CB-C4BCC111C5A3}" type="datetime1">
              <a:rPr lang="pt-BR" noProof="0" smtClean="0"/>
              <a:t>28/07/2021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cadores como ícones 5 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sp>
        <p:nvSpPr>
          <p:cNvPr id="16" name="Espaço Reservado para Texto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sp>
        <p:nvSpPr>
          <p:cNvPr id="18" name="Espaço Reservado para Texto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sp>
        <p:nvSpPr>
          <p:cNvPr id="19" name="Espaço Reservado para Texto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6A5F8F-A49F-488C-A638-B8E6D208A58D}" type="datetime1">
              <a:rPr lang="pt-BR" noProof="0" smtClean="0"/>
              <a:t>28/07/2021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1" name="Espaço Reservado para Imagem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2" name="Espaço Reservado para Imagem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4" name="Espaço Reservado para Imagem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6" name="Espaço Reservado para Imagem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Marcadores de Ícone verticais cla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2" name="Espaço Reservado para Imagem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Espaço Reservado para Imagem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C62B2-06D8-4E03-A0D1-B648B65A2C1E}" type="datetime1">
              <a:rPr lang="pt-BR" noProof="0" smtClean="0"/>
              <a:t>28/07/2021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0" name="Espaço Reservado para Imagem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4" name="Espaço Reservado para Imagem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pic>
        <p:nvPicPr>
          <p:cNvPr id="25" name="Picture 4" descr="Página Inicial | FIESC">
            <a:extLst>
              <a:ext uri="{FF2B5EF4-FFF2-40B4-BE49-F238E27FC236}">
                <a16:creationId xmlns:a16="http://schemas.microsoft.com/office/drawing/2014/main" id="{8C260378-BD66-4A48-A69C-C64F47B811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Marcadores de Ícone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Espaço Reservado para Imagem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1" name="Espaço Reservado para Imagem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32" name="Espaço Reservado para Imagem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8D6FB5-79D0-47E5-BD5C-34C35A33C9AA}" type="datetime1">
              <a:rPr lang="pt-BR" noProof="0" smtClean="0"/>
              <a:t>28/07/2021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pic>
        <p:nvPicPr>
          <p:cNvPr id="25" name="Picture 4" descr="Página Inicial | FIESC">
            <a:extLst>
              <a:ext uri="{FF2B5EF4-FFF2-40B4-BE49-F238E27FC236}">
                <a16:creationId xmlns:a16="http://schemas.microsoft.com/office/drawing/2014/main" id="{8D66C215-4FD8-4D3D-9A9C-BC781E2269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Marcadores de Ícone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1" name="Espaço Reservado para Imagem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32" name="Espaço Reservado para Imagem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F837EF-7D0A-4DE9-9D6B-548F037CD0BB}" type="datetime1">
              <a:rPr lang="pt-BR" noProof="0" smtClean="0"/>
              <a:t>28/07/2021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pic>
        <p:nvPicPr>
          <p:cNvPr id="19" name="Picture 4" descr="Página Inicial | FIESC">
            <a:extLst>
              <a:ext uri="{FF2B5EF4-FFF2-40B4-BE49-F238E27FC236}">
                <a16:creationId xmlns:a16="http://schemas.microsoft.com/office/drawing/2014/main" id="{065B298F-47D9-4846-A5FD-565AC55C17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ágina Inicial | FIESC">
            <a:extLst>
              <a:ext uri="{FF2B5EF4-FFF2-40B4-BE49-F238E27FC236}">
                <a16:creationId xmlns:a16="http://schemas.microsoft.com/office/drawing/2014/main" id="{0DE48C8D-6D6A-495B-AAC0-E238AC654C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49" y="63497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Marcadores de Ícone horizont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3" name="Espaço Reservado para Imagem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Espaço Reservado para Imagem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B347D-3C51-4B5D-A540-C7B2780C75C9}" type="datetime1">
              <a:rPr lang="pt-BR" noProof="0" smtClean="0"/>
              <a:t>28/07/2021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Espaço Reservado para Imagem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pic>
        <p:nvPicPr>
          <p:cNvPr id="25" name="Picture 4" descr="Página Inicial | FIESC">
            <a:extLst>
              <a:ext uri="{FF2B5EF4-FFF2-40B4-BE49-F238E27FC236}">
                <a16:creationId xmlns:a16="http://schemas.microsoft.com/office/drawing/2014/main" id="{FE2D078E-AB39-4829-B266-8215A9DD93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tângulo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orma Livre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orma Livre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809AE05-D20B-4C34-ACF8-736C985841D1}" type="datetime1">
              <a:rPr lang="pt-BR" noProof="0" smtClean="0"/>
              <a:t>28/07/2021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22" name="Retângulo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153" y="1603593"/>
            <a:ext cx="9662010" cy="1654686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Iniciando programação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254478"/>
            <a:ext cx="8825658" cy="86142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Apresentado por: Marlos Sedrez</a:t>
            </a:r>
          </a:p>
        </p:txBody>
      </p:sp>
      <p:pic>
        <p:nvPicPr>
          <p:cNvPr id="1028" name="Picture 4" descr="Página Inicial | FIESC">
            <a:extLst>
              <a:ext uri="{FF2B5EF4-FFF2-40B4-BE49-F238E27FC236}">
                <a16:creationId xmlns:a16="http://schemas.microsoft.com/office/drawing/2014/main" id="{6CE4D947-168B-4DA7-8EA0-FDC2C7C1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40" y="5522259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6A8B6-44E9-4A20-A3DA-0B47292F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Lambda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52D1D4-1FF4-4DCB-B571-62653FAA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r>
              <a:rPr lang="pt-BR" dirty="0"/>
              <a:t>Está sendo retornado um </a:t>
            </a:r>
            <a:r>
              <a:rPr lang="pt-BR" dirty="0" err="1"/>
              <a:t>array</a:t>
            </a:r>
            <a:r>
              <a:rPr lang="pt-BR" dirty="0"/>
              <a:t> com apenas os números que satisfazerem a expressão   “n % 2 == 1”, nesse caso foram 5 dos 10 elementos numéricos..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B5446-B931-4CB2-AA61-2026D927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10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52933D-E6F2-472B-8137-71A20A51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170" y="2719806"/>
            <a:ext cx="55911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A49BA-C608-47C2-8F56-E8026004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Ternários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2BF9B-96AF-4A00-A512-273DE841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Serve para validar uma condição (</a:t>
            </a:r>
            <a:r>
              <a:rPr lang="pt-BR" dirty="0" err="1"/>
              <a:t>if</a:t>
            </a:r>
            <a:r>
              <a:rPr lang="pt-BR" dirty="0"/>
              <a:t> / </a:t>
            </a:r>
            <a:r>
              <a:rPr lang="pt-BR" dirty="0" err="1"/>
              <a:t>else</a:t>
            </a:r>
            <a:r>
              <a:rPr lang="pt-BR" dirty="0"/>
              <a:t>) dada a condição retorna um </a:t>
            </a:r>
            <a:r>
              <a:rPr lang="pt-BR" dirty="0" err="1"/>
              <a:t>true</a:t>
            </a:r>
            <a:r>
              <a:rPr lang="pt-BR" dirty="0"/>
              <a:t> ou false.</a:t>
            </a:r>
          </a:p>
          <a:p>
            <a:endParaRPr lang="pt-BR" dirty="0"/>
          </a:p>
          <a:p>
            <a:r>
              <a:rPr lang="pt-BR" dirty="0"/>
              <a:t>Temos três tipos de operadores</a:t>
            </a:r>
          </a:p>
          <a:p>
            <a:pPr lvl="1"/>
            <a:r>
              <a:rPr lang="pt-BR" dirty="0"/>
              <a:t>Relacionais (==, !=, &gt;,  &lt;,  &gt;=,  &lt;=)</a:t>
            </a:r>
          </a:p>
          <a:p>
            <a:pPr lvl="1"/>
            <a:r>
              <a:rPr lang="pt-BR" dirty="0"/>
              <a:t>Lógicos (&amp;&amp;, ||, !)</a:t>
            </a:r>
          </a:p>
          <a:p>
            <a:pPr lvl="1"/>
            <a:r>
              <a:rPr lang="pt-BR" dirty="0"/>
              <a:t>Ternários.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1D471B-54AB-4D97-854F-1A37C932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344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57BB1-4D5D-494F-9B51-BA5BCEE9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Ternários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7A1881-C583-47C5-A5FE-D096D751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537108" cy="3416300"/>
          </a:xfrm>
        </p:spPr>
        <p:txBody>
          <a:bodyPr>
            <a:normAutofit/>
          </a:bodyPr>
          <a:lstStyle/>
          <a:p>
            <a:r>
              <a:rPr lang="pt-BR" sz="2800" dirty="0" err="1"/>
              <a:t>condicao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?</a:t>
            </a:r>
            <a:r>
              <a:rPr lang="pt-BR" sz="2800" dirty="0"/>
              <a:t> </a:t>
            </a:r>
            <a:r>
              <a:rPr lang="pt-BR" sz="2800" dirty="0" err="1"/>
              <a:t>valor_se_verdadeiro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:</a:t>
            </a:r>
            <a:r>
              <a:rPr lang="pt-BR" sz="2800" dirty="0"/>
              <a:t> </a:t>
            </a:r>
            <a:r>
              <a:rPr lang="pt-BR" sz="2800" dirty="0" err="1"/>
              <a:t>valor_se_falso</a:t>
            </a: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5022CD-D71C-4D3E-BFF6-BCDA39FB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12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01F599-D4AC-4FCD-82FF-0A7F6695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20" y="3660107"/>
            <a:ext cx="55530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0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74EB6-2852-458B-B18B-4B567016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Properties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FEE8BD-3848-4311-B62C-E61B2160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Uma propriedade (</a:t>
            </a:r>
            <a:r>
              <a:rPr lang="pt-BR" b="0" i="0" dirty="0" err="1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Property</a:t>
            </a:r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) é um membro de uma classe que fornece um mecanismo flexível para ler, gravar ou calcular o valor de um dado em particular.</a:t>
            </a:r>
            <a:br>
              <a:rPr lang="pt-BR" dirty="0"/>
            </a:br>
            <a:endParaRPr lang="pt-BR" dirty="0"/>
          </a:p>
          <a:p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As propriedades permitem que uma classe exponha de uma maneira pública a obtenção e definição destes valores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A34FE8-9FE3-4243-8816-C3EF6807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13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06B492-8F47-40CE-9668-39A0A4E64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67" y="4277782"/>
            <a:ext cx="5610225" cy="14763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12B68EE-3D4A-4FE0-A1C5-891D34F29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425" y="5333472"/>
            <a:ext cx="5591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8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2C4C5-44B5-4A96-9702-59CD639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Properties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30ACEC-820E-4572-9A1F-E6F50590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Desde o C# 3.0 (Já estamos no 7.3) foi incluído o recurso de </a:t>
            </a:r>
            <a:r>
              <a:rPr lang="pt-BR" dirty="0" err="1"/>
              <a:t>Automatic</a:t>
            </a:r>
            <a:r>
              <a:rPr lang="pt-BR" dirty="0"/>
              <a:t> </a:t>
            </a:r>
            <a:r>
              <a:rPr lang="pt-BR" dirty="0" err="1"/>
              <a:t>Properties</a:t>
            </a:r>
            <a:r>
              <a:rPr lang="pt-BR" dirty="0"/>
              <a:t> (Propriedades Automáticas), ou seja, não necessitamos mais declarar o Get nem o Set, aquela variável interna de controle também não (é gerenciado automático).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43B2D0-5954-4AC1-A5DA-EAA8EB79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14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185957-4AEA-4D1B-AAA0-388CA19BB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71" y="4092993"/>
            <a:ext cx="5591175" cy="8858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E77452B-775E-4755-96BD-F0B260B4E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71" y="5200650"/>
            <a:ext cx="5591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FBA5B-C893-4E57-9B79-E4B70B01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Generics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BECC3-BDE3-4194-996D-CD3CC64B1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Generics</a:t>
            </a:r>
            <a:r>
              <a:rPr lang="pt-BR" dirty="0"/>
              <a:t> foram criados para eliminar o “casting“, facilitar a criação de classes e métodos e diminuir a quantidade de </a:t>
            </a:r>
            <a:r>
              <a:rPr lang="pt-BR" dirty="0" err="1"/>
              <a:t>boxing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Genérics</a:t>
            </a:r>
            <a:r>
              <a:rPr lang="pt-BR" dirty="0"/>
              <a:t> representa uma coleção de objetos fortemente </a:t>
            </a:r>
            <a:r>
              <a:rPr lang="pt-BR" dirty="0" err="1"/>
              <a:t>tipados</a:t>
            </a:r>
            <a:r>
              <a:rPr lang="pt-BR" dirty="0"/>
              <a:t>. Uma </a:t>
            </a:r>
            <a:r>
              <a:rPr lang="pt-BR" dirty="0" err="1"/>
              <a:t>collection</a:t>
            </a:r>
            <a:r>
              <a:rPr lang="pt-BR" dirty="0"/>
              <a:t> de </a:t>
            </a:r>
            <a:r>
              <a:rPr lang="pt-BR" dirty="0" err="1"/>
              <a:t>generics</a:t>
            </a:r>
            <a:r>
              <a:rPr lang="pt-BR" dirty="0"/>
              <a:t> fornece métodos para pesquisar, ordenar e manipular através de um índice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80685E-70CF-4707-A496-EF978987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910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091E2-14A7-4023-AB6D-5DC3669F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Generics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300D1-4AF1-4051-890A-B40C09B0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lista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76A9C-57FF-461D-981A-5E4587BE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16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7DA0F7-D5EC-429F-8C26-BC90B1DD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33" y="3042234"/>
            <a:ext cx="5686425" cy="2762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70E66C2-C7E4-4BCB-9B82-DB05F00EC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227" y="3922545"/>
            <a:ext cx="69532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0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A7017-4257-4A13-A617-DA3C9638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Generics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29773-6888-4016-A875-0C0676741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61468"/>
          </a:xfrm>
        </p:spPr>
        <p:txBody>
          <a:bodyPr/>
          <a:lstStyle/>
          <a:p>
            <a:r>
              <a:rPr lang="pt-BR" dirty="0"/>
              <a:t>Dada a classe para montar uma lista de N pessoas, seria assim: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4C19D2-59A0-4A20-AD2E-08EB4F97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17</a:t>
            </a:fld>
            <a:endParaRPr lang="pt-BR" noProof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0794F3-4673-4F36-8D6E-CF714D3B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3028476"/>
            <a:ext cx="5629275" cy="31432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EBB3561-26C0-486C-BFA9-1F583DFB5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28476"/>
            <a:ext cx="56292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2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16BAC-803F-419E-BEFB-22726004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Generics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B8D4CB-DEA6-4468-BD02-ED772478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Realizando a mesma operação de forma diferente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D78509-3360-4B9B-B57B-7F8EE72F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18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D7A9D2-53AD-4D29-8626-9BE27B6E1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50" y="3196918"/>
            <a:ext cx="5638800" cy="21050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F4FCF0-2365-4005-942A-940EA0CD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3196918"/>
            <a:ext cx="56292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6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1E835-BADF-4E1D-9996-5826772A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Generics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21041A8-BF10-42E0-AC6E-860DDD677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411" y="3711128"/>
            <a:ext cx="5619750" cy="1428750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33F007-73CA-4089-B2A1-176BA5E0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19</a:t>
            </a:fld>
            <a:endParaRPr lang="pt-BR" noProof="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847E8DF-0C0A-4737-9AFD-3520EA5A911E}"/>
              </a:ext>
            </a:extLst>
          </p:cNvPr>
          <p:cNvSpPr txBox="1">
            <a:spLocks/>
          </p:cNvSpPr>
          <p:nvPr/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Escrevendo um método que recebe uma lista genérica de Pessoas e trabalha os dados da lista:</a:t>
            </a:r>
          </a:p>
        </p:txBody>
      </p:sp>
    </p:spTree>
    <p:extLst>
      <p:ext uri="{BB962C8B-B14F-4D97-AF65-F5344CB8AC3E}">
        <p14:creationId xmlns:p14="http://schemas.microsoft.com/office/powerpoint/2010/main" val="346598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78306-B77D-496C-B16C-40F6E323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Variáveis e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42581-096B-4909-9B8D-CE8AC81C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variável é uma alocação de uma quantidade de memória.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declaração da variável sempre é feita com “ Tipo </a:t>
            </a:r>
            <a:r>
              <a:rPr lang="pt-BR" dirty="0" err="1"/>
              <a:t>nomeVariavel</a:t>
            </a:r>
            <a:r>
              <a:rPr lang="pt-BR" dirty="0"/>
              <a:t>; ”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E6E52E-CA2F-4E7C-8247-8359C72A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2</a:t>
            </a:fld>
            <a:endParaRPr lang="pt-BR" noProof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8FEF37-CB97-4D26-B8AF-8370B60A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67" y="4311650"/>
            <a:ext cx="5237749" cy="338554"/>
          </a:xfrm>
          <a:prstGeom prst="rect">
            <a:avLst/>
          </a:prstGeom>
          <a:solidFill>
            <a:srgbClr val="1B24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 MeuInteiro = 0;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11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E36F0-E062-47CD-B33D-87119355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Expressões Lambdas e Listas </a:t>
            </a:r>
            <a:r>
              <a:rPr lang="pt-BR" dirty="0" err="1"/>
              <a:t>genericas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B46B3-EDD2-475A-BE6A-96F12B52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várias abordagens possíveis para trabalhar uma lista genérica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3F547C-A1FD-470C-9F6B-BA1BBB34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20</a:t>
            </a:fld>
            <a:endParaRPr lang="pt-BR" noProof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2D9561-18AF-49DF-B697-25EFB3D50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090" y="3169707"/>
            <a:ext cx="56102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9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22B45-ACD8-4ABA-ACA9-A91AFED8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D1674-4E93-46C8-A294-7226184A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projeto </a:t>
            </a:r>
            <a:r>
              <a:rPr lang="pt-BR" dirty="0" err="1"/>
              <a:t>c#</a:t>
            </a:r>
            <a:r>
              <a:rPr lang="pt-BR" dirty="0"/>
              <a:t> web </a:t>
            </a:r>
            <a:r>
              <a:rPr lang="pt-BR" dirty="0" err="1"/>
              <a:t>forms</a:t>
            </a:r>
            <a:r>
              <a:rPr lang="pt-BR" dirty="0"/>
              <a:t> com uma página e realizar as os teste com os conceitos da apresentação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503B8E-1A87-4DEF-A147-67B24142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2719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5E9A4-55AB-43AD-AA4C-D9B4674F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err="1"/>
              <a:t>Stack</a:t>
            </a:r>
            <a:r>
              <a:rPr lang="pt-BR" sz="2800" dirty="0"/>
              <a:t> e </a:t>
            </a:r>
            <a:r>
              <a:rPr lang="pt-BR" sz="2800" dirty="0" err="1"/>
              <a:t>Heap</a:t>
            </a: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826D0-CD7B-4B5E-B309-5E7E7656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3</a:t>
            </a:fld>
            <a:endParaRPr lang="pt-BR" noProof="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89D837C-18F3-4B2C-B674-25B41556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gerenciamento da memória no C# é feito em duas áreas de memória, o </a:t>
            </a:r>
            <a:r>
              <a:rPr lang="pt-BR" dirty="0" err="1"/>
              <a:t>Stack</a:t>
            </a:r>
            <a:r>
              <a:rPr lang="pt-BR" dirty="0"/>
              <a:t> e o </a:t>
            </a:r>
            <a:r>
              <a:rPr lang="pt-BR" dirty="0" err="1"/>
              <a:t>Heap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Stack</a:t>
            </a:r>
            <a:r>
              <a:rPr lang="pt-BR" dirty="0"/>
              <a:t> é uma área bem pequena de memória e funciona no formato de pilha.</a:t>
            </a:r>
          </a:p>
          <a:p>
            <a:endParaRPr lang="pt-BR" dirty="0"/>
          </a:p>
          <a:p>
            <a:r>
              <a:rPr lang="pt-BR" dirty="0"/>
              <a:t>Quando a </a:t>
            </a:r>
            <a:r>
              <a:rPr lang="pt-BR" dirty="0" err="1"/>
              <a:t>Stack</a:t>
            </a:r>
            <a:r>
              <a:rPr lang="pt-BR" dirty="0"/>
              <a:t> atinge seu tamanho máximo temos um problema muito conhecido como “</a:t>
            </a:r>
            <a:r>
              <a:rPr lang="pt-BR" dirty="0" err="1"/>
              <a:t>stack</a:t>
            </a:r>
            <a:r>
              <a:rPr lang="pt-BR" dirty="0"/>
              <a:t> overflow”. Os dados armazenados na </a:t>
            </a:r>
            <a:r>
              <a:rPr lang="pt-BR" dirty="0" err="1"/>
              <a:t>Stack</a:t>
            </a:r>
            <a:r>
              <a:rPr lang="pt-BR" dirty="0"/>
              <a:t> são chamados de “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59565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71F6E-F792-4D06-944B-32850840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err="1"/>
              <a:t>Stack</a:t>
            </a:r>
            <a:r>
              <a:rPr lang="pt-BR" sz="3600" dirty="0"/>
              <a:t> e </a:t>
            </a:r>
            <a:r>
              <a:rPr lang="pt-BR" sz="3600" dirty="0" err="1"/>
              <a:t>Heap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8EA47-04AE-43AF-8995-6E5C5B51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custo de se criar um objeto na </a:t>
            </a:r>
            <a:r>
              <a:rPr lang="pt-BR" dirty="0" err="1"/>
              <a:t>Heap</a:t>
            </a:r>
            <a:r>
              <a:rPr lang="pt-BR" dirty="0"/>
              <a:t> é muito maior do que na </a:t>
            </a:r>
            <a:r>
              <a:rPr lang="pt-BR" dirty="0" err="1"/>
              <a:t>Stack</a:t>
            </a:r>
            <a:r>
              <a:rPr lang="pt-BR" dirty="0"/>
              <a:t>, sendo assim na área de memória </a:t>
            </a:r>
            <a:r>
              <a:rPr lang="pt-BR" dirty="0" err="1"/>
              <a:t>Stack</a:t>
            </a:r>
            <a:r>
              <a:rPr lang="pt-BR" dirty="0"/>
              <a:t> nós temos os 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a seguir:</a:t>
            </a:r>
          </a:p>
          <a:p>
            <a:endParaRPr lang="pt-BR" dirty="0"/>
          </a:p>
          <a:p>
            <a:r>
              <a:rPr lang="pt-BR" dirty="0"/>
              <a:t>Tipos numéricos (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long</a:t>
            </a:r>
            <a:r>
              <a:rPr lang="pt-BR" dirty="0"/>
              <a:t>, short </a:t>
            </a:r>
            <a:r>
              <a:rPr lang="pt-BR" dirty="0" err="1"/>
              <a:t>etc</a:t>
            </a:r>
            <a:r>
              <a:rPr lang="pt-BR" dirty="0"/>
              <a:t>), ponto flutuante (</a:t>
            </a:r>
            <a:r>
              <a:rPr lang="pt-BR" dirty="0" err="1"/>
              <a:t>float</a:t>
            </a:r>
            <a:r>
              <a:rPr lang="pt-BR" dirty="0"/>
              <a:t>), decimal (</a:t>
            </a:r>
            <a:r>
              <a:rPr lang="pt-BR" dirty="0" err="1"/>
              <a:t>double</a:t>
            </a:r>
            <a:r>
              <a:rPr lang="pt-BR" dirty="0"/>
              <a:t>), booleanos (</a:t>
            </a:r>
            <a:r>
              <a:rPr lang="pt-BR" dirty="0" err="1"/>
              <a:t>true</a:t>
            </a:r>
            <a:r>
              <a:rPr lang="pt-BR" dirty="0"/>
              <a:t> e false) e estruturas definidas pelo usuário (</a:t>
            </a:r>
            <a:r>
              <a:rPr lang="pt-BR" dirty="0" err="1"/>
              <a:t>struct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Na </a:t>
            </a:r>
            <a:r>
              <a:rPr lang="pt-BR" dirty="0" err="1"/>
              <a:t>Heap</a:t>
            </a:r>
            <a:r>
              <a:rPr lang="pt-BR" dirty="0"/>
              <a:t> nós temos os </a:t>
            </a:r>
            <a:r>
              <a:rPr lang="pt-BR" dirty="0" err="1"/>
              <a:t>Reference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do tipo: Classes, Interfaces e </a:t>
            </a:r>
            <a:r>
              <a:rPr lang="pt-BR" dirty="0" err="1"/>
              <a:t>Delegates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26DE4B-1B43-435A-BAAA-B54CFFC7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758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CA8AB-A167-45DB-B783-13B237F3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Passagem de Valor ou por 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8741A-4500-46F6-AC1C-0A6347C5D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valor será passa o valor da variável para que possa ser trabalhada deixando a variável original inalterada.</a:t>
            </a:r>
          </a:p>
          <a:p>
            <a:r>
              <a:rPr lang="pt-BR" dirty="0"/>
              <a:t>Por referência é passado o endereço de memoria onde se encontra o valor.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7FB114-2C19-405F-A1CE-D781CF0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5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18B1AB-DE28-4639-BEE6-5F02041E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09" y="4311650"/>
            <a:ext cx="56007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0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017EC-B83F-4B74-8CEA-B1CBCEA4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Boxing</a:t>
            </a:r>
            <a:r>
              <a:rPr lang="pt-BR" dirty="0"/>
              <a:t> e Unboxing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BE630-BFC5-453C-80B9-DE777A2D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Boxing</a:t>
            </a:r>
            <a:r>
              <a:rPr lang="pt-BR" dirty="0"/>
              <a:t> é o processo de converter um “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” para o tipo de </a:t>
            </a:r>
            <a:r>
              <a:rPr lang="pt-BR" dirty="0" err="1"/>
              <a:t>object</a:t>
            </a:r>
            <a:r>
              <a:rPr lang="pt-BR" dirty="0"/>
              <a:t> ou a qualquer tipo de interface implementada por este tipo de valor “</a:t>
            </a:r>
            <a:r>
              <a:rPr lang="pt-BR" dirty="0" err="1"/>
              <a:t>Reference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”.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1DDBA3-10C7-4E81-BE8C-0F6BC565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6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F4FB5C-EE1B-4510-A1A3-B4DA809B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51" y="4067175"/>
            <a:ext cx="56197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7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AD505-872C-4FA4-99AD-71B4B161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repetição </a:t>
            </a:r>
            <a:br>
              <a:rPr lang="pt-BR" dirty="0"/>
            </a:br>
            <a:r>
              <a:rPr lang="pt-BR" dirty="0"/>
              <a:t>For – </a:t>
            </a:r>
            <a:r>
              <a:rPr lang="pt-BR" dirty="0" err="1"/>
              <a:t>Foreach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806B2-B977-49BF-B9C9-450C973E9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Laço FOR</a:t>
            </a:r>
            <a:r>
              <a:rPr lang="pt-BR" dirty="0"/>
              <a:t>: Leitura: Para i (inteiro) igual a 0 até i menor igual a 10 acrescente i+1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Laço FOR EACH</a:t>
            </a:r>
            <a:r>
              <a:rPr lang="pt-BR" dirty="0"/>
              <a:t>: Funciona um pouco diferente, é muito utilizado para varrer tipos de objetos que estão contidos em uma coleção (</a:t>
            </a:r>
            <a:r>
              <a:rPr lang="pt-BR" dirty="0" err="1"/>
              <a:t>array</a:t>
            </a:r>
            <a:r>
              <a:rPr lang="pt-BR" dirty="0"/>
              <a:t> de objetos).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B59C8B-C72A-43EE-8EA0-3CC917E8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7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B1AED9-E469-49A6-96F2-7407A61A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33" y="2908885"/>
            <a:ext cx="5581650" cy="8477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DE9469F-6CFD-49A4-B61B-7B1974DA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33" y="4311650"/>
            <a:ext cx="55911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3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2891D-BE2C-4B7A-96D7-F60D13D1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repetição </a:t>
            </a:r>
            <a:br>
              <a:rPr lang="pt-BR" dirty="0"/>
            </a:br>
            <a:r>
              <a:rPr lang="pt-BR" dirty="0" err="1"/>
              <a:t>While</a:t>
            </a:r>
            <a:r>
              <a:rPr lang="pt-BR" dirty="0"/>
              <a:t> – Do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E98DF3-AE3E-4062-9563-283E11FD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Laço WHILE</a:t>
            </a:r>
            <a:r>
              <a:rPr lang="pt-BR" dirty="0"/>
              <a:t>: Enquanto (condição esperada não ocorre) faça.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Laço DO WHILE</a:t>
            </a:r>
            <a:r>
              <a:rPr lang="pt-BR" dirty="0"/>
              <a:t>: Faça Enquanto (condição esperada não ocorre).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C046D3-44CE-412D-BFEB-6483BD9F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8</a:t>
            </a:fld>
            <a:endParaRPr lang="pt-BR" noProof="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AEF043-17B3-4598-ADF2-D2E174DD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007" y="3028281"/>
            <a:ext cx="5581650" cy="1143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A4B06CD-63FF-4767-BE09-CAE9DEFBC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532" y="4596062"/>
            <a:ext cx="5572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7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F785-9EC9-4C9D-B05F-1915AF86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Lambda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7344F5-B43B-4B62-A9DF-87D181E1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LINQ –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Integrated</a:t>
            </a:r>
            <a:r>
              <a:rPr lang="pt-BR" dirty="0"/>
              <a:t> Query, foi introduzido no framework 3.5 para realizar consultas diretas a base de dados ou documentos XML, coleções de objetos e qualquer outra estrutura de dados. Sua sintaxe é parecida com a linguagem SQL</a:t>
            </a:r>
          </a:p>
          <a:p>
            <a:endParaRPr lang="pt-BR" dirty="0"/>
          </a:p>
          <a:p>
            <a:r>
              <a:rPr lang="pt-BR" dirty="0"/>
              <a:t>Para criar uma expressão lambda é necessário fazer uso do operador lambda “=&gt;” que podemos entender como “Vai para”.</a:t>
            </a:r>
          </a:p>
          <a:p>
            <a:endParaRPr lang="pt-BR" dirty="0"/>
          </a:p>
          <a:p>
            <a:r>
              <a:rPr lang="pt-BR" dirty="0"/>
              <a:t>Uma expressão lambda sempre consiste de duas partes (esquerda e direita) separadas pelo  “=&gt;”. A parte à esquerda do “=&gt;” contém uma lista de argumentos (de tipo não necessariamente definido, pois os tipos podem ser </a:t>
            </a:r>
            <a:r>
              <a:rPr lang="pt-BR" dirty="0" err="1"/>
              <a:t>automáticamente</a:t>
            </a:r>
            <a:r>
              <a:rPr lang="pt-BR" dirty="0"/>
              <a:t> indicados pelo compilador). O lado direito contém as instruções.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527DF7-6738-401B-99ED-2661BAF4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05401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&#10;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263_TF66741836" id="{3EE7DFA8-1399-4FC4-87A6-5DE665B87FBF}" vid="{FD2B5981-F6BF-49E0-9035-FC8C465248A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A1C8E2-513F-4C9C-99C7-9AE0E7429B06}">
  <ds:schemaRefs>
    <ds:schemaRef ds:uri="fb0879af-3eba-417a-a55a-ffe6dcd6ca77"/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Procedimentos de começo de ano</Template>
  <TotalTime>887</TotalTime>
  <Words>808</Words>
  <Application>Microsoft Office PowerPoint</Application>
  <PresentationFormat>Widescreen</PresentationFormat>
  <Paragraphs>99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Tahoma</vt:lpstr>
      <vt:lpstr>Wingdings 3</vt:lpstr>
      <vt:lpstr>Íon - Sala da Diretoria
</vt:lpstr>
      <vt:lpstr>Iniciando programação C#</vt:lpstr>
      <vt:lpstr>Variáveis e tipos</vt:lpstr>
      <vt:lpstr>Stack e Heap</vt:lpstr>
      <vt:lpstr>Stack e Heap</vt:lpstr>
      <vt:lpstr>Passagem de Valor ou por Referência</vt:lpstr>
      <vt:lpstr>Boxing e Unboxing</vt:lpstr>
      <vt:lpstr>Comandos de repetição  For – Foreach</vt:lpstr>
      <vt:lpstr>Comandos de repetição  While – Do While</vt:lpstr>
      <vt:lpstr>Expressão Lambda</vt:lpstr>
      <vt:lpstr>Expressão Lambda</vt:lpstr>
      <vt:lpstr>Operadores Ternários</vt:lpstr>
      <vt:lpstr>Operadores Ternários</vt:lpstr>
      <vt:lpstr>Properties</vt:lpstr>
      <vt:lpstr>Properties</vt:lpstr>
      <vt:lpstr>Generics</vt:lpstr>
      <vt:lpstr>Generics</vt:lpstr>
      <vt:lpstr>Generics</vt:lpstr>
      <vt:lpstr>Generics</vt:lpstr>
      <vt:lpstr>Generics</vt:lpstr>
      <vt:lpstr> Expressões Lambdas e Listas genericas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WEB</dc:title>
  <dc:creator>Marlos Sedrez</dc:creator>
  <cp:lastModifiedBy>Marlos Sedrez</cp:lastModifiedBy>
  <cp:revision>28</cp:revision>
  <dcterms:created xsi:type="dcterms:W3CDTF">2021-03-28T16:13:36Z</dcterms:created>
  <dcterms:modified xsi:type="dcterms:W3CDTF">2021-07-28T20:06:00Z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