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8" r:id="rId3"/>
    <p:sldId id="259" r:id="rId4"/>
    <p:sldId id="260" r:id="rId5"/>
    <p:sldId id="265" r:id="rId6"/>
    <p:sldId id="264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9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K\Desktop\&#1050;&#1080;&#1088;&#1075;&#1080;&#1079;&#1099;%20&#1072;&#1083;&#1082;&#1086;&#1075;&#1086;&#1083;&#1100;\&#1057;&#1074;&#1086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K\Desktop\&#1050;&#1080;&#1088;&#1075;&#1080;&#1079;&#1099;%20&#1072;&#1083;&#1082;&#1086;&#1075;&#1086;&#1083;&#1100;\&#1057;&#1074;&#1086;&#107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K\Desktop\&#1050;&#1080;&#1088;&#1075;&#1080;&#1079;&#1099;%20&#1072;&#1083;&#1082;&#1086;&#1075;&#1086;&#1083;&#1100;\&#1057;&#1074;&#1086;&#107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K\Desktop\&#1050;&#1080;&#1088;&#1075;&#1080;&#1079;&#1099;%20&#1072;&#1083;&#1082;&#1086;&#1075;&#1086;&#1083;&#1100;\&#1057;&#1074;&#1086;&#10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K\Desktop\&#1050;&#1080;&#1088;&#1075;&#1080;&#1079;&#1099;%20&#1072;&#1083;&#1082;&#1086;&#1075;&#1086;&#1083;&#1100;\&#1057;&#1074;&#1086;&#107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ECK\Desktop\&#1050;&#1080;&#1088;&#1075;&#1080;&#1079;&#1099;%20&#1072;&#1083;&#1082;&#1086;&#1075;&#1086;&#1083;&#1100;\&#1057;&#1074;&#1086;&#1076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chemeClr val="tx1"/>
                </a:solidFill>
              </a:rPr>
              <a:t>Пол респондентов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KG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E4-344B-A912-8167648254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E4-344B-A912-816764825445}"/>
              </c:ext>
            </c:extLst>
          </c:dPt>
          <c:dLbls>
            <c:dLbl>
              <c:idx val="0"/>
              <c:layout>
                <c:manualLayout>
                  <c:x val="-0.206837202213493"/>
                  <c:y val="0.1173336546420510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406970978440263"/>
                      <c:h val="0.191157002997207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9E4-344B-A912-816764825445}"/>
                </c:ext>
              </c:extLst>
            </c:dLbl>
            <c:dLbl>
              <c:idx val="1"/>
              <c:layout>
                <c:manualLayout>
                  <c:x val="0.27152659396227125"/>
                  <c:y val="-0.1078647145025702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286455457161855"/>
                      <c:h val="0.154529090990078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9E4-344B-A912-8167648254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KG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Пол!$A$2:$B$2</c:f>
              <c:strCache>
                <c:ptCount val="2"/>
                <c:pt idx="0">
                  <c:v>М</c:v>
                </c:pt>
                <c:pt idx="1">
                  <c:v>Ж</c:v>
                </c:pt>
              </c:strCache>
            </c:strRef>
          </c:cat>
          <c:val>
            <c:numRef>
              <c:f>Пол!$A$3:$B$3</c:f>
              <c:numCache>
                <c:formatCode>General</c:formatCode>
                <c:ptCount val="2"/>
                <c:pt idx="0">
                  <c:v>177</c:v>
                </c:pt>
                <c:pt idx="1">
                  <c:v>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E4-344B-A912-816764825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ru-K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tx1"/>
                </a:solidFill>
              </a:rPr>
              <a:t>Возраст респондентов</a:t>
            </a:r>
          </a:p>
        </c:rich>
      </c:tx>
      <c:layout>
        <c:manualLayout>
          <c:xMode val="edge"/>
          <c:yMode val="edge"/>
          <c:x val="0.26375003523174134"/>
          <c:y val="3.2558144006337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KG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F-B044-93FD-27A8583F1E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4F-B044-93FD-27A8583F1E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A4F-B044-93FD-27A8583F1E8D}"/>
              </c:ext>
            </c:extLst>
          </c:dPt>
          <c:dLbls>
            <c:dLbl>
              <c:idx val="0"/>
              <c:layout>
                <c:manualLayout>
                  <c:x val="-0.23411733089677783"/>
                  <c:y val="-0.1638418635170603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A4F-B044-93FD-27A8583F1E8D}"/>
                </c:ext>
              </c:extLst>
            </c:dLbl>
            <c:dLbl>
              <c:idx val="1"/>
              <c:layout>
                <c:manualLayout>
                  <c:x val="0.20583716284611181"/>
                  <c:y val="8.546733741615630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A4F-B044-93FD-27A8583F1E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KG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Возраст!$A$2:$C$2</c:f>
              <c:strCache>
                <c:ptCount val="3"/>
                <c:pt idx="0">
                  <c:v>18-21</c:v>
                </c:pt>
                <c:pt idx="1">
                  <c:v>21-25</c:v>
                </c:pt>
                <c:pt idx="2">
                  <c:v>25+</c:v>
                </c:pt>
              </c:strCache>
            </c:strRef>
          </c:cat>
          <c:val>
            <c:numRef>
              <c:f>Возраст!$A$3:$C$3</c:f>
              <c:numCache>
                <c:formatCode>General</c:formatCode>
                <c:ptCount val="3"/>
                <c:pt idx="0">
                  <c:v>290</c:v>
                </c:pt>
                <c:pt idx="1">
                  <c:v>100</c:v>
                </c:pt>
                <c:pt idx="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4F-B044-93FD-27A8583F1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 b="1">
          <a:solidFill>
            <a:schemeClr val="bg1"/>
          </a:solidFill>
        </a:defRPr>
      </a:pPr>
      <a:endParaRPr lang="ru-KG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AF-D440-9795-5AA7603A24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AF-D440-9795-5AA7603A24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9AF-D440-9795-5AA7603A24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9AF-D440-9795-5AA7603A24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49CF49A-87FE-4224-A019-609850025917}" type="PERCENTAGE">
                      <a:rPr lang="en-US" baseline="0" smtClean="0"/>
                      <a:pPr/>
                      <a:t>[ПРОЦЕНТ]</a:t>
                    </a:fld>
                    <a:endParaRPr lang="ru-KG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9AF-D440-9795-5AA7603A24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BC69B56-3317-4A17-8591-3956CFB7C060}" type="PERCENTAGE">
                      <a:rPr lang="en-US" baseline="0" smtClean="0"/>
                      <a:pPr/>
                      <a:t>[ПРОЦЕНТ]</a:t>
                    </a:fld>
                    <a:endParaRPr lang="ru-KG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9AF-D440-9795-5AA7603A24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23 %</a:t>
                    </a:r>
                    <a:endParaRPr lang="en-US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9AF-D440-9795-5AA7603A24B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24788E0-6666-4A08-B20A-DB70A8C731B6}" type="PERCENTAGE">
                      <a:rPr lang="en-US" baseline="0" smtClean="0"/>
                      <a:pPr/>
                      <a:t>[ПРОЦЕНТ]</a:t>
                    </a:fld>
                    <a:endParaRPr lang="ru-KG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9AF-D440-9795-5AA7603A24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KG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Когда!$A$2:$D$2</c:f>
              <c:strCache>
                <c:ptCount val="4"/>
                <c:pt idx="0">
                  <c:v>До 16 лет</c:v>
                </c:pt>
                <c:pt idx="1">
                  <c:v>16-18 лет</c:v>
                </c:pt>
                <c:pt idx="2">
                  <c:v>18-21 лет</c:v>
                </c:pt>
                <c:pt idx="3">
                  <c:v>Более 21 лет</c:v>
                </c:pt>
              </c:strCache>
            </c:strRef>
          </c:cat>
          <c:val>
            <c:numRef>
              <c:f>Когда!$A$3:$D$3</c:f>
              <c:numCache>
                <c:formatCode>General</c:formatCode>
                <c:ptCount val="4"/>
                <c:pt idx="0">
                  <c:v>106</c:v>
                </c:pt>
                <c:pt idx="1">
                  <c:v>173</c:v>
                </c:pt>
                <c:pt idx="2">
                  <c:v>92</c:v>
                </c:pt>
                <c:pt idx="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AF-D440-9795-5AA7603A24B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2004965699508081E-2"/>
          <c:y val="2.1127756381996491E-2"/>
          <c:w val="0.94407088815256923"/>
          <c:h val="0.173139468146164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K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ru-KG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K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Что!$A$3:$E$3</c:f>
              <c:strCache>
                <c:ptCount val="5"/>
                <c:pt idx="0">
                  <c:v>Пиво</c:v>
                </c:pt>
                <c:pt idx="1">
                  <c:v>Вино/Шампанское</c:v>
                </c:pt>
                <c:pt idx="2">
                  <c:v>Крепкий алкоголь (Водка, Бренди, Виски и т.п.)</c:v>
                </c:pt>
                <c:pt idx="3">
                  <c:v>Самодельный алкоголь (Самогон, Домашнее вино и т.п.)</c:v>
                </c:pt>
                <c:pt idx="4">
                  <c:v>Коктейли</c:v>
                </c:pt>
              </c:strCache>
            </c:strRef>
          </c:cat>
          <c:val>
            <c:numRef>
              <c:f>Что!$A$4:$E$4</c:f>
              <c:numCache>
                <c:formatCode>0%</c:formatCode>
                <c:ptCount val="5"/>
                <c:pt idx="0">
                  <c:v>0.28000000000000003</c:v>
                </c:pt>
                <c:pt idx="1">
                  <c:v>0.36</c:v>
                </c:pt>
                <c:pt idx="2">
                  <c:v>0.22</c:v>
                </c:pt>
                <c:pt idx="3">
                  <c:v>0.08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1-E649-BF69-04BCE81504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97976399"/>
        <c:axId val="697976815"/>
      </c:barChart>
      <c:catAx>
        <c:axId val="69797639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G"/>
          </a:p>
        </c:txPr>
        <c:crossAx val="697976815"/>
        <c:crosses val="autoZero"/>
        <c:auto val="1"/>
        <c:lblAlgn val="ctr"/>
        <c:lblOffset val="100"/>
        <c:noMultiLvlLbl val="0"/>
      </c:catAx>
      <c:valAx>
        <c:axId val="697976815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G"/>
          </a:p>
        </c:txPr>
        <c:crossAx val="69797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600"/>
      </a:pPr>
      <a:endParaRPr lang="ru-KG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K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Причина!$A$1:$I$1</c:f>
              <c:strCache>
                <c:ptCount val="9"/>
                <c:pt idx="0">
                  <c:v>Недостаток знаний о вреде алкоголя</c:v>
                </c:pt>
                <c:pt idx="1">
                  <c:v>Доступность спиртных напитков</c:v>
                </c:pt>
                <c:pt idx="2">
                  <c:v>Пример взрослых</c:v>
                </c:pt>
                <c:pt idx="3">
                  <c:v>Отсутствие интересов</c:v>
                </c:pt>
                <c:pt idx="4">
                  <c:v>Безнаказанность</c:v>
                </c:pt>
                <c:pt idx="5">
                  <c:v>Отсутствие мест культурного отдыха</c:v>
                </c:pt>
                <c:pt idx="6">
                  <c:v>Влияние окружения</c:v>
                </c:pt>
                <c:pt idx="7">
                  <c:v>Конфликты</c:v>
                </c:pt>
                <c:pt idx="8">
                  <c:v>Другое</c:v>
                </c:pt>
              </c:strCache>
            </c:strRef>
          </c:cat>
          <c:val>
            <c:numRef>
              <c:f>Причина!$A$2:$I$2</c:f>
              <c:numCache>
                <c:formatCode>0%</c:formatCode>
                <c:ptCount val="9"/>
                <c:pt idx="0">
                  <c:v>0.2</c:v>
                </c:pt>
                <c:pt idx="1">
                  <c:v>0.46</c:v>
                </c:pt>
                <c:pt idx="2">
                  <c:v>0.33</c:v>
                </c:pt>
                <c:pt idx="3">
                  <c:v>0.33</c:v>
                </c:pt>
                <c:pt idx="4">
                  <c:v>0.16</c:v>
                </c:pt>
                <c:pt idx="5">
                  <c:v>0.12</c:v>
                </c:pt>
                <c:pt idx="6">
                  <c:v>0.43</c:v>
                </c:pt>
                <c:pt idx="7">
                  <c:v>0.24</c:v>
                </c:pt>
                <c:pt idx="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8A-4A74-BAA7-1D4B1393A3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1513455"/>
        <c:axId val="441518447"/>
      </c:barChart>
      <c:catAx>
        <c:axId val="44151345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all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G"/>
          </a:p>
        </c:txPr>
        <c:crossAx val="441518447"/>
        <c:crosses val="autoZero"/>
        <c:auto val="1"/>
        <c:lblAlgn val="ctr"/>
        <c:lblOffset val="100"/>
        <c:noMultiLvlLbl val="0"/>
      </c:catAx>
      <c:valAx>
        <c:axId val="441518447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G"/>
          </a:p>
        </c:txPr>
        <c:crossAx val="441513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ru-KG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KG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Меры!$A$1:$I$1</c:f>
              <c:strCache>
                <c:ptCount val="9"/>
                <c:pt idx="0">
                  <c:v>Ограничение продажи и повышение цен</c:v>
                </c:pt>
                <c:pt idx="1">
                  <c:v>Штрафы для нарушителей</c:v>
                </c:pt>
                <c:pt idx="2">
                  <c:v>Публичное осуждение в СМИ и соцсетях</c:v>
                </c:pt>
                <c:pt idx="3">
                  <c:v>Ужесточение законодательства</c:v>
                </c:pt>
                <c:pt idx="4">
                  <c:v>Разъяснение вреда</c:v>
                </c:pt>
                <c:pt idx="5">
                  <c:v>Пропаганда ЗОЖ</c:v>
                </c:pt>
                <c:pt idx="6">
                  <c:v>Строительство и доступ к спортплощадкам</c:v>
                </c:pt>
                <c:pt idx="7">
                  <c:v>Развитие дешевых и бесплатных спортсекций</c:v>
                </c:pt>
                <c:pt idx="8">
                  <c:v>Другое</c:v>
                </c:pt>
              </c:strCache>
            </c:strRef>
          </c:cat>
          <c:val>
            <c:numRef>
              <c:f>Меры!$A$2:$I$2</c:f>
              <c:numCache>
                <c:formatCode>0%</c:formatCode>
                <c:ptCount val="9"/>
                <c:pt idx="0">
                  <c:v>0.32</c:v>
                </c:pt>
                <c:pt idx="1">
                  <c:v>0.26</c:v>
                </c:pt>
                <c:pt idx="2">
                  <c:v>0.26</c:v>
                </c:pt>
                <c:pt idx="3">
                  <c:v>0.28999999999999998</c:v>
                </c:pt>
                <c:pt idx="4">
                  <c:v>0.33</c:v>
                </c:pt>
                <c:pt idx="5">
                  <c:v>0.35</c:v>
                </c:pt>
                <c:pt idx="6">
                  <c:v>0.28999999999999998</c:v>
                </c:pt>
                <c:pt idx="7">
                  <c:v>0.27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5-48BF-8E1B-8B6A13E9905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41497647"/>
        <c:axId val="441515119"/>
      </c:barChart>
      <c:catAx>
        <c:axId val="44149764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all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G"/>
          </a:p>
        </c:txPr>
        <c:crossAx val="441515119"/>
        <c:crosses val="autoZero"/>
        <c:auto val="1"/>
        <c:lblAlgn val="ctr"/>
        <c:lblOffset val="100"/>
        <c:noMultiLvlLbl val="0"/>
      </c:catAx>
      <c:valAx>
        <c:axId val="441515119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G"/>
          </a:p>
        </c:txPr>
        <c:crossAx val="441497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/>
      </a:pPr>
      <a:endParaRPr lang="ru-K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52632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8739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1041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10997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52200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21761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53238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313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57796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3682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9551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6F2DF6-53BF-3B44-A8D0-09DEFC413E45}" type="datetimeFigureOut">
              <a:rPr lang="ru-KG" smtClean="0"/>
              <a:t>26.04.2022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2737904-5BEB-6F44-8F6A-3EEB7303067A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92994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4D6C5-0811-CE68-679D-C3D05B155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KG" dirty="0"/>
              <a:t>Распространненость употребления алкоголя среди студентов ВУЗов г.Бишкек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168242-830B-0C5B-C3DF-D4FB51A52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KG" dirty="0"/>
              <a:t>Бишкек. Кыргызстан </a:t>
            </a:r>
          </a:p>
          <a:p>
            <a:r>
              <a:rPr lang="ru-RU" dirty="0"/>
              <a:t>Апрель</a:t>
            </a:r>
            <a:r>
              <a:rPr lang="ru-KG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40330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7732C-29C3-DDD5-CB91-DE07AA56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2958367" cy="4601183"/>
          </a:xfrm>
        </p:spPr>
        <p:txBody>
          <a:bodyPr>
            <a:normAutofit/>
          </a:bodyPr>
          <a:lstStyle/>
          <a:p>
            <a:r>
              <a:rPr lang="ru-RU" sz="3200" dirty="0"/>
              <a:t>П</a:t>
            </a:r>
            <a:r>
              <a:rPr lang="ru-KG" sz="3200" dirty="0"/>
              <a:t>ол и возраст респондентов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1C2C087-1B2D-422A-228A-F800B38D4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87496"/>
              </p:ext>
            </p:extLst>
          </p:nvPr>
        </p:nvGraphicFramePr>
        <p:xfrm>
          <a:off x="3724275" y="722086"/>
          <a:ext cx="3976235" cy="3345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09A41871-E2EF-E8AE-8C02-8471B15F9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13036"/>
              </p:ext>
            </p:extLst>
          </p:nvPr>
        </p:nvGraphicFramePr>
        <p:xfrm>
          <a:off x="7323137" y="746466"/>
          <a:ext cx="3976235" cy="3254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92AD74A-CA76-2CF2-299B-5DE65577DBDD}"/>
              </a:ext>
            </a:extLst>
          </p:cNvPr>
          <p:cNvSpPr txBox="1">
            <a:spLocks/>
          </p:cNvSpPr>
          <p:nvPr/>
        </p:nvSpPr>
        <p:spPr>
          <a:xfrm>
            <a:off x="3724275" y="3891417"/>
            <a:ext cx="7575097" cy="247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chemeClr val="accent1"/>
                </a:solidFill>
              </a:rPr>
              <a:t>Целевая группа</a:t>
            </a:r>
            <a:r>
              <a:rPr lang="ru-RU" sz="2000" dirty="0">
                <a:solidFill>
                  <a:schemeClr val="accent1"/>
                </a:solidFill>
              </a:rPr>
              <a:t> – совершеннолетние студенты ВУЗов г. Бишкек </a:t>
            </a:r>
          </a:p>
          <a:p>
            <a:r>
              <a:rPr lang="ru-RU" sz="2000" dirty="0">
                <a:solidFill>
                  <a:schemeClr val="accent1"/>
                </a:solidFill>
              </a:rPr>
              <a:t>признавших, что пробовали алкоголь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KG" sz="2000" dirty="0">
                <a:solidFill>
                  <a:schemeClr val="accent1"/>
                </a:solidFill>
              </a:rPr>
              <a:t>КРСУ, КГМА, КТУ, КГУСТА</a:t>
            </a:r>
            <a:endParaRPr lang="ru-RU" sz="2000" dirty="0">
              <a:solidFill>
                <a:schemeClr val="accent1"/>
              </a:solidFill>
            </a:endParaRPr>
          </a:p>
          <a:p>
            <a:r>
              <a:rPr lang="ru-RU" sz="2000" dirty="0">
                <a:solidFill>
                  <a:schemeClr val="accent1"/>
                </a:solidFill>
              </a:rPr>
              <a:t>Всего опрошено </a:t>
            </a:r>
            <a:r>
              <a:rPr lang="ru-RU" sz="2000" b="1" dirty="0">
                <a:solidFill>
                  <a:schemeClr val="accent1"/>
                </a:solidFill>
              </a:rPr>
              <a:t>421 </a:t>
            </a:r>
            <a:r>
              <a:rPr lang="ru-RU" sz="2000" dirty="0">
                <a:solidFill>
                  <a:schemeClr val="accent1"/>
                </a:solidFill>
              </a:rPr>
              <a:t>респондента, </a:t>
            </a:r>
            <a:r>
              <a:rPr lang="ru-RU" sz="2000" b="1" dirty="0">
                <a:solidFill>
                  <a:schemeClr val="accent1"/>
                </a:solidFill>
              </a:rPr>
              <a:t>177 </a:t>
            </a:r>
            <a:r>
              <a:rPr lang="ru-RU" sz="2000" dirty="0">
                <a:solidFill>
                  <a:schemeClr val="accent1"/>
                </a:solidFill>
              </a:rPr>
              <a:t>мужчин и </a:t>
            </a:r>
            <a:r>
              <a:rPr lang="ru-RU" sz="2000" b="1" dirty="0">
                <a:solidFill>
                  <a:schemeClr val="accent1"/>
                </a:solidFill>
              </a:rPr>
              <a:t>244 </a:t>
            </a:r>
            <a:r>
              <a:rPr lang="ru-RU" sz="2000" dirty="0">
                <a:solidFill>
                  <a:schemeClr val="accent1"/>
                </a:solidFill>
              </a:rPr>
              <a:t>женщины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/>
                </a:solidFill>
              </a:rPr>
              <a:t>42% и 58% опрошенных соответственно</a:t>
            </a:r>
            <a:endParaRPr lang="ru-KG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7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5CF40-8371-CA23-EB49-6AF077AF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Возраст первого употребления</a:t>
            </a:r>
            <a:endParaRPr lang="ru-KG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53829F0-3012-5993-306E-66AACDCB4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063204"/>
              </p:ext>
            </p:extLst>
          </p:nvPr>
        </p:nvGraphicFramePr>
        <p:xfrm>
          <a:off x="3453831" y="807114"/>
          <a:ext cx="4262038" cy="360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9171DD1-AB85-D621-A2F6-2A45FE8D51BA}"/>
              </a:ext>
            </a:extLst>
          </p:cNvPr>
          <p:cNvSpPr txBox="1">
            <a:spLocks/>
          </p:cNvSpPr>
          <p:nvPr/>
        </p:nvSpPr>
        <p:spPr>
          <a:xfrm>
            <a:off x="3705225" y="4598383"/>
            <a:ext cx="7800975" cy="168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dirty="0">
                <a:solidFill>
                  <a:schemeClr val="accent1"/>
                </a:solidFill>
              </a:rPr>
              <a:t>В соответствии с законодательством КР, продажа алкоголя разрешена лицам старше 18 лет. </a:t>
            </a:r>
          </a:p>
          <a:p>
            <a:pPr algn="just"/>
            <a:endParaRPr lang="ru-RU" b="1" dirty="0">
              <a:solidFill>
                <a:schemeClr val="accent1"/>
              </a:solidFill>
            </a:endParaRPr>
          </a:p>
          <a:p>
            <a:pPr algn="just"/>
            <a:r>
              <a:rPr lang="ru-RU" b="1" dirty="0">
                <a:solidFill>
                  <a:schemeClr val="accent1"/>
                </a:solidFill>
              </a:rPr>
              <a:t>Таким образом, более 70% опрошенных попробовали алкоголь впервые в возрасте, когда это прямо запрещено законом.</a:t>
            </a:r>
            <a:endParaRPr lang="ru-KG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E0AF4-2D94-4A9D-85D1-4E7839BBC172}"/>
              </a:ext>
            </a:extLst>
          </p:cNvPr>
          <p:cNvSpPr txBox="1"/>
          <p:nvPr/>
        </p:nvSpPr>
        <p:spPr>
          <a:xfrm>
            <a:off x="7230094" y="2050386"/>
            <a:ext cx="4390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1"/>
                </a:solidFill>
              </a:rPr>
              <a:t>27% впервые попробовали алкоголь в возрасте до 16 лет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1"/>
                </a:solidFill>
              </a:rPr>
              <a:t>44% впервые попробовали алкоголь в возрасте от 16 до 18 лет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1"/>
                </a:solidFill>
              </a:rPr>
              <a:t>23% в возрасте от 18 до 21 года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accent1"/>
                </a:solidFill>
              </a:rPr>
              <a:t>6% в возрасте более 21 года.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AFA845-8BC9-4082-B018-B1FE478E2F38}"/>
              </a:ext>
            </a:extLst>
          </p:cNvPr>
          <p:cNvCxnSpPr>
            <a:cxnSpLocks/>
          </p:cNvCxnSpPr>
          <p:nvPr/>
        </p:nvCxnSpPr>
        <p:spPr>
          <a:xfrm>
            <a:off x="3705225" y="4413744"/>
            <a:ext cx="768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9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AE218-D983-A6E3-29C0-AEEB8883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23837"/>
            <a:ext cx="3295879" cy="4601183"/>
          </a:xfrm>
        </p:spPr>
        <p:txBody>
          <a:bodyPr/>
          <a:lstStyle/>
          <a:p>
            <a:r>
              <a:rPr lang="ru-RU" dirty="0"/>
              <a:t>Статистика по видам алкогольных напитков</a:t>
            </a:r>
            <a:endParaRPr lang="ru-KG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15FD702-2850-90DF-6CF3-59E43D747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98271"/>
              </p:ext>
            </p:extLst>
          </p:nvPr>
        </p:nvGraphicFramePr>
        <p:xfrm>
          <a:off x="3734716" y="756798"/>
          <a:ext cx="7788925" cy="3366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6E5BC2-2ABD-FE2E-A6C9-C1C34544596F}"/>
              </a:ext>
            </a:extLst>
          </p:cNvPr>
          <p:cNvSpPr txBox="1"/>
          <p:nvPr/>
        </p:nvSpPr>
        <p:spPr>
          <a:xfrm>
            <a:off x="3734718" y="4417763"/>
            <a:ext cx="7788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chemeClr val="accent1"/>
                </a:solidFill>
              </a:rPr>
              <a:t>Около трети - 29% </a:t>
            </a:r>
            <a:r>
              <a:rPr lang="ru-RU" sz="2000" dirty="0">
                <a:solidFill>
                  <a:schemeClr val="accent1"/>
                </a:solidFill>
              </a:rPr>
              <a:t>- первый раз пробуют алкоголь </a:t>
            </a:r>
            <a:r>
              <a:rPr lang="ru-RU" sz="2000" b="1" dirty="0">
                <a:solidFill>
                  <a:schemeClr val="accent1"/>
                </a:solidFill>
              </a:rPr>
              <a:t>дома</a:t>
            </a:r>
            <a:r>
              <a:rPr lang="ru-RU" sz="2000" dirty="0">
                <a:solidFill>
                  <a:schemeClr val="accent1"/>
                </a:solidFill>
              </a:rPr>
              <a:t>, в кругу семьи и родственников. </a:t>
            </a:r>
          </a:p>
          <a:p>
            <a:pPr algn="just"/>
            <a:r>
              <a:rPr lang="ru-RU" sz="2000" b="1" dirty="0">
                <a:solidFill>
                  <a:schemeClr val="accent1"/>
                </a:solidFill>
              </a:rPr>
              <a:t>Около 10% </a:t>
            </a:r>
            <a:r>
              <a:rPr lang="ru-RU" sz="2000" dirty="0">
                <a:solidFill>
                  <a:schemeClr val="accent1"/>
                </a:solidFill>
              </a:rPr>
              <a:t>- употребляют алкоголь </a:t>
            </a:r>
            <a:r>
              <a:rPr lang="ru-RU" sz="2000" b="1" dirty="0">
                <a:solidFill>
                  <a:schemeClr val="accent1"/>
                </a:solidFill>
              </a:rPr>
              <a:t>часто</a:t>
            </a:r>
            <a:r>
              <a:rPr lang="ru-RU" sz="2000" dirty="0">
                <a:solidFill>
                  <a:schemeClr val="accent1"/>
                </a:solidFill>
              </a:rPr>
              <a:t> (несколько раз в неделю либо ежедневно). </a:t>
            </a:r>
          </a:p>
          <a:p>
            <a:pPr algn="just"/>
            <a:r>
              <a:rPr lang="ru-RU" sz="2000" b="1" dirty="0">
                <a:solidFill>
                  <a:schemeClr val="accent1"/>
                </a:solidFill>
              </a:rPr>
              <a:t>22% </a:t>
            </a:r>
            <a:r>
              <a:rPr lang="ru-RU" sz="2000" dirty="0">
                <a:solidFill>
                  <a:schemeClr val="accent1"/>
                </a:solidFill>
              </a:rPr>
              <a:t>опрошенных чаще всего употребляют крепкие алкогольные напитки такие как: </a:t>
            </a:r>
            <a:r>
              <a:rPr lang="ru-RU" sz="2000" b="1" dirty="0">
                <a:solidFill>
                  <a:schemeClr val="accent1"/>
                </a:solidFill>
              </a:rPr>
              <a:t>водка, коньяк, виски.  </a:t>
            </a:r>
            <a:endParaRPr lang="ru-KG" sz="2000" b="1" dirty="0">
              <a:solidFill>
                <a:schemeClr val="accent1"/>
              </a:solidFill>
            </a:endParaRPr>
          </a:p>
          <a:p>
            <a:endParaRPr lang="ru-KG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EB88C-6B7A-4E6E-AD6A-B22901D32942}"/>
              </a:ext>
            </a:extLst>
          </p:cNvPr>
          <p:cNvCxnSpPr/>
          <p:nvPr/>
        </p:nvCxnSpPr>
        <p:spPr>
          <a:xfrm>
            <a:off x="3734718" y="4305300"/>
            <a:ext cx="7788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7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CE17-9AB2-4E7F-8D50-52DA1FB2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распространения употребления алкоголя среди молодежи</a:t>
            </a:r>
          </a:p>
        </p:txBody>
      </p:sp>
      <p:graphicFrame>
        <p:nvGraphicFramePr>
          <p:cNvPr id="4" name="Диаграмма 24">
            <a:extLst>
              <a:ext uri="{FF2B5EF4-FFF2-40B4-BE49-F238E27FC236}">
                <a16:creationId xmlns:a16="http://schemas.microsoft.com/office/drawing/2014/main" id="{3C43B1CF-2990-4DC5-8625-A6C0D79A1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988761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77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B62A-EE1B-4703-987C-C472CD5D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ru-RU" dirty="0"/>
              <a:t>Решение проблемы чрезмерного употребления алкоголя среди молодежи</a:t>
            </a:r>
          </a:p>
        </p:txBody>
      </p:sp>
      <p:graphicFrame>
        <p:nvGraphicFramePr>
          <p:cNvPr id="4" name="Диаграмма 25">
            <a:extLst>
              <a:ext uri="{FF2B5EF4-FFF2-40B4-BE49-F238E27FC236}">
                <a16:creationId xmlns:a16="http://schemas.microsoft.com/office/drawing/2014/main" id="{433A60C9-3FE2-49DC-896A-CD6C3DE64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239555"/>
              </p:ext>
            </p:extLst>
          </p:nvPr>
        </p:nvGraphicFramePr>
        <p:xfrm>
          <a:off x="3674171" y="765542"/>
          <a:ext cx="7728267" cy="451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9B15E0-1B5B-466E-9D73-5695E223C470}"/>
              </a:ext>
            </a:extLst>
          </p:cNvPr>
          <p:cNvSpPr txBox="1"/>
          <p:nvPr/>
        </p:nvSpPr>
        <p:spPr>
          <a:xfrm>
            <a:off x="3674171" y="5601308"/>
            <a:ext cx="7788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chemeClr val="accent1"/>
                </a:solidFill>
              </a:rPr>
              <a:t>42% считают, что слабоалкогольные напитки совместно с правильной культурой употребления алкоголя могли бы стать частью решения проблемы алкоголизма</a:t>
            </a:r>
            <a:r>
              <a:rPr lang="en-US" sz="2000" b="1" dirty="0">
                <a:solidFill>
                  <a:schemeClr val="accent1"/>
                </a:solidFill>
              </a:rPr>
              <a:t>.</a:t>
            </a:r>
            <a:endParaRPr lang="ru-RU" sz="2000" b="1" dirty="0">
              <a:solidFill>
                <a:schemeClr val="accent1"/>
              </a:solidFill>
            </a:endParaRPr>
          </a:p>
          <a:p>
            <a:pPr algn="just"/>
            <a:endParaRPr lang="ru-KG" sz="2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00E87E-1E99-4D64-B6C0-F79B815B86C4}"/>
              </a:ext>
            </a:extLst>
          </p:cNvPr>
          <p:cNvCxnSpPr>
            <a:cxnSpLocks/>
          </p:cNvCxnSpPr>
          <p:nvPr/>
        </p:nvCxnSpPr>
        <p:spPr>
          <a:xfrm>
            <a:off x="3674171" y="5476875"/>
            <a:ext cx="7728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7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D14C7D7-0E5D-47B0-BCA5-565DC142C164}"/>
              </a:ext>
            </a:extLst>
          </p:cNvPr>
          <p:cNvSpPr/>
          <p:nvPr/>
        </p:nvSpPr>
        <p:spPr>
          <a:xfrm>
            <a:off x="4097529" y="3007493"/>
            <a:ext cx="1139192" cy="1083251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671102-ADD7-4EE6-8005-44537F4D3117}"/>
              </a:ext>
            </a:extLst>
          </p:cNvPr>
          <p:cNvSpPr/>
          <p:nvPr/>
        </p:nvSpPr>
        <p:spPr>
          <a:xfrm>
            <a:off x="4053636" y="878895"/>
            <a:ext cx="1183085" cy="1083255"/>
          </a:xfrm>
          <a:prstGeom prst="ellipse">
            <a:avLst/>
          </a:prstGeom>
          <a:solidFill>
            <a:schemeClr val="accent2"/>
          </a:solidFill>
          <a:ln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FFF8B-F3A0-41F8-A691-61616B7DAC3C}"/>
              </a:ext>
            </a:extLst>
          </p:cNvPr>
          <p:cNvSpPr txBox="1"/>
          <p:nvPr/>
        </p:nvSpPr>
        <p:spPr>
          <a:xfrm>
            <a:off x="4242992" y="1146097"/>
            <a:ext cx="818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67%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7357A-2407-4951-A0AC-E3B58D90B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7981" cy="4601183"/>
          </a:xfrm>
        </p:spPr>
        <p:txBody>
          <a:bodyPr/>
          <a:lstStyle/>
          <a:p>
            <a:r>
              <a:rPr lang="ru-RU" dirty="0"/>
              <a:t>Меры профилактики…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B6358-8083-4DEF-9756-3EB1844D475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26077" y="730599"/>
            <a:ext cx="57865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</a:rPr>
              <a:t>- в ВУЗе, в котором они обучаются, либо не проводятся регулярные мероприятия по профилактике употребления алкоголя, либо студенты не знают о таких мероприятиях</a:t>
            </a:r>
            <a:endParaRPr lang="ru-RU" sz="24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480EDA6-A0E5-43BB-9EB9-849714C5E0B8}"/>
              </a:ext>
            </a:extLst>
          </p:cNvPr>
          <p:cNvSpPr txBox="1">
            <a:spLocks/>
          </p:cNvSpPr>
          <p:nvPr/>
        </p:nvSpPr>
        <p:spPr>
          <a:xfrm>
            <a:off x="4242992" y="4834740"/>
            <a:ext cx="6969614" cy="17543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Треть опрошенных считают, что нужно больше внимания уделять подробному и понятному разъяснению вреда алкоголя и последствий его регулярного приема и в целом больше внимания уделять пропаганде здорового образа жизни.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CF606-5A0D-40D8-84A9-4BA675AEF92E}"/>
              </a:ext>
            </a:extLst>
          </p:cNvPr>
          <p:cNvSpPr txBox="1"/>
          <p:nvPr/>
        </p:nvSpPr>
        <p:spPr>
          <a:xfrm>
            <a:off x="4357636" y="3244945"/>
            <a:ext cx="66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9%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91B4C2C-588C-440D-93A2-3C0A6DAF49F3}"/>
              </a:ext>
            </a:extLst>
          </p:cNvPr>
          <p:cNvSpPr txBox="1">
            <a:spLocks/>
          </p:cNvSpPr>
          <p:nvPr/>
        </p:nvSpPr>
        <p:spPr>
          <a:xfrm>
            <a:off x="5504613" y="3069549"/>
            <a:ext cx="5786528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ru-RU" sz="2400" i="1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</a:rPr>
              <a:t>-  получили информацию о вреде алкоголя от врачей</a:t>
            </a:r>
            <a:endParaRPr lang="ru-RU" sz="2400" i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69EBA9-482B-4724-887A-1432778C53BE}"/>
              </a:ext>
            </a:extLst>
          </p:cNvPr>
          <p:cNvCxnSpPr/>
          <p:nvPr/>
        </p:nvCxnSpPr>
        <p:spPr>
          <a:xfrm>
            <a:off x="4645178" y="2619375"/>
            <a:ext cx="6567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EDB2CC-3E0A-4F9D-B691-F5EFDC00AF44}"/>
              </a:ext>
            </a:extLst>
          </p:cNvPr>
          <p:cNvCxnSpPr/>
          <p:nvPr/>
        </p:nvCxnSpPr>
        <p:spPr>
          <a:xfrm>
            <a:off x="4723714" y="4487392"/>
            <a:ext cx="6567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3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FB0A-1985-FAF4-B704-B753EB5D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KG" dirty="0"/>
              <a:t>ыводы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C2CA8E-0162-866F-C79E-D2AC5399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349405"/>
          </a:xfrm>
        </p:spPr>
        <p:txBody>
          <a:bodyPr>
            <a:noAutofit/>
          </a:bodyPr>
          <a:lstStyle/>
          <a:p>
            <a:pPr algn="just"/>
            <a:r>
              <a:rPr lang="ru-RU" sz="1800" dirty="0">
                <a:solidFill>
                  <a:schemeClr val="accent1"/>
                </a:solidFill>
              </a:rPr>
              <a:t>Несмотря на осведомленность большинства студентов о том, что алкоголь наносит вред здоровью, студенты продолжают его употреблять. </a:t>
            </a:r>
            <a:endParaRPr lang="en-US" sz="1800" dirty="0">
              <a:solidFill>
                <a:schemeClr val="accent1"/>
              </a:solidFill>
            </a:endParaRPr>
          </a:p>
          <a:p>
            <a:pPr algn="just"/>
            <a:r>
              <a:rPr lang="ru-RU" sz="1800" dirty="0">
                <a:solidFill>
                  <a:schemeClr val="accent1"/>
                </a:solidFill>
              </a:rPr>
              <a:t>Различные запретительные меры недейственны</a:t>
            </a:r>
          </a:p>
          <a:p>
            <a:pPr lvl="1" algn="just"/>
            <a:r>
              <a:rPr lang="ru-RU" b="1" dirty="0">
                <a:solidFill>
                  <a:schemeClr val="accent1"/>
                </a:solidFill>
              </a:rPr>
              <a:t>70% </a:t>
            </a:r>
            <a:r>
              <a:rPr lang="ru-RU" dirty="0">
                <a:solidFill>
                  <a:schemeClr val="accent1"/>
                </a:solidFill>
              </a:rPr>
              <a:t>опрошенных попробовали алкоголь впервые в возрасте, когда это прямо запрещено законом. </a:t>
            </a:r>
          </a:p>
          <a:p>
            <a:pPr algn="just"/>
            <a:r>
              <a:rPr lang="ru-RU" sz="1800" b="1" dirty="0">
                <a:solidFill>
                  <a:schemeClr val="accent1"/>
                </a:solidFill>
              </a:rPr>
              <a:t>Необходимо существенно изменить подход и усилить разъяснительную работу среди молодежи о вреде потребления алкоголя.</a:t>
            </a:r>
          </a:p>
          <a:p>
            <a:pPr algn="just"/>
            <a:r>
              <a:rPr lang="ru-RU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КСВ принимает во внимание фактор зависимости человека от алкоголя и предполагает применить </a:t>
            </a:r>
            <a:r>
              <a:rPr lang="ru-RU" sz="18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 «мягкой силы», </a:t>
            </a:r>
            <a:r>
              <a:rPr lang="ru-RU" sz="1800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 котором вместо запрета предлагается право выбора для человека путем замены вредного продукта на менее вредную научно обоснованную альтернативу. </a:t>
            </a:r>
            <a:endParaRPr lang="ru-KG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4787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{4F5CD440-4564-7D4F-A76F-B8A529601F77}tf10001124</Template>
  <TotalTime>168</TotalTime>
  <Words>396</Words>
  <Application>Microsoft Macintosh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Corbel</vt:lpstr>
      <vt:lpstr>Wingdings</vt:lpstr>
      <vt:lpstr>Wingdings 2</vt:lpstr>
      <vt:lpstr>Рамка</vt:lpstr>
      <vt:lpstr>Распространненость употребления алкоголя среди студентов ВУЗов г.Бишкек</vt:lpstr>
      <vt:lpstr>Пол и возраст респондентов</vt:lpstr>
      <vt:lpstr>Возраст первого употребления</vt:lpstr>
      <vt:lpstr>Статистика по видам алкогольных напитков</vt:lpstr>
      <vt:lpstr>Причины распространения употребления алкоголя среди молодежи</vt:lpstr>
      <vt:lpstr>Решение проблемы чрезмерного употребления алкоголя среди молодежи</vt:lpstr>
      <vt:lpstr>Меры профилактики…</vt:lpstr>
      <vt:lpstr>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распространения алкоголя среди студентов ВУЗов г.Бишкек</dc:title>
  <dc:creator>Microsoft Office User</dc:creator>
  <cp:lastModifiedBy>Microsoft Office User</cp:lastModifiedBy>
  <cp:revision>20</cp:revision>
  <dcterms:created xsi:type="dcterms:W3CDTF">2022-04-21T09:04:58Z</dcterms:created>
  <dcterms:modified xsi:type="dcterms:W3CDTF">2022-04-26T11:30:20Z</dcterms:modified>
</cp:coreProperties>
</file>