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2" r:id="rId1"/>
  </p:sldMasterIdLst>
  <p:sldIdLst>
    <p:sldId id="256" r:id="rId2"/>
    <p:sldId id="258" r:id="rId3"/>
    <p:sldId id="259" r:id="rId4"/>
    <p:sldId id="260" r:id="rId5"/>
    <p:sldId id="265" r:id="rId6"/>
    <p:sldId id="264" r:id="rId7"/>
    <p:sldId id="267" r:id="rId8"/>
    <p:sldId id="266" r:id="rId9"/>
    <p:sldId id="268"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94"/>
  </p:normalViewPr>
  <p:slideViewPr>
    <p:cSldViewPr snapToGrid="0" snapToObjects="1">
      <p:cViewPr varScale="1">
        <p:scale>
          <a:sx n="115" d="100"/>
          <a:sy n="115" d="100"/>
        </p:scale>
        <p:origin x="4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BECK\Documents\&#1043;&#1088;&#1072;&#1078;&#1076;&#1072;&#1085;&#1089;&#1082;&#1072;&#1103;%20&#1101;&#1082;&#1089;&#1087;&#1077;&#1088;&#1090;&#1080;&#1079;&#1072;\&#1041;.&#1053;\&#1041;&#1053;%20&#1089;&#1085;&#1080;&#1078;&#1077;&#1085;&#1080;&#1077;%20&#1088;&#1080;&#1089;&#1082;&#1086;&#1074;\&#1041;&#1053;%20&#1082;&#1091;&#1088;&#1077;&#1085;&#1080;&#1077;%20&#1089;&#1090;&#1091;&#1076;&#1077;&#1085;&#1090;&#1086;&#1074;\&#1052;&#1072;&#1090;&#1088;&#1080;&#1094;&#1099;\&#1057;&#1042;&#1054;&#1044;%20&#1058;&#1072;&#1073;&#1083;&#1080;&#1094;&#1072;%20&#1082;%20&#1072;&#1085;&#1082;&#1077;&#1090;&#1077;%20&#1082;&#1091;&#1088;&#1077;&#1085;&#1080;&#1077;%20&#1089;&#1090;&#1091;&#1076;&#1077;&#1085;&#1090;&#1086;&#1074;.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BECK\Documents\&#1043;&#1088;&#1072;&#1078;&#1076;&#1072;&#1085;&#1089;&#1082;&#1072;&#1103;%20&#1101;&#1082;&#1089;&#1087;&#1077;&#1088;&#1090;&#1080;&#1079;&#1072;\&#1041;.&#1053;\&#1041;&#1053;%20&#1089;&#1085;&#1080;&#1078;&#1077;&#1085;&#1080;&#1077;%20&#1088;&#1080;&#1089;&#1082;&#1086;&#1074;\&#1041;&#1053;%20&#1082;&#1091;&#1088;&#1077;&#1085;&#1080;&#1077;%20&#1089;&#1090;&#1091;&#1076;&#1077;&#1085;&#1090;&#1086;&#1074;\&#1052;&#1072;&#1090;&#1088;&#1080;&#1094;&#1099;\&#1057;&#1042;&#1054;&#1044;%20&#1058;&#1072;&#1073;&#1083;&#1080;&#1094;&#1072;%20&#1082;%20&#1072;&#1085;&#1082;&#1077;&#1090;&#1077;%20&#1082;&#1091;&#1088;&#1077;&#1085;&#1080;&#1077;%20&#1089;&#1090;&#1091;&#1076;&#1077;&#1085;&#1090;&#1086;&#1074;.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BECK\Documents\&#1043;&#1088;&#1072;&#1078;&#1076;&#1072;&#1085;&#1089;&#1082;&#1072;&#1103;%20&#1101;&#1082;&#1089;&#1087;&#1077;&#1088;&#1090;&#1080;&#1079;&#1072;\&#1041;.&#1053;\&#1041;&#1053;%20&#1089;&#1085;&#1080;&#1078;&#1077;&#1085;&#1080;&#1077;%20&#1088;&#1080;&#1089;&#1082;&#1086;&#1074;\&#1041;&#1053;%20&#1082;&#1091;&#1088;&#1077;&#1085;&#1080;&#1077;%20&#1089;&#1090;&#1091;&#1076;&#1077;&#1085;&#1090;&#1086;&#1074;\&#1052;&#1072;&#1090;&#1088;&#1080;&#1094;&#1099;\&#1057;&#1042;&#1054;&#1044;%20&#1058;&#1072;&#1073;&#1083;&#1080;&#1094;&#1072;%20&#1082;%20&#1072;&#1085;&#1082;&#1077;&#1090;&#1077;%20&#1082;&#1091;&#1088;&#1077;&#1085;&#1080;&#1077;%20&#1089;&#1090;&#1091;&#1076;&#1077;&#1085;&#1090;&#1086;&#1074;.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BECK\Documents\&#1043;&#1088;&#1072;&#1078;&#1076;&#1072;&#1085;&#1089;&#1082;&#1072;&#1103;%20&#1101;&#1082;&#1089;&#1087;&#1077;&#1088;&#1090;&#1080;&#1079;&#1072;\&#1041;.&#1053;\&#1041;&#1053;%20&#1089;&#1085;&#1080;&#1078;&#1077;&#1085;&#1080;&#1077;%20&#1088;&#1080;&#1089;&#1082;&#1086;&#1074;\&#1041;&#1053;%20&#1082;&#1091;&#1088;&#1077;&#1085;&#1080;&#1077;%20&#1089;&#1090;&#1091;&#1076;&#1077;&#1085;&#1090;&#1086;&#1074;\&#1052;&#1072;&#1090;&#1088;&#1080;&#1094;&#1099;\&#1057;&#1042;&#1054;&#1044;%20&#1058;&#1072;&#1073;&#1083;&#1080;&#1094;&#1072;%20&#1082;%20&#1072;&#1085;&#1082;&#1077;&#1090;&#1077;%20&#1082;&#1091;&#1088;&#1077;&#1085;&#1080;&#1077;%20&#1089;&#1090;&#1091;&#1076;&#1077;&#1085;&#1090;&#1086;&#1074;.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BECK\Documents\&#1043;&#1088;&#1072;&#1078;&#1076;&#1072;&#1085;&#1089;&#1082;&#1072;&#1103;%20&#1101;&#1082;&#1089;&#1087;&#1077;&#1088;&#1090;&#1080;&#1079;&#1072;\&#1041;.&#1053;\&#1041;&#1053;%20&#1089;&#1085;&#1080;&#1078;&#1077;&#1085;&#1080;&#1077;%20&#1088;&#1080;&#1089;&#1082;&#1086;&#1074;\&#1041;&#1053;%20&#1082;&#1091;&#1088;&#1077;&#1085;&#1080;&#1077;%20&#1089;&#1090;&#1091;&#1076;&#1077;&#1085;&#1090;&#1086;&#1074;\&#1052;&#1072;&#1090;&#1088;&#1080;&#1094;&#1099;\&#1057;&#1042;&#1054;&#1044;%20&#1058;&#1072;&#1073;&#1083;&#1080;&#1094;&#1072;%20&#1082;%20&#1072;&#1085;&#1082;&#1077;&#1090;&#1077;%20&#1082;&#1091;&#1088;&#1077;&#1085;&#1080;&#1077;%20&#1089;&#1090;&#1091;&#1076;&#1077;&#1085;&#1090;&#1086;&#1074;.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BECK\Documents\&#1043;&#1088;&#1072;&#1078;&#1076;&#1072;&#1085;&#1089;&#1082;&#1072;&#1103;%20&#1101;&#1082;&#1089;&#1087;&#1077;&#1088;&#1090;&#1080;&#1079;&#1072;\&#1041;.&#1053;\&#1041;&#1053;%20&#1089;&#1085;&#1080;&#1078;&#1077;&#1085;&#1080;&#1077;%20&#1088;&#1080;&#1089;&#1082;&#1086;&#1074;\&#1041;&#1053;%20&#1082;&#1091;&#1088;&#1077;&#1085;&#1080;&#1077;%20&#1089;&#1090;&#1091;&#1076;&#1077;&#1085;&#1090;&#1086;&#1074;\&#1052;&#1072;&#1090;&#1088;&#1080;&#1094;&#1099;\&#1057;&#1042;&#1054;&#1044;%20&#1058;&#1072;&#1073;&#1083;&#1080;&#1094;&#1072;%20&#1082;%20&#1072;&#1085;&#1082;&#1077;&#1090;&#1077;%20&#1082;&#1091;&#1088;&#1077;&#1085;&#1080;&#1077;%20&#1089;&#1090;&#1091;&#1076;&#1077;&#1085;&#1090;&#1086;&#1074;.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BECK\Documents\&#1043;&#1088;&#1072;&#1078;&#1076;&#1072;&#1085;&#1089;&#1082;&#1072;&#1103;%20&#1101;&#1082;&#1089;&#1087;&#1077;&#1088;&#1090;&#1080;&#1079;&#1072;\&#1041;.&#1053;\&#1041;&#1053;%20&#1089;&#1085;&#1080;&#1078;&#1077;&#1085;&#1080;&#1077;%20&#1088;&#1080;&#1089;&#1082;&#1086;&#1074;\&#1041;&#1053;%20&#1082;&#1091;&#1088;&#1077;&#1085;&#1080;&#1077;%20&#1089;&#1090;&#1091;&#1076;&#1077;&#1085;&#1090;&#1086;&#1074;\&#1052;&#1072;&#1090;&#1088;&#1080;&#1094;&#1099;\&#1057;&#1042;&#1054;&#1044;%20&#1058;&#1072;&#1073;&#1083;&#1080;&#1094;&#1072;%20&#1082;%20&#1072;&#1085;&#1082;&#1077;&#1090;&#1077;%20&#1082;&#1091;&#1088;&#1077;&#1085;&#1080;&#1077;%20&#1089;&#1090;&#1091;&#1076;&#1077;&#1085;&#1090;&#1086;&#1074;.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D:\BECK\Documents\&#1043;&#1088;&#1072;&#1078;&#1076;&#1072;&#1085;&#1089;&#1082;&#1072;&#1103;%20&#1101;&#1082;&#1089;&#1087;&#1077;&#1088;&#1090;&#1080;&#1079;&#1072;\&#1041;.&#1053;\&#1041;&#1053;%20&#1089;&#1085;&#1080;&#1078;&#1077;&#1085;&#1080;&#1077;%20&#1088;&#1080;&#1089;&#1082;&#1086;&#1074;\&#1041;&#1053;%20&#1082;&#1091;&#1088;&#1077;&#1085;&#1080;&#1077;%20&#1089;&#1090;&#1091;&#1076;&#1077;&#1085;&#1090;&#1086;&#1074;\&#1052;&#1072;&#1090;&#1088;&#1080;&#1094;&#1099;\&#1057;&#1042;&#1054;&#1044;%20&#1058;&#1072;&#1073;&#1083;&#1080;&#1094;&#1072;%20&#1082;%20&#1072;&#1085;&#1082;&#1077;&#1090;&#1077;%20&#1082;&#1091;&#1088;&#1077;&#1085;&#1080;&#1077;%20&#1089;&#1090;&#1091;&#1076;&#1077;&#1085;&#1090;&#1086;&#107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BECK\Documents\&#1043;&#1088;&#1072;&#1078;&#1076;&#1072;&#1085;&#1089;&#1082;&#1072;&#1103;%20&#1101;&#1082;&#1089;&#1087;&#1077;&#1088;&#1090;&#1080;&#1079;&#1072;\&#1041;.&#1053;\&#1041;&#1053;%20&#1089;&#1085;&#1080;&#1078;&#1077;&#1085;&#1080;&#1077;%20&#1088;&#1080;&#1089;&#1082;&#1086;&#1074;\&#1041;&#1053;%20&#1082;&#1091;&#1088;&#1077;&#1085;&#1080;&#1077;%20&#1089;&#1090;&#1091;&#1076;&#1077;&#1085;&#1090;&#1086;&#1074;\&#1052;&#1072;&#1090;&#1088;&#1080;&#1094;&#1099;\&#1057;&#1042;&#1054;&#1044;%20&#1058;&#1072;&#1073;&#1083;&#1080;&#1094;&#1072;%20&#1082;%20&#1072;&#1085;&#1082;&#1077;&#1090;&#1077;%20&#1082;&#1091;&#1088;&#1077;&#1085;&#1080;&#1077;%20&#1089;&#1090;&#1091;&#1076;&#1077;&#1085;&#1090;&#1086;&#107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BECK\Documents\&#1043;&#1088;&#1072;&#1078;&#1076;&#1072;&#1085;&#1089;&#1082;&#1072;&#1103;%20&#1101;&#1082;&#1089;&#1087;&#1077;&#1088;&#1090;&#1080;&#1079;&#1072;\&#1041;.&#1053;\&#1041;&#1053;%20&#1089;&#1085;&#1080;&#1078;&#1077;&#1085;&#1080;&#1077;%20&#1088;&#1080;&#1089;&#1082;&#1086;&#1074;\&#1041;&#1053;%20&#1082;&#1091;&#1088;&#1077;&#1085;&#1080;&#1077;%20&#1089;&#1090;&#1091;&#1076;&#1077;&#1085;&#1090;&#1086;&#1074;\&#1052;&#1072;&#1090;&#1088;&#1080;&#1094;&#1099;\&#1057;&#1042;&#1054;&#1044;%20&#1058;&#1072;&#1073;&#1083;&#1080;&#1094;&#1072;%20&#1082;%20&#1072;&#1085;&#1082;&#1077;&#1090;&#1077;%20&#1082;&#1091;&#1088;&#1077;&#1085;&#1080;&#1077;%20&#1089;&#1090;&#1091;&#1076;&#1077;&#1085;&#1090;&#1086;&#1074;.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BECK\Documents\&#1043;&#1088;&#1072;&#1078;&#1076;&#1072;&#1085;&#1089;&#1082;&#1072;&#1103;%20&#1101;&#1082;&#1089;&#1087;&#1077;&#1088;&#1090;&#1080;&#1079;&#1072;\&#1041;.&#1053;\&#1041;&#1053;%20&#1089;&#1085;&#1080;&#1078;&#1077;&#1085;&#1080;&#1077;%20&#1088;&#1080;&#1089;&#1082;&#1086;&#1074;\&#1041;&#1053;%20&#1082;&#1091;&#1088;&#1077;&#1085;&#1080;&#1077;%20&#1089;&#1090;&#1091;&#1076;&#1077;&#1085;&#1090;&#1086;&#1074;\&#1052;&#1072;&#1090;&#1088;&#1080;&#1094;&#1099;\&#1057;&#1042;&#1054;&#1044;%20&#1058;&#1072;&#1073;&#1083;&#1080;&#1094;&#1072;%20&#1082;%20&#1072;&#1085;&#1082;&#1077;&#1090;&#1077;%20&#1082;&#1091;&#1088;&#1077;&#1085;&#1080;&#1077;%20&#1089;&#1090;&#1091;&#1076;&#1077;&#1085;&#1090;&#1086;&#1074;.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BECK\Documents\&#1043;&#1088;&#1072;&#1078;&#1076;&#1072;&#1085;&#1089;&#1082;&#1072;&#1103;%20&#1101;&#1082;&#1089;&#1087;&#1077;&#1088;&#1090;&#1080;&#1079;&#1072;\&#1041;.&#1053;\&#1041;&#1053;%20&#1089;&#1085;&#1080;&#1078;&#1077;&#1085;&#1080;&#1077;%20&#1088;&#1080;&#1089;&#1082;&#1086;&#1074;\&#1041;&#1053;%20&#1082;&#1091;&#1088;&#1077;&#1085;&#1080;&#1077;%20&#1089;&#1090;&#1091;&#1076;&#1077;&#1085;&#1090;&#1086;&#1074;\&#1052;&#1072;&#1090;&#1088;&#1080;&#1094;&#1099;\&#1057;&#1042;&#1054;&#1044;%20&#1058;&#1072;&#1073;&#1083;&#1080;&#1094;&#1072;%20&#1082;%20&#1072;&#1085;&#1082;&#1077;&#1090;&#1077;%20&#1082;&#1091;&#1088;&#1077;&#1085;&#1080;&#1077;%20&#1089;&#1090;&#1091;&#1076;&#1077;&#1085;&#1090;&#1086;&#1074;.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BECK\Documents\&#1043;&#1088;&#1072;&#1078;&#1076;&#1072;&#1085;&#1089;&#1082;&#1072;&#1103;%20&#1101;&#1082;&#1089;&#1087;&#1077;&#1088;&#1090;&#1080;&#1079;&#1072;\&#1041;.&#1053;\&#1041;&#1053;%20&#1089;&#1085;&#1080;&#1078;&#1077;&#1085;&#1080;&#1077;%20&#1088;&#1080;&#1089;&#1082;&#1086;&#1074;\&#1041;&#1053;%20&#1082;&#1091;&#1088;&#1077;&#1085;&#1080;&#1077;%20&#1089;&#1090;&#1091;&#1076;&#1077;&#1085;&#1090;&#1086;&#1074;\&#1052;&#1072;&#1090;&#1088;&#1080;&#1094;&#1099;\&#1057;&#1042;&#1054;&#1044;%20&#1058;&#1072;&#1073;&#1083;&#1080;&#1094;&#1072;%20&#1082;%20&#1072;&#1085;&#1082;&#1077;&#1090;&#1077;%20&#1082;&#1091;&#1088;&#1077;&#1085;&#1080;&#1077;%20&#1089;&#1090;&#1091;&#1076;&#1077;&#1085;&#1090;&#1086;&#1074;.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BECK\Documents\&#1043;&#1088;&#1072;&#1078;&#1076;&#1072;&#1085;&#1089;&#1082;&#1072;&#1103;%20&#1101;&#1082;&#1089;&#1087;&#1077;&#1088;&#1090;&#1080;&#1079;&#1072;\&#1041;.&#1053;\&#1041;&#1053;%20&#1089;&#1085;&#1080;&#1078;&#1077;&#1085;&#1080;&#1077;%20&#1088;&#1080;&#1089;&#1082;&#1086;&#1074;\&#1041;&#1053;%20&#1082;&#1091;&#1088;&#1077;&#1085;&#1080;&#1077;%20&#1089;&#1090;&#1091;&#1076;&#1077;&#1085;&#1090;&#1086;&#1074;\&#1052;&#1072;&#1090;&#1088;&#1080;&#1094;&#1099;\&#1057;&#1042;&#1054;&#1044;%20&#1058;&#1072;&#1073;&#1083;&#1080;&#1094;&#1072;%20&#1082;%20&#1072;&#1085;&#1082;&#1077;&#1090;&#1077;%20&#1082;&#1091;&#1088;&#1077;&#1085;&#1080;&#1077;%20&#1089;&#1090;&#1091;&#1076;&#1077;&#1085;&#1090;&#1086;&#1074;.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BECK\Documents\&#1043;&#1088;&#1072;&#1078;&#1076;&#1072;&#1085;&#1089;&#1082;&#1072;&#1103;%20&#1101;&#1082;&#1089;&#1087;&#1077;&#1088;&#1090;&#1080;&#1079;&#1072;\&#1041;.&#1053;\&#1041;&#1053;%20&#1089;&#1085;&#1080;&#1078;&#1077;&#1085;&#1080;&#1077;%20&#1088;&#1080;&#1089;&#1082;&#1086;&#1074;\&#1041;&#1053;%20&#1082;&#1091;&#1088;&#1077;&#1085;&#1080;&#1077;%20&#1089;&#1090;&#1091;&#1076;&#1077;&#1085;&#1090;&#1086;&#1074;\&#1052;&#1072;&#1090;&#1088;&#1080;&#1094;&#1099;\&#1057;&#1042;&#1054;&#1044;%20&#1058;&#1072;&#1073;&#1083;&#1080;&#1094;&#1072;%20&#1082;%20&#1072;&#1085;&#1082;&#1077;&#1090;&#1077;%20&#1082;&#1091;&#1088;&#1077;&#1085;&#1080;&#1077;%20&#1089;&#1090;&#1091;&#1076;&#1077;&#1085;&#1090;&#1086;&#1074;.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ru-RU" sz="1600" b="1" dirty="0"/>
              <a:t>Пол респондентов</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ru-KG"/>
        </a:p>
      </c:txPr>
    </c:title>
    <c:autoTitleDeleted val="0"/>
    <c:plotArea>
      <c:layout/>
      <c:pieChart>
        <c:varyColors val="1"/>
        <c:ser>
          <c:idx val="0"/>
          <c:order val="0"/>
          <c:spPr>
            <a:scene3d>
              <a:camera prst="orthographicFront"/>
              <a:lightRig rig="threePt" dir="t"/>
            </a:scene3d>
            <a:sp3d/>
          </c:spPr>
          <c:dPt>
            <c:idx val="0"/>
            <c:bubble3D val="0"/>
            <c:spPr>
              <a:solidFill>
                <a:schemeClr val="accent1"/>
              </a:solidFill>
              <a:ln w="19050">
                <a:solidFill>
                  <a:schemeClr val="lt1"/>
                </a:solidFill>
              </a:ln>
              <a:effectLst/>
              <a:scene3d>
                <a:camera prst="orthographicFront"/>
                <a:lightRig rig="threePt" dir="t"/>
              </a:scene3d>
              <a:sp3d/>
            </c:spPr>
            <c:extLst>
              <c:ext xmlns:c16="http://schemas.microsoft.com/office/drawing/2014/chart" uri="{C3380CC4-5D6E-409C-BE32-E72D297353CC}">
                <c16:uniqueId val="{00000001-C557-1647-B963-E0EF4AD39E60}"/>
              </c:ext>
            </c:extLst>
          </c:dPt>
          <c:dPt>
            <c:idx val="1"/>
            <c:bubble3D val="0"/>
            <c:spPr>
              <a:solidFill>
                <a:schemeClr val="accent2"/>
              </a:solidFill>
              <a:ln w="19050">
                <a:solidFill>
                  <a:schemeClr val="lt1"/>
                </a:solidFill>
              </a:ln>
              <a:effectLst/>
              <a:scene3d>
                <a:camera prst="orthographicFront"/>
                <a:lightRig rig="threePt" dir="t"/>
              </a:scene3d>
              <a:sp3d/>
            </c:spPr>
            <c:extLst>
              <c:ext xmlns:c16="http://schemas.microsoft.com/office/drawing/2014/chart" uri="{C3380CC4-5D6E-409C-BE32-E72D297353CC}">
                <c16:uniqueId val="{00000003-C557-1647-B963-E0EF4AD39E60}"/>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ru-KG"/>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Пол!$A$1:$B$1</c:f>
              <c:strCache>
                <c:ptCount val="2"/>
                <c:pt idx="0">
                  <c:v>М</c:v>
                </c:pt>
                <c:pt idx="1">
                  <c:v>Ж</c:v>
                </c:pt>
              </c:strCache>
            </c:strRef>
          </c:cat>
          <c:val>
            <c:numRef>
              <c:f>Пол!$A$2:$B$2</c:f>
              <c:numCache>
                <c:formatCode>General</c:formatCode>
                <c:ptCount val="2"/>
                <c:pt idx="0">
                  <c:v>223</c:v>
                </c:pt>
                <c:pt idx="1">
                  <c:v>218</c:v>
                </c:pt>
              </c:numCache>
            </c:numRef>
          </c:val>
          <c:extLst>
            <c:ext xmlns:c16="http://schemas.microsoft.com/office/drawing/2014/chart" uri="{C3380CC4-5D6E-409C-BE32-E72D297353CC}">
              <c16:uniqueId val="{00000004-C557-1647-B963-E0EF4AD39E6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ru-KG"/>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ru-RU" sz="1400" b="1" i="0" baseline="0">
                <a:effectLst/>
              </a:rPr>
              <a:t>Способ употребления табака (никотина), который респонденты будут использовать в случае полного отказа от курения сигарет</a:t>
            </a:r>
            <a:endParaRPr lang="ru-RU" sz="1400" b="1">
              <a:effectLst/>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ru-KG"/>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ru-KG"/>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'Да способ'!$J$5:$N$5</c:f>
              <c:strCache>
                <c:ptCount val="5"/>
                <c:pt idx="0">
                  <c:v>Кальян</c:v>
                </c:pt>
                <c:pt idx="1">
                  <c:v>Насвай</c:v>
                </c:pt>
                <c:pt idx="2">
                  <c:v>Вейп</c:v>
                </c:pt>
                <c:pt idx="3">
                  <c:v>Айкос</c:v>
                </c:pt>
                <c:pt idx="4">
                  <c:v>Другое</c:v>
                </c:pt>
              </c:strCache>
            </c:strRef>
          </c:cat>
          <c:val>
            <c:numRef>
              <c:f>'Да способ'!$J$6:$N$6</c:f>
              <c:numCache>
                <c:formatCode>0%</c:formatCode>
                <c:ptCount val="5"/>
                <c:pt idx="0">
                  <c:v>0.15</c:v>
                </c:pt>
                <c:pt idx="1">
                  <c:v>7.0000000000000007E-2</c:v>
                </c:pt>
                <c:pt idx="2">
                  <c:v>0.28999999999999998</c:v>
                </c:pt>
                <c:pt idx="3">
                  <c:v>0.73</c:v>
                </c:pt>
                <c:pt idx="4">
                  <c:v>0.01</c:v>
                </c:pt>
              </c:numCache>
            </c:numRef>
          </c:val>
          <c:extLst>
            <c:ext xmlns:c16="http://schemas.microsoft.com/office/drawing/2014/chart" uri="{C3380CC4-5D6E-409C-BE32-E72D297353CC}">
              <c16:uniqueId val="{00000000-C224-F244-9290-0A1BB66720AF}"/>
            </c:ext>
          </c:extLst>
        </c:ser>
        <c:dLbls>
          <c:showLegendKey val="0"/>
          <c:showVal val="0"/>
          <c:showCatName val="0"/>
          <c:showSerName val="0"/>
          <c:showPercent val="0"/>
          <c:showBubbleSize val="0"/>
        </c:dLbls>
        <c:gapWidth val="219"/>
        <c:overlap val="-27"/>
        <c:axId val="477000479"/>
        <c:axId val="580298687"/>
      </c:barChart>
      <c:catAx>
        <c:axId val="477000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KG"/>
          </a:p>
        </c:txPr>
        <c:crossAx val="580298687"/>
        <c:crosses val="autoZero"/>
        <c:auto val="1"/>
        <c:lblAlgn val="ctr"/>
        <c:lblOffset val="100"/>
        <c:noMultiLvlLbl val="0"/>
      </c:catAx>
      <c:valAx>
        <c:axId val="5802986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KG"/>
          </a:p>
        </c:txPr>
        <c:crossAx val="477000479"/>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ru-KG"/>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ru-RU" sz="1400" b="1" i="0" baseline="0">
                <a:effectLst/>
              </a:rPr>
              <a:t>Почему респонденты НЕ рассматривают возможность отказа от традиционного курения в пользу других способов употребления табака (никотина)</a:t>
            </a:r>
            <a:endParaRPr lang="ru-RU" sz="1400" b="1">
              <a:effectLst/>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ru-KG"/>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ru-KG"/>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'Нет причина'!$K$5:$N$5</c:f>
              <c:strCache>
                <c:ptCount val="4"/>
                <c:pt idx="0">
                  <c:v>Устраивает курение сигарет</c:v>
                </c:pt>
                <c:pt idx="1">
                  <c:v>Другие способы дороже</c:v>
                </c:pt>
                <c:pt idx="2">
                  <c:v>Другие способы так же вредны</c:v>
                </c:pt>
                <c:pt idx="3">
                  <c:v>Существуют аналогичные запреты на курение</c:v>
                </c:pt>
              </c:strCache>
            </c:strRef>
          </c:cat>
          <c:val>
            <c:numRef>
              <c:f>'Нет причина'!$K$6:$N$6</c:f>
              <c:numCache>
                <c:formatCode>0%</c:formatCode>
                <c:ptCount val="4"/>
                <c:pt idx="0">
                  <c:v>0.43</c:v>
                </c:pt>
                <c:pt idx="1">
                  <c:v>0.36</c:v>
                </c:pt>
                <c:pt idx="2">
                  <c:v>0.48</c:v>
                </c:pt>
                <c:pt idx="3">
                  <c:v>0.12</c:v>
                </c:pt>
              </c:numCache>
            </c:numRef>
          </c:val>
          <c:extLst>
            <c:ext xmlns:c16="http://schemas.microsoft.com/office/drawing/2014/chart" uri="{C3380CC4-5D6E-409C-BE32-E72D297353CC}">
              <c16:uniqueId val="{00000000-04EA-FD44-A45D-F7F2E1A8391D}"/>
            </c:ext>
          </c:extLst>
        </c:ser>
        <c:dLbls>
          <c:showLegendKey val="0"/>
          <c:showVal val="0"/>
          <c:showCatName val="0"/>
          <c:showSerName val="0"/>
          <c:showPercent val="0"/>
          <c:showBubbleSize val="0"/>
        </c:dLbls>
        <c:gapWidth val="219"/>
        <c:overlap val="-27"/>
        <c:axId val="520558847"/>
        <c:axId val="520562175"/>
      </c:barChart>
      <c:catAx>
        <c:axId val="5205588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ru-KG"/>
          </a:p>
        </c:txPr>
        <c:crossAx val="520562175"/>
        <c:crosses val="autoZero"/>
        <c:auto val="1"/>
        <c:lblAlgn val="ctr"/>
        <c:lblOffset val="100"/>
        <c:noMultiLvlLbl val="0"/>
      </c:catAx>
      <c:valAx>
        <c:axId val="52056217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KG"/>
          </a:p>
        </c:txPr>
        <c:crossAx val="520558847"/>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ru-KG"/>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ru-RU" sz="1400" b="1"/>
              <a:t>Знают ли респонденты, что основной вред при курении оказывают ядовитые компоненты табачного дыма?</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ru-KG"/>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298-FC4D-8F2F-8D020BD0029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298-FC4D-8F2F-8D020BD0029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KG"/>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Опасность!$A$1:$B$1</c:f>
              <c:strCache>
                <c:ptCount val="2"/>
                <c:pt idx="0">
                  <c:v>Да </c:v>
                </c:pt>
                <c:pt idx="1">
                  <c:v>Нет</c:v>
                </c:pt>
              </c:strCache>
            </c:strRef>
          </c:cat>
          <c:val>
            <c:numRef>
              <c:f>Опасность!$A$2:$B$2</c:f>
              <c:numCache>
                <c:formatCode>General</c:formatCode>
                <c:ptCount val="2"/>
                <c:pt idx="0">
                  <c:v>262</c:v>
                </c:pt>
                <c:pt idx="1">
                  <c:v>179</c:v>
                </c:pt>
              </c:numCache>
            </c:numRef>
          </c:val>
          <c:extLst>
            <c:ext xmlns:c16="http://schemas.microsoft.com/office/drawing/2014/chart" uri="{C3380CC4-5D6E-409C-BE32-E72D297353CC}">
              <c16:uniqueId val="{00000004-B298-FC4D-8F2F-8D020BD0029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ru-KG"/>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ru-RU" sz="1400" b="1"/>
              <a:t>Какие компоненты, по мнению респондентов, являются наиболее вредными при курении сигарет?</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ru-KG"/>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ru-KG"/>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Вред!$F$5:$I$5</c:f>
              <c:strCache>
                <c:ptCount val="4"/>
                <c:pt idx="0">
                  <c:v>Никотин</c:v>
                </c:pt>
                <c:pt idx="1">
                  <c:v>Табак</c:v>
                </c:pt>
                <c:pt idx="2">
                  <c:v>Смолы и дым</c:v>
                </c:pt>
                <c:pt idx="3">
                  <c:v>Все вместе</c:v>
                </c:pt>
              </c:strCache>
            </c:strRef>
          </c:cat>
          <c:val>
            <c:numRef>
              <c:f>Вред!$F$6:$I$6</c:f>
              <c:numCache>
                <c:formatCode>0%</c:formatCode>
                <c:ptCount val="4"/>
                <c:pt idx="0">
                  <c:v>0.13</c:v>
                </c:pt>
                <c:pt idx="1">
                  <c:v>0.08</c:v>
                </c:pt>
                <c:pt idx="2">
                  <c:v>0.28000000000000003</c:v>
                </c:pt>
                <c:pt idx="3">
                  <c:v>0.56999999999999995</c:v>
                </c:pt>
              </c:numCache>
            </c:numRef>
          </c:val>
          <c:extLst>
            <c:ext xmlns:c16="http://schemas.microsoft.com/office/drawing/2014/chart" uri="{C3380CC4-5D6E-409C-BE32-E72D297353CC}">
              <c16:uniqueId val="{00000000-10C4-5F41-8793-2A76E642CAA4}"/>
            </c:ext>
          </c:extLst>
        </c:ser>
        <c:dLbls>
          <c:showLegendKey val="0"/>
          <c:showVal val="0"/>
          <c:showCatName val="0"/>
          <c:showSerName val="0"/>
          <c:showPercent val="0"/>
          <c:showBubbleSize val="0"/>
        </c:dLbls>
        <c:gapWidth val="219"/>
        <c:overlap val="-27"/>
        <c:axId val="580879039"/>
        <c:axId val="580879455"/>
      </c:barChart>
      <c:catAx>
        <c:axId val="5808790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ru-KG"/>
          </a:p>
        </c:txPr>
        <c:crossAx val="580879455"/>
        <c:crosses val="autoZero"/>
        <c:auto val="1"/>
        <c:lblAlgn val="ctr"/>
        <c:lblOffset val="100"/>
        <c:noMultiLvlLbl val="0"/>
      </c:catAx>
      <c:valAx>
        <c:axId val="58087945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KG"/>
          </a:p>
        </c:txPr>
        <c:crossAx val="580879039"/>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ru-KG"/>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ru-RU" sz="1400" b="1"/>
              <a:t>Согласились ли бы респонденты перейти на альтернативные способы употребления табака, если бы существовало научно обоснованное подтверждение меньшего вреда? </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ru-KG"/>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896-0A43-BECA-03422839AD9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896-0A43-BECA-03422839AD9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896-0A43-BECA-03422839AD9F}"/>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ru-KG"/>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Альтернатива!$A$1:$C$1</c:f>
              <c:strCache>
                <c:ptCount val="3"/>
                <c:pt idx="0">
                  <c:v>Да</c:v>
                </c:pt>
                <c:pt idx="1">
                  <c:v>Нет</c:v>
                </c:pt>
                <c:pt idx="2">
                  <c:v>Не знаю (нет мнения)</c:v>
                </c:pt>
              </c:strCache>
            </c:strRef>
          </c:cat>
          <c:val>
            <c:numRef>
              <c:f>Альтернатива!$A$2:$C$2</c:f>
              <c:numCache>
                <c:formatCode>General</c:formatCode>
                <c:ptCount val="3"/>
                <c:pt idx="0">
                  <c:v>291</c:v>
                </c:pt>
                <c:pt idx="1">
                  <c:v>12</c:v>
                </c:pt>
                <c:pt idx="2">
                  <c:v>138</c:v>
                </c:pt>
              </c:numCache>
            </c:numRef>
          </c:val>
          <c:extLst>
            <c:ext xmlns:c16="http://schemas.microsoft.com/office/drawing/2014/chart" uri="{C3380CC4-5D6E-409C-BE32-E72D297353CC}">
              <c16:uniqueId val="{00000006-8896-0A43-BECA-03422839AD9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ru-KG"/>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ru-RU" sz="1400" b="1"/>
              <a:t>Считают ли респонденты важным информирование общества о менее вредном способе употребления табака?</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ru-KG"/>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1EF-C14C-8C6E-F0643B4853E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1EF-C14C-8C6E-F0643B4853E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1EF-C14C-8C6E-F0643B4853EB}"/>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ru-KG"/>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'Важность инфо'!$A$1:$C$1</c:f>
              <c:strCache>
                <c:ptCount val="3"/>
                <c:pt idx="0">
                  <c:v>Да</c:v>
                </c:pt>
                <c:pt idx="1">
                  <c:v>Нет</c:v>
                </c:pt>
                <c:pt idx="2">
                  <c:v>Не знаю (нет мнения)</c:v>
                </c:pt>
              </c:strCache>
            </c:strRef>
          </c:cat>
          <c:val>
            <c:numRef>
              <c:f>'Важность инфо'!$A$2:$C$2</c:f>
              <c:numCache>
                <c:formatCode>General</c:formatCode>
                <c:ptCount val="3"/>
                <c:pt idx="0">
                  <c:v>277</c:v>
                </c:pt>
                <c:pt idx="1">
                  <c:v>32</c:v>
                </c:pt>
                <c:pt idx="2">
                  <c:v>132</c:v>
                </c:pt>
              </c:numCache>
            </c:numRef>
          </c:val>
          <c:extLst>
            <c:ext xmlns:c16="http://schemas.microsoft.com/office/drawing/2014/chart" uri="{C3380CC4-5D6E-409C-BE32-E72D297353CC}">
              <c16:uniqueId val="{00000006-B1EF-C14C-8C6E-F0643B4853E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ru-KG"/>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ru-RU" sz="1600" b="1"/>
              <a:t>Возраст респондентов</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ru-KG"/>
        </a:p>
      </c:txPr>
    </c:title>
    <c:autoTitleDeleted val="0"/>
    <c:plotArea>
      <c:layout/>
      <c:pieChart>
        <c:varyColors val="1"/>
        <c:ser>
          <c:idx val="0"/>
          <c:order val="0"/>
          <c:spPr>
            <a:scene3d>
              <a:camera prst="orthographicFront"/>
              <a:lightRig rig="threePt" dir="t"/>
            </a:scene3d>
            <a:sp3d/>
          </c:spPr>
          <c:dPt>
            <c:idx val="0"/>
            <c:bubble3D val="0"/>
            <c:spPr>
              <a:solidFill>
                <a:schemeClr val="accent1"/>
              </a:solidFill>
              <a:ln w="19050">
                <a:solidFill>
                  <a:schemeClr val="lt1"/>
                </a:solidFill>
              </a:ln>
              <a:effectLst/>
              <a:scene3d>
                <a:camera prst="orthographicFront"/>
                <a:lightRig rig="threePt" dir="t"/>
              </a:scene3d>
              <a:sp3d/>
            </c:spPr>
            <c:extLst>
              <c:ext xmlns:c16="http://schemas.microsoft.com/office/drawing/2014/chart" uri="{C3380CC4-5D6E-409C-BE32-E72D297353CC}">
                <c16:uniqueId val="{00000001-CC98-0349-A555-3735472746A8}"/>
              </c:ext>
            </c:extLst>
          </c:dPt>
          <c:dPt>
            <c:idx val="1"/>
            <c:bubble3D val="0"/>
            <c:spPr>
              <a:solidFill>
                <a:schemeClr val="accent2"/>
              </a:solidFill>
              <a:ln w="19050">
                <a:solidFill>
                  <a:schemeClr val="lt1"/>
                </a:solidFill>
              </a:ln>
              <a:effectLst/>
              <a:scene3d>
                <a:camera prst="orthographicFront"/>
                <a:lightRig rig="threePt" dir="t"/>
              </a:scene3d>
              <a:sp3d/>
            </c:spPr>
            <c:extLst>
              <c:ext xmlns:c16="http://schemas.microsoft.com/office/drawing/2014/chart" uri="{C3380CC4-5D6E-409C-BE32-E72D297353CC}">
                <c16:uniqueId val="{00000003-CC98-0349-A555-3735472746A8}"/>
              </c:ext>
            </c:extLst>
          </c:dPt>
          <c:dPt>
            <c:idx val="2"/>
            <c:bubble3D val="0"/>
            <c:spPr>
              <a:solidFill>
                <a:schemeClr val="accent3"/>
              </a:solidFill>
              <a:ln w="19050">
                <a:solidFill>
                  <a:schemeClr val="lt1"/>
                </a:solidFill>
              </a:ln>
              <a:effectLst/>
              <a:scene3d>
                <a:camera prst="orthographicFront"/>
                <a:lightRig rig="threePt" dir="t"/>
              </a:scene3d>
              <a:sp3d/>
            </c:spPr>
            <c:extLst>
              <c:ext xmlns:c16="http://schemas.microsoft.com/office/drawing/2014/chart" uri="{C3380CC4-5D6E-409C-BE32-E72D297353CC}">
                <c16:uniqueId val="{00000005-CC98-0349-A555-3735472746A8}"/>
              </c:ext>
            </c:extLst>
          </c:dPt>
          <c:dLbls>
            <c:dLbl>
              <c:idx val="0"/>
              <c:tx>
                <c:rich>
                  <a:bodyPr/>
                  <a:lstStyle/>
                  <a:p>
                    <a:r>
                      <a:rPr lang="en-US"/>
                      <a:t>18-21</a:t>
                    </a:r>
                    <a:r>
                      <a:rPr lang="en-US" baseline="0"/>
                      <a:t>
</a:t>
                    </a:r>
                    <a:fld id="{4ED55B32-7DF7-46BB-8E37-85D96B608F6E}" type="PERCENTAGE">
                      <a:rPr lang="en-US" baseline="0"/>
                      <a:pPr/>
                      <a:t>[ПРОЦЕНТ]</a:t>
                    </a:fld>
                    <a:endParaRPr lang="en-US" baseline="0"/>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CC98-0349-A555-3735472746A8}"/>
                </c:ext>
              </c:extLst>
            </c:dLbl>
            <c:dLbl>
              <c:idx val="2"/>
              <c:layout>
                <c:manualLayout>
                  <c:x val="-0.24860876817541236"/>
                  <c:y val="-1.8639411958667692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CC98-0349-A555-3735472746A8}"/>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ru-KG"/>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Возраст!$A$1:$C$1</c:f>
              <c:strCache>
                <c:ptCount val="3"/>
                <c:pt idx="0">
                  <c:v>18 - 22</c:v>
                </c:pt>
                <c:pt idx="1">
                  <c:v>22 - 25</c:v>
                </c:pt>
                <c:pt idx="2">
                  <c:v>Более 25</c:v>
                </c:pt>
              </c:strCache>
            </c:strRef>
          </c:cat>
          <c:val>
            <c:numRef>
              <c:f>Возраст!$A$2:$C$2</c:f>
              <c:numCache>
                <c:formatCode>General</c:formatCode>
                <c:ptCount val="3"/>
                <c:pt idx="0">
                  <c:v>242</c:v>
                </c:pt>
                <c:pt idx="1">
                  <c:v>176</c:v>
                </c:pt>
                <c:pt idx="2">
                  <c:v>23</c:v>
                </c:pt>
              </c:numCache>
            </c:numRef>
          </c:val>
          <c:extLst>
            <c:ext xmlns:c16="http://schemas.microsoft.com/office/drawing/2014/chart" uri="{C3380CC4-5D6E-409C-BE32-E72D297353CC}">
              <c16:uniqueId val="{00000006-CC98-0349-A555-3735472746A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ru-KG"/>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ru-RU" sz="1600" b="1"/>
              <a:t>Стаж курения</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ru-KG"/>
        </a:p>
      </c:txPr>
    </c:title>
    <c:autoTitleDeleted val="0"/>
    <c:plotArea>
      <c:layout/>
      <c:pieChart>
        <c:varyColors val="1"/>
        <c:ser>
          <c:idx val="0"/>
          <c:order val="0"/>
          <c:spPr>
            <a:scene3d>
              <a:camera prst="orthographicFront"/>
              <a:lightRig rig="threePt" dir="t"/>
            </a:scene3d>
            <a:sp3d/>
          </c:spPr>
          <c:dPt>
            <c:idx val="0"/>
            <c:bubble3D val="0"/>
            <c:spPr>
              <a:solidFill>
                <a:schemeClr val="accent1"/>
              </a:solidFill>
              <a:ln w="19050">
                <a:solidFill>
                  <a:schemeClr val="lt1"/>
                </a:solidFill>
              </a:ln>
              <a:effectLst/>
              <a:scene3d>
                <a:camera prst="orthographicFront"/>
                <a:lightRig rig="threePt" dir="t"/>
              </a:scene3d>
              <a:sp3d/>
            </c:spPr>
            <c:extLst>
              <c:ext xmlns:c16="http://schemas.microsoft.com/office/drawing/2014/chart" uri="{C3380CC4-5D6E-409C-BE32-E72D297353CC}">
                <c16:uniqueId val="{00000001-FFA4-2549-9340-ABFC37833D8A}"/>
              </c:ext>
            </c:extLst>
          </c:dPt>
          <c:dPt>
            <c:idx val="1"/>
            <c:bubble3D val="0"/>
            <c:spPr>
              <a:solidFill>
                <a:schemeClr val="accent2"/>
              </a:solidFill>
              <a:ln w="19050">
                <a:solidFill>
                  <a:schemeClr val="lt1"/>
                </a:solidFill>
              </a:ln>
              <a:effectLst/>
              <a:scene3d>
                <a:camera prst="orthographicFront"/>
                <a:lightRig rig="threePt" dir="t"/>
              </a:scene3d>
              <a:sp3d/>
            </c:spPr>
            <c:extLst>
              <c:ext xmlns:c16="http://schemas.microsoft.com/office/drawing/2014/chart" uri="{C3380CC4-5D6E-409C-BE32-E72D297353CC}">
                <c16:uniqueId val="{00000003-FFA4-2549-9340-ABFC37833D8A}"/>
              </c:ext>
            </c:extLst>
          </c:dPt>
          <c:dPt>
            <c:idx val="2"/>
            <c:bubble3D val="0"/>
            <c:spPr>
              <a:solidFill>
                <a:schemeClr val="accent3"/>
              </a:solidFill>
              <a:ln w="19050">
                <a:solidFill>
                  <a:schemeClr val="lt1"/>
                </a:solidFill>
              </a:ln>
              <a:effectLst/>
              <a:scene3d>
                <a:camera prst="orthographicFront"/>
                <a:lightRig rig="threePt" dir="t"/>
              </a:scene3d>
              <a:sp3d/>
            </c:spPr>
            <c:extLst>
              <c:ext xmlns:c16="http://schemas.microsoft.com/office/drawing/2014/chart" uri="{C3380CC4-5D6E-409C-BE32-E72D297353CC}">
                <c16:uniqueId val="{00000005-FFA4-2549-9340-ABFC37833D8A}"/>
              </c:ext>
            </c:extLst>
          </c:dPt>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lumMod val="75000"/>
                        <a:lumOff val="25000"/>
                      </a:schemeClr>
                    </a:solidFill>
                    <a:latin typeface="+mn-lt"/>
                    <a:ea typeface="+mn-ea"/>
                    <a:cs typeface="+mn-cs"/>
                  </a:defRPr>
                </a:pPr>
                <a:endParaRPr lang="ru-KG"/>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Стаж!$A$2:$C$2</c:f>
              <c:strCache>
                <c:ptCount val="3"/>
                <c:pt idx="0">
                  <c:v>Менее года</c:v>
                </c:pt>
                <c:pt idx="1">
                  <c:v>1 - 5 лет</c:v>
                </c:pt>
                <c:pt idx="2">
                  <c:v>Более 5 лет</c:v>
                </c:pt>
              </c:strCache>
            </c:strRef>
          </c:cat>
          <c:val>
            <c:numRef>
              <c:f>Стаж!$A$3:$C$3</c:f>
              <c:numCache>
                <c:formatCode>General</c:formatCode>
                <c:ptCount val="3"/>
                <c:pt idx="0">
                  <c:v>106</c:v>
                </c:pt>
                <c:pt idx="1">
                  <c:v>253</c:v>
                </c:pt>
                <c:pt idx="2">
                  <c:v>82</c:v>
                </c:pt>
              </c:numCache>
            </c:numRef>
          </c:val>
          <c:extLst>
            <c:ext xmlns:c16="http://schemas.microsoft.com/office/drawing/2014/chart" uri="{C3380CC4-5D6E-409C-BE32-E72D297353CC}">
              <c16:uniqueId val="{00000006-FFA4-2549-9340-ABFC37833D8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ru-KG"/>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ru-RU" sz="1600" b="1"/>
              <a:t>Количество сигарет в сутки</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ru-KG"/>
        </a:p>
      </c:txPr>
    </c:title>
    <c:autoTitleDeleted val="0"/>
    <c:plotArea>
      <c:layout/>
      <c:pieChart>
        <c:varyColors val="1"/>
        <c:ser>
          <c:idx val="0"/>
          <c:order val="0"/>
          <c:spPr>
            <a:scene3d>
              <a:camera prst="orthographicFront"/>
              <a:lightRig rig="threePt" dir="t"/>
            </a:scene3d>
            <a:sp3d/>
          </c:spPr>
          <c:dPt>
            <c:idx val="0"/>
            <c:bubble3D val="0"/>
            <c:spPr>
              <a:solidFill>
                <a:schemeClr val="accent1"/>
              </a:solidFill>
              <a:ln w="19050">
                <a:solidFill>
                  <a:schemeClr val="lt1"/>
                </a:solidFill>
              </a:ln>
              <a:effectLst/>
              <a:scene3d>
                <a:camera prst="orthographicFront"/>
                <a:lightRig rig="threePt" dir="t"/>
              </a:scene3d>
              <a:sp3d/>
            </c:spPr>
            <c:extLst>
              <c:ext xmlns:c16="http://schemas.microsoft.com/office/drawing/2014/chart" uri="{C3380CC4-5D6E-409C-BE32-E72D297353CC}">
                <c16:uniqueId val="{00000001-A603-CD42-8DF5-7EE28BC7211E}"/>
              </c:ext>
            </c:extLst>
          </c:dPt>
          <c:dPt>
            <c:idx val="1"/>
            <c:bubble3D val="0"/>
            <c:spPr>
              <a:solidFill>
                <a:schemeClr val="accent2"/>
              </a:solidFill>
              <a:ln w="19050">
                <a:solidFill>
                  <a:schemeClr val="lt1"/>
                </a:solidFill>
              </a:ln>
              <a:effectLst/>
              <a:scene3d>
                <a:camera prst="orthographicFront"/>
                <a:lightRig rig="threePt" dir="t"/>
              </a:scene3d>
              <a:sp3d/>
            </c:spPr>
            <c:extLst>
              <c:ext xmlns:c16="http://schemas.microsoft.com/office/drawing/2014/chart" uri="{C3380CC4-5D6E-409C-BE32-E72D297353CC}">
                <c16:uniqueId val="{00000003-A603-CD42-8DF5-7EE28BC7211E}"/>
              </c:ext>
            </c:extLst>
          </c:dPt>
          <c:dPt>
            <c:idx val="2"/>
            <c:bubble3D val="0"/>
            <c:spPr>
              <a:solidFill>
                <a:schemeClr val="accent3"/>
              </a:solidFill>
              <a:ln w="19050">
                <a:solidFill>
                  <a:schemeClr val="lt1"/>
                </a:solidFill>
              </a:ln>
              <a:effectLst/>
              <a:scene3d>
                <a:camera prst="orthographicFront"/>
                <a:lightRig rig="threePt" dir="t"/>
              </a:scene3d>
              <a:sp3d/>
            </c:spPr>
            <c:extLst>
              <c:ext xmlns:c16="http://schemas.microsoft.com/office/drawing/2014/chart" uri="{C3380CC4-5D6E-409C-BE32-E72D297353CC}">
                <c16:uniqueId val="{00000005-A603-CD42-8DF5-7EE28BC7211E}"/>
              </c:ext>
            </c:extLst>
          </c:dPt>
          <c:dPt>
            <c:idx val="3"/>
            <c:bubble3D val="0"/>
            <c:spPr>
              <a:solidFill>
                <a:schemeClr val="accent4"/>
              </a:solidFill>
              <a:ln w="19050">
                <a:solidFill>
                  <a:schemeClr val="lt1"/>
                </a:solidFill>
              </a:ln>
              <a:effectLst/>
              <a:scene3d>
                <a:camera prst="orthographicFront"/>
                <a:lightRig rig="threePt" dir="t"/>
              </a:scene3d>
              <a:sp3d/>
            </c:spPr>
            <c:extLst>
              <c:ext xmlns:c16="http://schemas.microsoft.com/office/drawing/2014/chart" uri="{C3380CC4-5D6E-409C-BE32-E72D297353CC}">
                <c16:uniqueId val="{00000007-A603-CD42-8DF5-7EE28BC7211E}"/>
              </c:ext>
            </c:extLst>
          </c:dPt>
          <c:dLbls>
            <c:dLbl>
              <c:idx val="3"/>
              <c:layout>
                <c:manualLayout>
                  <c:x val="6.7692711991787002E-2"/>
                  <c:y val="0.1945220922214804"/>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A603-CD42-8DF5-7EE28BC7211E}"/>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ru-KG"/>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Количество!$A$2:$D$2</c:f>
              <c:strCache>
                <c:ptCount val="4"/>
                <c:pt idx="0">
                  <c:v>1 - 5 штук</c:v>
                </c:pt>
                <c:pt idx="1">
                  <c:v>5 - 10 штук</c:v>
                </c:pt>
                <c:pt idx="2">
                  <c:v>11 - 20 штук</c:v>
                </c:pt>
                <c:pt idx="3">
                  <c:v>более 20 штук</c:v>
                </c:pt>
              </c:strCache>
            </c:strRef>
          </c:cat>
          <c:val>
            <c:numRef>
              <c:f>Количество!$A$3:$D$3</c:f>
              <c:numCache>
                <c:formatCode>General</c:formatCode>
                <c:ptCount val="4"/>
                <c:pt idx="0">
                  <c:v>132</c:v>
                </c:pt>
                <c:pt idx="1">
                  <c:v>193</c:v>
                </c:pt>
                <c:pt idx="2">
                  <c:v>87</c:v>
                </c:pt>
                <c:pt idx="3">
                  <c:v>30</c:v>
                </c:pt>
              </c:numCache>
            </c:numRef>
          </c:val>
          <c:extLst>
            <c:ext xmlns:c16="http://schemas.microsoft.com/office/drawing/2014/chart" uri="{C3380CC4-5D6E-409C-BE32-E72D297353CC}">
              <c16:uniqueId val="{00000008-A603-CD42-8DF5-7EE28BC7211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w="9525" cap="flat" cmpd="sng" algn="ctr">
      <a:noFill/>
      <a:round/>
    </a:ln>
    <a:effectLst/>
    <a:scene3d>
      <a:camera prst="orthographicFront"/>
      <a:lightRig rig="threePt" dir="t"/>
    </a:scene3d>
    <a:sp3d/>
  </c:spPr>
  <c:txPr>
    <a:bodyPr/>
    <a:lstStyle/>
    <a:p>
      <a:pPr>
        <a:defRPr/>
      </a:pPr>
      <a:endParaRPr lang="ru-KG"/>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ru-RU" sz="1400" b="1" dirty="0"/>
              <a:t>Информированность респондентов о повышении акцизов и цен на табачные изделия</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ru-KG"/>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E50-9345-B3AB-ACBC1281523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E50-9345-B3AB-ACBC1281523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KG"/>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'Акцизы и цены'!$A$2:$B$2</c:f>
              <c:strCache>
                <c:ptCount val="2"/>
                <c:pt idx="0">
                  <c:v>Знаю</c:v>
                </c:pt>
                <c:pt idx="1">
                  <c:v>Не знаю</c:v>
                </c:pt>
              </c:strCache>
            </c:strRef>
          </c:cat>
          <c:val>
            <c:numRef>
              <c:f>'Акцизы и цены'!$A$3:$B$3</c:f>
              <c:numCache>
                <c:formatCode>General</c:formatCode>
                <c:ptCount val="2"/>
                <c:pt idx="0">
                  <c:v>254</c:v>
                </c:pt>
                <c:pt idx="1">
                  <c:v>185</c:v>
                </c:pt>
              </c:numCache>
            </c:numRef>
          </c:val>
          <c:extLst>
            <c:ext xmlns:c16="http://schemas.microsoft.com/office/drawing/2014/chart" uri="{C3380CC4-5D6E-409C-BE32-E72D297353CC}">
              <c16:uniqueId val="{00000004-FE50-9345-B3AB-ACBC1281523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ru-KG"/>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ru-RU" sz="1400" b="1" i="0" baseline="0">
                <a:effectLst/>
              </a:rPr>
              <a:t>Возможное изменение потребления табака в связи с ростом цены</a:t>
            </a:r>
            <a:endParaRPr lang="ru-RU" sz="1400" b="1">
              <a:effectLst/>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ru-KG"/>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KG"/>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'Потребление и цена'!$J$5:$N$5</c:f>
              <c:strCache>
                <c:ptCount val="5"/>
                <c:pt idx="0">
                  <c:v>Не изменю</c:v>
                </c:pt>
                <c:pt idx="1">
                  <c:v>Приложу усилия к отказу от курения</c:v>
                </c:pt>
                <c:pt idx="2">
                  <c:v>Стану курить реже, марку не изменю</c:v>
                </c:pt>
                <c:pt idx="3">
                  <c:v>Изменю марку на более дешевую</c:v>
                </c:pt>
                <c:pt idx="4">
                  <c:v>Буду употреблять другим способом</c:v>
                </c:pt>
              </c:strCache>
            </c:strRef>
          </c:cat>
          <c:val>
            <c:numRef>
              <c:f>'Потребление и цена'!$J$6:$N$6</c:f>
              <c:numCache>
                <c:formatCode>0%</c:formatCode>
                <c:ptCount val="5"/>
                <c:pt idx="0">
                  <c:v>0.22</c:v>
                </c:pt>
                <c:pt idx="1">
                  <c:v>0.08</c:v>
                </c:pt>
                <c:pt idx="2">
                  <c:v>0.09</c:v>
                </c:pt>
                <c:pt idx="3">
                  <c:v>0.16</c:v>
                </c:pt>
                <c:pt idx="4">
                  <c:v>0.48</c:v>
                </c:pt>
              </c:numCache>
            </c:numRef>
          </c:val>
          <c:extLst>
            <c:ext xmlns:c16="http://schemas.microsoft.com/office/drawing/2014/chart" uri="{C3380CC4-5D6E-409C-BE32-E72D297353CC}">
              <c16:uniqueId val="{00000000-0FC1-E247-8566-0705ED4DC86D}"/>
            </c:ext>
          </c:extLst>
        </c:ser>
        <c:dLbls>
          <c:showLegendKey val="0"/>
          <c:showVal val="0"/>
          <c:showCatName val="0"/>
          <c:showSerName val="0"/>
          <c:showPercent val="0"/>
          <c:showBubbleSize val="0"/>
        </c:dLbls>
        <c:gapWidth val="219"/>
        <c:overlap val="-27"/>
        <c:axId val="528595247"/>
        <c:axId val="528590671"/>
      </c:barChart>
      <c:catAx>
        <c:axId val="528595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KG"/>
          </a:p>
        </c:txPr>
        <c:crossAx val="528590671"/>
        <c:crosses val="autoZero"/>
        <c:auto val="1"/>
        <c:lblAlgn val="ctr"/>
        <c:lblOffset val="100"/>
        <c:noMultiLvlLbl val="0"/>
      </c:catAx>
      <c:valAx>
        <c:axId val="528590671"/>
        <c:scaling>
          <c:orientation val="minMax"/>
        </c:scaling>
        <c:delete val="0"/>
        <c:axPos val="l"/>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KG"/>
          </a:p>
        </c:txPr>
        <c:crossAx val="528595247"/>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ru-KG"/>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ru-RU" sz="1400" b="1"/>
              <a:t>Используют ли респонденты регулярно другие способы потребления табака (никотина)</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ru-KG"/>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5A5-B648-B6C1-A552AAE3AAD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5A5-B648-B6C1-A552AAE3AAD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KG"/>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'Другие способы'!$A$1:$B$1</c:f>
              <c:strCache>
                <c:ptCount val="2"/>
                <c:pt idx="0">
                  <c:v>Да</c:v>
                </c:pt>
                <c:pt idx="1">
                  <c:v>Нет</c:v>
                </c:pt>
              </c:strCache>
            </c:strRef>
          </c:cat>
          <c:val>
            <c:numRef>
              <c:f>'Другие способы'!$A$2:$B$2</c:f>
              <c:numCache>
                <c:formatCode>General</c:formatCode>
                <c:ptCount val="2"/>
                <c:pt idx="0">
                  <c:v>233</c:v>
                </c:pt>
                <c:pt idx="1">
                  <c:v>208</c:v>
                </c:pt>
              </c:numCache>
            </c:numRef>
          </c:val>
          <c:extLst>
            <c:ext xmlns:c16="http://schemas.microsoft.com/office/drawing/2014/chart" uri="{C3380CC4-5D6E-409C-BE32-E72D297353CC}">
              <c16:uniqueId val="{00000004-C5A5-B648-B6C1-A552AAE3AAD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ru-KG"/>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ru-RU" sz="1400" b="1"/>
              <a:t>Способы употребления табака респондентами</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ru-KG"/>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KG"/>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'Какие способы'!$J$1:$N$1</c:f>
              <c:strCache>
                <c:ptCount val="5"/>
                <c:pt idx="0">
                  <c:v>Кальян</c:v>
                </c:pt>
                <c:pt idx="1">
                  <c:v>Насвай</c:v>
                </c:pt>
                <c:pt idx="2">
                  <c:v>Вейп</c:v>
                </c:pt>
                <c:pt idx="3">
                  <c:v>Айкос и Гло</c:v>
                </c:pt>
                <c:pt idx="4">
                  <c:v>Другое</c:v>
                </c:pt>
              </c:strCache>
            </c:strRef>
          </c:cat>
          <c:val>
            <c:numRef>
              <c:f>'Какие способы'!$J$2:$N$2</c:f>
              <c:numCache>
                <c:formatCode>0%</c:formatCode>
                <c:ptCount val="5"/>
                <c:pt idx="0">
                  <c:v>0.25</c:v>
                </c:pt>
                <c:pt idx="1">
                  <c:v>0.1</c:v>
                </c:pt>
                <c:pt idx="2">
                  <c:v>0.33</c:v>
                </c:pt>
                <c:pt idx="3">
                  <c:v>0.53</c:v>
                </c:pt>
                <c:pt idx="4">
                  <c:v>0.01</c:v>
                </c:pt>
              </c:numCache>
            </c:numRef>
          </c:val>
          <c:extLst>
            <c:ext xmlns:c16="http://schemas.microsoft.com/office/drawing/2014/chart" uri="{C3380CC4-5D6E-409C-BE32-E72D297353CC}">
              <c16:uniqueId val="{00000000-A910-BE46-9CB4-A7FB1452E8EE}"/>
            </c:ext>
          </c:extLst>
        </c:ser>
        <c:dLbls>
          <c:showLegendKey val="0"/>
          <c:showVal val="0"/>
          <c:showCatName val="0"/>
          <c:showSerName val="0"/>
          <c:showPercent val="0"/>
          <c:showBubbleSize val="0"/>
        </c:dLbls>
        <c:gapWidth val="219"/>
        <c:overlap val="-27"/>
        <c:axId val="-1844947984"/>
        <c:axId val="-1844944720"/>
      </c:barChart>
      <c:catAx>
        <c:axId val="-1844947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KG"/>
          </a:p>
        </c:txPr>
        <c:crossAx val="-1844944720"/>
        <c:crosses val="autoZero"/>
        <c:auto val="1"/>
        <c:lblAlgn val="ctr"/>
        <c:lblOffset val="100"/>
        <c:noMultiLvlLbl val="0"/>
      </c:catAx>
      <c:valAx>
        <c:axId val="-18449447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KG"/>
          </a:p>
        </c:txPr>
        <c:crossAx val="-1844947984"/>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ru-KG"/>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ru-RU" sz="1400" b="1" dirty="0"/>
              <a:t>Рассматривали ли респонденты возможность полностью отказаться от сигарет в пользу другого способа употребления табака (никотина)?</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ru-KG"/>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558-D84F-BF19-0085DD096F2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558-D84F-BF19-0085DD096F23}"/>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ru-KG"/>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'Переход на др способ'!$A$1:$B$1</c:f>
              <c:strCache>
                <c:ptCount val="2"/>
                <c:pt idx="0">
                  <c:v>Да</c:v>
                </c:pt>
                <c:pt idx="1">
                  <c:v>Нет</c:v>
                </c:pt>
              </c:strCache>
            </c:strRef>
          </c:cat>
          <c:val>
            <c:numRef>
              <c:f>'Переход на др способ'!$A$2:$B$2</c:f>
              <c:numCache>
                <c:formatCode>General</c:formatCode>
                <c:ptCount val="2"/>
                <c:pt idx="0">
                  <c:v>331</c:v>
                </c:pt>
                <c:pt idx="1">
                  <c:v>110</c:v>
                </c:pt>
              </c:numCache>
            </c:numRef>
          </c:val>
          <c:extLst>
            <c:ext xmlns:c16="http://schemas.microsoft.com/office/drawing/2014/chart" uri="{C3380CC4-5D6E-409C-BE32-E72D297353CC}">
              <c16:uniqueId val="{00000004-A558-D84F-BF19-0085DD096F2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ru-K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ru-RU"/>
              <a:t>Образец заголовка</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6A6F2DF6-53BF-3B44-A8D0-09DEFC413E45}" type="datetimeFigureOut">
              <a:rPr lang="ru-KG" smtClean="0"/>
              <a:t>30.05.2022</a:t>
            </a:fld>
            <a:endParaRPr lang="ru-KG"/>
          </a:p>
        </p:txBody>
      </p:sp>
      <p:sp>
        <p:nvSpPr>
          <p:cNvPr id="5" name="Footer Placeholder 4"/>
          <p:cNvSpPr>
            <a:spLocks noGrp="1"/>
          </p:cNvSpPr>
          <p:nvPr>
            <p:ph type="ftr" sz="quarter" idx="11"/>
          </p:nvPr>
        </p:nvSpPr>
        <p:spPr/>
        <p:txBody>
          <a:bodyPr/>
          <a:lstStyle/>
          <a:p>
            <a:endParaRPr lang="ru-KG"/>
          </a:p>
        </p:txBody>
      </p:sp>
      <p:sp>
        <p:nvSpPr>
          <p:cNvPr id="6" name="Slide Number Placeholder 5"/>
          <p:cNvSpPr>
            <a:spLocks noGrp="1"/>
          </p:cNvSpPr>
          <p:nvPr>
            <p:ph type="sldNum" sz="quarter" idx="12"/>
          </p:nvPr>
        </p:nvSpPr>
        <p:spPr/>
        <p:txBody>
          <a:bodyPr/>
          <a:lstStyle/>
          <a:p>
            <a:fld id="{F2737904-5BEB-6F44-8F6A-3EEB7303067A}" type="slidenum">
              <a:rPr lang="ru-KG" smtClean="0"/>
              <a:t>‹#›</a:t>
            </a:fld>
            <a:endParaRPr lang="ru-KG"/>
          </a:p>
        </p:txBody>
      </p:sp>
    </p:spTree>
    <p:extLst>
      <p:ext uri="{BB962C8B-B14F-4D97-AF65-F5344CB8AC3E}">
        <p14:creationId xmlns:p14="http://schemas.microsoft.com/office/powerpoint/2010/main" val="2526328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6A6F2DF6-53BF-3B44-A8D0-09DEFC413E45}" type="datetimeFigureOut">
              <a:rPr lang="ru-KG" smtClean="0"/>
              <a:t>30.05.2022</a:t>
            </a:fld>
            <a:endParaRPr lang="ru-KG"/>
          </a:p>
        </p:txBody>
      </p:sp>
      <p:sp>
        <p:nvSpPr>
          <p:cNvPr id="8" name="Footer Placeholder 7"/>
          <p:cNvSpPr>
            <a:spLocks noGrp="1"/>
          </p:cNvSpPr>
          <p:nvPr>
            <p:ph type="ftr" sz="quarter" idx="11"/>
          </p:nvPr>
        </p:nvSpPr>
        <p:spPr/>
        <p:txBody>
          <a:bodyPr/>
          <a:lstStyle/>
          <a:p>
            <a:endParaRPr lang="ru-KG"/>
          </a:p>
        </p:txBody>
      </p:sp>
      <p:sp>
        <p:nvSpPr>
          <p:cNvPr id="9" name="Slide Number Placeholder 8"/>
          <p:cNvSpPr>
            <a:spLocks noGrp="1"/>
          </p:cNvSpPr>
          <p:nvPr>
            <p:ph type="sldNum" sz="quarter" idx="12"/>
          </p:nvPr>
        </p:nvSpPr>
        <p:spPr/>
        <p:txBody>
          <a:bodyPr/>
          <a:lstStyle/>
          <a:p>
            <a:fld id="{F2737904-5BEB-6F44-8F6A-3EEB7303067A}" type="slidenum">
              <a:rPr lang="ru-KG" smtClean="0"/>
              <a:t>‹#›</a:t>
            </a:fld>
            <a:endParaRPr lang="ru-KG"/>
          </a:p>
        </p:txBody>
      </p:sp>
    </p:spTree>
    <p:extLst>
      <p:ext uri="{BB962C8B-B14F-4D97-AF65-F5344CB8AC3E}">
        <p14:creationId xmlns:p14="http://schemas.microsoft.com/office/powerpoint/2010/main" val="287393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6A6F2DF6-53BF-3B44-A8D0-09DEFC413E45}" type="datetimeFigureOut">
              <a:rPr lang="ru-KG" smtClean="0"/>
              <a:t>30.05.2022</a:t>
            </a:fld>
            <a:endParaRPr lang="ru-KG"/>
          </a:p>
        </p:txBody>
      </p:sp>
      <p:sp>
        <p:nvSpPr>
          <p:cNvPr id="8" name="Footer Placeholder 7"/>
          <p:cNvSpPr>
            <a:spLocks noGrp="1"/>
          </p:cNvSpPr>
          <p:nvPr>
            <p:ph type="ftr" sz="quarter" idx="11"/>
          </p:nvPr>
        </p:nvSpPr>
        <p:spPr/>
        <p:txBody>
          <a:bodyPr/>
          <a:lstStyle/>
          <a:p>
            <a:endParaRPr lang="ru-KG"/>
          </a:p>
        </p:txBody>
      </p:sp>
      <p:sp>
        <p:nvSpPr>
          <p:cNvPr id="9" name="Slide Number Placeholder 8"/>
          <p:cNvSpPr>
            <a:spLocks noGrp="1"/>
          </p:cNvSpPr>
          <p:nvPr>
            <p:ph type="sldNum" sz="quarter" idx="12"/>
          </p:nvPr>
        </p:nvSpPr>
        <p:spPr/>
        <p:txBody>
          <a:bodyPr/>
          <a:lstStyle/>
          <a:p>
            <a:fld id="{F2737904-5BEB-6F44-8F6A-3EEB7303067A}" type="slidenum">
              <a:rPr lang="ru-KG" smtClean="0"/>
              <a:t>‹#›</a:t>
            </a:fld>
            <a:endParaRPr lang="ru-KG"/>
          </a:p>
        </p:txBody>
      </p:sp>
    </p:spTree>
    <p:extLst>
      <p:ext uri="{BB962C8B-B14F-4D97-AF65-F5344CB8AC3E}">
        <p14:creationId xmlns:p14="http://schemas.microsoft.com/office/powerpoint/2010/main" val="1104141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A6F2DF6-53BF-3B44-A8D0-09DEFC413E45}" type="datetimeFigureOut">
              <a:rPr lang="ru-KG" smtClean="0"/>
              <a:t>30.05.2022</a:t>
            </a:fld>
            <a:endParaRPr lang="ru-KG"/>
          </a:p>
        </p:txBody>
      </p:sp>
      <p:sp>
        <p:nvSpPr>
          <p:cNvPr id="5" name="Footer Placeholder 4"/>
          <p:cNvSpPr>
            <a:spLocks noGrp="1"/>
          </p:cNvSpPr>
          <p:nvPr>
            <p:ph type="ftr" sz="quarter" idx="11"/>
          </p:nvPr>
        </p:nvSpPr>
        <p:spPr/>
        <p:txBody>
          <a:bodyPr/>
          <a:lstStyle/>
          <a:p>
            <a:endParaRPr lang="ru-KG"/>
          </a:p>
        </p:txBody>
      </p:sp>
      <p:sp>
        <p:nvSpPr>
          <p:cNvPr id="6" name="Slide Number Placeholder 5"/>
          <p:cNvSpPr>
            <a:spLocks noGrp="1"/>
          </p:cNvSpPr>
          <p:nvPr>
            <p:ph type="sldNum" sz="quarter" idx="12"/>
          </p:nvPr>
        </p:nvSpPr>
        <p:spPr/>
        <p:txBody>
          <a:bodyPr/>
          <a:lstStyle/>
          <a:p>
            <a:fld id="{F2737904-5BEB-6F44-8F6A-3EEB7303067A}" type="slidenum">
              <a:rPr lang="ru-KG" smtClean="0"/>
              <a:t>‹#›</a:t>
            </a:fld>
            <a:endParaRPr lang="ru-KG"/>
          </a:p>
        </p:txBody>
      </p:sp>
    </p:spTree>
    <p:extLst>
      <p:ext uri="{BB962C8B-B14F-4D97-AF65-F5344CB8AC3E}">
        <p14:creationId xmlns:p14="http://schemas.microsoft.com/office/powerpoint/2010/main" val="4109972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A6F2DF6-53BF-3B44-A8D0-09DEFC413E45}" type="datetimeFigureOut">
              <a:rPr lang="ru-KG" smtClean="0"/>
              <a:t>30.05.2022</a:t>
            </a:fld>
            <a:endParaRPr lang="ru-KG"/>
          </a:p>
        </p:txBody>
      </p:sp>
      <p:sp>
        <p:nvSpPr>
          <p:cNvPr id="5" name="Footer Placeholder 4"/>
          <p:cNvSpPr>
            <a:spLocks noGrp="1"/>
          </p:cNvSpPr>
          <p:nvPr>
            <p:ph type="ftr" sz="quarter" idx="11"/>
          </p:nvPr>
        </p:nvSpPr>
        <p:spPr/>
        <p:txBody>
          <a:bodyPr/>
          <a:lstStyle/>
          <a:p>
            <a:endParaRPr lang="ru-KG"/>
          </a:p>
        </p:txBody>
      </p:sp>
      <p:sp>
        <p:nvSpPr>
          <p:cNvPr id="6" name="Slide Number Placeholder 5"/>
          <p:cNvSpPr>
            <a:spLocks noGrp="1"/>
          </p:cNvSpPr>
          <p:nvPr>
            <p:ph type="sldNum" sz="quarter" idx="12"/>
          </p:nvPr>
        </p:nvSpPr>
        <p:spPr/>
        <p:txBody>
          <a:bodyPr/>
          <a:lstStyle/>
          <a:p>
            <a:fld id="{F2737904-5BEB-6F44-8F6A-3EEB7303067A}" type="slidenum">
              <a:rPr lang="ru-KG" smtClean="0"/>
              <a:t>‹#›</a:t>
            </a:fld>
            <a:endParaRPr lang="ru-KG"/>
          </a:p>
        </p:txBody>
      </p:sp>
    </p:spTree>
    <p:extLst>
      <p:ext uri="{BB962C8B-B14F-4D97-AF65-F5344CB8AC3E}">
        <p14:creationId xmlns:p14="http://schemas.microsoft.com/office/powerpoint/2010/main" val="2522003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6A6F2DF6-53BF-3B44-A8D0-09DEFC413E45}" type="datetimeFigureOut">
              <a:rPr lang="ru-KG" smtClean="0"/>
              <a:t>30.05.2022</a:t>
            </a:fld>
            <a:endParaRPr lang="ru-KG"/>
          </a:p>
        </p:txBody>
      </p:sp>
      <p:sp>
        <p:nvSpPr>
          <p:cNvPr id="9" name="Footer Placeholder 8"/>
          <p:cNvSpPr>
            <a:spLocks noGrp="1"/>
          </p:cNvSpPr>
          <p:nvPr>
            <p:ph type="ftr" sz="quarter" idx="11"/>
          </p:nvPr>
        </p:nvSpPr>
        <p:spPr/>
        <p:txBody>
          <a:bodyPr/>
          <a:lstStyle/>
          <a:p>
            <a:endParaRPr lang="ru-KG"/>
          </a:p>
        </p:txBody>
      </p:sp>
      <p:sp>
        <p:nvSpPr>
          <p:cNvPr id="10" name="Slide Number Placeholder 9"/>
          <p:cNvSpPr>
            <a:spLocks noGrp="1"/>
          </p:cNvSpPr>
          <p:nvPr>
            <p:ph type="sldNum" sz="quarter" idx="12"/>
          </p:nvPr>
        </p:nvSpPr>
        <p:spPr/>
        <p:txBody>
          <a:bodyPr/>
          <a:lstStyle/>
          <a:p>
            <a:fld id="{F2737904-5BEB-6F44-8F6A-3EEB7303067A}" type="slidenum">
              <a:rPr lang="ru-KG" smtClean="0"/>
              <a:t>‹#›</a:t>
            </a:fld>
            <a:endParaRPr lang="ru-KG"/>
          </a:p>
        </p:txBody>
      </p:sp>
    </p:spTree>
    <p:extLst>
      <p:ext uri="{BB962C8B-B14F-4D97-AF65-F5344CB8AC3E}">
        <p14:creationId xmlns:p14="http://schemas.microsoft.com/office/powerpoint/2010/main" val="2217616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 name="Date Placeholder 1"/>
          <p:cNvSpPr>
            <a:spLocks noGrp="1"/>
          </p:cNvSpPr>
          <p:nvPr>
            <p:ph type="dt" sz="half" idx="10"/>
          </p:nvPr>
        </p:nvSpPr>
        <p:spPr/>
        <p:txBody>
          <a:bodyPr/>
          <a:lstStyle/>
          <a:p>
            <a:fld id="{6A6F2DF6-53BF-3B44-A8D0-09DEFC413E45}" type="datetimeFigureOut">
              <a:rPr lang="ru-KG" smtClean="0"/>
              <a:t>30.05.2022</a:t>
            </a:fld>
            <a:endParaRPr lang="ru-KG"/>
          </a:p>
        </p:txBody>
      </p:sp>
      <p:sp>
        <p:nvSpPr>
          <p:cNvPr id="11" name="Footer Placeholder 10"/>
          <p:cNvSpPr>
            <a:spLocks noGrp="1"/>
          </p:cNvSpPr>
          <p:nvPr>
            <p:ph type="ftr" sz="quarter" idx="11"/>
          </p:nvPr>
        </p:nvSpPr>
        <p:spPr/>
        <p:txBody>
          <a:bodyPr/>
          <a:lstStyle/>
          <a:p>
            <a:endParaRPr lang="ru-KG"/>
          </a:p>
        </p:txBody>
      </p:sp>
      <p:sp>
        <p:nvSpPr>
          <p:cNvPr id="12" name="Slide Number Placeholder 11"/>
          <p:cNvSpPr>
            <a:spLocks noGrp="1"/>
          </p:cNvSpPr>
          <p:nvPr>
            <p:ph type="sldNum" sz="quarter" idx="12"/>
          </p:nvPr>
        </p:nvSpPr>
        <p:spPr/>
        <p:txBody>
          <a:bodyPr/>
          <a:lstStyle/>
          <a:p>
            <a:fld id="{F2737904-5BEB-6F44-8F6A-3EEB7303067A}" type="slidenum">
              <a:rPr lang="ru-KG" smtClean="0"/>
              <a:t>‹#›</a:t>
            </a:fld>
            <a:endParaRPr lang="ru-KG"/>
          </a:p>
        </p:txBody>
      </p:sp>
    </p:spTree>
    <p:extLst>
      <p:ext uri="{BB962C8B-B14F-4D97-AF65-F5344CB8AC3E}">
        <p14:creationId xmlns:p14="http://schemas.microsoft.com/office/powerpoint/2010/main" val="532381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2" name="Date Placeholder 1"/>
          <p:cNvSpPr>
            <a:spLocks noGrp="1"/>
          </p:cNvSpPr>
          <p:nvPr>
            <p:ph type="dt" sz="half" idx="10"/>
          </p:nvPr>
        </p:nvSpPr>
        <p:spPr/>
        <p:txBody>
          <a:bodyPr/>
          <a:lstStyle/>
          <a:p>
            <a:fld id="{6A6F2DF6-53BF-3B44-A8D0-09DEFC413E45}" type="datetimeFigureOut">
              <a:rPr lang="ru-KG" smtClean="0"/>
              <a:t>30.05.2022</a:t>
            </a:fld>
            <a:endParaRPr lang="ru-KG"/>
          </a:p>
        </p:txBody>
      </p:sp>
      <p:sp>
        <p:nvSpPr>
          <p:cNvPr id="7" name="Footer Placeholder 6"/>
          <p:cNvSpPr>
            <a:spLocks noGrp="1"/>
          </p:cNvSpPr>
          <p:nvPr>
            <p:ph type="ftr" sz="quarter" idx="11"/>
          </p:nvPr>
        </p:nvSpPr>
        <p:spPr/>
        <p:txBody>
          <a:bodyPr/>
          <a:lstStyle/>
          <a:p>
            <a:endParaRPr lang="ru-KG"/>
          </a:p>
        </p:txBody>
      </p:sp>
      <p:sp>
        <p:nvSpPr>
          <p:cNvPr id="8" name="Slide Number Placeholder 7"/>
          <p:cNvSpPr>
            <a:spLocks noGrp="1"/>
          </p:cNvSpPr>
          <p:nvPr>
            <p:ph type="sldNum" sz="quarter" idx="12"/>
          </p:nvPr>
        </p:nvSpPr>
        <p:spPr/>
        <p:txBody>
          <a:bodyPr/>
          <a:lstStyle/>
          <a:p>
            <a:fld id="{F2737904-5BEB-6F44-8F6A-3EEB7303067A}" type="slidenum">
              <a:rPr lang="ru-KG" smtClean="0"/>
              <a:t>‹#›</a:t>
            </a:fld>
            <a:endParaRPr lang="ru-KG"/>
          </a:p>
        </p:txBody>
      </p:sp>
    </p:spTree>
    <p:extLst>
      <p:ext uri="{BB962C8B-B14F-4D97-AF65-F5344CB8AC3E}">
        <p14:creationId xmlns:p14="http://schemas.microsoft.com/office/powerpoint/2010/main" val="2331340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A6F2DF6-53BF-3B44-A8D0-09DEFC413E45}" type="datetimeFigureOut">
              <a:rPr lang="ru-KG" smtClean="0"/>
              <a:t>30.05.2022</a:t>
            </a:fld>
            <a:endParaRPr lang="ru-KG"/>
          </a:p>
        </p:txBody>
      </p:sp>
      <p:sp>
        <p:nvSpPr>
          <p:cNvPr id="6" name="Footer Placeholder 5"/>
          <p:cNvSpPr>
            <a:spLocks noGrp="1"/>
          </p:cNvSpPr>
          <p:nvPr>
            <p:ph type="ftr" sz="quarter" idx="11"/>
          </p:nvPr>
        </p:nvSpPr>
        <p:spPr/>
        <p:txBody>
          <a:bodyPr/>
          <a:lstStyle/>
          <a:p>
            <a:endParaRPr lang="ru-KG"/>
          </a:p>
        </p:txBody>
      </p:sp>
      <p:sp>
        <p:nvSpPr>
          <p:cNvPr id="7" name="Slide Number Placeholder 6"/>
          <p:cNvSpPr>
            <a:spLocks noGrp="1"/>
          </p:cNvSpPr>
          <p:nvPr>
            <p:ph type="sldNum" sz="quarter" idx="12"/>
          </p:nvPr>
        </p:nvSpPr>
        <p:spPr/>
        <p:txBody>
          <a:bodyPr/>
          <a:lstStyle/>
          <a:p>
            <a:fld id="{F2737904-5BEB-6F44-8F6A-3EEB7303067A}" type="slidenum">
              <a:rPr lang="ru-KG" smtClean="0"/>
              <a:t>‹#›</a:t>
            </a:fld>
            <a:endParaRPr lang="ru-KG"/>
          </a:p>
        </p:txBody>
      </p:sp>
    </p:spTree>
    <p:extLst>
      <p:ext uri="{BB962C8B-B14F-4D97-AF65-F5344CB8AC3E}">
        <p14:creationId xmlns:p14="http://schemas.microsoft.com/office/powerpoint/2010/main" val="157796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8" name="Date Placeholder 7"/>
          <p:cNvSpPr>
            <a:spLocks noGrp="1"/>
          </p:cNvSpPr>
          <p:nvPr>
            <p:ph type="dt" sz="half" idx="10"/>
          </p:nvPr>
        </p:nvSpPr>
        <p:spPr/>
        <p:txBody>
          <a:bodyPr/>
          <a:lstStyle/>
          <a:p>
            <a:fld id="{6A6F2DF6-53BF-3B44-A8D0-09DEFC413E45}" type="datetimeFigureOut">
              <a:rPr lang="ru-KG" smtClean="0"/>
              <a:t>30.05.2022</a:t>
            </a:fld>
            <a:endParaRPr lang="ru-KG"/>
          </a:p>
        </p:txBody>
      </p:sp>
      <p:sp>
        <p:nvSpPr>
          <p:cNvPr id="9" name="Footer Placeholder 8"/>
          <p:cNvSpPr>
            <a:spLocks noGrp="1"/>
          </p:cNvSpPr>
          <p:nvPr>
            <p:ph type="ftr" sz="quarter" idx="11"/>
          </p:nvPr>
        </p:nvSpPr>
        <p:spPr/>
        <p:txBody>
          <a:bodyPr/>
          <a:lstStyle/>
          <a:p>
            <a:endParaRPr lang="ru-KG"/>
          </a:p>
        </p:txBody>
      </p:sp>
      <p:sp>
        <p:nvSpPr>
          <p:cNvPr id="10" name="Slide Number Placeholder 9"/>
          <p:cNvSpPr>
            <a:spLocks noGrp="1"/>
          </p:cNvSpPr>
          <p:nvPr>
            <p:ph type="sldNum" sz="quarter" idx="12"/>
          </p:nvPr>
        </p:nvSpPr>
        <p:spPr/>
        <p:txBody>
          <a:bodyPr/>
          <a:lstStyle/>
          <a:p>
            <a:fld id="{F2737904-5BEB-6F44-8F6A-3EEB7303067A}" type="slidenum">
              <a:rPr lang="ru-KG" smtClean="0"/>
              <a:t>‹#›</a:t>
            </a:fld>
            <a:endParaRPr lang="ru-KG"/>
          </a:p>
        </p:txBody>
      </p:sp>
    </p:spTree>
    <p:extLst>
      <p:ext uri="{BB962C8B-B14F-4D97-AF65-F5344CB8AC3E}">
        <p14:creationId xmlns:p14="http://schemas.microsoft.com/office/powerpoint/2010/main" val="1368252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8" name="Date Placeholder 7"/>
          <p:cNvSpPr>
            <a:spLocks noGrp="1"/>
          </p:cNvSpPr>
          <p:nvPr>
            <p:ph type="dt" sz="half" idx="10"/>
          </p:nvPr>
        </p:nvSpPr>
        <p:spPr/>
        <p:txBody>
          <a:bodyPr/>
          <a:lstStyle/>
          <a:p>
            <a:fld id="{6A6F2DF6-53BF-3B44-A8D0-09DEFC413E45}" type="datetimeFigureOut">
              <a:rPr lang="ru-KG" smtClean="0"/>
              <a:t>30.05.2022</a:t>
            </a:fld>
            <a:endParaRPr lang="ru-KG"/>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F2737904-5BEB-6F44-8F6A-3EEB7303067A}" type="slidenum">
              <a:rPr lang="ru-KG" smtClean="0"/>
              <a:t>‹#›</a:t>
            </a:fld>
            <a:endParaRPr lang="ru-KG"/>
          </a:p>
        </p:txBody>
      </p:sp>
    </p:spTree>
    <p:extLst>
      <p:ext uri="{BB962C8B-B14F-4D97-AF65-F5344CB8AC3E}">
        <p14:creationId xmlns:p14="http://schemas.microsoft.com/office/powerpoint/2010/main" val="295513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6A6F2DF6-53BF-3B44-A8D0-09DEFC413E45}" type="datetimeFigureOut">
              <a:rPr lang="ru-KG" smtClean="0"/>
              <a:t>30.05.2022</a:t>
            </a:fld>
            <a:endParaRPr lang="ru-KG"/>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ru-KG"/>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2737904-5BEB-6F44-8F6A-3EEB7303067A}" type="slidenum">
              <a:rPr lang="ru-KG" smtClean="0"/>
              <a:t>‹#›</a:t>
            </a:fld>
            <a:endParaRPr lang="ru-KG"/>
          </a:p>
        </p:txBody>
      </p:sp>
    </p:spTree>
    <p:extLst>
      <p:ext uri="{BB962C8B-B14F-4D97-AF65-F5344CB8AC3E}">
        <p14:creationId xmlns:p14="http://schemas.microsoft.com/office/powerpoint/2010/main" val="3929945048"/>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D4D6C5-0811-CE68-679D-C3D05B15527E}"/>
              </a:ext>
            </a:extLst>
          </p:cNvPr>
          <p:cNvSpPr>
            <a:spLocks noGrp="1"/>
          </p:cNvSpPr>
          <p:nvPr>
            <p:ph type="ctrTitle"/>
          </p:nvPr>
        </p:nvSpPr>
        <p:spPr/>
        <p:txBody>
          <a:bodyPr>
            <a:normAutofit/>
          </a:bodyPr>
          <a:lstStyle/>
          <a:p>
            <a:r>
              <a:rPr lang="ru-RU" dirty="0"/>
              <a:t>П</a:t>
            </a:r>
            <a:r>
              <a:rPr lang="ru-KG" dirty="0"/>
              <a:t>роблема курения среди студентов ВУЗов г.Бишкек</a:t>
            </a:r>
          </a:p>
        </p:txBody>
      </p:sp>
      <p:sp>
        <p:nvSpPr>
          <p:cNvPr id="3" name="Подзаголовок 2">
            <a:extLst>
              <a:ext uri="{FF2B5EF4-FFF2-40B4-BE49-F238E27FC236}">
                <a16:creationId xmlns:a16="http://schemas.microsoft.com/office/drawing/2014/main" id="{4E168242-830B-0C5B-C3DF-D4FB51A52622}"/>
              </a:ext>
            </a:extLst>
          </p:cNvPr>
          <p:cNvSpPr>
            <a:spLocks noGrp="1"/>
          </p:cNvSpPr>
          <p:nvPr>
            <p:ph type="subTitle" idx="1"/>
          </p:nvPr>
        </p:nvSpPr>
        <p:spPr/>
        <p:txBody>
          <a:bodyPr/>
          <a:lstStyle/>
          <a:p>
            <a:r>
              <a:rPr lang="ru-KG" dirty="0"/>
              <a:t>Бишкек. Кыргызстан </a:t>
            </a:r>
          </a:p>
          <a:p>
            <a:r>
              <a:rPr lang="ru-RU" dirty="0"/>
              <a:t>Апрель</a:t>
            </a:r>
            <a:r>
              <a:rPr lang="ru-KG" dirty="0"/>
              <a:t>, 2022</a:t>
            </a:r>
          </a:p>
        </p:txBody>
      </p:sp>
    </p:spTree>
    <p:extLst>
      <p:ext uri="{BB962C8B-B14F-4D97-AF65-F5344CB8AC3E}">
        <p14:creationId xmlns:p14="http://schemas.microsoft.com/office/powerpoint/2010/main" val="403300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9FFB0A-1985-FAF4-B704-B753EB5D9C3E}"/>
              </a:ext>
            </a:extLst>
          </p:cNvPr>
          <p:cNvSpPr>
            <a:spLocks noGrp="1"/>
          </p:cNvSpPr>
          <p:nvPr>
            <p:ph type="title"/>
          </p:nvPr>
        </p:nvSpPr>
        <p:spPr/>
        <p:txBody>
          <a:bodyPr/>
          <a:lstStyle/>
          <a:p>
            <a:r>
              <a:rPr lang="ru-RU" dirty="0"/>
              <a:t>В</a:t>
            </a:r>
            <a:r>
              <a:rPr lang="ru-KG" dirty="0"/>
              <a:t>ыводы </a:t>
            </a:r>
          </a:p>
        </p:txBody>
      </p:sp>
      <p:sp>
        <p:nvSpPr>
          <p:cNvPr id="3" name="Объект 2">
            <a:extLst>
              <a:ext uri="{FF2B5EF4-FFF2-40B4-BE49-F238E27FC236}">
                <a16:creationId xmlns:a16="http://schemas.microsoft.com/office/drawing/2014/main" id="{43C2CA8E-0162-866F-C79E-D2AC539917E0}"/>
              </a:ext>
            </a:extLst>
          </p:cNvPr>
          <p:cNvSpPr>
            <a:spLocks noGrp="1"/>
          </p:cNvSpPr>
          <p:nvPr>
            <p:ph idx="1"/>
          </p:nvPr>
        </p:nvSpPr>
        <p:spPr>
          <a:xfrm>
            <a:off x="3869268" y="864107"/>
            <a:ext cx="7315200" cy="5860078"/>
          </a:xfrm>
        </p:spPr>
        <p:txBody>
          <a:bodyPr>
            <a:noAutofit/>
          </a:bodyPr>
          <a:lstStyle/>
          <a:p>
            <a:pPr algn="just"/>
            <a:r>
              <a:rPr lang="ru-RU" dirty="0">
                <a:solidFill>
                  <a:schemeClr val="accent1"/>
                </a:solidFill>
              </a:rPr>
              <a:t>Ежегодное повышение акцизов и последующий рост цен на табачные изделия не являются достаточно эффективным средством борьбы с курением.</a:t>
            </a:r>
            <a:r>
              <a:rPr lang="ru-KG" sz="1800" dirty="0">
                <a:solidFill>
                  <a:schemeClr val="accent1"/>
                </a:solidFill>
              </a:rPr>
              <a:t> </a:t>
            </a:r>
          </a:p>
          <a:p>
            <a:pPr algn="just"/>
            <a:r>
              <a:rPr lang="ru-RU" dirty="0">
                <a:solidFill>
                  <a:schemeClr val="accent1"/>
                </a:solidFill>
              </a:rPr>
              <a:t>Курение по-прежнему остается «привычкой молодых». Судя по данным опроса, курить начинают с ранних лет</a:t>
            </a:r>
            <a:r>
              <a:rPr lang="ru-KG" sz="1800" dirty="0">
                <a:solidFill>
                  <a:schemeClr val="accent1"/>
                </a:solidFill>
              </a:rPr>
              <a:t>. </a:t>
            </a:r>
          </a:p>
          <a:p>
            <a:pPr algn="just"/>
            <a:r>
              <a:rPr lang="ru-RU" dirty="0">
                <a:solidFill>
                  <a:schemeClr val="accent1"/>
                </a:solidFill>
              </a:rPr>
              <a:t>Полный отказ от курения – это наилучшее решение, но вероятность такого результата в большинстве случаев достигается преимущественно на стадии диагностирования у курильщика хронических неинфекционных заболеваний. </a:t>
            </a:r>
          </a:p>
          <a:p>
            <a:pPr algn="just"/>
            <a:r>
              <a:rPr lang="ru-RU" dirty="0">
                <a:solidFill>
                  <a:schemeClr val="accent1"/>
                </a:solidFill>
              </a:rPr>
              <a:t> </a:t>
            </a:r>
            <a:r>
              <a:rPr lang="ru-KG" dirty="0">
                <a:solidFill>
                  <a:schemeClr val="accent1"/>
                </a:solidFill>
              </a:rPr>
              <a:t>Когда запреты не работают, есть другой подход – концепция снижения вреда. Смысл ее в том, чтобы не запрещать вредное для здоровья поведение, а заменить его на менее вредное</a:t>
            </a:r>
            <a:r>
              <a:rPr lang="ru-KG" sz="1800" dirty="0">
                <a:solidFill>
                  <a:schemeClr val="accent1"/>
                </a:solidFill>
              </a:rPr>
              <a:t> </a:t>
            </a:r>
          </a:p>
          <a:p>
            <a:pPr algn="just"/>
            <a:r>
              <a:rPr lang="ru-RU" dirty="0">
                <a:solidFill>
                  <a:schemeClr val="accent1"/>
                </a:solidFill>
              </a:rPr>
              <a:t>С достижениями технологий появляются альтернативные способы доставки никотина в организм. Новые альтернативные продукты с содержанием никотина, в том числе электронные сигареты и изделия с нагреваемым табаком, могут стать менее вредной альтернативой сигаретам в связи с тем, что в них отсутствует процесс горения.</a:t>
            </a:r>
            <a:r>
              <a:rPr lang="ru-KG" sz="1800" dirty="0">
                <a:solidFill>
                  <a:schemeClr val="accent1"/>
                </a:solidFill>
              </a:rPr>
              <a:t> </a:t>
            </a:r>
          </a:p>
          <a:p>
            <a:pPr algn="just"/>
            <a:endParaRPr lang="ru-RU" dirty="0">
              <a:solidFill>
                <a:schemeClr val="accent1"/>
              </a:solidFill>
            </a:endParaRPr>
          </a:p>
        </p:txBody>
      </p:sp>
    </p:spTree>
    <p:extLst>
      <p:ext uri="{BB962C8B-B14F-4D97-AF65-F5344CB8AC3E}">
        <p14:creationId xmlns:p14="http://schemas.microsoft.com/office/powerpoint/2010/main" val="3727047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67732C-29C3-DDD5-CB91-DE07AA56B386}"/>
              </a:ext>
            </a:extLst>
          </p:cNvPr>
          <p:cNvSpPr>
            <a:spLocks noGrp="1"/>
          </p:cNvSpPr>
          <p:nvPr>
            <p:ph type="title"/>
          </p:nvPr>
        </p:nvSpPr>
        <p:spPr>
          <a:xfrm>
            <a:off x="252918" y="1123837"/>
            <a:ext cx="2958367" cy="4601183"/>
          </a:xfrm>
        </p:spPr>
        <p:txBody>
          <a:bodyPr>
            <a:normAutofit/>
          </a:bodyPr>
          <a:lstStyle/>
          <a:p>
            <a:r>
              <a:rPr lang="ru-RU" sz="3200" dirty="0"/>
              <a:t>П</a:t>
            </a:r>
            <a:r>
              <a:rPr lang="ru-KG" sz="3200" dirty="0"/>
              <a:t>ол и возраст респондентов</a:t>
            </a:r>
          </a:p>
        </p:txBody>
      </p:sp>
      <p:sp>
        <p:nvSpPr>
          <p:cNvPr id="9" name="Заголовок 1">
            <a:extLst>
              <a:ext uri="{FF2B5EF4-FFF2-40B4-BE49-F238E27FC236}">
                <a16:creationId xmlns:a16="http://schemas.microsoft.com/office/drawing/2014/main" id="{392AD74A-CA76-2CF2-299B-5DE65577DBDD}"/>
              </a:ext>
            </a:extLst>
          </p:cNvPr>
          <p:cNvSpPr txBox="1">
            <a:spLocks/>
          </p:cNvSpPr>
          <p:nvPr/>
        </p:nvSpPr>
        <p:spPr>
          <a:xfrm>
            <a:off x="3724275" y="3891417"/>
            <a:ext cx="7575097" cy="2471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ru-RU" sz="2200" dirty="0">
                <a:solidFill>
                  <a:schemeClr val="accent1"/>
                </a:solidFill>
              </a:rPr>
              <a:t>Целевая группа – курящие студенты ВУЗов г. Бишкек. Всего опрошен 441 респондент. </a:t>
            </a:r>
          </a:p>
          <a:p>
            <a:r>
              <a:rPr lang="ru-RU" sz="2200" dirty="0">
                <a:solidFill>
                  <a:schemeClr val="accent1"/>
                </a:solidFill>
              </a:rPr>
              <a:t>Из них женщин 49%, мужчин 51%; возраст от 18 до 21 года – 55%, от 22 до 25 лет – 40%, и старше 25 лет – 5%. </a:t>
            </a:r>
            <a:endParaRPr lang="ru-KG" sz="2200" dirty="0">
              <a:solidFill>
                <a:schemeClr val="accent1"/>
              </a:solidFill>
            </a:endParaRPr>
          </a:p>
        </p:txBody>
      </p:sp>
      <p:graphicFrame>
        <p:nvGraphicFramePr>
          <p:cNvPr id="11" name="Объект 10">
            <a:extLst>
              <a:ext uri="{FF2B5EF4-FFF2-40B4-BE49-F238E27FC236}">
                <a16:creationId xmlns:a16="http://schemas.microsoft.com/office/drawing/2014/main" id="{D708FE3B-9A33-612B-2E58-9B6F162B5981}"/>
              </a:ext>
            </a:extLst>
          </p:cNvPr>
          <p:cNvGraphicFramePr>
            <a:graphicFrameLocks noGrp="1"/>
          </p:cNvGraphicFramePr>
          <p:nvPr>
            <p:ph idx="1"/>
            <p:extLst>
              <p:ext uri="{D42A27DB-BD31-4B8C-83A1-F6EECF244321}">
                <p14:modId xmlns:p14="http://schemas.microsoft.com/office/powerpoint/2010/main" val="2998338967"/>
              </p:ext>
            </p:extLst>
          </p:nvPr>
        </p:nvGraphicFramePr>
        <p:xfrm>
          <a:off x="3635298" y="746467"/>
          <a:ext cx="3980985" cy="31449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Диаграмма 11">
            <a:extLst>
              <a:ext uri="{FF2B5EF4-FFF2-40B4-BE49-F238E27FC236}">
                <a16:creationId xmlns:a16="http://schemas.microsoft.com/office/drawing/2014/main" id="{1326327F-6664-9777-F8DD-B9F82B019D50}"/>
              </a:ext>
            </a:extLst>
          </p:cNvPr>
          <p:cNvGraphicFramePr/>
          <p:nvPr>
            <p:extLst>
              <p:ext uri="{D42A27DB-BD31-4B8C-83A1-F6EECF244321}">
                <p14:modId xmlns:p14="http://schemas.microsoft.com/office/powerpoint/2010/main" val="863785504"/>
              </p:ext>
            </p:extLst>
          </p:nvPr>
        </p:nvGraphicFramePr>
        <p:xfrm>
          <a:off x="7437863" y="746466"/>
          <a:ext cx="3601844" cy="3144949"/>
        </p:xfrm>
        <a:graphic>
          <a:graphicData uri="http://schemas.openxmlformats.org/drawingml/2006/chart">
            <c:chart xmlns:c="http://schemas.openxmlformats.org/drawingml/2006/chart" xmlns:r="http://schemas.openxmlformats.org/officeDocument/2006/relationships" r:id="rId3"/>
          </a:graphicData>
        </a:graphic>
      </p:graphicFrame>
      <p:cxnSp>
        <p:nvCxnSpPr>
          <p:cNvPr id="13" name="Straight Connector 7">
            <a:extLst>
              <a:ext uri="{FF2B5EF4-FFF2-40B4-BE49-F238E27FC236}">
                <a16:creationId xmlns:a16="http://schemas.microsoft.com/office/drawing/2014/main" id="{781A1927-F386-6C01-7451-E0D9481D48BF}"/>
              </a:ext>
            </a:extLst>
          </p:cNvPr>
          <p:cNvCxnSpPr>
            <a:cxnSpLocks/>
          </p:cNvCxnSpPr>
          <p:nvPr/>
        </p:nvCxnSpPr>
        <p:spPr>
          <a:xfrm>
            <a:off x="3705225" y="4299440"/>
            <a:ext cx="76866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573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45CF40-8371-CA23-EB49-6AF077AF6B92}"/>
              </a:ext>
            </a:extLst>
          </p:cNvPr>
          <p:cNvSpPr>
            <a:spLocks noGrp="1"/>
          </p:cNvSpPr>
          <p:nvPr>
            <p:ph type="title"/>
          </p:nvPr>
        </p:nvSpPr>
        <p:spPr/>
        <p:txBody>
          <a:bodyPr/>
          <a:lstStyle/>
          <a:p>
            <a:r>
              <a:rPr lang="ru-RU" dirty="0"/>
              <a:t>Стаж курения. Количество сигарет в день</a:t>
            </a:r>
            <a:endParaRPr lang="ru-KG" dirty="0"/>
          </a:p>
        </p:txBody>
      </p:sp>
      <p:sp>
        <p:nvSpPr>
          <p:cNvPr id="5" name="Заголовок 1">
            <a:extLst>
              <a:ext uri="{FF2B5EF4-FFF2-40B4-BE49-F238E27FC236}">
                <a16:creationId xmlns:a16="http://schemas.microsoft.com/office/drawing/2014/main" id="{89171DD1-AB85-D621-A2F6-2A45FE8D51BA}"/>
              </a:ext>
            </a:extLst>
          </p:cNvPr>
          <p:cNvSpPr txBox="1">
            <a:spLocks/>
          </p:cNvSpPr>
          <p:nvPr/>
        </p:nvSpPr>
        <p:spPr>
          <a:xfrm>
            <a:off x="3590924" y="4781928"/>
            <a:ext cx="3952875" cy="1685191"/>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571500" indent="-571500" algn="just">
              <a:buFont typeface="Arial" panose="020B0604020202020204" pitchFamily="34" charset="0"/>
              <a:buChar char="•"/>
            </a:pPr>
            <a:endParaRPr lang="ru-RU" sz="2600" dirty="0">
              <a:solidFill>
                <a:schemeClr val="accent1"/>
              </a:solidFill>
            </a:endParaRPr>
          </a:p>
          <a:p>
            <a:pPr marL="571500" indent="-571500" algn="just">
              <a:buFont typeface="Arial" panose="020B0604020202020204" pitchFamily="34" charset="0"/>
              <a:buChar char="•"/>
            </a:pPr>
            <a:r>
              <a:rPr lang="ru-RU" sz="2100" dirty="0">
                <a:solidFill>
                  <a:schemeClr val="accent1"/>
                </a:solidFill>
              </a:rPr>
              <a:t>24% респондентов менее года, </a:t>
            </a:r>
          </a:p>
          <a:p>
            <a:pPr marL="571500" indent="-571500" algn="just">
              <a:buFont typeface="Arial" panose="020B0604020202020204" pitchFamily="34" charset="0"/>
              <a:buChar char="•"/>
            </a:pPr>
            <a:r>
              <a:rPr lang="ru-RU" sz="2100" dirty="0">
                <a:solidFill>
                  <a:schemeClr val="accent1"/>
                </a:solidFill>
              </a:rPr>
              <a:t>57%, от года до 5 лет,</a:t>
            </a:r>
          </a:p>
          <a:p>
            <a:pPr marL="571500" indent="-571500" algn="just">
              <a:buFont typeface="Arial" panose="020B0604020202020204" pitchFamily="34" charset="0"/>
              <a:buChar char="•"/>
            </a:pPr>
            <a:r>
              <a:rPr lang="ru-RU" sz="2100" dirty="0">
                <a:solidFill>
                  <a:schemeClr val="accent1"/>
                </a:solidFill>
              </a:rPr>
              <a:t>19% респондентов курит более 5 лет,</a:t>
            </a:r>
          </a:p>
          <a:p>
            <a:pPr algn="just"/>
            <a:endParaRPr lang="ru-RU" dirty="0">
              <a:solidFill>
                <a:schemeClr val="accent1"/>
              </a:solidFill>
            </a:endParaRPr>
          </a:p>
        </p:txBody>
      </p:sp>
      <p:cxnSp>
        <p:nvCxnSpPr>
          <p:cNvPr id="8" name="Straight Connector 7">
            <a:extLst>
              <a:ext uri="{FF2B5EF4-FFF2-40B4-BE49-F238E27FC236}">
                <a16:creationId xmlns:a16="http://schemas.microsoft.com/office/drawing/2014/main" id="{C6AFA845-8BC9-4082-B018-B1FE478E2F38}"/>
              </a:ext>
            </a:extLst>
          </p:cNvPr>
          <p:cNvCxnSpPr>
            <a:cxnSpLocks/>
          </p:cNvCxnSpPr>
          <p:nvPr/>
        </p:nvCxnSpPr>
        <p:spPr>
          <a:xfrm>
            <a:off x="3705225" y="4413744"/>
            <a:ext cx="768667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Объект 8">
            <a:extLst>
              <a:ext uri="{FF2B5EF4-FFF2-40B4-BE49-F238E27FC236}">
                <a16:creationId xmlns:a16="http://schemas.microsoft.com/office/drawing/2014/main" id="{F96EE45D-ED61-7A1B-4FDB-8E79C4040189}"/>
              </a:ext>
            </a:extLst>
          </p:cNvPr>
          <p:cNvGraphicFramePr>
            <a:graphicFrameLocks noGrp="1"/>
          </p:cNvGraphicFramePr>
          <p:nvPr>
            <p:ph idx="1"/>
            <p:extLst>
              <p:ext uri="{D42A27DB-BD31-4B8C-83A1-F6EECF244321}">
                <p14:modId xmlns:p14="http://schemas.microsoft.com/office/powerpoint/2010/main" val="2258799171"/>
              </p:ext>
            </p:extLst>
          </p:nvPr>
        </p:nvGraphicFramePr>
        <p:xfrm>
          <a:off x="3497263" y="574426"/>
          <a:ext cx="4746625" cy="36546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Диаграмма 9">
            <a:extLst>
              <a:ext uri="{FF2B5EF4-FFF2-40B4-BE49-F238E27FC236}">
                <a16:creationId xmlns:a16="http://schemas.microsoft.com/office/drawing/2014/main" id="{05B80B37-CB9C-7938-4F2F-813020138631}"/>
              </a:ext>
            </a:extLst>
          </p:cNvPr>
          <p:cNvGraphicFramePr/>
          <p:nvPr>
            <p:extLst>
              <p:ext uri="{D42A27DB-BD31-4B8C-83A1-F6EECF244321}">
                <p14:modId xmlns:p14="http://schemas.microsoft.com/office/powerpoint/2010/main" val="2804899655"/>
              </p:ext>
            </p:extLst>
          </p:nvPr>
        </p:nvGraphicFramePr>
        <p:xfrm>
          <a:off x="7300914" y="574426"/>
          <a:ext cx="4071620" cy="3654680"/>
        </p:xfrm>
        <a:graphic>
          <a:graphicData uri="http://schemas.openxmlformats.org/drawingml/2006/chart">
            <c:chart xmlns:c="http://schemas.openxmlformats.org/drawingml/2006/chart" xmlns:r="http://schemas.openxmlformats.org/officeDocument/2006/relationships" r:id="rId3"/>
          </a:graphicData>
        </a:graphic>
      </p:graphicFrame>
      <p:sp>
        <p:nvSpPr>
          <p:cNvPr id="11" name="Заголовок 1">
            <a:extLst>
              <a:ext uri="{FF2B5EF4-FFF2-40B4-BE49-F238E27FC236}">
                <a16:creationId xmlns:a16="http://schemas.microsoft.com/office/drawing/2014/main" id="{13AD28BA-5915-F534-4848-80CD7A4B8F02}"/>
              </a:ext>
            </a:extLst>
          </p:cNvPr>
          <p:cNvSpPr txBox="1">
            <a:spLocks/>
          </p:cNvSpPr>
          <p:nvPr/>
        </p:nvSpPr>
        <p:spPr>
          <a:xfrm>
            <a:off x="7658100" y="4598383"/>
            <a:ext cx="3952875" cy="1685191"/>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342900" indent="-342900" algn="just">
              <a:buFont typeface="Arial" panose="020B0604020202020204" pitchFamily="34" charset="0"/>
              <a:buChar char="•"/>
            </a:pPr>
            <a:endParaRPr lang="ru-RU" sz="2000" dirty="0">
              <a:solidFill>
                <a:schemeClr val="accent1"/>
              </a:solidFill>
            </a:endParaRPr>
          </a:p>
          <a:p>
            <a:pPr marL="342900" indent="-342900" algn="just">
              <a:buFont typeface="Arial" panose="020B0604020202020204" pitchFamily="34" charset="0"/>
              <a:buChar char="•"/>
            </a:pPr>
            <a:r>
              <a:rPr lang="ru-RU" sz="2000" dirty="0">
                <a:solidFill>
                  <a:schemeClr val="accent1"/>
                </a:solidFill>
              </a:rPr>
              <a:t>30% опрошенных курят 5 и менее сигарет в день, </a:t>
            </a:r>
          </a:p>
          <a:p>
            <a:pPr marL="342900" indent="-342900" algn="just">
              <a:buFont typeface="Arial" panose="020B0604020202020204" pitchFamily="34" charset="0"/>
              <a:buChar char="•"/>
            </a:pPr>
            <a:r>
              <a:rPr lang="ru-RU" sz="2000" dirty="0">
                <a:solidFill>
                  <a:schemeClr val="accent1"/>
                </a:solidFill>
              </a:rPr>
              <a:t>43% - от 5 до 10 сигарет в день, </a:t>
            </a:r>
          </a:p>
          <a:p>
            <a:pPr marL="342900" indent="-342900" algn="just">
              <a:buFont typeface="Arial" panose="020B0604020202020204" pitchFamily="34" charset="0"/>
              <a:buChar char="•"/>
            </a:pPr>
            <a:r>
              <a:rPr lang="ru-RU" sz="2000" dirty="0">
                <a:solidFill>
                  <a:schemeClr val="accent1"/>
                </a:solidFill>
              </a:rPr>
              <a:t>20% от 11 до 20 сигарет в день, </a:t>
            </a:r>
          </a:p>
          <a:p>
            <a:pPr marL="342900" indent="-342900" algn="just">
              <a:buFont typeface="Arial" panose="020B0604020202020204" pitchFamily="34" charset="0"/>
              <a:buChar char="•"/>
            </a:pPr>
            <a:r>
              <a:rPr lang="ru-RU" sz="2000" dirty="0">
                <a:solidFill>
                  <a:schemeClr val="accent1"/>
                </a:solidFill>
              </a:rPr>
              <a:t>7% курят более 20 сигарет в день.</a:t>
            </a:r>
            <a:r>
              <a:rPr lang="ru-KG" sz="2000" dirty="0">
                <a:solidFill>
                  <a:schemeClr val="accent1"/>
                </a:solidFill>
              </a:rPr>
              <a:t> </a:t>
            </a:r>
            <a:endParaRPr lang="ru-KG" sz="2000" b="1" dirty="0">
              <a:solidFill>
                <a:schemeClr val="accent1"/>
              </a:solidFill>
            </a:endParaRPr>
          </a:p>
        </p:txBody>
      </p:sp>
    </p:spTree>
    <p:extLst>
      <p:ext uri="{BB962C8B-B14F-4D97-AF65-F5344CB8AC3E}">
        <p14:creationId xmlns:p14="http://schemas.microsoft.com/office/powerpoint/2010/main" val="304909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1AE218-D983-A6E3-29C0-AEEB8883C1BE}"/>
              </a:ext>
            </a:extLst>
          </p:cNvPr>
          <p:cNvSpPr>
            <a:spLocks noGrp="1"/>
          </p:cNvSpPr>
          <p:nvPr>
            <p:ph type="title"/>
          </p:nvPr>
        </p:nvSpPr>
        <p:spPr>
          <a:xfrm>
            <a:off x="152400" y="1123837"/>
            <a:ext cx="3295879" cy="4601183"/>
          </a:xfrm>
        </p:spPr>
        <p:txBody>
          <a:bodyPr/>
          <a:lstStyle/>
          <a:p>
            <a:r>
              <a:rPr lang="ru-RU" dirty="0"/>
              <a:t>Повышение цен на табачные изделия</a:t>
            </a:r>
            <a:endParaRPr lang="ru-KG" dirty="0"/>
          </a:p>
        </p:txBody>
      </p:sp>
      <p:sp>
        <p:nvSpPr>
          <p:cNvPr id="5" name="TextBox 4">
            <a:extLst>
              <a:ext uri="{FF2B5EF4-FFF2-40B4-BE49-F238E27FC236}">
                <a16:creationId xmlns:a16="http://schemas.microsoft.com/office/drawing/2014/main" id="{2B6E5BC2-2ABD-FE2E-A6C9-C1C34544596F}"/>
              </a:ext>
            </a:extLst>
          </p:cNvPr>
          <p:cNvSpPr txBox="1"/>
          <p:nvPr/>
        </p:nvSpPr>
        <p:spPr>
          <a:xfrm>
            <a:off x="3734718" y="4417763"/>
            <a:ext cx="7788924" cy="2062103"/>
          </a:xfrm>
          <a:prstGeom prst="rect">
            <a:avLst/>
          </a:prstGeom>
          <a:noFill/>
        </p:spPr>
        <p:txBody>
          <a:bodyPr wrap="square" rtlCol="0">
            <a:spAutoFit/>
          </a:bodyPr>
          <a:lstStyle/>
          <a:p>
            <a:r>
              <a:rPr lang="ru-RU" dirty="0">
                <a:solidFill>
                  <a:schemeClr val="accent1"/>
                </a:solidFill>
              </a:rPr>
              <a:t>22% респондентов не собираются никак изменять свое потребление сигарет в связи с ростом цен; около 9% респондентов стараются курить реже, но не изменяют марку сигарет, 16% изменили бы марку на более дешевую, и 48% думают отказаться от курения сигарет в пользу другого, менее вредного, способа употребления табака. </a:t>
            </a:r>
          </a:p>
          <a:p>
            <a:r>
              <a:rPr lang="ru-RU" b="1" dirty="0">
                <a:solidFill>
                  <a:schemeClr val="accent1"/>
                </a:solidFill>
              </a:rPr>
              <a:t>Только 8% опрошенных планируют приложить усилия к отказу от курения, но не знают, как это сделать.</a:t>
            </a:r>
            <a:r>
              <a:rPr lang="ru-KG" sz="2000" b="1" dirty="0">
                <a:solidFill>
                  <a:schemeClr val="accent1"/>
                </a:solidFill>
              </a:rPr>
              <a:t> </a:t>
            </a:r>
          </a:p>
        </p:txBody>
      </p:sp>
      <p:cxnSp>
        <p:nvCxnSpPr>
          <p:cNvPr id="6" name="Straight Connector 5">
            <a:extLst>
              <a:ext uri="{FF2B5EF4-FFF2-40B4-BE49-F238E27FC236}">
                <a16:creationId xmlns:a16="http://schemas.microsoft.com/office/drawing/2014/main" id="{77EEB88C-6B7A-4E6E-AD6A-B22901D32942}"/>
              </a:ext>
            </a:extLst>
          </p:cNvPr>
          <p:cNvCxnSpPr/>
          <p:nvPr/>
        </p:nvCxnSpPr>
        <p:spPr>
          <a:xfrm>
            <a:off x="3734718" y="4305300"/>
            <a:ext cx="7788924"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Диаграмма 7">
            <a:extLst>
              <a:ext uri="{FF2B5EF4-FFF2-40B4-BE49-F238E27FC236}">
                <a16:creationId xmlns:a16="http://schemas.microsoft.com/office/drawing/2014/main" id="{CBDB572F-3C07-0872-DD19-6A9B5F273AFC}"/>
              </a:ext>
            </a:extLst>
          </p:cNvPr>
          <p:cNvGraphicFramePr/>
          <p:nvPr>
            <p:extLst>
              <p:ext uri="{D42A27DB-BD31-4B8C-83A1-F6EECF244321}">
                <p14:modId xmlns:p14="http://schemas.microsoft.com/office/powerpoint/2010/main" val="3427429746"/>
              </p:ext>
            </p:extLst>
          </p:nvPr>
        </p:nvGraphicFramePr>
        <p:xfrm>
          <a:off x="3448279" y="498322"/>
          <a:ext cx="3997627" cy="36944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Диаграмма 8">
            <a:extLst>
              <a:ext uri="{FF2B5EF4-FFF2-40B4-BE49-F238E27FC236}">
                <a16:creationId xmlns:a16="http://schemas.microsoft.com/office/drawing/2014/main" id="{BBB04DDB-F6BC-FBD9-FFF4-B0060C5BA7C0}"/>
              </a:ext>
            </a:extLst>
          </p:cNvPr>
          <p:cNvGraphicFramePr/>
          <p:nvPr>
            <p:extLst>
              <p:ext uri="{D42A27DB-BD31-4B8C-83A1-F6EECF244321}">
                <p14:modId xmlns:p14="http://schemas.microsoft.com/office/powerpoint/2010/main" val="1839478254"/>
              </p:ext>
            </p:extLst>
          </p:nvPr>
        </p:nvGraphicFramePr>
        <p:xfrm>
          <a:off x="7629180" y="580147"/>
          <a:ext cx="3571875" cy="36126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24078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CE17-9AB2-4E7F-8D50-52DA1FB25565}"/>
              </a:ext>
            </a:extLst>
          </p:cNvPr>
          <p:cNvSpPr>
            <a:spLocks noGrp="1"/>
          </p:cNvSpPr>
          <p:nvPr>
            <p:ph type="title"/>
          </p:nvPr>
        </p:nvSpPr>
        <p:spPr/>
        <p:txBody>
          <a:bodyPr/>
          <a:lstStyle/>
          <a:p>
            <a:r>
              <a:rPr lang="ru-RU" i="1" dirty="0"/>
              <a:t> </a:t>
            </a:r>
            <a:br>
              <a:rPr lang="ru-KG" dirty="0"/>
            </a:br>
            <a:r>
              <a:rPr lang="ru-RU" dirty="0"/>
              <a:t>Альтернативные способы употребления табака</a:t>
            </a:r>
            <a:br>
              <a:rPr lang="ru-KG" dirty="0"/>
            </a:br>
            <a:endParaRPr lang="ru-RU" dirty="0"/>
          </a:p>
        </p:txBody>
      </p:sp>
      <p:sp>
        <p:nvSpPr>
          <p:cNvPr id="5" name="Объект 4">
            <a:extLst>
              <a:ext uri="{FF2B5EF4-FFF2-40B4-BE49-F238E27FC236}">
                <a16:creationId xmlns:a16="http://schemas.microsoft.com/office/drawing/2014/main" id="{83CAD049-0B60-BAB6-79BB-2CAC3BD7943F}"/>
              </a:ext>
            </a:extLst>
          </p:cNvPr>
          <p:cNvSpPr>
            <a:spLocks noGrp="1"/>
          </p:cNvSpPr>
          <p:nvPr>
            <p:ph idx="1"/>
          </p:nvPr>
        </p:nvSpPr>
        <p:spPr>
          <a:xfrm>
            <a:off x="3869268" y="4329112"/>
            <a:ext cx="7315200" cy="2300287"/>
          </a:xfrm>
        </p:spPr>
        <p:txBody>
          <a:bodyPr>
            <a:normAutofit lnSpcReduction="10000"/>
          </a:bodyPr>
          <a:lstStyle/>
          <a:p>
            <a:pPr marL="0" indent="0" algn="just">
              <a:buNone/>
            </a:pPr>
            <a:r>
              <a:rPr lang="ru-RU" dirty="0">
                <a:solidFill>
                  <a:schemeClr val="accent1"/>
                </a:solidFill>
              </a:rPr>
              <a:t>25% регулярно курит кальян, </a:t>
            </a:r>
          </a:p>
          <a:p>
            <a:pPr marL="0" indent="0" algn="just">
              <a:buNone/>
            </a:pPr>
            <a:r>
              <a:rPr lang="ru-RU" dirty="0">
                <a:solidFill>
                  <a:schemeClr val="accent1"/>
                </a:solidFill>
              </a:rPr>
              <a:t>10% употребляет насвай, </a:t>
            </a:r>
          </a:p>
          <a:p>
            <a:pPr marL="0" indent="0" algn="just">
              <a:buNone/>
            </a:pPr>
            <a:r>
              <a:rPr lang="ru-RU" dirty="0">
                <a:solidFill>
                  <a:schemeClr val="accent1"/>
                </a:solidFill>
              </a:rPr>
              <a:t>33% используют электронные сигареты (</a:t>
            </a:r>
            <a:r>
              <a:rPr lang="ru-RU" dirty="0" err="1">
                <a:solidFill>
                  <a:schemeClr val="accent1"/>
                </a:solidFill>
              </a:rPr>
              <a:t>вейпы</a:t>
            </a:r>
            <a:r>
              <a:rPr lang="ru-RU" dirty="0">
                <a:solidFill>
                  <a:schemeClr val="accent1"/>
                </a:solidFill>
              </a:rPr>
              <a:t>), </a:t>
            </a:r>
          </a:p>
          <a:p>
            <a:pPr marL="0" indent="0" algn="just">
              <a:buNone/>
            </a:pPr>
            <a:r>
              <a:rPr lang="ru-RU" dirty="0">
                <a:solidFill>
                  <a:schemeClr val="accent1"/>
                </a:solidFill>
              </a:rPr>
              <a:t>53% пользуются системой нагрева табака (</a:t>
            </a:r>
            <a:r>
              <a:rPr lang="ru-RU" dirty="0" err="1">
                <a:solidFill>
                  <a:schemeClr val="accent1"/>
                </a:solidFill>
              </a:rPr>
              <a:t>Айкос</a:t>
            </a:r>
            <a:r>
              <a:rPr lang="ru-RU" dirty="0">
                <a:solidFill>
                  <a:schemeClr val="accent1"/>
                </a:solidFill>
              </a:rPr>
              <a:t> или Гло), </a:t>
            </a:r>
          </a:p>
          <a:p>
            <a:pPr marL="0" indent="0" algn="just">
              <a:buNone/>
            </a:pPr>
            <a:r>
              <a:rPr lang="ru-RU" dirty="0">
                <a:solidFill>
                  <a:schemeClr val="accent1"/>
                </a:solidFill>
              </a:rPr>
              <a:t>и менее 1% используют другой способ потребления табака – нюхательный табак. </a:t>
            </a:r>
            <a:endParaRPr lang="ru-KG" dirty="0">
              <a:solidFill>
                <a:schemeClr val="accent1"/>
              </a:solidFill>
            </a:endParaRPr>
          </a:p>
        </p:txBody>
      </p:sp>
      <p:graphicFrame>
        <p:nvGraphicFramePr>
          <p:cNvPr id="6" name="Диаграмма 5">
            <a:extLst>
              <a:ext uri="{FF2B5EF4-FFF2-40B4-BE49-F238E27FC236}">
                <a16:creationId xmlns:a16="http://schemas.microsoft.com/office/drawing/2014/main" id="{19887325-4B4F-E622-75D9-D5FC7444080A}"/>
              </a:ext>
            </a:extLst>
          </p:cNvPr>
          <p:cNvGraphicFramePr/>
          <p:nvPr>
            <p:extLst>
              <p:ext uri="{D42A27DB-BD31-4B8C-83A1-F6EECF244321}">
                <p14:modId xmlns:p14="http://schemas.microsoft.com/office/powerpoint/2010/main" val="2560743088"/>
              </p:ext>
            </p:extLst>
          </p:nvPr>
        </p:nvGraphicFramePr>
        <p:xfrm>
          <a:off x="3657600" y="873253"/>
          <a:ext cx="3857625" cy="32701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Диаграмма 6">
            <a:extLst>
              <a:ext uri="{FF2B5EF4-FFF2-40B4-BE49-F238E27FC236}">
                <a16:creationId xmlns:a16="http://schemas.microsoft.com/office/drawing/2014/main" id="{2B84E02E-1E87-A2F8-60E5-CC249C827A55}"/>
              </a:ext>
            </a:extLst>
          </p:cNvPr>
          <p:cNvGraphicFramePr/>
          <p:nvPr>
            <p:extLst>
              <p:ext uri="{D42A27DB-BD31-4B8C-83A1-F6EECF244321}">
                <p14:modId xmlns:p14="http://schemas.microsoft.com/office/powerpoint/2010/main" val="908175740"/>
              </p:ext>
            </p:extLst>
          </p:nvPr>
        </p:nvGraphicFramePr>
        <p:xfrm>
          <a:off x="7526868" y="873252"/>
          <a:ext cx="3657600" cy="32701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770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7B62A-EE1B-4703-987C-C472CD5D2F13}"/>
              </a:ext>
            </a:extLst>
          </p:cNvPr>
          <p:cNvSpPr>
            <a:spLocks noGrp="1"/>
          </p:cNvSpPr>
          <p:nvPr>
            <p:ph type="title"/>
          </p:nvPr>
        </p:nvSpPr>
        <p:spPr>
          <a:xfrm>
            <a:off x="252919" y="1123837"/>
            <a:ext cx="2947482" cy="4601183"/>
          </a:xfrm>
        </p:spPr>
        <p:txBody>
          <a:bodyPr>
            <a:normAutofit/>
          </a:bodyPr>
          <a:lstStyle/>
          <a:p>
            <a:r>
              <a:rPr lang="ru-RU" sz="4400" dirty="0"/>
              <a:t>Отказ от сигарет</a:t>
            </a:r>
          </a:p>
        </p:txBody>
      </p:sp>
      <p:cxnSp>
        <p:nvCxnSpPr>
          <p:cNvPr id="7" name="Straight Connector 6">
            <a:extLst>
              <a:ext uri="{FF2B5EF4-FFF2-40B4-BE49-F238E27FC236}">
                <a16:creationId xmlns:a16="http://schemas.microsoft.com/office/drawing/2014/main" id="{2500E87E-1E99-4D64-B6C0-F79B815B86C4}"/>
              </a:ext>
            </a:extLst>
          </p:cNvPr>
          <p:cNvCxnSpPr>
            <a:cxnSpLocks/>
          </p:cNvCxnSpPr>
          <p:nvPr/>
        </p:nvCxnSpPr>
        <p:spPr>
          <a:xfrm>
            <a:off x="3674171" y="4190991"/>
            <a:ext cx="7728267"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Диаграмма 7">
            <a:extLst>
              <a:ext uri="{FF2B5EF4-FFF2-40B4-BE49-F238E27FC236}">
                <a16:creationId xmlns:a16="http://schemas.microsoft.com/office/drawing/2014/main" id="{C1E4A9E0-EF8F-345B-D915-3AD0B9966AC3}"/>
              </a:ext>
            </a:extLst>
          </p:cNvPr>
          <p:cNvGraphicFramePr/>
          <p:nvPr>
            <p:extLst>
              <p:ext uri="{D42A27DB-BD31-4B8C-83A1-F6EECF244321}">
                <p14:modId xmlns:p14="http://schemas.microsoft.com/office/powerpoint/2010/main" val="471395997"/>
              </p:ext>
            </p:extLst>
          </p:nvPr>
        </p:nvGraphicFramePr>
        <p:xfrm>
          <a:off x="3781424" y="354688"/>
          <a:ext cx="3762376" cy="38362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Диаграмма 8">
            <a:extLst>
              <a:ext uri="{FF2B5EF4-FFF2-40B4-BE49-F238E27FC236}">
                <a16:creationId xmlns:a16="http://schemas.microsoft.com/office/drawing/2014/main" id="{2E126D6C-E419-04E0-2CF8-98522BFE5411}"/>
              </a:ext>
            </a:extLst>
          </p:cNvPr>
          <p:cNvGraphicFramePr/>
          <p:nvPr>
            <p:extLst>
              <p:ext uri="{D42A27DB-BD31-4B8C-83A1-F6EECF244321}">
                <p14:modId xmlns:p14="http://schemas.microsoft.com/office/powerpoint/2010/main" val="3233461092"/>
              </p:ext>
            </p:extLst>
          </p:nvPr>
        </p:nvGraphicFramePr>
        <p:xfrm>
          <a:off x="7791449" y="354687"/>
          <a:ext cx="3981451" cy="36934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C6A24A8E-FE7F-7D1D-8732-0A5C8E8C7DB9}"/>
              </a:ext>
            </a:extLst>
          </p:cNvPr>
          <p:cNvSpPr txBox="1"/>
          <p:nvPr/>
        </p:nvSpPr>
        <p:spPr>
          <a:xfrm>
            <a:off x="3781424" y="4471988"/>
            <a:ext cx="7748589" cy="2031325"/>
          </a:xfrm>
          <a:prstGeom prst="rect">
            <a:avLst/>
          </a:prstGeom>
          <a:noFill/>
        </p:spPr>
        <p:txBody>
          <a:bodyPr wrap="square" rtlCol="0">
            <a:spAutoFit/>
          </a:bodyPr>
          <a:lstStyle/>
          <a:p>
            <a:r>
              <a:rPr lang="ru-RU" dirty="0">
                <a:solidFill>
                  <a:schemeClr val="accent1"/>
                </a:solidFill>
              </a:rPr>
              <a:t>73% рассматривают возможность отказаться от сигарет в пользу других способов потребления табака. </a:t>
            </a:r>
          </a:p>
          <a:p>
            <a:r>
              <a:rPr lang="ru-RU" dirty="0">
                <a:solidFill>
                  <a:schemeClr val="accent1"/>
                </a:solidFill>
              </a:rPr>
              <a:t>В качестве альтернативы большая часть курящих выбирает системы нагревания табака (53%) и электронные сигареты (33%), понимая, что в них нет процесса горения и образования канцерогенных смол. </a:t>
            </a:r>
          </a:p>
          <a:p>
            <a:r>
              <a:rPr lang="ru-RU" dirty="0">
                <a:solidFill>
                  <a:schemeClr val="accent1"/>
                </a:solidFill>
              </a:rPr>
              <a:t>Еще 25% курят кальян и 10% – насвай.</a:t>
            </a:r>
            <a:endParaRPr lang="ru-KG" dirty="0">
              <a:solidFill>
                <a:schemeClr val="accent1"/>
              </a:solidFill>
            </a:endParaRPr>
          </a:p>
          <a:p>
            <a:endParaRPr lang="ru-KG" dirty="0">
              <a:solidFill>
                <a:schemeClr val="accent1"/>
              </a:solidFill>
            </a:endParaRPr>
          </a:p>
        </p:txBody>
      </p:sp>
    </p:spTree>
    <p:extLst>
      <p:ext uri="{BB962C8B-B14F-4D97-AF65-F5344CB8AC3E}">
        <p14:creationId xmlns:p14="http://schemas.microsoft.com/office/powerpoint/2010/main" val="2652176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7B62A-EE1B-4703-987C-C472CD5D2F13}"/>
              </a:ext>
            </a:extLst>
          </p:cNvPr>
          <p:cNvSpPr>
            <a:spLocks noGrp="1"/>
          </p:cNvSpPr>
          <p:nvPr>
            <p:ph type="title"/>
          </p:nvPr>
        </p:nvSpPr>
        <p:spPr>
          <a:xfrm>
            <a:off x="252919" y="1123837"/>
            <a:ext cx="2947482" cy="4601183"/>
          </a:xfrm>
        </p:spPr>
        <p:txBody>
          <a:bodyPr>
            <a:normAutofit/>
          </a:bodyPr>
          <a:lstStyle/>
          <a:p>
            <a:r>
              <a:rPr lang="ru-RU" sz="4400" dirty="0"/>
              <a:t>Отказ от сигарет</a:t>
            </a:r>
          </a:p>
        </p:txBody>
      </p:sp>
      <p:cxnSp>
        <p:nvCxnSpPr>
          <p:cNvPr id="7" name="Straight Connector 6">
            <a:extLst>
              <a:ext uri="{FF2B5EF4-FFF2-40B4-BE49-F238E27FC236}">
                <a16:creationId xmlns:a16="http://schemas.microsoft.com/office/drawing/2014/main" id="{2500E87E-1E99-4D64-B6C0-F79B815B86C4}"/>
              </a:ext>
            </a:extLst>
          </p:cNvPr>
          <p:cNvCxnSpPr>
            <a:cxnSpLocks/>
          </p:cNvCxnSpPr>
          <p:nvPr/>
        </p:nvCxnSpPr>
        <p:spPr>
          <a:xfrm>
            <a:off x="3674171" y="4190991"/>
            <a:ext cx="7728267"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6A24A8E-FE7F-7D1D-8732-0A5C8E8C7DB9}"/>
              </a:ext>
            </a:extLst>
          </p:cNvPr>
          <p:cNvSpPr txBox="1"/>
          <p:nvPr/>
        </p:nvSpPr>
        <p:spPr>
          <a:xfrm>
            <a:off x="3674171" y="4386260"/>
            <a:ext cx="8098729" cy="2585323"/>
          </a:xfrm>
          <a:prstGeom prst="rect">
            <a:avLst/>
          </a:prstGeom>
          <a:noFill/>
        </p:spPr>
        <p:txBody>
          <a:bodyPr wrap="square" rtlCol="0">
            <a:spAutoFit/>
          </a:bodyPr>
          <a:lstStyle/>
          <a:p>
            <a:r>
              <a:rPr lang="ru-RU" dirty="0">
                <a:solidFill>
                  <a:schemeClr val="accent1"/>
                </a:solidFill>
              </a:rPr>
              <a:t>В 48% случаев респонденты отмечают, что все альтернативные способы употребления никотина так же вредны, как и традиционное курение; </a:t>
            </a:r>
          </a:p>
          <a:p>
            <a:r>
              <a:rPr lang="ru-RU" dirty="0">
                <a:solidFill>
                  <a:schemeClr val="accent1"/>
                </a:solidFill>
              </a:rPr>
              <a:t>43% отвечают, что их устраивает традиционное курение, </a:t>
            </a:r>
          </a:p>
          <a:p>
            <a:r>
              <a:rPr lang="ru-RU" dirty="0">
                <a:solidFill>
                  <a:schemeClr val="accent1"/>
                </a:solidFill>
              </a:rPr>
              <a:t>36% указывает, что альтернативные способы дороже традиционных, но понимая меньший вред для здоровья, хотели бы иметь возможность пользоваться ими по более приемлемой цене, </a:t>
            </a:r>
          </a:p>
          <a:p>
            <a:r>
              <a:rPr lang="ru-RU" dirty="0">
                <a:solidFill>
                  <a:schemeClr val="accent1"/>
                </a:solidFill>
              </a:rPr>
              <a:t>12% считает, что существующие запреты и ограничения на курение равно распространяются и на альтернативные способы употребления табака. </a:t>
            </a:r>
            <a:endParaRPr lang="ru-KG" dirty="0">
              <a:solidFill>
                <a:schemeClr val="accent1"/>
              </a:solidFill>
            </a:endParaRPr>
          </a:p>
          <a:p>
            <a:endParaRPr lang="ru-KG" dirty="0">
              <a:solidFill>
                <a:schemeClr val="accent1"/>
              </a:solidFill>
            </a:endParaRPr>
          </a:p>
        </p:txBody>
      </p:sp>
      <p:graphicFrame>
        <p:nvGraphicFramePr>
          <p:cNvPr id="10" name="Диаграмма 9">
            <a:extLst>
              <a:ext uri="{FF2B5EF4-FFF2-40B4-BE49-F238E27FC236}">
                <a16:creationId xmlns:a16="http://schemas.microsoft.com/office/drawing/2014/main" id="{9938BAD4-268D-6A7F-A184-B05BA997F53C}"/>
              </a:ext>
            </a:extLst>
          </p:cNvPr>
          <p:cNvGraphicFramePr/>
          <p:nvPr>
            <p:extLst>
              <p:ext uri="{D42A27DB-BD31-4B8C-83A1-F6EECF244321}">
                <p14:modId xmlns:p14="http://schemas.microsoft.com/office/powerpoint/2010/main" val="187228411"/>
              </p:ext>
            </p:extLst>
          </p:nvPr>
        </p:nvGraphicFramePr>
        <p:xfrm>
          <a:off x="3781424" y="757237"/>
          <a:ext cx="7448551" cy="33289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638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4FFF8B-F3A0-41F8-A691-61616B7DAC3C}"/>
              </a:ext>
            </a:extLst>
          </p:cNvPr>
          <p:cNvSpPr txBox="1"/>
          <p:nvPr/>
        </p:nvSpPr>
        <p:spPr>
          <a:xfrm>
            <a:off x="4242992" y="1146097"/>
            <a:ext cx="818401" cy="461665"/>
          </a:xfrm>
          <a:prstGeom prst="rect">
            <a:avLst/>
          </a:prstGeom>
          <a:noFill/>
        </p:spPr>
        <p:txBody>
          <a:bodyPr wrap="square" rtlCol="0">
            <a:spAutoFit/>
          </a:bodyPr>
          <a:lstStyle/>
          <a:p>
            <a:r>
              <a:rPr lang="ru-RU" sz="2400" b="1" dirty="0">
                <a:solidFill>
                  <a:schemeClr val="bg1"/>
                </a:solidFill>
              </a:rPr>
              <a:t>67%</a:t>
            </a:r>
          </a:p>
        </p:txBody>
      </p:sp>
      <p:sp>
        <p:nvSpPr>
          <p:cNvPr id="2" name="Title 1">
            <a:extLst>
              <a:ext uri="{FF2B5EF4-FFF2-40B4-BE49-F238E27FC236}">
                <a16:creationId xmlns:a16="http://schemas.microsoft.com/office/drawing/2014/main" id="{9647357A-2407-4951-A0AC-E3B58D90BDCB}"/>
              </a:ext>
            </a:extLst>
          </p:cNvPr>
          <p:cNvSpPr>
            <a:spLocks noGrp="1"/>
          </p:cNvSpPr>
          <p:nvPr>
            <p:ph type="title"/>
          </p:nvPr>
        </p:nvSpPr>
        <p:spPr>
          <a:xfrm>
            <a:off x="252918" y="1123837"/>
            <a:ext cx="3137981" cy="4601183"/>
          </a:xfrm>
        </p:spPr>
        <p:txBody>
          <a:bodyPr/>
          <a:lstStyle/>
          <a:p>
            <a:r>
              <a:rPr lang="ru-RU" dirty="0"/>
              <a:t>Информированность о вреде курения</a:t>
            </a:r>
            <a:endParaRPr lang="ru-KG" dirty="0"/>
          </a:p>
        </p:txBody>
      </p:sp>
      <p:sp>
        <p:nvSpPr>
          <p:cNvPr id="5" name="Content Placeholder 3">
            <a:extLst>
              <a:ext uri="{FF2B5EF4-FFF2-40B4-BE49-F238E27FC236}">
                <a16:creationId xmlns:a16="http://schemas.microsoft.com/office/drawing/2014/main" id="{0480EDA6-A0E5-43BB-9EB9-849714C5E0B8}"/>
              </a:ext>
            </a:extLst>
          </p:cNvPr>
          <p:cNvSpPr txBox="1">
            <a:spLocks/>
          </p:cNvSpPr>
          <p:nvPr/>
        </p:nvSpPr>
        <p:spPr>
          <a:xfrm>
            <a:off x="3724266" y="4542353"/>
            <a:ext cx="8005772" cy="2339102"/>
          </a:xfrm>
          <a:prstGeom prst="rect">
            <a:avLst/>
          </a:prstGeom>
          <a:noFill/>
        </p:spPr>
        <p:txBody>
          <a:bodyPr vert="horz" wrap="square" lIns="91440" tIns="45720" rIns="91440" bIns="45720" rtlCol="0" anchor="ctr">
            <a:sp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ru-RU" dirty="0">
                <a:solidFill>
                  <a:schemeClr val="accent1"/>
                </a:solidFill>
              </a:rPr>
              <a:t>59% опрошенных знают, что основная опасность курения состоит в процессе сгорания табака, во время которого образуется дым, содержащий большое количество ядовитых компонентов.</a:t>
            </a:r>
          </a:p>
          <a:p>
            <a:pPr marL="0" indent="0">
              <a:buNone/>
            </a:pPr>
            <a:r>
              <a:rPr lang="ru-RU" dirty="0">
                <a:solidFill>
                  <a:schemeClr val="accent1"/>
                </a:solidFill>
              </a:rPr>
              <a:t>13% опрошенных считают самым вредным компонентом никотин, 8% - сам табак; 28% - смолы и дым, а 57% опрошенных считают, что все компоненты являются в равной степени вредными</a:t>
            </a:r>
            <a:r>
              <a:rPr lang="ru-KG" dirty="0">
                <a:solidFill>
                  <a:schemeClr val="accent1"/>
                </a:solidFill>
              </a:rPr>
              <a:t> </a:t>
            </a:r>
            <a:endParaRPr lang="ru-RU" dirty="0">
              <a:solidFill>
                <a:schemeClr val="accent1"/>
              </a:solidFill>
            </a:endParaRPr>
          </a:p>
          <a:p>
            <a:endParaRPr lang="ru-KG" dirty="0">
              <a:solidFill>
                <a:schemeClr val="accent1"/>
              </a:solidFill>
            </a:endParaRPr>
          </a:p>
        </p:txBody>
      </p:sp>
      <p:sp>
        <p:nvSpPr>
          <p:cNvPr id="7" name="TextBox 6">
            <a:extLst>
              <a:ext uri="{FF2B5EF4-FFF2-40B4-BE49-F238E27FC236}">
                <a16:creationId xmlns:a16="http://schemas.microsoft.com/office/drawing/2014/main" id="{DBFCF606-5A0D-40D8-84A9-4BA675AEF92E}"/>
              </a:ext>
            </a:extLst>
          </p:cNvPr>
          <p:cNvSpPr txBox="1"/>
          <p:nvPr/>
        </p:nvSpPr>
        <p:spPr>
          <a:xfrm>
            <a:off x="4357636" y="3244945"/>
            <a:ext cx="664971" cy="461665"/>
          </a:xfrm>
          <a:prstGeom prst="rect">
            <a:avLst/>
          </a:prstGeom>
          <a:noFill/>
        </p:spPr>
        <p:txBody>
          <a:bodyPr wrap="square" rtlCol="0">
            <a:spAutoFit/>
          </a:bodyPr>
          <a:lstStyle/>
          <a:p>
            <a:r>
              <a:rPr lang="ru-RU" sz="2400" b="1" dirty="0">
                <a:solidFill>
                  <a:schemeClr val="bg1"/>
                </a:solidFill>
              </a:rPr>
              <a:t>9%</a:t>
            </a:r>
          </a:p>
        </p:txBody>
      </p:sp>
      <p:cxnSp>
        <p:nvCxnSpPr>
          <p:cNvPr id="13" name="Straight Connector 12">
            <a:extLst>
              <a:ext uri="{FF2B5EF4-FFF2-40B4-BE49-F238E27FC236}">
                <a16:creationId xmlns:a16="http://schemas.microsoft.com/office/drawing/2014/main" id="{3CEDB2CC-3E0A-4F9D-B691-F5EFDC00AF44}"/>
              </a:ext>
            </a:extLst>
          </p:cNvPr>
          <p:cNvCxnSpPr>
            <a:cxnSpLocks/>
          </p:cNvCxnSpPr>
          <p:nvPr/>
        </p:nvCxnSpPr>
        <p:spPr>
          <a:xfrm>
            <a:off x="4129088" y="4487392"/>
            <a:ext cx="7162053"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8" name="Диаграмма 17">
            <a:extLst>
              <a:ext uri="{FF2B5EF4-FFF2-40B4-BE49-F238E27FC236}">
                <a16:creationId xmlns:a16="http://schemas.microsoft.com/office/drawing/2014/main" id="{12594833-9E8B-C805-4E3B-2F7B24FA78EF}"/>
              </a:ext>
            </a:extLst>
          </p:cNvPr>
          <p:cNvGraphicFramePr/>
          <p:nvPr>
            <p:extLst>
              <p:ext uri="{D42A27DB-BD31-4B8C-83A1-F6EECF244321}">
                <p14:modId xmlns:p14="http://schemas.microsoft.com/office/powerpoint/2010/main" val="1340538630"/>
              </p:ext>
            </p:extLst>
          </p:nvPr>
        </p:nvGraphicFramePr>
        <p:xfrm>
          <a:off x="3724266" y="268934"/>
          <a:ext cx="3733800" cy="39744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Диаграмма 18">
            <a:extLst>
              <a:ext uri="{FF2B5EF4-FFF2-40B4-BE49-F238E27FC236}">
                <a16:creationId xmlns:a16="http://schemas.microsoft.com/office/drawing/2014/main" id="{07764D95-C0F9-64FB-D9BA-FCAA61C6F46D}"/>
              </a:ext>
            </a:extLst>
          </p:cNvPr>
          <p:cNvGraphicFramePr/>
          <p:nvPr>
            <p:extLst>
              <p:ext uri="{D42A27DB-BD31-4B8C-83A1-F6EECF244321}">
                <p14:modId xmlns:p14="http://schemas.microsoft.com/office/powerpoint/2010/main" val="191635414"/>
              </p:ext>
            </p:extLst>
          </p:nvPr>
        </p:nvGraphicFramePr>
        <p:xfrm>
          <a:off x="7791432" y="293450"/>
          <a:ext cx="3421173" cy="38465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76386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4FFF8B-F3A0-41F8-A691-61616B7DAC3C}"/>
              </a:ext>
            </a:extLst>
          </p:cNvPr>
          <p:cNvSpPr txBox="1"/>
          <p:nvPr/>
        </p:nvSpPr>
        <p:spPr>
          <a:xfrm>
            <a:off x="4242992" y="1146097"/>
            <a:ext cx="818401" cy="461665"/>
          </a:xfrm>
          <a:prstGeom prst="rect">
            <a:avLst/>
          </a:prstGeom>
          <a:noFill/>
        </p:spPr>
        <p:txBody>
          <a:bodyPr wrap="square" rtlCol="0">
            <a:spAutoFit/>
          </a:bodyPr>
          <a:lstStyle/>
          <a:p>
            <a:r>
              <a:rPr lang="ru-RU" sz="2400" b="1" dirty="0">
                <a:solidFill>
                  <a:schemeClr val="bg1"/>
                </a:solidFill>
              </a:rPr>
              <a:t>67%</a:t>
            </a:r>
          </a:p>
        </p:txBody>
      </p:sp>
      <p:sp>
        <p:nvSpPr>
          <p:cNvPr id="2" name="Title 1">
            <a:extLst>
              <a:ext uri="{FF2B5EF4-FFF2-40B4-BE49-F238E27FC236}">
                <a16:creationId xmlns:a16="http://schemas.microsoft.com/office/drawing/2014/main" id="{9647357A-2407-4951-A0AC-E3B58D90BDCB}"/>
              </a:ext>
            </a:extLst>
          </p:cNvPr>
          <p:cNvSpPr>
            <a:spLocks noGrp="1"/>
          </p:cNvSpPr>
          <p:nvPr>
            <p:ph type="title"/>
          </p:nvPr>
        </p:nvSpPr>
        <p:spPr>
          <a:xfrm>
            <a:off x="252918" y="1123837"/>
            <a:ext cx="3137981" cy="4601183"/>
          </a:xfrm>
        </p:spPr>
        <p:txBody>
          <a:bodyPr/>
          <a:lstStyle/>
          <a:p>
            <a:r>
              <a:rPr lang="ru-RU" dirty="0"/>
              <a:t>Информированность о вреде курения</a:t>
            </a:r>
            <a:endParaRPr lang="ru-KG" dirty="0"/>
          </a:p>
        </p:txBody>
      </p:sp>
      <p:sp>
        <p:nvSpPr>
          <p:cNvPr id="5" name="Content Placeholder 3">
            <a:extLst>
              <a:ext uri="{FF2B5EF4-FFF2-40B4-BE49-F238E27FC236}">
                <a16:creationId xmlns:a16="http://schemas.microsoft.com/office/drawing/2014/main" id="{0480EDA6-A0E5-43BB-9EB9-849714C5E0B8}"/>
              </a:ext>
            </a:extLst>
          </p:cNvPr>
          <p:cNvSpPr txBox="1">
            <a:spLocks/>
          </p:cNvSpPr>
          <p:nvPr/>
        </p:nvSpPr>
        <p:spPr>
          <a:xfrm>
            <a:off x="3724266" y="4462758"/>
            <a:ext cx="8005772" cy="2726900"/>
          </a:xfrm>
          <a:prstGeom prst="rect">
            <a:avLst/>
          </a:prstGeom>
          <a:noFill/>
        </p:spPr>
        <p:txBody>
          <a:bodyPr vert="horz" wrap="square" lIns="91440" tIns="45720" rIns="91440" bIns="45720" rtlCol="0" anchor="ctr">
            <a:sp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ru-RU" sz="1800" dirty="0">
                <a:solidFill>
                  <a:schemeClr val="accent1"/>
                </a:solidFill>
              </a:rPr>
              <a:t>66% респондентов заявили, что согласились бы перейти на альтернативные способы курения, если бы существовало подтверждение их меньшего вреда. Поэтому можно сделать вывод, что факты из научной литературы не доводятся до сведения потребителей и необходимо активно информировать население (с этим согласны 63% студентов) о научно обоснованных и менее вредных альтернативах потребления табака. </a:t>
            </a:r>
          </a:p>
          <a:p>
            <a:pPr marL="0" indent="0">
              <a:buNone/>
            </a:pPr>
            <a:r>
              <a:rPr lang="ru-RU" sz="1800" dirty="0">
                <a:solidFill>
                  <a:schemeClr val="accent1"/>
                </a:solidFill>
              </a:rPr>
              <a:t>36% не готовы отказаться от традиционных сигарет в пользу бездымных изделий из-за высокой цены на последние.</a:t>
            </a:r>
            <a:endParaRPr lang="ru-KG" sz="1800" dirty="0">
              <a:solidFill>
                <a:schemeClr val="accent1"/>
              </a:solidFill>
            </a:endParaRPr>
          </a:p>
          <a:p>
            <a:endParaRPr lang="ru-KG" sz="1800" dirty="0">
              <a:solidFill>
                <a:schemeClr val="accent1"/>
              </a:solidFill>
            </a:endParaRPr>
          </a:p>
        </p:txBody>
      </p:sp>
      <p:sp>
        <p:nvSpPr>
          <p:cNvPr id="7" name="TextBox 6">
            <a:extLst>
              <a:ext uri="{FF2B5EF4-FFF2-40B4-BE49-F238E27FC236}">
                <a16:creationId xmlns:a16="http://schemas.microsoft.com/office/drawing/2014/main" id="{DBFCF606-5A0D-40D8-84A9-4BA675AEF92E}"/>
              </a:ext>
            </a:extLst>
          </p:cNvPr>
          <p:cNvSpPr txBox="1"/>
          <p:nvPr/>
        </p:nvSpPr>
        <p:spPr>
          <a:xfrm>
            <a:off x="4357636" y="3244945"/>
            <a:ext cx="664971" cy="461665"/>
          </a:xfrm>
          <a:prstGeom prst="rect">
            <a:avLst/>
          </a:prstGeom>
          <a:noFill/>
        </p:spPr>
        <p:txBody>
          <a:bodyPr wrap="square" rtlCol="0">
            <a:spAutoFit/>
          </a:bodyPr>
          <a:lstStyle/>
          <a:p>
            <a:r>
              <a:rPr lang="ru-RU" sz="2400" b="1" dirty="0">
                <a:solidFill>
                  <a:schemeClr val="bg1"/>
                </a:solidFill>
              </a:rPr>
              <a:t>9%</a:t>
            </a:r>
          </a:p>
        </p:txBody>
      </p:sp>
      <p:cxnSp>
        <p:nvCxnSpPr>
          <p:cNvPr id="13" name="Straight Connector 12">
            <a:extLst>
              <a:ext uri="{FF2B5EF4-FFF2-40B4-BE49-F238E27FC236}">
                <a16:creationId xmlns:a16="http://schemas.microsoft.com/office/drawing/2014/main" id="{3CEDB2CC-3E0A-4F9D-B691-F5EFDC00AF44}"/>
              </a:ext>
            </a:extLst>
          </p:cNvPr>
          <p:cNvCxnSpPr>
            <a:cxnSpLocks/>
          </p:cNvCxnSpPr>
          <p:nvPr/>
        </p:nvCxnSpPr>
        <p:spPr>
          <a:xfrm>
            <a:off x="4129088" y="4487392"/>
            <a:ext cx="7162053"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Диаграмма 8">
            <a:extLst>
              <a:ext uri="{FF2B5EF4-FFF2-40B4-BE49-F238E27FC236}">
                <a16:creationId xmlns:a16="http://schemas.microsoft.com/office/drawing/2014/main" id="{7506BDA7-EA98-A877-6439-CE4CE9FF3502}"/>
              </a:ext>
            </a:extLst>
          </p:cNvPr>
          <p:cNvGraphicFramePr/>
          <p:nvPr>
            <p:extLst>
              <p:ext uri="{D42A27DB-BD31-4B8C-83A1-F6EECF244321}">
                <p14:modId xmlns:p14="http://schemas.microsoft.com/office/powerpoint/2010/main" val="1360438878"/>
              </p:ext>
            </p:extLst>
          </p:nvPr>
        </p:nvGraphicFramePr>
        <p:xfrm>
          <a:off x="3948608" y="293450"/>
          <a:ext cx="3421173" cy="37685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Диаграмма 9">
            <a:extLst>
              <a:ext uri="{FF2B5EF4-FFF2-40B4-BE49-F238E27FC236}">
                <a16:creationId xmlns:a16="http://schemas.microsoft.com/office/drawing/2014/main" id="{CAF2F12D-E98D-03DD-7DF7-258E9715EA41}"/>
              </a:ext>
            </a:extLst>
          </p:cNvPr>
          <p:cNvGraphicFramePr/>
          <p:nvPr>
            <p:extLst>
              <p:ext uri="{D42A27DB-BD31-4B8C-83A1-F6EECF244321}">
                <p14:modId xmlns:p14="http://schemas.microsoft.com/office/powerpoint/2010/main" val="2354365500"/>
              </p:ext>
            </p:extLst>
          </p:nvPr>
        </p:nvGraphicFramePr>
        <p:xfrm>
          <a:off x="7664165" y="293450"/>
          <a:ext cx="3646243" cy="37685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98490007"/>
      </p:ext>
    </p:extLst>
  </p:cSld>
  <p:clrMapOvr>
    <a:masterClrMapping/>
  </p:clrMapOvr>
</p:sld>
</file>

<file path=ppt/theme/theme1.xml><?xml version="1.0" encoding="utf-8"?>
<a:theme xmlns:a="http://schemas.openxmlformats.org/drawingml/2006/main" name="Рамка">
  <a:themeElements>
    <a:clrScheme name="Рамка">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Рамка">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Рамка">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{4F5CD440-4564-7D4F-A76F-B8A529601F77}tf10001124</Template>
  <TotalTime>3976</TotalTime>
  <Words>877</Words>
  <Application>Microsoft Macintosh PowerPoint</Application>
  <PresentationFormat>Широкоэкранный</PresentationFormat>
  <Paragraphs>66</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Corbel</vt:lpstr>
      <vt:lpstr>Wingdings 2</vt:lpstr>
      <vt:lpstr>Рамка</vt:lpstr>
      <vt:lpstr>Проблема курения среди студентов ВУЗов г.Бишкек</vt:lpstr>
      <vt:lpstr>Пол и возраст респондентов</vt:lpstr>
      <vt:lpstr>Стаж курения. Количество сигарет в день</vt:lpstr>
      <vt:lpstr>Повышение цен на табачные изделия</vt:lpstr>
      <vt:lpstr>  Альтернативные способы употребления табака </vt:lpstr>
      <vt:lpstr>Отказ от сигарет</vt:lpstr>
      <vt:lpstr>Отказ от сигарет</vt:lpstr>
      <vt:lpstr>Информированность о вреде курения</vt:lpstr>
      <vt:lpstr>Информированность о вреде курения</vt:lpstr>
      <vt:lpstr>Выводы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Исследование распространения алкоголя среди студентов ВУЗов г.Бишкек</dc:title>
  <dc:creator>Microsoft Office User</dc:creator>
  <cp:lastModifiedBy>Microsoft Office User</cp:lastModifiedBy>
  <cp:revision>34</cp:revision>
  <dcterms:created xsi:type="dcterms:W3CDTF">2022-04-21T09:04:58Z</dcterms:created>
  <dcterms:modified xsi:type="dcterms:W3CDTF">2022-05-30T03:26:52Z</dcterms:modified>
</cp:coreProperties>
</file>