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62" r:id="rId7"/>
    <p:sldId id="260" r:id="rId8"/>
    <p:sldId id="264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BF20-FEF7-4072-5113-3090B60F5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A97F3-B38C-F64D-7033-13156984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0EB57-81C7-9208-8678-B4253085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CD60-1DB4-B5D7-2F84-7E1E7FA6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FA36-9D8C-5838-F231-50D50B36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206F-89BA-E2E8-4780-612FD4D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77EE8-1C48-A698-5DA1-C3F21ADC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1528-2ABD-B763-0484-8AA3C146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EB0E-862C-D3D5-9E5D-29F43D63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90A0-7A74-7035-EA9F-59382A0F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82B3B-19C7-34C8-1731-38D67226A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EBFDE-8C5F-70A1-93E1-13B98419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AF1D-CEE2-AD85-A552-F9624F65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EF52-3031-979D-B62C-3C3B637D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F4C2-7370-E0D7-452F-A67B4E74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C37C-3271-02C0-B47A-DF067EE7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68C7-8A49-00E8-41F2-B12A9D64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5EA2-9424-33E0-3943-976316FD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1FFE-B4DE-06ED-AD1E-10CE9A0D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03E4-91A1-1E30-BE48-A568DBA4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4D3-1253-FD33-0B8F-00CF2433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E9FF-1E4D-F3D5-ADFB-4AF8D605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3683-7EC9-74CA-A11E-AE951639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10B4-C0D0-9885-C1A1-FF4119ED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D1914-FA6D-F9A8-E164-A370586F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048E-08CB-93AF-D10D-E8159BA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2D12-6DDC-3639-D2AD-531E8EB5F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AAC92-9746-E7B4-39B3-3051B559F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E3613-459E-5DF5-2AE6-12D4B00B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E47C7-EA39-4116-1500-490CBD82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793F-3BDB-B50D-3B2D-7BAAE4B3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4875-1972-7816-3B2B-4080CC2A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D5133-5940-8E5E-CC5C-C2B26513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B5595-AB07-9373-75D1-B331F423B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106E4-FA8B-30F2-52B0-6F8FAA67A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521E4-1EEC-FD71-AB3A-89F0D4455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B9751-F11A-9728-5297-9B5438D1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7C3E6-FDFD-05A7-3DAB-CE8F1F17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7A34E-20A3-2482-F065-517D43E1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2DE8-5412-8221-56F8-57053E08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99690-A816-C024-0297-B5D47FE8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1311D-7794-C49C-8BBA-313AF980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CC6F8-385A-366B-B36A-2E120A9F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1DF97-AF51-0DF8-F139-29D17FBC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38789-B861-A168-AC8C-BC18E09A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17A9F-E088-B435-8599-59AD395F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583E-E50E-FF6B-1298-08DCFBC1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A157-12AD-5853-60F5-1CDBCDDB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15D3F-39E8-E667-89DE-3B2F6F41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678DD-716D-F510-4A0F-D39D4828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8DB1-0C5D-8FEC-2353-C24BD73A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9D9C-3EA3-3F74-70EF-5A35874E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25EA-F5F7-FF97-880A-C8B30112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BBD63-AAF6-B129-AC22-A14DD27C9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95E20-04BA-3EDE-E197-17378384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BDAB0-91DF-8E48-CF44-519601F8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E3202-7DA5-030F-89BF-711232F8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4C66-5D2A-8B61-34FB-83C77BCC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A872F-E1BF-2082-F6A5-DDCC1B4B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092F4-CE0A-F0D9-649E-AF622F52C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0539-1138-51E0-5EAA-1BC486E1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C90-F18E-43DD-BA46-E3DD671239D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8B02-0989-D807-47CC-591DF7C9A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AC6F-A283-F30A-3C5D-9EE22FF8E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B517-3543-433A-968B-CDE4457D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go-morph/chiller-doc" TargetMode="External"/><Relationship Id="rId2" Type="http://schemas.openxmlformats.org/officeDocument/2006/relationships/hyperlink" Target="https://github.com/lago-morph/chil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go.morph/chiller-ia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ago-morph/chiller-doc/blob/main/cdel.md" TargetMode="External"/><Relationship Id="rId13" Type="http://schemas.openxmlformats.org/officeDocument/2006/relationships/hyperlink" Target="https://github.com/lago-morph/chiller-doc/blob/main/load.md" TargetMode="External"/><Relationship Id="rId3" Type="http://schemas.openxmlformats.org/officeDocument/2006/relationships/hyperlink" Target="https://github.com/lago-morph/chiller-doc/blob/main/api_definition.md" TargetMode="External"/><Relationship Id="rId7" Type="http://schemas.openxmlformats.org/officeDocument/2006/relationships/hyperlink" Target="https://github.com/lago-morph/chiller-doc/blob/main/ci.md" TargetMode="External"/><Relationship Id="rId12" Type="http://schemas.openxmlformats.org/officeDocument/2006/relationships/hyperlink" Target="https://github.com/lago-morph/chiller-doc/blob/main/obs_metrics.md" TargetMode="External"/><Relationship Id="rId2" Type="http://schemas.openxmlformats.org/officeDocument/2006/relationships/hyperlink" Target="https://github.com/lago-morph/chiller-doc/blob/main/application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ago-morph/chiller-doc/blob/main/cicd_overview.md" TargetMode="External"/><Relationship Id="rId11" Type="http://schemas.openxmlformats.org/officeDocument/2006/relationships/hyperlink" Target="https://github.com/lago-morph/chiller-doc/blob/main/install.md" TargetMode="External"/><Relationship Id="rId5" Type="http://schemas.openxmlformats.org/officeDocument/2006/relationships/hyperlink" Target="https://github.com/lago-morph/chiller-doc/blob/main/developer_testing.md" TargetMode="External"/><Relationship Id="rId10" Type="http://schemas.openxmlformats.org/officeDocument/2006/relationships/hyperlink" Target="https://github.com/lago-morph/chiller-doc/blob/main/iac.md" TargetMode="External"/><Relationship Id="rId4" Type="http://schemas.openxmlformats.org/officeDocument/2006/relationships/hyperlink" Target="https://github.com/lago-morph/chiller-doc/blob/main/development_platform.md" TargetMode="External"/><Relationship Id="rId9" Type="http://schemas.openxmlformats.org/officeDocument/2006/relationships/hyperlink" Target="https://github.com/lago-morph/chiller-doc/blob/main/cdep.m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BE65-B71F-9522-1626-87F7E7B0F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Watch and Chill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99F82-546B-B5A6-7A04-FD7A03967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Manton</a:t>
            </a:r>
          </a:p>
        </p:txBody>
      </p:sp>
    </p:spTree>
    <p:extLst>
      <p:ext uri="{BB962C8B-B14F-4D97-AF65-F5344CB8AC3E}">
        <p14:creationId xmlns:p14="http://schemas.microsoft.com/office/powerpoint/2010/main" val="389815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BA2B-BD1C-832E-8C7D-3B8CE015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429F-1B71-3AD1-655D-D9ADA652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Overview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Branching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Pull requests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Merging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CI/CD system integration with GitHub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Continuous Integration (CI)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What tests are run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Event triggers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Continuous Delivery (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CDel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Container build process, tagging, and storage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labels to integrate with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CDep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Continuous Deployment (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CDep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 – design only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Automated deployment tests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Production deployment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Post-deployment m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onitoring and automatic rollback (if necessary)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7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8342-1A6B-BBFD-9545-8E8DE64C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 and CI/CD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9AD6C-5E5B-896D-C207-E503BA5F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69" y="1442955"/>
            <a:ext cx="8640134" cy="528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8E74E3-6D22-93C2-00D6-308495691FBE}"/>
              </a:ext>
            </a:extLst>
          </p:cNvPr>
          <p:cNvCxnSpPr>
            <a:cxnSpLocks/>
          </p:cNvCxnSpPr>
          <p:nvPr/>
        </p:nvCxnSpPr>
        <p:spPr>
          <a:xfrm flipH="1" flipV="1">
            <a:off x="8028872" y="4547451"/>
            <a:ext cx="483027" cy="865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27086B-DCA0-F91A-D903-188052985F4A}"/>
              </a:ext>
            </a:extLst>
          </p:cNvPr>
          <p:cNvCxnSpPr>
            <a:cxnSpLocks/>
          </p:cNvCxnSpPr>
          <p:nvPr/>
        </p:nvCxnSpPr>
        <p:spPr>
          <a:xfrm flipH="1" flipV="1">
            <a:off x="8260285" y="3393712"/>
            <a:ext cx="598605" cy="7425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DD5766-3E06-583F-DE38-556D0FD2C97F}"/>
              </a:ext>
            </a:extLst>
          </p:cNvPr>
          <p:cNvSpPr/>
          <p:nvPr/>
        </p:nvSpPr>
        <p:spPr>
          <a:xfrm>
            <a:off x="7806154" y="5078325"/>
            <a:ext cx="1997821" cy="10310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pull request for release branch CI triggered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91373-73DC-5113-DED3-0FA182FC0EE2}"/>
              </a:ext>
            </a:extLst>
          </p:cNvPr>
          <p:cNvSpPr/>
          <p:nvPr/>
        </p:nvSpPr>
        <p:spPr>
          <a:xfrm>
            <a:off x="8462803" y="3931494"/>
            <a:ext cx="2257363" cy="10310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pull request for release branch </a:t>
            </a:r>
            <a:br>
              <a:rPr lang="en-US" dirty="0"/>
            </a:br>
            <a:r>
              <a:rPr lang="en-US" dirty="0" err="1"/>
              <a:t>CDel</a:t>
            </a:r>
            <a:r>
              <a:rPr lang="en-US" dirty="0"/>
              <a:t> triggered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7EE26F-75F5-AF2D-DCEF-5AAF1BF36BF6}"/>
              </a:ext>
            </a:extLst>
          </p:cNvPr>
          <p:cNvCxnSpPr>
            <a:cxnSpLocks/>
          </p:cNvCxnSpPr>
          <p:nvPr/>
        </p:nvCxnSpPr>
        <p:spPr>
          <a:xfrm flipH="1" flipV="1">
            <a:off x="8689868" y="3186190"/>
            <a:ext cx="1001214" cy="222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011B71-B4E0-95CB-1C61-8C6EA9988FDB}"/>
              </a:ext>
            </a:extLst>
          </p:cNvPr>
          <p:cNvSpPr/>
          <p:nvPr/>
        </p:nvSpPr>
        <p:spPr>
          <a:xfrm>
            <a:off x="9388454" y="2692970"/>
            <a:ext cx="2394417" cy="10310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pull request for main branch</a:t>
            </a:r>
            <a:br>
              <a:rPr lang="en-US" dirty="0"/>
            </a:br>
            <a:r>
              <a:rPr lang="en-US" dirty="0" err="1"/>
              <a:t>CDep</a:t>
            </a:r>
            <a:r>
              <a:rPr lang="en-US" dirty="0"/>
              <a:t> testing triggered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8F07D-515E-765C-3903-2CD0339DD28D}"/>
              </a:ext>
            </a:extLst>
          </p:cNvPr>
          <p:cNvCxnSpPr>
            <a:cxnSpLocks/>
          </p:cNvCxnSpPr>
          <p:nvPr/>
        </p:nvCxnSpPr>
        <p:spPr>
          <a:xfrm flipH="1">
            <a:off x="8989170" y="1898210"/>
            <a:ext cx="1013998" cy="198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FD5AB9-B633-34D7-3E4F-7D92CD5426F6}"/>
              </a:ext>
            </a:extLst>
          </p:cNvPr>
          <p:cNvSpPr/>
          <p:nvPr/>
        </p:nvSpPr>
        <p:spPr>
          <a:xfrm>
            <a:off x="9803975" y="1288752"/>
            <a:ext cx="2322565" cy="11966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pull request for main branch </a:t>
            </a:r>
            <a:br>
              <a:rPr lang="en-US" dirty="0"/>
            </a:br>
            <a:r>
              <a:rPr lang="en-US" dirty="0" err="1"/>
              <a:t>CDep</a:t>
            </a:r>
            <a:r>
              <a:rPr lang="en-US" dirty="0"/>
              <a:t> to production triggered</a:t>
            </a:r>
          </a:p>
        </p:txBody>
      </p:sp>
    </p:spTree>
    <p:extLst>
      <p:ext uri="{BB962C8B-B14F-4D97-AF65-F5344CB8AC3E}">
        <p14:creationId xmlns:p14="http://schemas.microsoft.com/office/powerpoint/2010/main" val="129396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4145-DAC3-1FF1-629A-DF0A4ACA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metrics flow from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2EF76-00CC-1478-6917-BF78A6421457}"/>
              </a:ext>
            </a:extLst>
          </p:cNvPr>
          <p:cNvSpPr/>
          <p:nvPr/>
        </p:nvSpPr>
        <p:spPr>
          <a:xfrm>
            <a:off x="1227889" y="2512937"/>
            <a:ext cx="169378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Prometheus Operator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7FA8A-8F41-0A8E-7639-A69B5D4ADDA8}"/>
              </a:ext>
            </a:extLst>
          </p:cNvPr>
          <p:cNvSpPr/>
          <p:nvPr/>
        </p:nvSpPr>
        <p:spPr>
          <a:xfrm>
            <a:off x="2036661" y="4288891"/>
            <a:ext cx="2337060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ServiceMonitor</a:t>
            </a:r>
            <a:br>
              <a:rPr lang="en-US" dirty="0"/>
            </a:br>
            <a:r>
              <a:rPr lang="en-US" sz="1200" dirty="0"/>
              <a:t>Custom Resource Definition (CRD)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028BE5-908C-55E6-D83E-0AEEA882188E}"/>
              </a:ext>
            </a:extLst>
          </p:cNvPr>
          <p:cNvGrpSpPr/>
          <p:nvPr/>
        </p:nvGrpSpPr>
        <p:grpSpPr>
          <a:xfrm>
            <a:off x="3154373" y="2698537"/>
            <a:ext cx="2083984" cy="914400"/>
            <a:chOff x="3105277" y="2774649"/>
            <a:chExt cx="2636307" cy="979479"/>
          </a:xfrm>
        </p:grpSpPr>
        <p:sp>
          <p:nvSpPr>
            <p:cNvPr id="11" name="Arrow: U-Turn 10">
              <a:extLst>
                <a:ext uri="{FF2B5EF4-FFF2-40B4-BE49-F238E27FC236}">
                  <a16:creationId xmlns:a16="http://schemas.microsoft.com/office/drawing/2014/main" id="{5B95A6D8-016B-5333-AA22-6B580C74977F}"/>
                </a:ext>
              </a:extLst>
            </p:cNvPr>
            <p:cNvSpPr/>
            <p:nvPr/>
          </p:nvSpPr>
          <p:spPr>
            <a:xfrm rot="5400000">
              <a:off x="3944539" y="1957082"/>
              <a:ext cx="957784" cy="2636307"/>
            </a:xfrm>
            <a:prstGeom prst="uturnArrow">
              <a:avLst>
                <a:gd name="adj1" fmla="val 25115"/>
                <a:gd name="adj2" fmla="val 17043"/>
                <a:gd name="adj3" fmla="val 26637"/>
                <a:gd name="adj4" fmla="val 43750"/>
                <a:gd name="adj5" fmla="val 25655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1151D2-F259-F94A-0011-FD480F60891F}"/>
                </a:ext>
              </a:extLst>
            </p:cNvPr>
            <p:cNvSpPr txBox="1"/>
            <p:nvPr/>
          </p:nvSpPr>
          <p:spPr>
            <a:xfrm>
              <a:off x="3811100" y="2774649"/>
              <a:ext cx="1038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Pull metrics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46AA0C-2ACD-5388-DA31-D005B43C6115}"/>
              </a:ext>
            </a:extLst>
          </p:cNvPr>
          <p:cNvSpPr txBox="1"/>
          <p:nvPr/>
        </p:nvSpPr>
        <p:spPr>
          <a:xfrm>
            <a:off x="2001687" y="5203291"/>
            <a:ext cx="2305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Configures Prometheus Operator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FA012B-BC39-08A8-606F-76C11979C033}"/>
              </a:ext>
            </a:extLst>
          </p:cNvPr>
          <p:cNvGrpSpPr/>
          <p:nvPr/>
        </p:nvGrpSpPr>
        <p:grpSpPr>
          <a:xfrm>
            <a:off x="5471053" y="1892612"/>
            <a:ext cx="4308633" cy="2931259"/>
            <a:chOff x="5915464" y="1948979"/>
            <a:chExt cx="4308633" cy="29312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F782FB-99B7-C197-BD21-3CE83B3A36CA}"/>
                </a:ext>
              </a:extLst>
            </p:cNvPr>
            <p:cNvSpPr/>
            <p:nvPr/>
          </p:nvSpPr>
          <p:spPr>
            <a:xfrm>
              <a:off x="5915464" y="1948979"/>
              <a:ext cx="4308633" cy="24695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Chiller application pod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660B9B-335C-B90D-7E1A-E99A455ACAAB}"/>
                </a:ext>
              </a:extLst>
            </p:cNvPr>
            <p:cNvSpPr/>
            <p:nvPr/>
          </p:nvSpPr>
          <p:spPr>
            <a:xfrm>
              <a:off x="8735372" y="2600651"/>
              <a:ext cx="1234061" cy="11534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  <a:p>
              <a:pPr algn="ctr"/>
              <a:r>
                <a:rPr lang="en-US" dirty="0" err="1"/>
                <a:t>Gunicorn</a:t>
              </a:r>
              <a:endParaRPr lang="en-US" dirty="0"/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StatsD</a:t>
              </a:r>
              <a:r>
                <a:rPr lang="en-US" dirty="0"/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7570A4-3070-7757-ABC4-800CA8473E3C}"/>
                </a:ext>
              </a:extLst>
            </p:cNvPr>
            <p:cNvSpPr/>
            <p:nvPr/>
          </p:nvSpPr>
          <p:spPr>
            <a:xfrm>
              <a:off x="6148160" y="2774651"/>
              <a:ext cx="1100554" cy="8182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statsd</a:t>
              </a:r>
              <a:r>
                <a:rPr lang="en-US" dirty="0"/>
                <a:t>-exporter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78D6C49-05BE-731B-B7AD-2309A346E0FB}"/>
                </a:ext>
              </a:extLst>
            </p:cNvPr>
            <p:cNvSpPr/>
            <p:nvPr/>
          </p:nvSpPr>
          <p:spPr>
            <a:xfrm flipH="1">
              <a:off x="7432314" y="2698537"/>
              <a:ext cx="1023849" cy="97047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Push metrics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29F41-746F-9700-EB97-D1BDDAB11E81}"/>
                </a:ext>
              </a:extLst>
            </p:cNvPr>
            <p:cNvSpPr txBox="1"/>
            <p:nvPr/>
          </p:nvSpPr>
          <p:spPr>
            <a:xfrm>
              <a:off x="6283841" y="4418573"/>
              <a:ext cx="3571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Kubernetes sidecar translates metrics from </a:t>
              </a:r>
              <a:r>
                <a:rPr lang="en-US" sz="1200" dirty="0" err="1"/>
                <a:t>StatsD</a:t>
              </a:r>
              <a:r>
                <a:rPr lang="en-US" sz="1200" dirty="0"/>
                <a:t> (push) to Prometheus (pull) format and remaps names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3C188F-FB4C-61E9-22C2-6DCD0D4C4DA0}"/>
              </a:ext>
            </a:extLst>
          </p:cNvPr>
          <p:cNvSpPr txBox="1"/>
          <p:nvPr/>
        </p:nvSpPr>
        <p:spPr>
          <a:xfrm>
            <a:off x="7515617" y="5965918"/>
            <a:ext cx="401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structure with PostgreSQL</a:t>
            </a:r>
          </a:p>
          <a:p>
            <a:r>
              <a:rPr lang="en-US" dirty="0"/>
              <a:t>Uses </a:t>
            </a:r>
            <a:r>
              <a:rPr lang="en-US" dirty="0" err="1"/>
              <a:t>postgres</a:t>
            </a:r>
            <a:r>
              <a:rPr lang="en-US" dirty="0"/>
              <a:t>-exporter to collect 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43D70-237A-CD5A-C5F4-ADF43D287E7A}"/>
              </a:ext>
            </a:extLst>
          </p:cNvPr>
          <p:cNvSpPr txBox="1"/>
          <p:nvPr/>
        </p:nvSpPr>
        <p:spPr>
          <a:xfrm>
            <a:off x="10171135" y="2135320"/>
            <a:ext cx="1804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ServiceMonitor</a:t>
            </a:r>
            <a:r>
              <a:rPr lang="en-US" dirty="0"/>
              <a:t> resources and exporter sidecars configured in Helm chart</a:t>
            </a:r>
          </a:p>
        </p:txBody>
      </p:sp>
    </p:spTree>
    <p:extLst>
      <p:ext uri="{BB962C8B-B14F-4D97-AF65-F5344CB8AC3E}">
        <p14:creationId xmlns:p14="http://schemas.microsoft.com/office/powerpoint/2010/main" val="23396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9A6F-37F4-7CED-1FE1-EC589B0B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98F9-8AAD-3707-2CF0-62933569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Watch and Chill project (chiller for short) is a open source project to demonstrate how to set up CI/CD for a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kubernetes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-based application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application trivial and is not the focus of this project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3-tier application with web front end, back end services, and a database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focus is on the activities supporting the development, testing and operation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93232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62EA-FFDC-0CF8-F19D-048EA276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D87F-01B9-C25F-D065-E1341636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code, CI/CD, Helm chart, load testing</a:t>
            </a:r>
          </a:p>
          <a:p>
            <a:pPr lvl="1"/>
            <a:r>
              <a:rPr lang="en-US" dirty="0">
                <a:hlinkClick r:id="rId2"/>
              </a:rPr>
              <a:t>https://github.com/lago-morph/chiller</a:t>
            </a:r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3"/>
              </a:rPr>
              <a:t>https://github.com/lago-morph/chiller-doc</a:t>
            </a:r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(minimal prototype only)</a:t>
            </a:r>
          </a:p>
          <a:p>
            <a:pPr lvl="1"/>
            <a:r>
              <a:rPr lang="en-US" dirty="0">
                <a:hlinkClick r:id="rId4"/>
              </a:rPr>
              <a:t>https://github.com/lago.morph/chiller-iac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53F-8CF2-5C39-1936-AA8F9925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trivially simple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EAE1C-BAF8-CC07-DEC0-E1C99C71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84" y="1890432"/>
            <a:ext cx="4559534" cy="2590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2DB6F-8C36-70F3-EDC6-DCF3C8E3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355" y="1890432"/>
            <a:ext cx="4559534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6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C345-0C4B-4127-65CE-DD819D98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C030-6B26-8A9C-4BFA-A7351FD3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Application – requirements and design for the application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API definition –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OpenAPI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specification and code generation for back end services and Python SDK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Development platform – Instructions for how to set up and use the development environment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Developer testing – Instructions for how to manually run tests (unit, integration, browser), as well as for convenience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Makefile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scripts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CI/CD – Structure of the continuous integration, delivery, and deployment system</a:t>
            </a:r>
          </a:p>
          <a:p>
            <a:pPr algn="l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IaC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– Terraform code for maintaining the production cloud environment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Application install – Helm chart for application installation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Observability (metrics) – Documentation and install scripts for Prometheus Operator and Grafana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Load testing – Documentation and instructions for running load tests with Locust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</a:rPr>
              <a:t>Future – Observability (logs) and Observability (tracing) are 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lanned but not currently designed</a:t>
            </a:r>
          </a:p>
        </p:txBody>
      </p:sp>
    </p:spTree>
    <p:extLst>
      <p:ext uri="{BB962C8B-B14F-4D97-AF65-F5344CB8AC3E}">
        <p14:creationId xmlns:p14="http://schemas.microsoft.com/office/powerpoint/2010/main" val="12458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2738-7425-DEA7-05B4-802B9DA4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not all complete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9F0983-E84B-38EC-45DC-C0587A20B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49591"/>
              </p:ext>
            </p:extLst>
          </p:nvPr>
        </p:nvGraphicFramePr>
        <p:xfrm>
          <a:off x="1204614" y="1690688"/>
          <a:ext cx="5380294" cy="4374930"/>
        </p:xfrm>
        <a:graphic>
          <a:graphicData uri="http://schemas.openxmlformats.org/drawingml/2006/table">
            <a:tbl>
              <a:tblPr/>
              <a:tblGrid>
                <a:gridCol w="2690147">
                  <a:extLst>
                    <a:ext uri="{9D8B030D-6E8A-4147-A177-3AD203B41FA5}">
                      <a16:colId xmlns:a16="http://schemas.microsoft.com/office/drawing/2014/main" val="2421277697"/>
                    </a:ext>
                  </a:extLst>
                </a:gridCol>
                <a:gridCol w="2690147">
                  <a:extLst>
                    <a:ext uri="{9D8B030D-6E8A-4147-A177-3AD203B41FA5}">
                      <a16:colId xmlns:a16="http://schemas.microsoft.com/office/drawing/2014/main" val="43185615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Component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Status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1735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2"/>
                        </a:rPr>
                        <a:t>Application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🟢 Complete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4328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3"/>
                        </a:rPr>
                        <a:t>API definition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🟢 Complete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335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4"/>
                        </a:rPr>
                        <a:t>Development platform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🟢 Complete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7400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5"/>
                        </a:rPr>
                        <a:t>Developer testing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🟢 Complete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3304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6"/>
                        </a:rPr>
                        <a:t>CI/CD Overview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🟢 Complete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053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7"/>
                        </a:rPr>
                        <a:t>Continuous integration (CI)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🟢 Complete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3122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8"/>
                        </a:rPr>
                        <a:t>Continuous delivery (CDel)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🟢 Complete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51834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9"/>
                        </a:rPr>
                        <a:t>Continuous deployment (CDep)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🟠 Designed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84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10"/>
                        </a:rPr>
                        <a:t>IaC - environment setup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🟡 In process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4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11"/>
                        </a:rPr>
                        <a:t>Application install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🟡 In process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7089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12"/>
                        </a:rPr>
                        <a:t>Observability - metrics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🟡 In process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8713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hlinkClick r:id="rId13"/>
                        </a:rPr>
                        <a:t>Load testing</a:t>
                      </a:r>
                      <a:endParaRPr lang="en-US" sz="1500">
                        <a:effectLst/>
                      </a:endParaRP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🟡 In process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1132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Observability - tracing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🔴 Not started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4659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Observability - logs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🔴 Not started</a:t>
                      </a:r>
                    </a:p>
                  </a:txBody>
                  <a:tcPr marL="68318" marR="68318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48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21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F4F3-13EF-C8EE-A710-AF067277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437C-5871-5E7B-4038-8DE0DE7D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Demos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CI/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CDdelivery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Application install and Helm chart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Observability (metrics) – Prometheus Operator and Grafana config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Load testing – Selenium (slow but accurate), Locust (fast)</a:t>
            </a:r>
          </a:p>
          <a:p>
            <a:pPr marL="0" indent="0" algn="l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Code only</a:t>
            </a:r>
          </a:p>
          <a:p>
            <a:r>
              <a:rPr lang="en-US" dirty="0" err="1"/>
              <a:t>OpenAPI</a:t>
            </a:r>
            <a:r>
              <a:rPr lang="en-US" dirty="0"/>
              <a:t> definition and code generation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Developer testing – pre-CI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Continuous deployment design</a:t>
            </a:r>
          </a:p>
          <a:p>
            <a:pPr algn="l"/>
            <a:r>
              <a:rPr lang="en-US" dirty="0" err="1">
                <a:solidFill>
                  <a:srgbClr val="1F2328"/>
                </a:solidFill>
                <a:latin typeface="-apple-system"/>
              </a:rPr>
              <a:t>IaC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prototype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2804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E98D-C22B-8CBD-EED2-B027DA36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5AB22-E395-F38F-E8A3-B33BC79EF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0AEB36-52E5-0336-3E25-6C897C26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BDA42-7FE3-A493-6948-2BCE606B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6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587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Watch and Chill Demo</vt:lpstr>
      <vt:lpstr>Overview</vt:lpstr>
      <vt:lpstr>Links</vt:lpstr>
      <vt:lpstr>Application trivially simple</vt:lpstr>
      <vt:lpstr>Components</vt:lpstr>
      <vt:lpstr>Status – not all complete</vt:lpstr>
      <vt:lpstr>Possible topics</vt:lpstr>
      <vt:lpstr>Backup slides</vt:lpstr>
      <vt:lpstr>Application flow</vt:lpstr>
      <vt:lpstr>CI/CD Components</vt:lpstr>
      <vt:lpstr>Branching strategy and CI/CD</vt:lpstr>
      <vt:lpstr>Prometheus metrics flow from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Manton</dc:creator>
  <cp:lastModifiedBy>J Manton</cp:lastModifiedBy>
  <cp:revision>8</cp:revision>
  <dcterms:created xsi:type="dcterms:W3CDTF">2024-10-21T12:59:16Z</dcterms:created>
  <dcterms:modified xsi:type="dcterms:W3CDTF">2024-10-24T15:55:59Z</dcterms:modified>
</cp:coreProperties>
</file>