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91" r:id="rId4"/>
    <p:sldId id="285" r:id="rId5"/>
    <p:sldId id="286" r:id="rId6"/>
    <p:sldId id="287" r:id="rId7"/>
    <p:sldId id="289" r:id="rId8"/>
    <p:sldId id="288" r:id="rId9"/>
    <p:sldId id="294" r:id="rId10"/>
    <p:sldId id="295" r:id="rId11"/>
    <p:sldId id="297" r:id="rId12"/>
    <p:sldId id="284" r:id="rId13"/>
    <p:sldId id="301" r:id="rId14"/>
    <p:sldId id="302" r:id="rId15"/>
    <p:sldId id="272" r:id="rId16"/>
    <p:sldId id="277" r:id="rId17"/>
    <p:sldId id="279" r:id="rId18"/>
    <p:sldId id="304" r:id="rId19"/>
    <p:sldId id="303" r:id="rId20"/>
    <p:sldId id="305" r:id="rId21"/>
    <p:sldId id="306" r:id="rId22"/>
    <p:sldId id="330" r:id="rId23"/>
    <p:sldId id="331" r:id="rId24"/>
    <p:sldId id="324" r:id="rId25"/>
    <p:sldId id="325" r:id="rId26"/>
    <p:sldId id="309" r:id="rId27"/>
    <p:sldId id="310" r:id="rId28"/>
    <p:sldId id="334" r:id="rId29"/>
    <p:sldId id="335" r:id="rId30"/>
    <p:sldId id="326" r:id="rId31"/>
    <p:sldId id="336" r:id="rId32"/>
    <p:sldId id="327" r:id="rId33"/>
    <p:sldId id="332" r:id="rId34"/>
    <p:sldId id="333" r:id="rId35"/>
    <p:sldId id="319" r:id="rId36"/>
    <p:sldId id="281" r:id="rId37"/>
    <p:sldId id="311" r:id="rId38"/>
    <p:sldId id="337" r:id="rId39"/>
    <p:sldId id="339" r:id="rId40"/>
    <p:sldId id="312" r:id="rId4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2D"/>
    <a:srgbClr val="DB6E4E"/>
    <a:srgbClr val="86976E"/>
    <a:srgbClr val="2A7592"/>
    <a:srgbClr val="7C975C"/>
    <a:srgbClr val="CE885D"/>
    <a:srgbClr val="95A945"/>
    <a:srgbClr val="CF8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3" autoAdjust="0"/>
    <p:restoredTop sz="92718" autoAdjust="0"/>
  </p:normalViewPr>
  <p:slideViewPr>
    <p:cSldViewPr>
      <p:cViewPr varScale="1">
        <p:scale>
          <a:sx n="81" d="100"/>
          <a:sy n="81" d="100"/>
        </p:scale>
        <p:origin x="-2192" y="-104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690" y="-12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E32D-F27D-4BB6-B878-E85FE4E88E67}" type="datetimeFigureOut">
              <a:rPr kumimoji="1" lang="ja-JP" altLang="en-US" smtClean="0"/>
              <a:pPr/>
              <a:t>2016/01/18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9E40-8D52-4D07-86EF-AA7C37C4EC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6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960E-904C-470D-B842-78C8DDAAF9C9}" type="datetimeFigureOut">
              <a:rPr kumimoji="1" lang="ja-JP" altLang="en-US" smtClean="0"/>
              <a:t>2016/01/18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73D3-515D-47A5-BAB2-66ADA412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7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100" dirty="0" smtClean="0">
                <a:latin typeface="Courier New"/>
                <a:cs typeface="Courier New"/>
              </a:rPr>
              <a:t>$ </a:t>
            </a:r>
            <a:r>
              <a:rPr lang="en-US" altLang="ja-JP" sz="2100" dirty="0" err="1" smtClean="0">
                <a:latin typeface="Courier New"/>
                <a:cs typeface="Courier New"/>
              </a:rPr>
              <a:t>sudo</a:t>
            </a:r>
            <a:r>
              <a:rPr lang="en-US" altLang="ja-JP" sz="2100" dirty="0" smtClean="0">
                <a:latin typeface="Courier New"/>
                <a:cs typeface="Courier New"/>
              </a:rPr>
              <a:t> pip install stevedore -upgrade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3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2150"/>
            <a:ext cx="120816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Copyright©2014  NTT corp. All Rights Reserved.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80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4572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60475" indent="-346075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00213" indent="-32861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51063" indent="-32226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6841"/>
            <a:ext cx="911502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138423" y="6492875"/>
            <a:ext cx="100557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r">
              <a:defRPr/>
            </a:pPr>
            <a:fld id="{92B092FC-3505-468F-94A9-FF49BD521EFC}" type="slidenum"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>
                <a:defRPr/>
              </a:pPr>
              <a:t>‹#›</a:t>
            </a:fld>
            <a:endParaRPr lang="ja-JP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Copyright©2014  NTT corp. All Rights Reserved.</a:t>
            </a:r>
            <a:endParaRPr lang="ja-JP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2016/01/18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2016/01/18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4A1D122A-46D8-474A-82A6-D037D8656CC4}" type="datetimeFigureOut">
              <a:rPr lang="ja-JP" altLang="en-US" smtClean="0"/>
              <a:pPr/>
              <a:t>2016/01/18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27BE9AEF-2D8A-4A42-8BA0-80630438190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gopus/hand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gopus/hands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gopus/lagopus-tool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gopus/minin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5292080" y="1845846"/>
            <a:ext cx="3220456" cy="3311346"/>
            <a:chOff x="1893719" y="1655673"/>
            <a:chExt cx="3220456" cy="3311346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9" name="正方形/長方形 8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636912"/>
            <a:ext cx="7247030" cy="1565971"/>
          </a:xfrm>
        </p:spPr>
        <p:txBody>
          <a:bodyPr>
            <a:normAutofit/>
          </a:bodyPr>
          <a:lstStyle/>
          <a:p>
            <a:r>
              <a:rPr lang="en-US" altLang="ja-JP" sz="5400" b="1" dirty="0" err="1">
                <a:latin typeface="Century Gothic"/>
                <a:cs typeface="Century Gothic"/>
              </a:rPr>
              <a:t>L</a:t>
            </a:r>
            <a:r>
              <a:rPr lang="en-US" altLang="ja-JP" sz="5400" b="1" dirty="0" err="1" smtClean="0">
                <a:latin typeface="Century Gothic"/>
                <a:cs typeface="Century Gothic"/>
              </a:rPr>
              <a:t>agopus</a:t>
            </a:r>
            <a:r>
              <a:rPr lang="en-US" altLang="ja-JP" sz="5400" b="1" dirty="0" smtClean="0">
                <a:latin typeface="Century Gothic"/>
                <a:cs typeface="Century Gothic"/>
              </a:rPr>
              <a:t> </a:t>
            </a:r>
            <a:r>
              <a:rPr lang="en-US" altLang="ja-JP" sz="5400" b="1" dirty="0" err="1" smtClean="0">
                <a:latin typeface="Century Gothic"/>
                <a:cs typeface="Century Gothic"/>
              </a:rPr>
              <a:t>handson</a:t>
            </a:r>
            <a:endParaRPr kumimoji="1" lang="ja-JP" altLang="en-US" sz="5400" b="1" dirty="0">
              <a:latin typeface="Century Gothic"/>
              <a:cs typeface="Century Gothic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Century Gothic"/>
                <a:cs typeface="Century Gothic"/>
              </a:rPr>
              <a:t>NTT Network Innovation lab</a:t>
            </a:r>
          </a:p>
          <a:p>
            <a:pPr>
              <a:lnSpc>
                <a:spcPct val="150000"/>
              </a:lnSpc>
            </a:pPr>
            <a:r>
              <a:rPr kumimoji="1" lang="en-US" altLang="ja-JP" sz="2800" dirty="0" smtClean="0">
                <a:latin typeface="Century Gothic"/>
                <a:cs typeface="Century Gothic"/>
              </a:rPr>
              <a:t>version 0.5</a:t>
            </a:r>
          </a:p>
          <a:p>
            <a:pPr>
              <a:lnSpc>
                <a:spcPct val="80000"/>
              </a:lnSpc>
            </a:pPr>
            <a:r>
              <a:rPr lang="en-US" altLang="ja-JP" sz="2800" dirty="0" smtClean="0">
                <a:latin typeface="Century Gothic"/>
                <a:cs typeface="Century Gothic"/>
              </a:rPr>
              <a:t>Last Update : 01/18/2016</a:t>
            </a:r>
            <a:endParaRPr kumimoji="1" lang="en-US" altLang="ja-JP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32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9"/>
    </mc:Choice>
    <mc:Fallback xmlns="">
      <p:transition xmlns:p14="http://schemas.microsoft.com/office/powerpoint/2010/main" spd="slow" advTm="10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8" y="1671191"/>
            <a:ext cx="703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Sample </a:t>
            </a:r>
            <a:r>
              <a:rPr lang="en-US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Fusion configuration on OS X.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43808" y="2276872"/>
            <a:ext cx="3600400" cy="439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ethernet0.present = "TRUE"</a:t>
            </a:r>
          </a:p>
          <a:p>
            <a:r>
              <a:rPr lang="en-US" altLang="ja-JP" sz="1000" dirty="0"/>
              <a:t>ethernet0.connectionType = "bridged"</a:t>
            </a:r>
          </a:p>
          <a:p>
            <a:r>
              <a:rPr lang="en-US" altLang="ja-JP" sz="1000" dirty="0"/>
              <a:t>ethernet0.virtualDev = "e1000"</a:t>
            </a:r>
          </a:p>
          <a:p>
            <a:r>
              <a:rPr lang="en-US" altLang="ja-JP" sz="1000" dirty="0"/>
              <a:t>ethernet0.wakeOnPcktRcv = "FALSE"</a:t>
            </a:r>
          </a:p>
          <a:p>
            <a:r>
              <a:rPr lang="en-US" altLang="ja-JP" sz="1000" dirty="0"/>
              <a:t>ethernet0.addressType = "generated"</a:t>
            </a:r>
          </a:p>
          <a:p>
            <a:r>
              <a:rPr lang="en-US" altLang="ja-JP" sz="1000" dirty="0"/>
              <a:t>ethernet0.linkStatePropagation.enable = "TRUE"</a:t>
            </a:r>
          </a:p>
          <a:p>
            <a:r>
              <a:rPr lang="en-US" altLang="ja-JP" sz="1000" dirty="0"/>
              <a:t>ethernet0.generatedAddress = "00:0c:29:67:06:91"</a:t>
            </a:r>
          </a:p>
          <a:p>
            <a:r>
              <a:rPr lang="en-US" altLang="ja-JP" sz="1000" dirty="0"/>
              <a:t>ethernet0.pciSlotNumber = "33"</a:t>
            </a:r>
          </a:p>
          <a:p>
            <a:r>
              <a:rPr lang="en-US" altLang="ja-JP" sz="1000" dirty="0"/>
              <a:t>ethernet0.generatedAddressOffset = "0"</a:t>
            </a:r>
          </a:p>
          <a:p>
            <a:r>
              <a:rPr lang="en-US" altLang="ja-JP" sz="1000" dirty="0"/>
              <a:t>ethernet1.present = "TRUE"</a:t>
            </a:r>
          </a:p>
          <a:p>
            <a:r>
              <a:rPr lang="en-US" altLang="ja-JP" sz="1000" dirty="0"/>
              <a:t>ethernet1.connectionType = "</a:t>
            </a:r>
            <a:r>
              <a:rPr lang="en-US" altLang="ja-JP" sz="1000" dirty="0" err="1"/>
              <a:t>hostonly</a:t>
            </a:r>
            <a:r>
              <a:rPr lang="en-US" altLang="ja-JP" sz="1000" dirty="0"/>
              <a:t>"</a:t>
            </a:r>
          </a:p>
          <a:p>
            <a:r>
              <a:rPr lang="en-US" altLang="ja-JP" sz="1000" dirty="0"/>
              <a:t>ethernet1.virtualDev = "e1000"</a:t>
            </a:r>
          </a:p>
          <a:p>
            <a:r>
              <a:rPr lang="en-US" altLang="ja-JP" sz="1000" dirty="0"/>
              <a:t>ethernet1.wakeOnPcktRcv = "FALSE"</a:t>
            </a:r>
          </a:p>
          <a:p>
            <a:r>
              <a:rPr lang="en-US" altLang="ja-JP" sz="1000" dirty="0"/>
              <a:t>ethernet1.addressType = "generated"</a:t>
            </a:r>
          </a:p>
          <a:p>
            <a:r>
              <a:rPr lang="en-US" altLang="ja-JP" sz="1000" dirty="0"/>
              <a:t>ethernet1.linkStatePropagation.enable = "TRUE"</a:t>
            </a:r>
          </a:p>
          <a:p>
            <a:r>
              <a:rPr lang="en-US" altLang="ja-JP" sz="1000" dirty="0"/>
              <a:t>ethernet1.generatedAddress = "00:0c:29:67:06:9b"</a:t>
            </a:r>
          </a:p>
          <a:p>
            <a:r>
              <a:rPr lang="en-US" altLang="ja-JP" sz="1000" dirty="0"/>
              <a:t>ethernet1.generatedAddressOffset = "10"</a:t>
            </a:r>
          </a:p>
          <a:p>
            <a:r>
              <a:rPr lang="en-US" altLang="ja-JP" sz="1000" dirty="0"/>
              <a:t>ethernet1.pciSlotNumber = "37"</a:t>
            </a:r>
          </a:p>
          <a:p>
            <a:r>
              <a:rPr lang="en-US" altLang="ja-JP" sz="1000" dirty="0"/>
              <a:t>ethernet2.present = "TRUE"</a:t>
            </a:r>
          </a:p>
          <a:p>
            <a:r>
              <a:rPr lang="en-US" altLang="ja-JP" sz="1000" dirty="0"/>
              <a:t>ethernet2.connectionType = "</a:t>
            </a:r>
            <a:r>
              <a:rPr lang="en-US" altLang="ja-JP" sz="1000" dirty="0" err="1"/>
              <a:t>hostonly</a:t>
            </a:r>
            <a:r>
              <a:rPr lang="en-US" altLang="ja-JP" sz="1000" dirty="0"/>
              <a:t>"</a:t>
            </a:r>
          </a:p>
          <a:p>
            <a:r>
              <a:rPr lang="en-US" altLang="ja-JP" sz="1000" dirty="0"/>
              <a:t>ethernet2.virtualDev = "e1000"</a:t>
            </a:r>
          </a:p>
          <a:p>
            <a:r>
              <a:rPr lang="en-US" altLang="ja-JP" sz="1000" dirty="0"/>
              <a:t>ethernet2.wakeOnPcktRcv = "FALSE"</a:t>
            </a:r>
          </a:p>
          <a:p>
            <a:r>
              <a:rPr lang="en-US" altLang="ja-JP" sz="1000" dirty="0"/>
              <a:t>ethernet2.addressType = "generated"</a:t>
            </a:r>
          </a:p>
          <a:p>
            <a:r>
              <a:rPr lang="en-US" altLang="ja-JP" sz="1000" dirty="0"/>
              <a:t>ethernet2.linkStatePropagation.enable = "TRUE"</a:t>
            </a:r>
          </a:p>
          <a:p>
            <a:r>
              <a:rPr lang="en-US" altLang="ja-JP" sz="1000" dirty="0"/>
              <a:t>ethernet2.generatedAddress = "00:0c:29:67:06:a5"</a:t>
            </a:r>
          </a:p>
          <a:p>
            <a:r>
              <a:rPr lang="en-US" altLang="ja-JP" sz="1000" dirty="0"/>
              <a:t>ethernet2.generatedAddressOffset = "20"</a:t>
            </a:r>
          </a:p>
          <a:p>
            <a:r>
              <a:rPr lang="en-US" altLang="ja-JP" sz="1000" dirty="0"/>
              <a:t>ethernet2.pciSlotNumber = "</a:t>
            </a:r>
            <a:r>
              <a:rPr lang="en-US" altLang="ja-JP" sz="1000" dirty="0" smtClean="0"/>
              <a:t>38”</a:t>
            </a:r>
            <a:endParaRPr lang="en-US" altLang="ja-JP" sz="1000" dirty="0"/>
          </a:p>
        </p:txBody>
      </p:sp>
      <p:sp>
        <p:nvSpPr>
          <p:cNvPr id="43" name="角丸四角形 42"/>
          <p:cNvSpPr/>
          <p:nvPr/>
        </p:nvSpPr>
        <p:spPr>
          <a:xfrm>
            <a:off x="2581867" y="2276872"/>
            <a:ext cx="3096344" cy="1440160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48264" y="4941168"/>
            <a:ext cx="164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Century Gothic"/>
                <a:cs typeface="Century Gothic"/>
              </a:rPr>
              <a:t>for </a:t>
            </a:r>
            <a:r>
              <a:rPr kumimoji="1" lang="en-US" altLang="ja-JP" sz="2000" dirty="0" err="1" smtClean="0">
                <a:latin typeface="Century Gothic"/>
                <a:cs typeface="Century Gothic"/>
              </a:rPr>
              <a:t>Lagopus</a:t>
            </a:r>
            <a:endParaRPr kumimoji="1" lang="ja-JP" altLang="en-US" sz="2000" dirty="0">
              <a:latin typeface="Century Gothic"/>
              <a:cs typeface="Century Gothic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678211" y="2841066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0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78211" y="4281226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1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8211" y="5649378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2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770201" y="2828408"/>
            <a:ext cx="231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Century Gothic"/>
                <a:cs typeface="Century Gothic"/>
              </a:rPr>
              <a:t>for management</a:t>
            </a:r>
            <a:endParaRPr kumimoji="1" lang="ja-JP" altLang="en-US" sz="2000" dirty="0">
              <a:latin typeface="Century Gothic"/>
              <a:cs typeface="Century Gothic"/>
            </a:endParaRPr>
          </a:p>
        </p:txBody>
      </p:sp>
      <p:sp>
        <p:nvSpPr>
          <p:cNvPr id="5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machine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79512" y="1087769"/>
            <a:ext cx="122413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86963" y="1064606"/>
            <a:ext cx="104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vNIC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2581079" y="3741560"/>
            <a:ext cx="3096344" cy="1343624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581867" y="5108924"/>
            <a:ext cx="3096344" cy="1395938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6530437" y="2924944"/>
            <a:ext cx="216024" cy="216024"/>
          </a:xfrm>
          <a:prstGeom prst="triangle">
            <a:avLst/>
          </a:prstGeom>
          <a:solidFill>
            <a:srgbClr val="86976E"/>
          </a:solidFill>
          <a:ln w="190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二等辺三角形 56"/>
          <p:cNvSpPr/>
          <p:nvPr/>
        </p:nvSpPr>
        <p:spPr>
          <a:xfrm rot="5400000">
            <a:off x="6373369" y="4977172"/>
            <a:ext cx="720080" cy="360040"/>
          </a:xfrm>
          <a:prstGeom prst="triangle">
            <a:avLst/>
          </a:prstGeom>
          <a:solidFill>
            <a:srgbClr val="86976E"/>
          </a:solidFill>
          <a:ln w="190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rot="19582383">
            <a:off x="2355567" y="4032571"/>
            <a:ext cx="467544" cy="216024"/>
          </a:xfrm>
          <a:prstGeom prst="rtTriangle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634" y="3993194"/>
            <a:ext cx="2420711" cy="57606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CE885D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8737" y="4088942"/>
            <a:ext cx="23295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virtualDev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=“e1000”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84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/>
          <p:cNvSpPr/>
          <p:nvPr/>
        </p:nvSpPr>
        <p:spPr>
          <a:xfrm>
            <a:off x="179512" y="1076476"/>
            <a:ext cx="79208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3622" y="1035571"/>
            <a:ext cx="67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OS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19210" y="1613816"/>
            <a:ext cx="4455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Supported OS in DPDK</a:t>
            </a:r>
          </a:p>
          <a:p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0800" y="2621928"/>
            <a:ext cx="560742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#Operation checked OS</a:t>
            </a:r>
          </a:p>
          <a:p>
            <a:pPr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Ubuntu 14.04 LTS/Ubuntu 12/04 LTS</a:t>
            </a:r>
          </a:p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Cent OS 6.5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30" y="215884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Linux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47864" y="5215713"/>
            <a:ext cx="5184576" cy="337917"/>
          </a:xfrm>
          <a:prstGeom prst="roundRect">
            <a:avLst/>
          </a:prstGeom>
          <a:noFill/>
          <a:ln w="44450" cmpd="sng">
            <a:solidFill>
              <a:srgbClr val="D85A2D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7" idx="1"/>
          </p:cNvCxnSpPr>
          <p:nvPr/>
        </p:nvCxnSpPr>
        <p:spPr>
          <a:xfrm flipH="1">
            <a:off x="2350170" y="5384672"/>
            <a:ext cx="997694" cy="4392"/>
          </a:xfrm>
          <a:prstGeom prst="line">
            <a:avLst/>
          </a:prstGeom>
          <a:ln w="50800">
            <a:solidFill>
              <a:srgbClr val="D85A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39752" y="4256698"/>
            <a:ext cx="0" cy="1152128"/>
          </a:xfrm>
          <a:prstGeom prst="straightConnector1">
            <a:avLst/>
          </a:prstGeom>
          <a:ln w="50800">
            <a:solidFill>
              <a:srgbClr val="D85A2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machine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978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1: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2: Install Ryu</a:t>
            </a:r>
            <a:endParaRPr lang="en-US" altLang="ja-JP" sz="3600" dirty="0"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3: Run Lagopus with Ryu</a:t>
            </a:r>
          </a:p>
        </p:txBody>
      </p:sp>
    </p:spTree>
    <p:extLst>
      <p:ext uri="{BB962C8B-B14F-4D97-AF65-F5344CB8AC3E}">
        <p14:creationId xmlns:p14="http://schemas.microsoft.com/office/powerpoint/2010/main" val="118071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1: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2: Install Ryu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3: Run Lagopus with Ryu</a:t>
            </a:r>
          </a:p>
        </p:txBody>
      </p:sp>
    </p:spTree>
    <p:extLst>
      <p:ext uri="{BB962C8B-B14F-4D97-AF65-F5344CB8AC3E}">
        <p14:creationId xmlns:p14="http://schemas.microsoft.com/office/powerpoint/2010/main" val="185337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34888" y="260648"/>
            <a:ext cx="6851104" cy="418058"/>
          </a:xfrm>
        </p:spPr>
        <p:txBody>
          <a:bodyPr/>
          <a:lstStyle/>
          <a:p>
            <a:pPr marL="457200" lvl="1" indent="0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6963" y="1064606"/>
            <a:ext cx="2324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Environment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37927" y="2348880"/>
            <a:ext cx="2678089" cy="2453037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09935" y="4365105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07607" y="3090955"/>
            <a:ext cx="2332528" cy="403882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207606" y="2780347"/>
            <a:ext cx="2332528" cy="260980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09935" y="3956797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Hypervisor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09936" y="2708921"/>
            <a:ext cx="2505308" cy="1178994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07607" y="3573017"/>
            <a:ext cx="1644313" cy="249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1677887" y="3068961"/>
            <a:ext cx="432048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331640" y="3212977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04040"/>
                </a:solidFill>
                <a:latin typeface="Century Gothic"/>
                <a:cs typeface="Century Gothic"/>
              </a:rPr>
              <a:t>VM</a:t>
            </a:r>
            <a:endParaRPr kumimoji="1" lang="ja-JP" altLang="en-US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4644008" y="3717033"/>
            <a:ext cx="576064" cy="36004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220072" y="3933057"/>
            <a:ext cx="261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Ubuntu 14.04 LTS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4572000" y="3356993"/>
            <a:ext cx="64807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3111352"/>
            <a:ext cx="199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0.2.3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572000" y="2636913"/>
            <a:ext cx="648072" cy="28803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220072" y="2420889"/>
            <a:ext cx="19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3.26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44302" y="3524749"/>
            <a:ext cx="792088" cy="307777"/>
          </a:xfrm>
          <a:prstGeom prst="rect">
            <a:avLst/>
          </a:prstGeom>
          <a:solidFill>
            <a:srgbClr val="CE885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DPDK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34" name="直線コネクタ 33"/>
          <p:cNvCxnSpPr>
            <a:endCxn id="38" idx="1"/>
          </p:cNvCxnSpPr>
          <p:nvPr/>
        </p:nvCxnSpPr>
        <p:spPr>
          <a:xfrm>
            <a:off x="4195652" y="3861049"/>
            <a:ext cx="1044746" cy="102292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240398" y="4653137"/>
            <a:ext cx="199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2.0.0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91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00612"/>
            <a:ext cx="8640960" cy="100811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5013176"/>
            <a:ext cx="8640960" cy="144016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3728902"/>
            <a:ext cx="5065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move to your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ome directory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6768752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6963" y="1064606"/>
            <a:ext cx="611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Download </a:t>
            </a:r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lagopus</a:t>
            </a:r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and Intel DPDK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218" y="2376850"/>
            <a:ext cx="7110765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apt-get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0" lvl="1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clone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https://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github.com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79512" y="3645024"/>
            <a:ext cx="5040560" cy="576064"/>
          </a:xfrm>
          <a:prstGeom prst="roundRect">
            <a:avLst/>
          </a:prstGeom>
          <a:noFill/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9210" y="1685824"/>
            <a:ext cx="42883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Download “Lagopus”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520" y="4426519"/>
            <a:ext cx="458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Download “Intel DPDK”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1658" y="5153547"/>
            <a:ext cx="829279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wget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http://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dpdk.org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/browse/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snapshot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dpdk-2.0.0.zip</a:t>
            </a:r>
          </a:p>
          <a:p>
            <a:pPr marL="0" lvl="1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$unzip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dpdk-2.0.0.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zip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3" name="二等辺三角形 22"/>
          <p:cNvSpPr/>
          <p:nvPr/>
        </p:nvSpPr>
        <p:spPr>
          <a:xfrm>
            <a:off x="422524" y="3356992"/>
            <a:ext cx="792088" cy="216024"/>
          </a:xfrm>
          <a:prstGeom prst="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-334888" y="260648"/>
            <a:ext cx="6851104" cy="418058"/>
          </a:xfrm>
        </p:spPr>
        <p:txBody>
          <a:bodyPr/>
          <a:lstStyle/>
          <a:p>
            <a:pPr marL="457200" lvl="1" indent="0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4224938" y="5876484"/>
            <a:ext cx="4824536" cy="576064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36808" y="5956690"/>
            <a:ext cx="487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Need unzip(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sudo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apt-get install unzip)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3840764" y="6020895"/>
            <a:ext cx="360040" cy="288032"/>
          </a:xfrm>
          <a:prstGeom prst="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1844824"/>
            <a:ext cx="8640960" cy="381642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060848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apt-get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update</a:t>
            </a:r>
          </a:p>
          <a:p>
            <a:pPr lvl="1">
              <a:lnSpc>
                <a:spcPct val="50000"/>
              </a:lnSpc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apt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-get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install make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gcc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build-essential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libxpat-dev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libgmp-dev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libssl-dev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libpcap-dev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byacc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flex python-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python-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pastedeploy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python-paste python-twisted python-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setuptools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python-pip libxml2-dev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libxslt-dev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648072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1101004"/>
            <a:ext cx="7920880" cy="418058"/>
          </a:xfrm>
        </p:spPr>
        <p:txBody>
          <a:bodyPr/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essential software packages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963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3923928" y="1772816"/>
            <a:ext cx="3744416" cy="417646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772816"/>
            <a:ext cx="3528392" cy="417646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648072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23528" y="1101004"/>
            <a:ext cx="7920880" cy="418058"/>
          </a:xfrm>
        </p:spPr>
        <p:txBody>
          <a:bodyPr/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essential software packages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1484784"/>
            <a:ext cx="4572000" cy="3679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cc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build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essential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libxpat-dev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ibgmp-dev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libssl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libpcap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byacc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2053431" y="40358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1260648" y="5805264"/>
            <a:ext cx="222751" cy="4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32334" y="1808426"/>
            <a:ext cx="3236784" cy="367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10. Flex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11.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12. python-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pastedeploy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13. python-paste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14. python-twisted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15.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python-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setuptools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16.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python-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pip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7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. libxml2-dev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18.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libxslt-dev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2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9512" y="3968666"/>
            <a:ext cx="8640960" cy="169258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2348880"/>
            <a:ext cx="8640960" cy="144016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390" y="168164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Compile DPDK 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libraries</a:t>
            </a:r>
            <a:endParaRPr kumimoji="1" lang="ja-JP" altLang="en-US" sz="2800" dirty="0">
              <a:solidFill>
                <a:srgbClr val="2A7592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2363396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$ cd ~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/dpdk-2.0.0</a:t>
            </a:r>
            <a:endParaRPr lang="en-US" altLang="ja-JP" sz="20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cd tools</a:t>
            </a:r>
          </a:p>
          <a:p>
            <a:pPr lvl="1">
              <a:lnSpc>
                <a:spcPct val="130000"/>
              </a:lnSpc>
            </a:pP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.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 smtClean="0">
                <a:solidFill>
                  <a:srgbClr val="595959"/>
                </a:solidFill>
                <a:latin typeface="Courier New"/>
                <a:cs typeface="Courier New"/>
              </a:rPr>
              <a:t>setup.sh</a:t>
            </a:r>
            <a:endParaRPr lang="en-US" altLang="ja-JP" sz="20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0782" y="4524653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9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323528" y="4517444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47268" y="4028016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[9] x86_64-native-linuxapp-gcc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95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79512" y="2378555"/>
            <a:ext cx="8640960" cy="162650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390" y="1681644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Loading kernel module</a:t>
            </a:r>
            <a:endParaRPr lang="en-US" altLang="ja-JP" sz="2800" dirty="0" smtClean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0" y="2478785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12] Insert IGB UIO module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23528" y="2954619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0877" y="2954619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12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9512" y="4172820"/>
            <a:ext cx="8640960" cy="162650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4273050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[14] </a:t>
            </a:r>
            <a:r>
              <a:rPr lang="en-US" altLang="ja-JP" dirty="0">
                <a:latin typeface="Courier New"/>
                <a:cs typeface="Courier New"/>
              </a:rPr>
              <a:t>Insert </a:t>
            </a:r>
            <a:r>
              <a:rPr lang="en-US" altLang="ja-JP" dirty="0" smtClean="0">
                <a:latin typeface="Courier New"/>
                <a:cs typeface="Courier New"/>
              </a:rPr>
              <a:t>KNI </a:t>
            </a:r>
            <a:r>
              <a:rPr lang="en-US" altLang="ja-JP" dirty="0">
                <a:latin typeface="Courier New"/>
                <a:cs typeface="Courier New"/>
              </a:rPr>
              <a:t>module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323528" y="4748884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40877" y="4748884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14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293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3600" dirty="0" smtClean="0">
                <a:latin typeface="Century Gothic"/>
                <a:ea typeface="HGP創英角ｺﾞｼｯｸUB"/>
                <a:cs typeface="Century Gothic"/>
              </a:rPr>
              <a:t>Today’s Goal</a:t>
            </a:r>
            <a:endParaRPr kumimoji="1" lang="ja-JP" altLang="en-US" sz="3600" dirty="0">
              <a:latin typeface="Century Gothic"/>
              <a:ea typeface="HGP創英角ｺﾞｼｯｸUB"/>
              <a:cs typeface="Century Gothic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040560"/>
          </a:xfrm>
        </p:spPr>
        <p:txBody>
          <a:bodyPr/>
          <a:lstStyle/>
          <a:p>
            <a:pPr marL="0" indent="0">
              <a:buNone/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Install and set up 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OpenFlow switch (Lagopus) and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OpenFlow controller (Ryu)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in your virtual machine</a:t>
            </a:r>
          </a:p>
          <a:p>
            <a:pPr>
              <a:lnSpc>
                <a:spcPct val="130000"/>
              </a:lnSpc>
            </a:pP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Run sample application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652120" y="3284984"/>
            <a:ext cx="3120534" cy="2376264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PC (Server/VM)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64342" y="3717032"/>
            <a:ext cx="25922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64342" y="4581128"/>
            <a:ext cx="25922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96390" y="5373216"/>
            <a:ext cx="576064" cy="2880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線コネクタ 20"/>
          <p:cNvCxnSpPr>
            <a:stCxn id="9" idx="0"/>
          </p:cNvCxnSpPr>
          <p:nvPr/>
        </p:nvCxnSpPr>
        <p:spPr>
          <a:xfrm flipV="1">
            <a:off x="6684422" y="5013176"/>
            <a:ext cx="0" cy="36004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704492" y="5013176"/>
            <a:ext cx="0" cy="36004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6" idx="0"/>
            <a:endCxn id="5" idx="2"/>
          </p:cNvCxnSpPr>
          <p:nvPr/>
        </p:nvCxnSpPr>
        <p:spPr>
          <a:xfrm flipV="1">
            <a:off x="7260486" y="4149080"/>
            <a:ext cx="0" cy="43204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43940" y="4149080"/>
            <a:ext cx="11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OpenFlow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6550" y="4989548"/>
            <a:ext cx="7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DPDK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523">
            <a:off x="6180365" y="4481559"/>
            <a:ext cx="502247" cy="56266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0995">
            <a:off x="6129284" y="3717032"/>
            <a:ext cx="720080" cy="56027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179512" y="1124744"/>
            <a:ext cx="1296144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5623" y="1081390"/>
            <a:ext cx="103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</a:rPr>
              <a:t>Step1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9512" y="4552474"/>
            <a:ext cx="1296144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5623" y="4509120"/>
            <a:ext cx="103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</a:rPr>
              <a:t>Step2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56303" y="5277018"/>
            <a:ext cx="4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04502" y="5373216"/>
            <a:ext cx="576064" cy="2880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64415" y="5277580"/>
            <a:ext cx="4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3528" y="5169966"/>
            <a:ext cx="48141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Run </a:t>
            </a:r>
            <a:r>
              <a:rPr lang="en-US" altLang="ja-JP" sz="30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on </a:t>
            </a:r>
            <a:r>
              <a:rPr lang="en-US" altLang="ja-JP" sz="30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mininet</a:t>
            </a:r>
            <a:endParaRPr lang="en-US" altLang="ja-JP" sz="30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3040" y="5795972"/>
            <a:ext cx="516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#</a:t>
            </a:r>
            <a:r>
              <a:rPr kumimoji="1" lang="en-US" altLang="ja-JP" b="1" dirty="0" err="1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mininet</a:t>
            </a:r>
            <a:r>
              <a:rPr kumimoji="1" lang="en-US" altLang="ja-JP" b="1" dirty="0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: SDN-based network emulation tool</a:t>
            </a:r>
            <a:endParaRPr kumimoji="1" lang="ja-JP" altLang="en-US" b="1" dirty="0">
              <a:solidFill>
                <a:srgbClr val="2A7592"/>
              </a:solidFill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49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93623" y="4335429"/>
            <a:ext cx="8640960" cy="175786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91213"/>
            <a:ext cx="8640960" cy="175786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20" y="2463221"/>
            <a:ext cx="69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[15] Setup </a:t>
            </a:r>
            <a:r>
              <a:rPr lang="en-US" altLang="ja-JP" dirty="0" err="1">
                <a:latin typeface="Courier New"/>
                <a:cs typeface="Courier New"/>
              </a:rPr>
              <a:t>hugepage</a:t>
            </a:r>
            <a:r>
              <a:rPr lang="en-US" altLang="ja-JP" dirty="0">
                <a:latin typeface="Courier New"/>
                <a:cs typeface="Courier New"/>
              </a:rPr>
              <a:t> mappings for non-NUMA systems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323528" y="2967277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0877" y="2967277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15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1681644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Setup </a:t>
            </a:r>
            <a:r>
              <a:rPr lang="en-US" altLang="ja-JP" sz="2800" b="1" dirty="0" err="1">
                <a:solidFill>
                  <a:srgbClr val="2A7592"/>
                </a:solidFill>
                <a:latin typeface="Century Gothic"/>
                <a:cs typeface="Century Gothic"/>
              </a:rPr>
              <a:t>hugepages</a:t>
            </a:r>
            <a:endParaRPr lang="en-US" altLang="ja-JP" sz="2800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008" y="4484610"/>
            <a:ext cx="8820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Input the number of 2MB pages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Example: to have 128MB of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hugepages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available, enter '64' to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reserve 64 * 2MB pages</a:t>
            </a:r>
          </a:p>
          <a:p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Number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of pages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256</a:t>
            </a:r>
            <a:endParaRPr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3925381" y="4106747"/>
            <a:ext cx="990110" cy="3600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69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7676" y="5616624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9512" y="3844646"/>
            <a:ext cx="8712968" cy="275270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4548353">
            <a:off x="5959153" y="5639814"/>
            <a:ext cx="432048" cy="792088"/>
          </a:xfrm>
          <a:prstGeom prst="rt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48881"/>
            <a:ext cx="8712968" cy="129614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20" y="2362991"/>
            <a:ext cx="547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[18] Bind Ethernet device to IGB UIO module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323528" y="2780928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0877" y="2708920"/>
            <a:ext cx="21547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/>
                <a:cs typeface="Courier New"/>
              </a:rPr>
              <a:t> </a:t>
            </a:r>
            <a:r>
              <a:rPr lang="en-US" altLang="ja-JP" sz="1600" dirty="0" smtClean="0">
                <a:latin typeface="Courier New"/>
                <a:cs typeface="Courier New"/>
              </a:rPr>
              <a:t>     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:</a:t>
            </a:r>
          </a:p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Option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sz="1600" b="1" dirty="0" smtClean="0">
                <a:solidFill>
                  <a:srgbClr val="DB6E4E"/>
                </a:solidFill>
                <a:latin typeface="Courier New"/>
                <a:cs typeface="Courier New"/>
              </a:rPr>
              <a:t>18</a:t>
            </a:r>
            <a:endParaRPr kumimoji="1" lang="ja-JP" altLang="en-US" sz="1600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1681644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Bind </a:t>
            </a:r>
            <a:r>
              <a:rPr lang="en-US" altLang="ja-JP" sz="28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NiCs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to DPDK</a:t>
            </a:r>
            <a:endParaRPr lang="en-US" altLang="ja-JP" sz="2800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3923929" y="3573016"/>
            <a:ext cx="990110" cy="3600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5631" y="3974457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/>
                <a:cs typeface="Courier New"/>
              </a:rPr>
              <a:t>Network devices using kernel driver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===================================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0000:03:00.0 '</a:t>
            </a:r>
            <a:r>
              <a:rPr lang="en-US" altLang="ja-JP" sz="1200" dirty="0" smtClean="0">
                <a:latin typeface="Courier New"/>
                <a:cs typeface="Courier New"/>
              </a:rPr>
              <a:t>82545EM Gigabit Ethernet Controller (Copper)' </a:t>
            </a:r>
            <a:r>
              <a:rPr lang="en-US" altLang="ja-JP" sz="1200" dirty="0">
                <a:latin typeface="Courier New"/>
                <a:cs typeface="Courier New"/>
              </a:rPr>
              <a:t>if=eth10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0000:03:00.1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if=eth11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0000:05:00.0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if=eth12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0000:05:00.1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if=eth13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0000:07:00.0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if=eth0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>
                <a:latin typeface="Courier New"/>
                <a:cs typeface="Courier New"/>
              </a:rPr>
              <a:t>=</a:t>
            </a:r>
            <a:r>
              <a:rPr lang="en-US" altLang="ja-JP" sz="1200" dirty="0" err="1">
                <a:latin typeface="Courier New"/>
                <a:cs typeface="Courier New"/>
              </a:rPr>
              <a:t>igb</a:t>
            </a:r>
            <a:r>
              <a:rPr lang="en-US" altLang="ja-JP" sz="1200" dirty="0">
                <a:latin typeface="Courier New"/>
                <a:cs typeface="Courier New"/>
              </a:rPr>
              <a:t> unused</a:t>
            </a:r>
            <a:r>
              <a:rPr lang="en-US" altLang="ja-JP" sz="1200" dirty="0" smtClean="0">
                <a:latin typeface="Courier New"/>
                <a:cs typeface="Courier New"/>
              </a:rPr>
              <a:t>= </a:t>
            </a:r>
            <a:r>
              <a:rPr lang="en-US" altLang="ja-JP" sz="1200" dirty="0">
                <a:latin typeface="Courier New"/>
                <a:cs typeface="Courier New"/>
              </a:rPr>
              <a:t>*Active*</a:t>
            </a:r>
          </a:p>
          <a:p>
            <a:endParaRPr lang="en-US" altLang="ja-JP" sz="1200" dirty="0" smtClean="0">
              <a:latin typeface="Courier New"/>
              <a:cs typeface="Courier New"/>
            </a:endParaRPr>
          </a:p>
          <a:p>
            <a:r>
              <a:rPr lang="en-US" altLang="ja-JP" sz="1200" dirty="0" smtClean="0">
                <a:latin typeface="Courier New"/>
                <a:cs typeface="Courier New"/>
              </a:rPr>
              <a:t>Other </a:t>
            </a:r>
            <a:r>
              <a:rPr lang="en-US" altLang="ja-JP" sz="1200" dirty="0">
                <a:latin typeface="Courier New"/>
                <a:cs typeface="Courier New"/>
              </a:rPr>
              <a:t>network devices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=====================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&lt;none</a:t>
            </a:r>
            <a:r>
              <a:rPr lang="en-US" altLang="ja-JP" sz="1200" dirty="0" smtClean="0">
                <a:latin typeface="Courier New"/>
                <a:cs typeface="Courier New"/>
              </a:rPr>
              <a:t>&gt;</a:t>
            </a:r>
            <a:endParaRPr lang="en-US" altLang="ja-JP" sz="1200" dirty="0">
              <a:latin typeface="Courier New"/>
              <a:cs typeface="Courier New"/>
            </a:endParaRPr>
          </a:p>
          <a:p>
            <a:endParaRPr lang="en-US" altLang="ja-JP" sz="1200" dirty="0" smtClean="0">
              <a:latin typeface="Courier New"/>
              <a:cs typeface="Courier New"/>
            </a:endParaRPr>
          </a:p>
          <a:p>
            <a:r>
              <a:rPr lang="en-US" altLang="ja-JP" sz="1200" dirty="0" smtClean="0">
                <a:latin typeface="Courier New"/>
                <a:cs typeface="Courier New"/>
              </a:rPr>
              <a:t>Enter </a:t>
            </a:r>
            <a:r>
              <a:rPr lang="en-US" altLang="ja-JP" sz="1200" dirty="0">
                <a:latin typeface="Courier New"/>
                <a:cs typeface="Courier New"/>
              </a:rPr>
              <a:t>PCI address of device to bind to IGB UIO </a:t>
            </a:r>
            <a:r>
              <a:rPr lang="en-US" altLang="ja-JP" sz="1200" dirty="0" smtClean="0">
                <a:latin typeface="Courier New"/>
                <a:cs typeface="Courier New"/>
              </a:rPr>
              <a:t>driver:</a:t>
            </a:r>
            <a:r>
              <a:rPr lang="en-US" altLang="ja-JP" sz="1200" b="1" dirty="0" smtClean="0">
                <a:solidFill>
                  <a:srgbClr val="DB6E4E"/>
                </a:solidFill>
                <a:latin typeface="Courier New"/>
                <a:cs typeface="Courier New"/>
              </a:rPr>
              <a:t>eth10</a:t>
            </a:r>
            <a:endParaRPr lang="ja-JP" altLang="en-US" sz="1200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592770" y="5529890"/>
            <a:ext cx="3384376" cy="576064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33384" y="5587788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choice 2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NiCs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00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79512" y="1700809"/>
            <a:ext cx="8640960" cy="136815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79512" y="1087769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Compile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0623" y="1685244"/>
            <a:ext cx="8080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cd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./configure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79512" y="3327317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2210" y="3283531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Install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3933057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972" y="3979105"/>
            <a:ext cx="310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make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install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272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79512" y="1700809"/>
            <a:ext cx="8640960" cy="136815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79512" y="1087769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Compile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0623" y="1685244"/>
            <a:ext cx="8080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cd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./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configure –-disable-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79512" y="3327317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2210" y="3283531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Install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3933057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972" y="3979105"/>
            <a:ext cx="310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make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install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404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1: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2: Install Ryu</a:t>
            </a:r>
            <a:endParaRPr lang="en-US" altLang="ja-JP" sz="3600" dirty="0"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3: Run Lagopus with Ryu</a:t>
            </a:r>
          </a:p>
        </p:txBody>
      </p:sp>
    </p:spTree>
    <p:extLst>
      <p:ext uri="{BB962C8B-B14F-4D97-AF65-F5344CB8AC3E}">
        <p14:creationId xmlns:p14="http://schemas.microsoft.com/office/powerpoint/2010/main" val="14591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 Install 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9512" y="1412777"/>
            <a:ext cx="8640960" cy="144015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-108520" y="1592402"/>
            <a:ext cx="7992888" cy="176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r>
              <a:rPr lang="en-US" altLang="ja-JP" sz="2100" dirty="0" smtClean="0">
                <a:latin typeface="Courier New"/>
                <a:cs typeface="Courier New"/>
              </a:rPr>
              <a:t>$ </a:t>
            </a:r>
            <a:r>
              <a:rPr lang="en-US" altLang="ja-JP" sz="2100" dirty="0" err="1" smtClean="0">
                <a:latin typeface="Courier New"/>
                <a:cs typeface="Courier New"/>
              </a:rPr>
              <a:t>sudo</a:t>
            </a:r>
            <a:r>
              <a:rPr lang="en-US" altLang="ja-JP" sz="2100" dirty="0" smtClean="0">
                <a:latin typeface="Courier New"/>
                <a:cs typeface="Courier New"/>
              </a:rPr>
              <a:t> pip install </a:t>
            </a:r>
            <a:r>
              <a:rPr lang="en-US" altLang="ja-JP" sz="2100" dirty="0" err="1" smtClean="0">
                <a:latin typeface="Courier New"/>
                <a:cs typeface="Courier New"/>
              </a:rPr>
              <a:t>ryu</a:t>
            </a:r>
            <a:endParaRPr lang="en-US" altLang="ja-JP" sz="2100" dirty="0" smtClean="0">
              <a:latin typeface="Courier New"/>
              <a:cs typeface="Courier New"/>
            </a:endParaRPr>
          </a:p>
          <a:p>
            <a:pPr marL="457200" lvl="1" indent="0">
              <a:lnSpc>
                <a:spcPct val="160000"/>
              </a:lnSpc>
              <a:buNone/>
              <a:tabLst>
                <a:tab pos="2420938" algn="l"/>
              </a:tabLst>
            </a:pPr>
            <a:r>
              <a:rPr lang="en-US" altLang="ja-JP" sz="2100" dirty="0">
                <a:latin typeface="Courier New"/>
                <a:cs typeface="Courier New"/>
              </a:rPr>
              <a:t>$ </a:t>
            </a:r>
            <a:r>
              <a:rPr lang="en-US" altLang="ja-JP" sz="2100" dirty="0" err="1">
                <a:latin typeface="Courier New"/>
                <a:cs typeface="Courier New"/>
              </a:rPr>
              <a:t>sudo</a:t>
            </a:r>
            <a:r>
              <a:rPr lang="en-US" altLang="ja-JP" sz="2100" dirty="0">
                <a:latin typeface="Courier New"/>
                <a:cs typeface="Courier New"/>
              </a:rPr>
              <a:t> pip </a:t>
            </a:r>
            <a:r>
              <a:rPr lang="en-US" altLang="ja-JP" sz="2100" dirty="0" smtClean="0">
                <a:latin typeface="Courier New"/>
                <a:cs typeface="Courier New"/>
              </a:rPr>
              <a:t>install six –-upgrade</a:t>
            </a:r>
          </a:p>
          <a:p>
            <a:pPr marL="457200" lvl="1" indent="0">
              <a:lnSpc>
                <a:spcPct val="160000"/>
              </a:lnSpc>
              <a:buNone/>
              <a:tabLst>
                <a:tab pos="2420938" algn="l"/>
              </a:tabLst>
            </a:pPr>
            <a:r>
              <a:rPr lang="en-US" altLang="ja-JP" sz="2100" dirty="0" smtClean="0">
                <a:latin typeface="Courier New"/>
                <a:cs typeface="Courier New"/>
              </a:rPr>
              <a:t> </a:t>
            </a:r>
            <a:endParaRPr lang="en-US" altLang="ja-JP" sz="21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1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92598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1: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2: Install Ryu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3: Run Lagopus with Ryu</a:t>
            </a:r>
          </a:p>
        </p:txBody>
      </p:sp>
    </p:spTree>
    <p:extLst>
      <p:ext uri="{BB962C8B-B14F-4D97-AF65-F5344CB8AC3E}">
        <p14:creationId xmlns:p14="http://schemas.microsoft.com/office/powerpoint/2010/main" val="17072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65937"/>
            <a:ext cx="6120680" cy="2087399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54585" y="3416042"/>
            <a:ext cx="8064896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OpenFlow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スイッチがどのくらい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OpenFlow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の仕様に準拠しているかテスト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するためのツール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9512" y="2996952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400" b="1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Ryu Certification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91382" y="1124744"/>
            <a:ext cx="8640960" cy="18002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-108520" y="1296730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$cd 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usr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/local/lib/python2.7/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dist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-packages/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/tests/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switch</a:t>
            </a:r>
          </a:p>
          <a:p>
            <a:pPr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-manager --test-switch-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of13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tester.py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5976" y="6527520"/>
            <a:ext cx="438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http://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osrg.github.io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-book/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ja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/html/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967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492911" y="3933056"/>
            <a:ext cx="1296144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69175" y="3933056"/>
            <a:ext cx="1296144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789055" y="4162038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789055" y="4522078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789055" y="4882118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240346" y="3984888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veth0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47559" y="4339188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veth2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38909" y="4712186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veth4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69175" y="3979148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veth1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56216" y="4365104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veth3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56216" y="4725144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veth5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64919" y="4339188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br01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17247" y="4339188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br02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2195736" y="2564904"/>
            <a:ext cx="4320480" cy="3024336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41" name="直線コネクタ 40"/>
          <p:cNvCxnSpPr/>
          <p:nvPr/>
        </p:nvCxnSpPr>
        <p:spPr>
          <a:xfrm>
            <a:off x="6503789" y="3645024"/>
            <a:ext cx="745080" cy="93473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236296" y="3573016"/>
            <a:ext cx="96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404040"/>
                </a:solidFill>
                <a:latin typeface="Century Gothic"/>
                <a:cs typeface="Century Gothic"/>
              </a:rPr>
              <a:t>VM</a:t>
            </a:r>
            <a:endParaRPr kumimoji="1" lang="ja-JP" altLang="en-US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348136" y="3429000"/>
            <a:ext cx="4024064" cy="1944216"/>
          </a:xfrm>
          <a:prstGeom prst="rect">
            <a:avLst/>
          </a:prstGeom>
          <a:noFill/>
          <a:ln w="28575" cmpd="sng">
            <a:solidFill>
              <a:srgbClr val="DB6E4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752" y="3429000"/>
            <a:ext cx="123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DB6E4E"/>
                </a:solidFill>
                <a:latin typeface="Century Gothic"/>
                <a:cs typeface="Century Gothic"/>
              </a:rPr>
              <a:t>Lagopus</a:t>
            </a:r>
            <a:endParaRPr kumimoji="1" lang="ja-JP" altLang="en-US" sz="2000" b="1" dirty="0">
              <a:solidFill>
                <a:srgbClr val="DB6E4E"/>
              </a:solidFill>
              <a:latin typeface="Century Gothic"/>
              <a:cs typeface="Century Gothic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339752" y="2708920"/>
            <a:ext cx="4032448" cy="432048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48" name="直線コネクタ 47"/>
          <p:cNvCxnSpPr>
            <a:stCxn id="44" idx="2"/>
          </p:cNvCxnSpPr>
          <p:nvPr/>
        </p:nvCxnSpPr>
        <p:spPr>
          <a:xfrm flipH="1">
            <a:off x="3491880" y="3140968"/>
            <a:ext cx="864096" cy="79208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4" idx="2"/>
          </p:cNvCxnSpPr>
          <p:nvPr/>
        </p:nvCxnSpPr>
        <p:spPr>
          <a:xfrm>
            <a:off x="4355976" y="3140968"/>
            <a:ext cx="792088" cy="79208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79512" y="1700808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Created topology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2924944"/>
            <a:ext cx="8746099" cy="258532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2924945"/>
            <a:ext cx="69397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veth0 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veth1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</a:t>
            </a:r>
            <a:r>
              <a:rPr lang="en-US" altLang="ja-JP" dirty="0" smtClean="0">
                <a:latin typeface="Courier New"/>
                <a:cs typeface="Courier New"/>
              </a:rPr>
              <a:t>veth2 </a:t>
            </a:r>
            <a:r>
              <a:rPr lang="en-US" altLang="ja-JP" dirty="0">
                <a:latin typeface="Courier New"/>
                <a:cs typeface="Courier New"/>
              </a:rPr>
              <a:t>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</a:t>
            </a:r>
            <a:r>
              <a:rPr lang="en-US" altLang="ja-JP" dirty="0" smtClean="0">
                <a:latin typeface="Courier New"/>
                <a:cs typeface="Courier New"/>
              </a:rPr>
              <a:t>veth3</a:t>
            </a:r>
            <a:endParaRPr lang="en-US" altLang="ja-JP" dirty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</a:t>
            </a:r>
            <a:r>
              <a:rPr lang="en-US" altLang="ja-JP" dirty="0" smtClean="0">
                <a:latin typeface="Courier New"/>
                <a:cs typeface="Courier New"/>
              </a:rPr>
              <a:t>veth4 </a:t>
            </a:r>
            <a:r>
              <a:rPr lang="en-US" altLang="ja-JP" dirty="0">
                <a:latin typeface="Courier New"/>
                <a:cs typeface="Courier New"/>
              </a:rPr>
              <a:t>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</a:t>
            </a:r>
            <a:r>
              <a:rPr lang="en-US" altLang="ja-JP" dirty="0" smtClean="0">
                <a:latin typeface="Courier New"/>
                <a:cs typeface="Courier New"/>
              </a:rPr>
              <a:t>veth5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veth0 up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veth1 up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veth2 up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veth3 up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veth4 up</a:t>
            </a:r>
          </a:p>
          <a:p>
            <a:r>
              <a:rPr lang="en-US" altLang="ja-JP" dirty="0">
                <a:latin typeface="Courier New"/>
                <a:cs typeface="Courier New"/>
              </a:rPr>
              <a:t>$</a:t>
            </a:r>
            <a:r>
              <a:rPr lang="en-US" altLang="ja-JP" dirty="0" err="1">
                <a:latin typeface="Courier New"/>
                <a:cs typeface="Courier New"/>
              </a:rPr>
              <a:t>sudo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ip</a:t>
            </a:r>
            <a:r>
              <a:rPr lang="en-US" altLang="ja-JP" dirty="0">
                <a:latin typeface="Courier New"/>
                <a:cs typeface="Courier New"/>
              </a:rPr>
              <a:t> link set veth5 </a:t>
            </a:r>
            <a:r>
              <a:rPr lang="en-US" altLang="ja-JP" dirty="0" smtClean="0">
                <a:latin typeface="Courier New"/>
                <a:cs typeface="Courier New"/>
              </a:rPr>
              <a:t>up</a:t>
            </a:r>
            <a:endParaRPr lang="ja-JP" altLang="en-US" dirty="0">
              <a:latin typeface="Courier New"/>
              <a:cs typeface="Courier New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network namespace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04" y="1700809"/>
            <a:ext cx="8746099" cy="93610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7773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latin typeface="Courier New"/>
                <a:cs typeface="Courier New"/>
              </a:rPr>
              <a:t>git</a:t>
            </a:r>
            <a:r>
              <a:rPr lang="en-US" altLang="ja-JP" dirty="0" smtClean="0">
                <a:latin typeface="Courier New"/>
                <a:cs typeface="Courier New"/>
              </a:rPr>
              <a:t> clone </a:t>
            </a:r>
            <a:r>
              <a:rPr lang="en-US" altLang="ja-JP" dirty="0" smtClean="0">
                <a:latin typeface="Courier New"/>
                <a:cs typeface="Courier New"/>
                <a:hlinkClick r:id="rId2"/>
              </a:rPr>
              <a:t>https://github.com/lagopus/handson</a:t>
            </a:r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$ cd </a:t>
            </a:r>
            <a:r>
              <a:rPr lang="en-US" altLang="ja-JP" dirty="0" err="1" smtClean="0">
                <a:latin typeface="Courier New"/>
                <a:cs typeface="Courier New"/>
              </a:rPr>
              <a:t>handson</a:t>
            </a:r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$ ./setup_rawsocket.sh</a:t>
            </a:r>
            <a:endParaRPr lang="ja-JP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58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348880"/>
            <a:ext cx="9144000" cy="252028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latin typeface="Century Gothic"/>
                <a:cs typeface="Century Gothic"/>
              </a:rPr>
              <a:t>Preparation for Installing Lagopus and Ryu</a:t>
            </a:r>
            <a:endParaRPr kumimoji="1" lang="ja-JP" altLang="en-US" sz="4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06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54382"/>
            <a:ext cx="8640960" cy="182696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-14111" y="1700808"/>
            <a:ext cx="8676456" cy="179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$ cd 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mkdir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cp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~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misc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/examples/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lagopus.dsl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</a:p>
          <a:p>
            <a:pPr lvl="1"/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vi/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lagopus.dsl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29119" y="3978295"/>
            <a:ext cx="8640960" cy="147915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496" y="3924721"/>
            <a:ext cx="867645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mkdir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endParaRPr lang="en-US" altLang="ja-JP" dirty="0" smtClean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git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clone 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  <a:hlinkClick r:id="rId2"/>
              </a:rPr>
              <a:t>https://github.com/lagopus/handson</a:t>
            </a:r>
            <a:endParaRPr lang="en-US" altLang="ja-JP" dirty="0" smtClean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cd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handson</a:t>
            </a:r>
            <a:endParaRPr lang="en-US" altLang="ja-JP" dirty="0" smtClean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cp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lagopus.dsl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81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5508104" y="1650508"/>
            <a:ext cx="3456384" cy="504056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76" y="5553749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9512" y="2286005"/>
            <a:ext cx="8746099" cy="432048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9512" y="170080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Lagopus.dsl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80112" y="1700808"/>
            <a:ext cx="329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Network namespace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を活用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3801" y="2282224"/>
            <a:ext cx="86409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Courier New"/>
                <a:cs typeface="Courier New"/>
              </a:rPr>
              <a:t>channel channel01 create -</a:t>
            </a:r>
            <a:r>
              <a:rPr lang="en-US" altLang="ja-JP" sz="1100" dirty="0" err="1">
                <a:latin typeface="Courier New"/>
                <a:cs typeface="Courier New"/>
              </a:rPr>
              <a:t>dst-addr</a:t>
            </a:r>
            <a:r>
              <a:rPr lang="en-US" altLang="ja-JP" sz="1100" dirty="0">
                <a:latin typeface="Courier New"/>
                <a:cs typeface="Courier New"/>
              </a:rPr>
              <a:t> 127.0.0.1 -protocol </a:t>
            </a:r>
            <a:r>
              <a:rPr lang="en-US" altLang="ja-JP" sz="1100" dirty="0" err="1">
                <a:latin typeface="Courier New"/>
                <a:cs typeface="Courier New"/>
              </a:rPr>
              <a:t>tcp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channel channel02 create -</a:t>
            </a:r>
            <a:r>
              <a:rPr lang="en-US" altLang="ja-JP" sz="1100" dirty="0" err="1">
                <a:latin typeface="Courier New"/>
                <a:cs typeface="Courier New"/>
              </a:rPr>
              <a:t>dst-addr</a:t>
            </a:r>
            <a:r>
              <a:rPr lang="en-US" altLang="ja-JP" sz="1100" dirty="0">
                <a:latin typeface="Courier New"/>
                <a:cs typeface="Courier New"/>
              </a:rPr>
              <a:t> 127.0.0.1 -protocol </a:t>
            </a:r>
            <a:r>
              <a:rPr lang="en-US" altLang="ja-JP" sz="1100" dirty="0" err="1" smtClean="0">
                <a:latin typeface="Courier New"/>
                <a:cs typeface="Courier New"/>
              </a:rPr>
              <a:t>tcp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controller controller01 create -channel channel01 -role equal -connection-type main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controller controller02 create -channel channel02 -role equal -connection-type </a:t>
            </a:r>
            <a:r>
              <a:rPr lang="en-US" altLang="ja-JP" sz="1100" dirty="0" smtClean="0">
                <a:latin typeface="Courier New"/>
                <a:cs typeface="Courier New"/>
              </a:rPr>
              <a:t>main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interface interface01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-port-number0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interface02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-port-number1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interface03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-port-number2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interface04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-port-number3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interface05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-port-number4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 smtClean="0">
                <a:latin typeface="Courier New"/>
                <a:cs typeface="Courier New"/>
              </a:rPr>
              <a:t>interface </a:t>
            </a:r>
            <a:r>
              <a:rPr lang="en-US" altLang="ja-JP" sz="1100" dirty="0">
                <a:latin typeface="Courier New"/>
                <a:cs typeface="Courier New"/>
              </a:rPr>
              <a:t>interface06 create -type </a:t>
            </a:r>
            <a:r>
              <a:rPr lang="en-US" altLang="ja-JP" sz="1100" dirty="0" err="1" smtClean="0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100" dirty="0" smtClean="0">
                <a:solidFill>
                  <a:srgbClr val="DB6E4E"/>
                </a:solidFill>
                <a:latin typeface="Courier New"/>
                <a:cs typeface="Courier New"/>
              </a:rPr>
              <a:t> -port-number5 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port port01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interface01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port02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interface02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port03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interface03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port04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interface04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port05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interface05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port06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interface06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bridge bridge01 create -controller controller01 -port port01 1 -port port03 2 -port port05 3 -</a:t>
            </a:r>
            <a:r>
              <a:rPr lang="en-US" altLang="ja-JP" sz="1100" dirty="0" err="1">
                <a:latin typeface="Courier New"/>
                <a:cs typeface="Courier New"/>
              </a:rPr>
              <a:t>dpid</a:t>
            </a:r>
            <a:r>
              <a:rPr lang="en-US" altLang="ja-JP" sz="1100" dirty="0">
                <a:latin typeface="Courier New"/>
                <a:cs typeface="Courier New"/>
              </a:rPr>
              <a:t> 0x1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bridge bridge02 create -controller controller02 -port port02 1 -port port04 2 -port port06 3 -</a:t>
            </a:r>
            <a:r>
              <a:rPr lang="en-US" altLang="ja-JP" sz="1100" dirty="0" err="1">
                <a:latin typeface="Courier New"/>
                <a:cs typeface="Courier New"/>
              </a:rPr>
              <a:t>dpid</a:t>
            </a:r>
            <a:r>
              <a:rPr lang="en-US" altLang="ja-JP" sz="1100" dirty="0">
                <a:latin typeface="Courier New"/>
                <a:cs typeface="Courier New"/>
              </a:rPr>
              <a:t> </a:t>
            </a:r>
            <a:r>
              <a:rPr lang="en-US" altLang="ja-JP" sz="1100" dirty="0" smtClean="0">
                <a:latin typeface="Courier New"/>
                <a:cs typeface="Courier New"/>
              </a:rPr>
              <a:t>0x2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bridge bridge01 enable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bridge bridge02 enable</a:t>
            </a:r>
            <a:endParaRPr lang="ja-JP" altLang="en-US" sz="1100" dirty="0">
              <a:latin typeface="Courier New"/>
              <a:cs typeface="Courier New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289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5508104" y="1650508"/>
            <a:ext cx="3456384" cy="504056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76" y="5553749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9512" y="2286005"/>
            <a:ext cx="8746099" cy="432048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9512" y="170080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Lagopus.dsl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80112" y="1700808"/>
            <a:ext cx="329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Network namespace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を活用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3801" y="2282224"/>
            <a:ext cx="86409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Courier New"/>
                <a:cs typeface="Courier New"/>
              </a:rPr>
              <a:t>channel channel01 create -</a:t>
            </a:r>
            <a:r>
              <a:rPr lang="en-US" altLang="ja-JP" sz="1100" dirty="0" err="1">
                <a:latin typeface="Courier New"/>
                <a:cs typeface="Courier New"/>
              </a:rPr>
              <a:t>dst-addr</a:t>
            </a:r>
            <a:r>
              <a:rPr lang="en-US" altLang="ja-JP" sz="1100" dirty="0">
                <a:latin typeface="Courier New"/>
                <a:cs typeface="Courier New"/>
              </a:rPr>
              <a:t> 127.0.0.1 -protocol </a:t>
            </a:r>
            <a:r>
              <a:rPr lang="en-US" altLang="ja-JP" sz="1100" dirty="0" err="1">
                <a:latin typeface="Courier New"/>
                <a:cs typeface="Courier New"/>
              </a:rPr>
              <a:t>tcp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channel channel02 create -</a:t>
            </a:r>
            <a:r>
              <a:rPr lang="en-US" altLang="ja-JP" sz="1100" dirty="0" err="1">
                <a:latin typeface="Courier New"/>
                <a:cs typeface="Courier New"/>
              </a:rPr>
              <a:t>dst-addr</a:t>
            </a:r>
            <a:r>
              <a:rPr lang="en-US" altLang="ja-JP" sz="1100" dirty="0">
                <a:latin typeface="Courier New"/>
                <a:cs typeface="Courier New"/>
              </a:rPr>
              <a:t> 127.0.0.1 -protocol </a:t>
            </a:r>
            <a:r>
              <a:rPr lang="en-US" altLang="ja-JP" sz="1100" dirty="0" err="1" smtClean="0">
                <a:latin typeface="Courier New"/>
                <a:cs typeface="Courier New"/>
              </a:rPr>
              <a:t>tcp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controller controller01 create -channel channel01 -role equal -connection-type main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controller controller02 create -channel channel02 -role equal -connection-type </a:t>
            </a:r>
            <a:r>
              <a:rPr lang="en-US" altLang="ja-JP" sz="1100" dirty="0" smtClean="0">
                <a:latin typeface="Courier New"/>
                <a:cs typeface="Courier New"/>
              </a:rPr>
              <a:t>main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interface interface01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veth0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interface02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veth1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interface03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veth2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interface04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veth3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interface interface05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veth4 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 smtClean="0">
                <a:latin typeface="Courier New"/>
                <a:cs typeface="Courier New"/>
              </a:rPr>
              <a:t>interface </a:t>
            </a:r>
            <a:r>
              <a:rPr lang="en-US" altLang="ja-JP" sz="1100" dirty="0">
                <a:latin typeface="Courier New"/>
                <a:cs typeface="Courier New"/>
              </a:rPr>
              <a:t>interface06 create -type </a:t>
            </a:r>
            <a:r>
              <a:rPr lang="en-US" altLang="ja-JP" sz="1100" dirty="0" err="1">
                <a:solidFill>
                  <a:srgbClr val="DB6E4E"/>
                </a:solidFill>
                <a:latin typeface="Courier New"/>
                <a:cs typeface="Courier New"/>
              </a:rPr>
              <a:t>ethernet-rawsock</a:t>
            </a:r>
            <a:r>
              <a:rPr lang="en-US" altLang="ja-JP" sz="1100" dirty="0">
                <a:solidFill>
                  <a:srgbClr val="DB6E4E"/>
                </a:solidFill>
                <a:latin typeface="Courier New"/>
                <a:cs typeface="Courier New"/>
              </a:rPr>
              <a:t> -device veth5 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port port01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interface01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port02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interface02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port03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interface03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port04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interface04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port05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interface05</a:t>
            </a:r>
            <a:endParaRPr lang="en-US" altLang="ja-JP" sz="1100" dirty="0">
              <a:latin typeface="Courier New"/>
              <a:cs typeface="Courier New"/>
            </a:endParaRPr>
          </a:p>
          <a:p>
            <a:r>
              <a:rPr lang="en-US" altLang="ja-JP" sz="1100" dirty="0">
                <a:latin typeface="Courier New"/>
                <a:cs typeface="Courier New"/>
              </a:rPr>
              <a:t>port port06 create -interface </a:t>
            </a:r>
            <a:r>
              <a:rPr lang="en-US" altLang="ja-JP" sz="1100" dirty="0" smtClean="0">
                <a:latin typeface="Courier New"/>
                <a:cs typeface="Courier New"/>
              </a:rPr>
              <a:t>interface06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bridge bridge01 create -controller controller01 -port port01 1 -port port03 2 -port port05 3 -</a:t>
            </a:r>
            <a:r>
              <a:rPr lang="en-US" altLang="ja-JP" sz="1100" dirty="0" err="1">
                <a:latin typeface="Courier New"/>
                <a:cs typeface="Courier New"/>
              </a:rPr>
              <a:t>dpid</a:t>
            </a:r>
            <a:r>
              <a:rPr lang="en-US" altLang="ja-JP" sz="1100" dirty="0">
                <a:latin typeface="Courier New"/>
                <a:cs typeface="Courier New"/>
              </a:rPr>
              <a:t> 0x1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bridge bridge02 create -controller controller02 -port port02 1 -port port04 2 -port port06 3 -</a:t>
            </a:r>
            <a:r>
              <a:rPr lang="en-US" altLang="ja-JP" sz="1100" dirty="0" err="1">
                <a:latin typeface="Courier New"/>
                <a:cs typeface="Courier New"/>
              </a:rPr>
              <a:t>dpid</a:t>
            </a:r>
            <a:r>
              <a:rPr lang="en-US" altLang="ja-JP" sz="1100" dirty="0">
                <a:latin typeface="Courier New"/>
                <a:cs typeface="Courier New"/>
              </a:rPr>
              <a:t> </a:t>
            </a:r>
            <a:r>
              <a:rPr lang="en-US" altLang="ja-JP" sz="1100" dirty="0" smtClean="0">
                <a:latin typeface="Courier New"/>
                <a:cs typeface="Courier New"/>
              </a:rPr>
              <a:t>0x2</a:t>
            </a:r>
            <a:endParaRPr lang="en-US" altLang="ja-JP" sz="11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Courier New"/>
                <a:cs typeface="Courier New"/>
              </a:rPr>
              <a:t>bridge bridge01 enable</a:t>
            </a:r>
          </a:p>
          <a:p>
            <a:r>
              <a:rPr lang="en-US" altLang="ja-JP" sz="1100" dirty="0">
                <a:latin typeface="Courier New"/>
                <a:cs typeface="Courier New"/>
              </a:rPr>
              <a:t>bridge bridge02 enable</a:t>
            </a:r>
            <a:endParaRPr lang="ja-JP" alt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776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72817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844824"/>
            <a:ext cx="8820472" cy="850387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 -d -- -c3 -n1 --</a:t>
            </a:r>
            <a:r>
              <a:rPr lang="en-US" altLang="ja-JP" sz="2000" dirty="0" err="1" smtClean="0">
                <a:latin typeface="Courier New"/>
                <a:cs typeface="Courier New"/>
              </a:rPr>
              <a:t>vdev</a:t>
            </a:r>
            <a:r>
              <a:rPr lang="en-US" altLang="ja-JP" sz="2000" dirty="0" smtClean="0">
                <a:latin typeface="Courier New"/>
                <a:cs typeface="Courier New"/>
              </a:rPr>
              <a:t> eth_pipe0 --</a:t>
            </a:r>
            <a:r>
              <a:rPr lang="en-US" altLang="ja-JP" sz="2000" dirty="0" err="1" smtClean="0">
                <a:latin typeface="Courier New"/>
                <a:cs typeface="Courier New"/>
              </a:rPr>
              <a:t>vdev</a:t>
            </a:r>
            <a:r>
              <a:rPr lang="en-US" altLang="ja-JP" sz="2000" dirty="0" smtClean="0">
                <a:latin typeface="Courier New"/>
                <a:cs typeface="Courier New"/>
              </a:rPr>
              <a:t> eth_pipe1 --</a:t>
            </a:r>
            <a:r>
              <a:rPr lang="en-US" altLang="ja-JP" sz="2000" dirty="0" err="1" smtClean="0">
                <a:latin typeface="Courier New"/>
                <a:cs typeface="Courier New"/>
              </a:rPr>
              <a:t>vdev</a:t>
            </a:r>
            <a:r>
              <a:rPr lang="en-US" altLang="ja-JP" sz="2000" dirty="0" smtClean="0">
                <a:latin typeface="Courier New"/>
                <a:cs typeface="Courier New"/>
              </a:rPr>
              <a:t> eth_pipe2 -- </a:t>
            </a:r>
            <a:r>
              <a:rPr lang="en-US" altLang="ja-JP" sz="2000" dirty="0">
                <a:latin typeface="Courier New"/>
                <a:cs typeface="Courier New"/>
              </a:rPr>
              <a:t>-</a:t>
            </a:r>
            <a:r>
              <a:rPr lang="en-US" altLang="ja-JP" sz="2000" dirty="0" smtClean="0">
                <a:latin typeface="Courier New"/>
                <a:cs typeface="Courier New"/>
              </a:rPr>
              <a:t>p3f --core-assign balance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Run Lagopus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80528" y="3933056"/>
            <a:ext cx="75326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Options</a:t>
            </a:r>
          </a:p>
          <a:p>
            <a:pPr lvl="2">
              <a:lnSpc>
                <a:spcPct val="15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-d:	Debug mode (foreground)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-c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Which CPU cores to use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-n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channels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Memory channels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-p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Number of port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-l  filename:    Specify a log file path 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default:syslog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b="1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559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72817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08520" y="1930541"/>
            <a:ext cx="8229600" cy="850387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 –d 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lvl="1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</a:t>
            </a:r>
            <a:r>
              <a:rPr lang="en-US" altLang="ja-JP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Run Lagopus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3528" y="4628162"/>
            <a:ext cx="78488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Options</a:t>
            </a:r>
          </a:p>
          <a:p>
            <a:pPr lvl="1">
              <a:lnSpc>
                <a:spcPct val="15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               : Debug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mode (foreground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)</a:t>
            </a:r>
          </a:p>
          <a:p>
            <a:pPr lvl="1">
              <a:lnSpc>
                <a:spcPct val="150000"/>
              </a:lnSpc>
              <a:tabLst>
                <a:tab pos="2605088" algn="l"/>
              </a:tabLst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  filename: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Specify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 log file path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default:syslog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)</a:t>
            </a:r>
          </a:p>
          <a:p>
            <a:pPr lvl="1">
              <a:lnSpc>
                <a:spcPct val="150000"/>
              </a:lnSpc>
              <a:tabLst>
                <a:tab pos="2605088" algn="l"/>
              </a:tabLst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6984776" cy="49831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38135" y="6165304"/>
            <a:ext cx="6110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https://</a:t>
            </a:r>
            <a:r>
              <a:rPr lang="en-US" altLang="ja-JP" sz="1400" dirty="0" err="1">
                <a:latin typeface="Courier New"/>
                <a:cs typeface="Courier New"/>
              </a:rPr>
              <a:t>osrg.github.io</a:t>
            </a:r>
            <a:r>
              <a:rPr lang="en-US" altLang="ja-JP" sz="1400" dirty="0">
                <a:latin typeface="Courier New"/>
                <a:cs typeface="Courier New"/>
              </a:rPr>
              <a:t>/</a:t>
            </a:r>
            <a:r>
              <a:rPr lang="en-US" altLang="ja-JP" sz="1400" dirty="0" err="1">
                <a:latin typeface="Courier New"/>
                <a:cs typeface="Courier New"/>
              </a:rPr>
              <a:t>ryu</a:t>
            </a:r>
            <a:r>
              <a:rPr lang="en-US" altLang="ja-JP" sz="1400" dirty="0">
                <a:latin typeface="Courier New"/>
                <a:cs typeface="Courier New"/>
              </a:rPr>
              <a:t>-certification/switch/</a:t>
            </a:r>
            <a:r>
              <a:rPr lang="en-US" altLang="ja-JP" sz="1400" dirty="0" err="1">
                <a:latin typeface="Courier New"/>
                <a:cs typeface="Courier New"/>
              </a:rPr>
              <a:t>lagopus</a:t>
            </a:r>
            <a:endParaRPr kumimoji="1" lang="ja-JP" alt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92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9512" y="3284984"/>
            <a:ext cx="8640960" cy="187220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Further information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1196752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より高速にお使いいただくために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1772816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gcc4.X, </a:t>
            </a:r>
            <a:r>
              <a:rPr kumimoji="1"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ixgbe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を利用する場合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2348880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-108520" y="2528505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vi </a:t>
            </a:r>
            <a:r>
              <a:rPr lang="en-US" altLang="ja-JP" sz="2000" dirty="0">
                <a:latin typeface="Courier New"/>
                <a:cs typeface="Courier New"/>
              </a:rPr>
              <a:t>dpdk-2.0.0/</a:t>
            </a:r>
            <a:r>
              <a:rPr lang="en-US" altLang="ja-JP" sz="2000" dirty="0" err="1">
                <a:latin typeface="Courier New"/>
                <a:cs typeface="Courier New"/>
              </a:rPr>
              <a:t>config</a:t>
            </a:r>
            <a:r>
              <a:rPr lang="en-US" altLang="ja-JP" sz="2000" dirty="0">
                <a:latin typeface="Courier New"/>
                <a:cs typeface="Courier New"/>
              </a:rPr>
              <a:t>/</a:t>
            </a:r>
            <a:r>
              <a:rPr lang="en-US" altLang="ja-JP" sz="2000" dirty="0" err="1">
                <a:latin typeface="Courier New"/>
                <a:cs typeface="Courier New"/>
              </a:rPr>
              <a:t>common_linuxapp</a:t>
            </a:r>
            <a:endParaRPr lang="ja-JP" altLang="en-US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1586" y="3429000"/>
            <a:ext cx="6556678" cy="15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CONFIG_RTE_LIBRTE_IXGBE_PF_DISABLE_STRIP_CRC=n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CONFIG_RTE_LIBRTE_IXGBE_RX_ALLOW_BULK_ALLOC=y</a:t>
            </a:r>
          </a:p>
          <a:p>
            <a:pPr>
              <a:lnSpc>
                <a:spcPct val="130000"/>
              </a:lnSpc>
            </a:pPr>
            <a:r>
              <a:rPr lang="en-US" altLang="ja-JP" b="1" dirty="0">
                <a:solidFill>
                  <a:srgbClr val="DB6E4E"/>
                </a:solidFill>
                <a:latin typeface="Courier New"/>
                <a:cs typeface="Courier New"/>
              </a:rPr>
              <a:t>CONFIG_RTE_IXGBE_INC_VECTOR=n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CONFIG_RTE_IXGBE_RX_OLFLAGS_ENABLE=y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769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66553" y="2640613"/>
            <a:ext cx="8640960" cy="201622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Further information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6553" y="98072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Lagopus</a:t>
            </a: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の状態を確認する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6553" y="1484784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-121479" y="1544921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lagosh</a:t>
            </a: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522" y="2640613"/>
            <a:ext cx="8348221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flow      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フロー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/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フローの統計情報の表示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how bridge  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ブリッジの情報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ブリッジの統計情報の表示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controller 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meter</a:t>
            </a:r>
          </a:p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group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0293" y="2119898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各種情報の表示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27193" y="343270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465313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その他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9512" y="5157192"/>
            <a:ext cx="8640960" cy="90444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-108520" y="5217329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lagosh</a:t>
            </a:r>
            <a:r>
              <a:rPr lang="en-US" altLang="ja-JP" sz="2000" dirty="0" smtClean="0">
                <a:latin typeface="Courier New"/>
                <a:cs typeface="Courier New"/>
              </a:rPr>
              <a:t>&gt; Configure</a:t>
            </a: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Configure# edit      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#.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dsl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の内容を書き換えたり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..</a:t>
            </a:r>
            <a:r>
              <a:rPr lang="en-US" altLang="ja-JP" sz="2000" dirty="0" smtClean="0">
                <a:latin typeface="Courier New"/>
                <a:cs typeface="Courier New"/>
              </a:rPr>
              <a:t>     </a:t>
            </a: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79512" y="6176039"/>
            <a:ext cx="8640960" cy="53618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6221234"/>
            <a:ext cx="64661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stop       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#Lagopus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を停止します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27193" y="363206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47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9512" y="2596264"/>
            <a:ext cx="8640960" cy="288032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Appendix: Install by </a:t>
            </a:r>
            <a:r>
              <a:rPr lang="en-US" altLang="ja-JP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Ansible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1012088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Setup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516144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0" y="1529853"/>
            <a:ext cx="9144000" cy="77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apt-get install </a:t>
            </a:r>
            <a:r>
              <a:rPr lang="en-US" altLang="ja-JP" sz="2000" dirty="0" err="1" smtClean="0"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ansible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latin typeface="Courier New"/>
                <a:cs typeface="Courier New"/>
              </a:rPr>
              <a:t> clone </a:t>
            </a:r>
            <a:r>
              <a:rPr lang="en-US" altLang="ja-JP" sz="2000" dirty="0" smtClean="0">
                <a:latin typeface="Courier New"/>
                <a:cs typeface="Courier New"/>
                <a:hlinkClick r:id="rId2"/>
              </a:rPr>
              <a:t>https://github.com/lagopus/lagopus-tools</a:t>
            </a:r>
            <a:endParaRPr lang="en-US" altLang="ja-JP" sz="2000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-36512" y="2681981"/>
            <a:ext cx="9144000" cy="279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cd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-tools/</a:t>
            </a:r>
            <a:r>
              <a:rPr lang="en-US" altLang="ja-JP" sz="2000" dirty="0" err="1" smtClean="0">
                <a:latin typeface="Courier New"/>
                <a:cs typeface="Courier New"/>
              </a:rPr>
              <a:t>ansible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echo “[target]” &gt; inventories/</a:t>
            </a:r>
            <a:r>
              <a:rPr lang="en-US" altLang="ja-JP" sz="2000" dirty="0" err="1" smtClean="0">
                <a:latin typeface="Courier New"/>
                <a:cs typeface="Courier New"/>
              </a:rPr>
              <a:t>hosts_setup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echo “127.0.0.1” &gt;&gt; inventories/</a:t>
            </a:r>
            <a:r>
              <a:rPr lang="en-US" altLang="ja-JP" sz="2000" dirty="0" err="1" smtClean="0">
                <a:latin typeface="Courier New"/>
                <a:cs typeface="Courier New"/>
              </a:rPr>
              <a:t>hosts_setup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echo “</a:t>
            </a:r>
            <a:r>
              <a:rPr lang="en-US" altLang="ja-JP" sz="2000" dirty="0" err="1" smtClean="0">
                <a:latin typeface="Courier New"/>
                <a:cs typeface="Courier New"/>
              </a:rPr>
              <a:t>work_dir</a:t>
            </a:r>
            <a:r>
              <a:rPr lang="en-US" altLang="ja-JP" sz="2000" dirty="0" smtClean="0">
                <a:latin typeface="Courier New"/>
                <a:cs typeface="Courier New"/>
              </a:rPr>
              <a:t>: /home/</a:t>
            </a:r>
            <a:r>
              <a:rPr lang="en-US" altLang="ja-JP" sz="2000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” &gt; playbooks/</a:t>
            </a:r>
            <a:r>
              <a:rPr lang="en-US" altLang="ja-JP" sz="2000" dirty="0" err="1" smtClean="0">
                <a:latin typeface="Courier New"/>
                <a:cs typeface="Courier New"/>
              </a:rPr>
              <a:t>vars.yml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echo “user: </a:t>
            </a:r>
            <a:r>
              <a:rPr lang="en-US" altLang="ja-JP" sz="2000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” &gt;&gt; playbooks/</a:t>
            </a:r>
            <a:r>
              <a:rPr lang="en-US" altLang="ja-JP" sz="2000" dirty="0" err="1" smtClean="0">
                <a:latin typeface="Courier New"/>
                <a:cs typeface="Courier New"/>
              </a:rPr>
              <a:t>vars.yml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ansible</a:t>
            </a:r>
            <a:r>
              <a:rPr lang="en-US" altLang="ja-JP" sz="2000" dirty="0" smtClean="0">
                <a:latin typeface="Courier New"/>
                <a:cs typeface="Courier New"/>
              </a:rPr>
              <a:t>-playbook -</a:t>
            </a:r>
            <a:r>
              <a:rPr lang="en-US" altLang="ja-JP" sz="2000" dirty="0" err="1" smtClean="0">
                <a:latin typeface="Courier New"/>
                <a:cs typeface="Courier New"/>
              </a:rPr>
              <a:t>i</a:t>
            </a:r>
            <a:r>
              <a:rPr lang="en-US" altLang="ja-JP" sz="2000" dirty="0" smtClean="0">
                <a:latin typeface="Courier New"/>
                <a:cs typeface="Courier New"/>
              </a:rPr>
              <a:t> inventories/</a:t>
            </a:r>
            <a:r>
              <a:rPr lang="en-US" altLang="ja-JP" sz="2000" dirty="0" err="1" smtClean="0">
                <a:latin typeface="Courier New"/>
                <a:cs typeface="Courier New"/>
              </a:rPr>
              <a:t>hosts_setup</a:t>
            </a:r>
            <a:r>
              <a:rPr lang="en-US" altLang="ja-JP" sz="2000" dirty="0" smtClean="0">
                <a:latin typeface="Courier New"/>
                <a:cs typeface="Courier New"/>
              </a:rPr>
              <a:t> playbooks/</a:t>
            </a:r>
            <a:r>
              <a:rPr lang="en-US" altLang="ja-JP" sz="2000" dirty="0" err="1" smtClean="0">
                <a:latin typeface="Courier New"/>
                <a:cs typeface="Courier New"/>
              </a:rPr>
              <a:t>setup.yml</a:t>
            </a:r>
            <a:r>
              <a:rPr lang="en-US" altLang="ja-JP" sz="2000" dirty="0" smtClean="0">
                <a:latin typeface="Courier New"/>
                <a:cs typeface="Courier New"/>
              </a:rPr>
              <a:t> -K --connection local</a:t>
            </a:r>
          </a:p>
        </p:txBody>
      </p:sp>
    </p:spTree>
    <p:extLst>
      <p:ext uri="{BB962C8B-B14F-4D97-AF65-F5344CB8AC3E}">
        <p14:creationId xmlns:p14="http://schemas.microsoft.com/office/powerpoint/2010/main" val="349781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Appendix: </a:t>
            </a:r>
            <a:r>
              <a:rPr lang="en-US" altLang="ja-JP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mininet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99350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Setup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497560"/>
            <a:ext cx="8640960" cy="158417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0" y="1511269"/>
            <a:ext cx="8244408" cy="157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latin typeface="Courier New"/>
                <a:cs typeface="Courier New"/>
              </a:rPr>
              <a:t> clone </a:t>
            </a:r>
            <a:r>
              <a:rPr lang="en-US" altLang="ja-JP" sz="2000" dirty="0" smtClean="0">
                <a:latin typeface="Courier New"/>
                <a:cs typeface="Courier New"/>
                <a:hlinkClick r:id="rId2"/>
              </a:rPr>
              <a:t>https://github.com/lagopus/mininet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cd </a:t>
            </a:r>
            <a:r>
              <a:rPr lang="en-US" altLang="ja-JP" sz="2000" dirty="0" err="1" smtClean="0">
                <a:latin typeface="Courier New"/>
                <a:cs typeface="Courier New"/>
              </a:rPr>
              <a:t>mininet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latin typeface="Courier New"/>
                <a:cs typeface="Courier New"/>
              </a:rPr>
              <a:t> checkout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./util/install.sh -n</a:t>
            </a: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802" y="3225752"/>
            <a:ext cx="348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Sample 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5008" y="3657800"/>
            <a:ext cx="8640960" cy="79208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5496" y="3743517"/>
            <a:ext cx="9108504" cy="78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</a:t>
            </a:r>
            <a:r>
              <a:rPr lang="ja-JP" altLang="en-US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ryu</a:t>
            </a:r>
            <a:r>
              <a:rPr lang="en-US" altLang="ja-JP" sz="2000" dirty="0" smtClean="0">
                <a:latin typeface="Courier New"/>
                <a:cs typeface="Courier New"/>
              </a:rPr>
              <a:t>-manager /usr/local/lib/python2.7/dist-packages/ryu/app/simple_switch_13.py</a:t>
            </a: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79512" y="4521896"/>
            <a:ext cx="8640960" cy="51091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0" y="4607613"/>
            <a:ext cx="9108504" cy="49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</a:t>
            </a:r>
            <a:r>
              <a:rPr lang="ja-JP" altLang="en-US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~/mininet/examples/simplelagopus.py</a:t>
            </a: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02" y="5180999"/>
            <a:ext cx="888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Reference</a:t>
            </a:r>
          </a:p>
          <a:p>
            <a:pPr marL="800100" lvl="1" indent="-342900">
              <a:buFont typeface="Wingdings" charset="2"/>
              <a:buChar char="l"/>
            </a:pP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http://openvswitch.org/support/ovscon2015/16/1305-lantz.pdf</a:t>
            </a:r>
          </a:p>
        </p:txBody>
      </p:sp>
    </p:spTree>
    <p:extLst>
      <p:ext uri="{BB962C8B-B14F-4D97-AF65-F5344CB8AC3E}">
        <p14:creationId xmlns:p14="http://schemas.microsoft.com/office/powerpoint/2010/main" val="21575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363272" cy="418058"/>
          </a:xfrm>
        </p:spPr>
        <p:txBody>
          <a:bodyPr/>
          <a:lstStyle/>
          <a:p>
            <a:r>
              <a:rPr lang="en-US" altLang="ja-JP" sz="2700" dirty="0" smtClean="0">
                <a:latin typeface="Century Gothic"/>
                <a:ea typeface="HG丸ｺﾞｼｯｸM-PRO"/>
                <a:cs typeface="Century Gothic"/>
              </a:rPr>
              <a:t>Which do you choice as a target system </a:t>
            </a:r>
            <a:r>
              <a:rPr lang="en-US" altLang="ja-JP" sz="2700" dirty="0">
                <a:latin typeface="Century Gothic"/>
                <a:ea typeface="HG丸ｺﾞｼｯｸM-PRO"/>
                <a:cs typeface="Century Gothic"/>
              </a:rPr>
              <a:t>?</a:t>
            </a:r>
            <a:endParaRPr kumimoji="1" lang="ja-JP" altLang="en-US" sz="2700" dirty="0">
              <a:latin typeface="Century Gothic"/>
              <a:ea typeface="HG丸ｺﾞｼｯｸM-PRO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9828" y="6468492"/>
            <a:ext cx="16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1. Bare metal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11560" y="1124744"/>
            <a:ext cx="7776864" cy="14401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39425" y="1328316"/>
            <a:ext cx="86409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Bare metal system (PC or server)</a:t>
            </a:r>
          </a:p>
          <a:p>
            <a:pPr lvl="2"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choice the DPDK available hardware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1204" y="2686720"/>
            <a:ext cx="7776864" cy="1509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3724" y="2763945"/>
            <a:ext cx="856895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2.</a:t>
            </a:r>
            <a:r>
              <a:rPr lang="ja-JP" altLang="en-US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　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Virtual machine</a:t>
            </a:r>
          </a:p>
          <a:p>
            <a:pPr lvl="1">
              <a:lnSpc>
                <a:spcPct val="130000"/>
              </a:lnSpc>
            </a:pPr>
            <a:r>
              <a:rPr lang="ja-JP" altLang="ja-JP" b="1" dirty="0">
                <a:solidFill>
                  <a:srgbClr val="2A7592"/>
                </a:solidFill>
                <a:latin typeface="Century Gothic"/>
                <a:cs typeface="Century Gothic"/>
              </a:rPr>
              <a:t>　</a:t>
            </a:r>
            <a:r>
              <a:rPr lang="ja-JP" altLang="en-US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　　</a:t>
            </a:r>
            <a:r>
              <a:rPr lang="en-US" altLang="ja-JP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must choice the DPDK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available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virtual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hardware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09345" y="4544210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71600" y="5888653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81353" y="5480314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81353" y="5145178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501633" y="4400194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563888" y="608952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645649" y="5082918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45648" y="4819790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573641" y="5778094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573641" y="4760234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645649" y="5453901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5877897" y="4400194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940152" y="608952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021913" y="5082918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021912" y="4819790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949905" y="5778094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949905" y="4760234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21913" y="5453901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779930" y="6463764"/>
            <a:ext cx="220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entury Gothic"/>
                <a:cs typeface="Century Gothic"/>
              </a:rPr>
              <a:t>2</a:t>
            </a:r>
            <a:r>
              <a:rPr kumimoji="1" lang="en-US" altLang="ja-JP" dirty="0" smtClean="0">
                <a:latin typeface="Century Gothic"/>
                <a:cs typeface="Century Gothic"/>
              </a:rPr>
              <a:t>. Virtual machine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8028384" y="5013176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388424" y="5013176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6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961772" y="1773327"/>
            <a:ext cx="3220456" cy="3311346"/>
            <a:chOff x="1893719" y="1655673"/>
            <a:chExt cx="3220456" cy="3311346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7" name="正方形/長方形 6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5400" b="1" i="1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kumimoji="1" lang="ja-JP" alt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5229200"/>
            <a:ext cx="7920880" cy="9838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is a part of the project for “Research and Development of Network Virtualization Technology” supported by the Ministry of Internal Affairs and Communications. 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"/>
    </mc:Choice>
    <mc:Fallback xmlns="">
      <p:transition xmlns:p14="http://schemas.microsoft.com/office/powerpoint/2010/main" spd="slow" advTm="21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Bare metal system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6833" y="6021288"/>
            <a:ext cx="410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#</a:t>
            </a:r>
            <a:r>
              <a:rPr lang="en-US" altLang="ja-JP" sz="1000" dirty="0" smtClean="0"/>
              <a:t>1:  </a:t>
            </a:r>
            <a:r>
              <a:rPr lang="en-US" altLang="ja-JP" sz="1000" dirty="0"/>
              <a:t>http://</a:t>
            </a:r>
            <a:r>
              <a:rPr lang="en-US" altLang="ja-JP" sz="1000" dirty="0" err="1"/>
              <a:t>www.intel.com</a:t>
            </a:r>
            <a:r>
              <a:rPr lang="en-US" altLang="ja-JP" sz="1000" dirty="0"/>
              <a:t>/content/dam/www/public/us/en/documents/presentation/</a:t>
            </a:r>
            <a:r>
              <a:rPr lang="en-US" altLang="ja-JP" sz="1000" dirty="0" err="1"/>
              <a:t>dpdk</a:t>
            </a:r>
            <a:r>
              <a:rPr lang="en-US" altLang="ja-JP" sz="1000" dirty="0"/>
              <a:t>-packet-processing-</a:t>
            </a:r>
            <a:r>
              <a:rPr lang="en-US" altLang="ja-JP" sz="1000" dirty="0" err="1"/>
              <a:t>ia</a:t>
            </a:r>
            <a:r>
              <a:rPr lang="en-US" altLang="ja-JP" sz="1000" dirty="0"/>
              <a:t>-overview-</a:t>
            </a:r>
            <a:r>
              <a:rPr lang="en-US" altLang="ja-JP" sz="1000" dirty="0" err="1"/>
              <a:t>presentation.pdf</a:t>
            </a:r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9512" y="1095132"/>
            <a:ext cx="115212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9788" y="1065188"/>
            <a:ext cx="895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CPU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7934" y="5222810"/>
            <a:ext cx="4599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ja-JP" sz="2400" b="1" dirty="0">
              <a:solidFill>
                <a:srgbClr val="376092"/>
              </a:solidFill>
              <a:latin typeface="Century Gothic"/>
              <a:cs typeface="Century Gothic"/>
            </a:endParaRPr>
          </a:p>
          <a:p>
            <a:pPr marL="285750" indent="-28575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Size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1Gbytes</a:t>
            </a: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01716" y="5028986"/>
            <a:ext cx="1728192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771" y="4989436"/>
            <a:ext cx="162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Memory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0634" y="1556792"/>
            <a:ext cx="8089798" cy="368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Type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It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is better that 64-bit instruction is available.  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The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latest Intel CPUs are better</a:t>
            </a: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#A little old 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cpu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may be supported because DPDK is   </a:t>
            </a:r>
          </a:p>
          <a:p>
            <a:pPr lvl="1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available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from 2009 year(#1).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Code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Name</a:t>
            </a: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</a:t>
            </a:r>
            <a:r>
              <a:rPr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Broadwell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/</a:t>
            </a:r>
            <a:r>
              <a:rPr lang="en-US" altLang="ja-JP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Haswell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/Ivy Bridge/Sandy Bridge/Nehalem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Cores</a:t>
            </a:r>
          </a:p>
          <a:p>
            <a:pPr lvl="1">
              <a:lnSpc>
                <a:spcPct val="130000"/>
              </a:lnSpc>
            </a:pP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2 CPU cores</a:t>
            </a:r>
          </a:p>
          <a:p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37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79512" y="1087769"/>
            <a:ext cx="540060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622" y="1064606"/>
            <a:ext cx="528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Network Interface Card (NIC)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81981" y="1556792"/>
            <a:ext cx="8399362" cy="50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S</a:t>
            </a: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upported </a:t>
            </a: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network </a:t>
            </a: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drivers in DPDK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1000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82540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, 82545,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82546</a:t>
            </a:r>
          </a:p>
          <a:p>
            <a:pPr marL="1257300" lvl="2" indent="-342900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lang="de-DE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1000e</a:t>
            </a:r>
          </a:p>
          <a:p>
            <a:pPr lvl="1"/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82571</a:t>
            </a:r>
            <a:r>
              <a:rPr lang="de-DE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-82574, 82583, ICH8-ICH10, PCH-</a:t>
            </a:r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PCH2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nl-NL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gb</a:t>
            </a:r>
            <a:endParaRPr lang="nl-NL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82575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..82576, 82580, I210, I211, I350, I354,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DH89xx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Ixgbe</a:t>
            </a:r>
            <a:endParaRPr lang="nl-NL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82598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..82599, X540,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X550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I40e</a:t>
            </a:r>
          </a:p>
          <a:p>
            <a:pPr lvl="1"/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X710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XL710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Fm10k</a:t>
            </a:r>
          </a:p>
          <a:p>
            <a:pPr marL="742950" lvl="1" indent="-285750">
              <a:buFont typeface="Wingdings" charset="2"/>
              <a:buChar char="l"/>
            </a:pPr>
            <a:r>
              <a:rPr lang="nl-NL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The </a:t>
            </a:r>
            <a:r>
              <a:rPr lang="nl-NL" altLang="ja-JP" sz="2400" b="1" dirty="0" err="1">
                <a:solidFill>
                  <a:srgbClr val="2A7592"/>
                </a:solidFill>
                <a:latin typeface="Century Gothic"/>
                <a:cs typeface="Century Gothic"/>
              </a:rPr>
              <a:t>number</a:t>
            </a:r>
            <a:r>
              <a:rPr lang="nl-NL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 of </a:t>
            </a:r>
            <a:r>
              <a:rPr lang="nl-NL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NICs</a:t>
            </a:r>
            <a:endParaRPr lang="nl-NL" altLang="ja-JP" sz="2400" b="1" dirty="0" smtClean="0">
              <a:solidFill>
                <a:srgbClr val="2A7592"/>
              </a:solidFill>
              <a:latin typeface="Century Gothic"/>
              <a:cs typeface="Century Gothic"/>
            </a:endParaRPr>
          </a:p>
          <a:p>
            <a:pPr lvl="1">
              <a:lnSpc>
                <a:spcPct val="130000"/>
              </a:lnSpc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</a:t>
            </a:r>
            <a:r>
              <a:rPr lang="nl-NL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</a:t>
            </a:r>
            <a:r>
              <a:rPr lang="nl-NL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= </a:t>
            </a:r>
            <a:r>
              <a:rPr lang="nl-NL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 (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2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NICs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Lagopus, 1 NIC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management)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Bare metal system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84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179512" y="1076476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3622" y="1035571"/>
            <a:ext cx="325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Operating system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20" y="1556792"/>
            <a:ext cx="4455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Supported OS in DPDK</a:t>
            </a:r>
          </a:p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3110" y="2564904"/>
            <a:ext cx="560742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#Operation checked OS</a:t>
            </a:r>
          </a:p>
          <a:p>
            <a:pPr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Ubuntu 14.04 LTS/Ubuntu 12/04 LTS</a:t>
            </a:r>
          </a:p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Cent OS 6.5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8540" y="2101822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Linux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55576" y="4221088"/>
            <a:ext cx="192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Free BSD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3608" y="4725144"/>
            <a:ext cx="350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</a:t>
            </a:r>
            <a:r>
              <a:rPr lang="nl-NL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 </a:t>
            </a:r>
            <a:r>
              <a:rPr lang="nl-NL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version</a:t>
            </a:r>
            <a:r>
              <a:rPr lang="nl-NL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0.2 </a:t>
            </a:r>
            <a:endParaRPr kumimoji="1" lang="ja-JP" altLang="en-US" sz="2400" dirty="0"/>
          </a:p>
        </p:txBody>
      </p:sp>
      <p:sp>
        <p:nvSpPr>
          <p:cNvPr id="31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Bare metal system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571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15910" y="1593190"/>
            <a:ext cx="8892366" cy="5040560"/>
          </a:xfrm>
        </p:spPr>
        <p:txBody>
          <a:bodyPr>
            <a:normAutofit/>
          </a:bodyPr>
          <a:lstStyle/>
          <a:p>
            <a:pPr lvl="1"/>
            <a:r>
              <a:rPr lang="en-US" altLang="ja-JP" b="1" dirty="0" smtClean="0">
                <a:solidFill>
                  <a:srgbClr val="2A7592"/>
                </a:solidFill>
              </a:rPr>
              <a:t>Type</a:t>
            </a:r>
          </a:p>
          <a:p>
            <a:pPr marL="914400" lvl="2" indent="0"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CPU flags may be set on booting VM.</a:t>
            </a:r>
            <a:b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next page shows the instruction to specify such CPU flags)</a:t>
            </a:r>
          </a:p>
          <a:p>
            <a:pPr lvl="1">
              <a:lnSpc>
                <a:spcPct val="120000"/>
              </a:lnSpc>
            </a:pPr>
            <a:r>
              <a:rPr lang="en-US" altLang="ja-JP" b="1" dirty="0" smtClean="0">
                <a:solidFill>
                  <a:srgbClr val="2A7592"/>
                </a:solidFill>
              </a:rPr>
              <a:t>Cores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&gt;= 2 cores</a:t>
            </a:r>
          </a:p>
          <a:p>
            <a:pPr marL="914400" lvl="2" indent="0">
              <a:buNone/>
            </a:pPr>
            <a:endParaRPr lang="en-US" altLang="ja-JP" b="1" dirty="0">
              <a:solidFill>
                <a:srgbClr val="376092"/>
              </a:solidFill>
            </a:endParaRPr>
          </a:p>
          <a:p>
            <a:pPr marL="914400" lvl="2" indent="0">
              <a:buNone/>
            </a:pPr>
            <a:endParaRPr lang="en-US" altLang="ja-JP" b="1" dirty="0" smtClean="0">
              <a:solidFill>
                <a:srgbClr val="376092"/>
              </a:solidFill>
            </a:endParaRPr>
          </a:p>
          <a:p>
            <a:pPr lvl="1"/>
            <a:r>
              <a:rPr lang="en-US" altLang="ja-JP" b="1" dirty="0" smtClean="0">
                <a:solidFill>
                  <a:srgbClr val="2A7592"/>
                </a:solidFill>
              </a:rPr>
              <a:t>Size</a:t>
            </a:r>
          </a:p>
          <a:p>
            <a:pPr marL="914400" lvl="2" indent="0"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&gt;= 1Gbytes</a:t>
            </a:r>
          </a:p>
          <a:p>
            <a:pPr lvl="2"/>
            <a:endParaRPr lang="en-US" altLang="ja-JP" b="1" dirty="0" smtClean="0">
              <a:solidFill>
                <a:srgbClr val="376092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machine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79512" y="1095132"/>
            <a:ext cx="1296144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7918" y="1065188"/>
            <a:ext cx="110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vCPU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51520" y="4587126"/>
            <a:ext cx="19204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9788" y="4557182"/>
            <a:ext cx="1842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vMemory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cxnSp>
        <p:nvCxnSpPr>
          <p:cNvPr id="47" name="直線コネクタ 46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124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179512" y="1087769"/>
            <a:ext cx="122413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6963" y="1064606"/>
            <a:ext cx="104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vNIC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6298"/>
            <a:ext cx="71216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e1000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device</a:t>
            </a:r>
          </a:p>
          <a:p>
            <a:pPr marL="0" lvl="1">
              <a:lnSpc>
                <a:spcPct val="150000"/>
              </a:lnSpc>
            </a:pP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#KVM/</a:t>
            </a:r>
            <a:r>
              <a:rPr lang="en-US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supports e1000 virtual device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endParaRPr kumimoji="1" lang="ja-JP" altLang="en-US" dirty="0"/>
          </a:p>
        </p:txBody>
      </p:sp>
      <p:sp>
        <p:nvSpPr>
          <p:cNvPr id="60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machine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228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accent6">
              <a:lumMod val="75000"/>
            </a:schemeClr>
          </a:solidFill>
          <a:prstDash val="solid"/>
        </a:ln>
      </a:spPr>
      <a:bodyPr lIns="0" tIns="0" rIns="0" bIns="0" rtlCol="0" anchor="ctr" anchorCtr="1"/>
      <a:lstStyle>
        <a:defPPr algn="ctr">
          <a:defRPr dirty="0" smtClean="0">
            <a:solidFill>
              <a:schemeClr val="accent6">
                <a:lumMod val="75000"/>
              </a:schemeClr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16828</TotalTime>
  <Words>2730</Words>
  <Application>Microsoft Macintosh PowerPoint</Application>
  <PresentationFormat>画面に合わせる (4:3)</PresentationFormat>
  <Paragraphs>528</Paragraphs>
  <Slides>40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RD_template</vt:lpstr>
      <vt:lpstr>Lagopus handson</vt:lpstr>
      <vt:lpstr>Today’s Goal</vt:lpstr>
      <vt:lpstr> </vt:lpstr>
      <vt:lpstr>Which do you choice as a target system ?</vt:lpstr>
      <vt:lpstr>1. Bare metal system requirements</vt:lpstr>
      <vt:lpstr>1. Bare metal system requirements</vt:lpstr>
      <vt:lpstr>1. Bare metal system requirements</vt:lpstr>
      <vt:lpstr>2. Virtual machine requirements</vt:lpstr>
      <vt:lpstr>2. Virtual machine requirements</vt:lpstr>
      <vt:lpstr>2. Virtual machine requirements</vt:lpstr>
      <vt:lpstr>2. Virtual machine requirements</vt:lpstr>
      <vt:lpstr> </vt:lpstr>
      <vt:lpstr> </vt:lpstr>
      <vt:lpstr>1: Install Lagopus</vt:lpstr>
      <vt:lpstr>1: Install Lagopus</vt:lpstr>
      <vt:lpstr>Setup essential software packages</vt:lpstr>
      <vt:lpstr>Setup essential software packages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irie</dc:creator>
  <cp:lastModifiedBy>kawai  sakiko</cp:lastModifiedBy>
  <cp:revision>360</cp:revision>
  <cp:lastPrinted>2015-12-14T01:49:15Z</cp:lastPrinted>
  <dcterms:created xsi:type="dcterms:W3CDTF">2014-02-04T08:21:27Z</dcterms:created>
  <dcterms:modified xsi:type="dcterms:W3CDTF">2016-01-18T03:22:56Z</dcterms:modified>
</cp:coreProperties>
</file>