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291" r:id="rId4"/>
    <p:sldId id="285" r:id="rId5"/>
    <p:sldId id="286" r:id="rId6"/>
    <p:sldId id="287" r:id="rId7"/>
    <p:sldId id="289" r:id="rId8"/>
    <p:sldId id="288" r:id="rId9"/>
    <p:sldId id="294" r:id="rId10"/>
    <p:sldId id="295" r:id="rId11"/>
    <p:sldId id="297" r:id="rId12"/>
    <p:sldId id="284" r:id="rId13"/>
    <p:sldId id="301" r:id="rId14"/>
    <p:sldId id="302" r:id="rId15"/>
    <p:sldId id="314" r:id="rId16"/>
    <p:sldId id="272" r:id="rId17"/>
    <p:sldId id="277" r:id="rId18"/>
    <p:sldId id="279" r:id="rId19"/>
    <p:sldId id="304" r:id="rId20"/>
    <p:sldId id="303" r:id="rId21"/>
    <p:sldId id="305" r:id="rId22"/>
    <p:sldId id="306" r:id="rId23"/>
    <p:sldId id="263" r:id="rId24"/>
    <p:sldId id="313" r:id="rId25"/>
    <p:sldId id="318" r:id="rId26"/>
    <p:sldId id="317" r:id="rId27"/>
    <p:sldId id="307" r:id="rId28"/>
    <p:sldId id="315" r:id="rId29"/>
    <p:sldId id="276" r:id="rId30"/>
    <p:sldId id="316" r:id="rId31"/>
    <p:sldId id="308" r:id="rId32"/>
    <p:sldId id="262" r:id="rId33"/>
    <p:sldId id="309" r:id="rId34"/>
    <p:sldId id="310" r:id="rId35"/>
    <p:sldId id="319" r:id="rId36"/>
    <p:sldId id="281" r:id="rId37"/>
    <p:sldId id="311" r:id="rId38"/>
    <p:sldId id="312" r:id="rId39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5A2D"/>
    <a:srgbClr val="DB6E4E"/>
    <a:srgbClr val="86976E"/>
    <a:srgbClr val="2A7592"/>
    <a:srgbClr val="7C975C"/>
    <a:srgbClr val="CE885D"/>
    <a:srgbClr val="95A945"/>
    <a:srgbClr val="CF83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淡色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3" autoAdjust="0"/>
    <p:restoredTop sz="92718" autoAdjust="0"/>
  </p:normalViewPr>
  <p:slideViewPr>
    <p:cSldViewPr>
      <p:cViewPr varScale="1">
        <p:scale>
          <a:sx n="98" d="100"/>
          <a:sy n="98" d="100"/>
        </p:scale>
        <p:origin x="-1424" y="-120"/>
      </p:cViewPr>
      <p:guideLst>
        <p:guide orient="horz" pos="17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690" y="-12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FE32D-F27D-4BB6-B878-E85FE4E88E67}" type="datetimeFigureOut">
              <a:rPr kumimoji="1" lang="ja-JP" altLang="en-US" smtClean="0"/>
              <a:pPr/>
              <a:t>2015/12/14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A9E40-8D52-4D07-86EF-AA7C37C4EC7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169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0960E-904C-470D-B842-78C8DDAAF9C9}" type="datetimeFigureOut">
              <a:rPr kumimoji="1" lang="ja-JP" altLang="en-US" smtClean="0"/>
              <a:t>2015/12/14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73D3-515D-47A5-BAB2-66ADA412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80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27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706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706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100" dirty="0" smtClean="0">
                <a:latin typeface="Courier New"/>
                <a:cs typeface="Courier New"/>
              </a:rPr>
              <a:t>$ </a:t>
            </a:r>
            <a:r>
              <a:rPr lang="en-US" altLang="ja-JP" sz="2100" dirty="0" err="1" smtClean="0">
                <a:latin typeface="Courier New"/>
                <a:cs typeface="Courier New"/>
              </a:rPr>
              <a:t>sudo</a:t>
            </a:r>
            <a:r>
              <a:rPr lang="en-US" altLang="ja-JP" sz="2100" dirty="0" smtClean="0">
                <a:latin typeface="Courier New"/>
                <a:cs typeface="Courier New"/>
              </a:rPr>
              <a:t> pip install stevedore -upgrade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23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5218" y="2924944"/>
            <a:ext cx="7247030" cy="506487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35218" y="4690244"/>
            <a:ext cx="6334978" cy="18002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en-US" altLang="ja-JP" dirty="0" smtClean="0"/>
          </a:p>
        </p:txBody>
      </p:sp>
      <p:pic>
        <p:nvPicPr>
          <p:cNvPr id="1026" name="Picture 2" descr="C:\Users\demo\Desktop\140130_NTTRD_parts\sid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" y="332656"/>
            <a:ext cx="1629216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52150"/>
            <a:ext cx="1208167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" descr="C:\Users\Public\Pictures\ろご\R&amp;D_FInal\A_Type\Logos_RD_Atype.jp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78" y="2059164"/>
            <a:ext cx="1003722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 userDrawn="1"/>
        </p:nvSpPr>
        <p:spPr>
          <a:xfrm>
            <a:off x="6012639" y="6496155"/>
            <a:ext cx="2446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900" dirty="0" smtClean="0"/>
              <a:t>Copyright©2014  NTT corp. All Rights Reserved.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1805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mo\Desktop\140130_NTTRD_parts\heade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1" y="68162"/>
            <a:ext cx="8861889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268"/>
            <a:ext cx="6851104" cy="418058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60"/>
          </a:xfrm>
        </p:spPr>
        <p:txBody>
          <a:bodyPr/>
          <a:lstStyle>
            <a:lvl1pPr marL="457200" indent="-457200">
              <a:buFont typeface="Wingdings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-457200">
              <a:buFont typeface="Wingdings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260475" indent="-346075">
              <a:buFont typeface="Wingdings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700213" indent="-328613">
              <a:buFont typeface="Wingdings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151063" indent="-322263">
              <a:buFont typeface="Wingdings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pic>
        <p:nvPicPr>
          <p:cNvPr id="23" name="Picture 4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5" y="6406841"/>
            <a:ext cx="911502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スライド番号プレースホルダー 4"/>
          <p:cNvSpPr>
            <a:spLocks/>
          </p:cNvSpPr>
          <p:nvPr userDrawn="1"/>
        </p:nvSpPr>
        <p:spPr bwMode="auto">
          <a:xfrm>
            <a:off x="8138423" y="6492875"/>
            <a:ext cx="100557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r">
              <a:defRPr/>
            </a:pPr>
            <a:fld id="{92B092FC-3505-468F-94A9-FF49BD521EFC}" type="slidenum"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>
                <a:defRPr/>
              </a:pPr>
              <a:t>‹#›</a:t>
            </a:fld>
            <a:endParaRPr lang="ja-JP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012639" y="6496155"/>
            <a:ext cx="2446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Copyright©2014  NTT corp. All Rights Reserved.</a:t>
            </a:r>
            <a:endParaRPr lang="ja-JP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08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122A-46D8-474A-82A6-D037D8656CC4}" type="datetimeFigureOut">
              <a:rPr kumimoji="1" lang="ja-JP" altLang="en-US" smtClean="0"/>
              <a:pPr/>
              <a:t>2015/12/14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9AEF-2D8A-4A42-8BA0-80630438190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91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122A-46D8-474A-82A6-D037D8656CC4}" type="datetimeFigureOut">
              <a:rPr kumimoji="1" lang="ja-JP" altLang="en-US" smtClean="0"/>
              <a:pPr/>
              <a:t>2015/12/14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9AEF-2D8A-4A42-8BA0-80630438190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42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</a:defRPr>
            </a:lvl1pPr>
          </a:lstStyle>
          <a:p>
            <a:fld id="{4A1D122A-46D8-474A-82A6-D037D8656CC4}" type="datetimeFigureOut">
              <a:rPr lang="ja-JP" altLang="en-US" smtClean="0"/>
              <a:pPr/>
              <a:t>2015/12/14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</a:defRPr>
            </a:lvl1pPr>
          </a:lstStyle>
          <a:p>
            <a:fld id="{27BE9AEF-2D8A-4A42-8BA0-80630438190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558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>
              <a:lumMod val="65000"/>
              <a:lumOff val="35000"/>
            </a:schemeClr>
          </a:solidFill>
          <a:latin typeface="Calibri"/>
          <a:ea typeface="メイリオ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65000"/>
              <a:lumOff val="35000"/>
            </a:schemeClr>
          </a:solidFill>
          <a:latin typeface="Calibri"/>
          <a:ea typeface="メイリオ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Calibri"/>
          <a:ea typeface="メイリオ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65000"/>
              <a:lumOff val="35000"/>
            </a:schemeClr>
          </a:solidFill>
          <a:latin typeface="Calibri"/>
          <a:ea typeface="メイリオ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65000"/>
              <a:lumOff val="35000"/>
            </a:schemeClr>
          </a:solidFill>
          <a:latin typeface="Calibri"/>
          <a:ea typeface="メイリオ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65000"/>
              <a:lumOff val="35000"/>
            </a:schemeClr>
          </a:solidFill>
          <a:latin typeface="Calibri"/>
          <a:ea typeface="メイリオ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osrg.github.io/ryu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図形グループ 5"/>
          <p:cNvGrpSpPr/>
          <p:nvPr/>
        </p:nvGrpSpPr>
        <p:grpSpPr>
          <a:xfrm>
            <a:off x="5292080" y="1845846"/>
            <a:ext cx="3220456" cy="3311346"/>
            <a:chOff x="1893719" y="1655673"/>
            <a:chExt cx="3220456" cy="3311346"/>
          </a:xfrm>
        </p:grpSpPr>
        <p:grpSp>
          <p:nvGrpSpPr>
            <p:cNvPr id="7" name="図形グループ 6"/>
            <p:cNvGrpSpPr/>
            <p:nvPr/>
          </p:nvGrpSpPr>
          <p:grpSpPr>
            <a:xfrm>
              <a:off x="2118789" y="1853715"/>
              <a:ext cx="2770316" cy="2915263"/>
              <a:chOff x="139700" y="635000"/>
              <a:chExt cx="1193800" cy="1256261"/>
            </a:xfrm>
          </p:grpSpPr>
          <p:pic>
            <p:nvPicPr>
              <p:cNvPr id="11" name="図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00" y="635000"/>
                <a:ext cx="759528" cy="850900"/>
              </a:xfrm>
              <a:prstGeom prst="rect">
                <a:avLst/>
              </a:prstGeom>
            </p:spPr>
          </p:pic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700" y="1549400"/>
                <a:ext cx="1193800" cy="341861"/>
              </a:xfrm>
              <a:prstGeom prst="rect">
                <a:avLst/>
              </a:prstGeom>
            </p:spPr>
          </p:pic>
        </p:grpSp>
        <p:sp>
          <p:nvSpPr>
            <p:cNvPr id="9" name="正方形/長方形 8"/>
            <p:cNvSpPr/>
            <p:nvPr/>
          </p:nvSpPr>
          <p:spPr>
            <a:xfrm>
              <a:off x="1893719" y="1655673"/>
              <a:ext cx="3220456" cy="3311346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5218" y="2636912"/>
            <a:ext cx="7247030" cy="1565971"/>
          </a:xfrm>
        </p:spPr>
        <p:txBody>
          <a:bodyPr>
            <a:normAutofit/>
          </a:bodyPr>
          <a:lstStyle/>
          <a:p>
            <a:r>
              <a:rPr lang="en-US" altLang="ja-JP" sz="5400" b="1" dirty="0" err="1">
                <a:latin typeface="Century Gothic"/>
                <a:cs typeface="Century Gothic"/>
              </a:rPr>
              <a:t>L</a:t>
            </a:r>
            <a:r>
              <a:rPr lang="en-US" altLang="ja-JP" sz="5400" b="1" dirty="0" err="1" smtClean="0">
                <a:latin typeface="Century Gothic"/>
                <a:cs typeface="Century Gothic"/>
              </a:rPr>
              <a:t>agopus</a:t>
            </a:r>
            <a:r>
              <a:rPr lang="en-US" altLang="ja-JP" sz="5400" b="1" dirty="0" smtClean="0">
                <a:latin typeface="Century Gothic"/>
                <a:cs typeface="Century Gothic"/>
              </a:rPr>
              <a:t> </a:t>
            </a:r>
            <a:r>
              <a:rPr lang="en-US" altLang="ja-JP" sz="5400" b="1" dirty="0" err="1" smtClean="0">
                <a:latin typeface="Century Gothic"/>
                <a:cs typeface="Century Gothic"/>
              </a:rPr>
              <a:t>handson</a:t>
            </a:r>
            <a:endParaRPr kumimoji="1" lang="ja-JP" altLang="en-US" sz="5400" b="1" dirty="0">
              <a:latin typeface="Century Gothic"/>
              <a:cs typeface="Century Gothic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>
                <a:latin typeface="Century Gothic"/>
                <a:cs typeface="Century Gothic"/>
              </a:rPr>
              <a:t>NTT Network Innovation lab</a:t>
            </a:r>
          </a:p>
          <a:p>
            <a:pPr>
              <a:lnSpc>
                <a:spcPct val="150000"/>
              </a:lnSpc>
            </a:pPr>
            <a:r>
              <a:rPr kumimoji="1" lang="en-US" altLang="ja-JP" sz="2800" dirty="0" smtClean="0">
                <a:latin typeface="Century Gothic"/>
                <a:cs typeface="Century Gothic"/>
              </a:rPr>
              <a:t>version </a:t>
            </a:r>
            <a:r>
              <a:rPr kumimoji="1" lang="en-US" altLang="ja-JP" sz="2800" dirty="0" smtClean="0">
                <a:latin typeface="Century Gothic"/>
                <a:cs typeface="Century Gothic"/>
              </a:rPr>
              <a:t>0.4</a:t>
            </a:r>
          </a:p>
          <a:p>
            <a:pPr>
              <a:lnSpc>
                <a:spcPct val="80000"/>
              </a:lnSpc>
            </a:pPr>
            <a:r>
              <a:rPr lang="en-US" altLang="ja-JP" sz="2800" dirty="0" smtClean="0">
                <a:latin typeface="Century Gothic"/>
                <a:cs typeface="Century Gothic"/>
              </a:rPr>
              <a:t>Last Update : 12</a:t>
            </a:r>
            <a:r>
              <a:rPr lang="en-US" altLang="ja-JP" sz="2800" dirty="0" smtClean="0">
                <a:latin typeface="Century Gothic"/>
                <a:cs typeface="Century Gothic"/>
              </a:rPr>
              <a:t>/</a:t>
            </a:r>
            <a:r>
              <a:rPr lang="en-US" altLang="ja-JP" sz="2800" dirty="0" smtClean="0">
                <a:latin typeface="Century Gothic"/>
                <a:cs typeface="Century Gothic"/>
              </a:rPr>
              <a:t>14</a:t>
            </a:r>
            <a:r>
              <a:rPr lang="en-US" altLang="ja-JP" sz="2800" dirty="0" smtClean="0">
                <a:latin typeface="Century Gothic"/>
                <a:cs typeface="Century Gothic"/>
              </a:rPr>
              <a:t>/</a:t>
            </a:r>
            <a:r>
              <a:rPr lang="en-US" altLang="ja-JP" sz="2800" dirty="0" smtClean="0">
                <a:latin typeface="Century Gothic"/>
                <a:cs typeface="Century Gothic"/>
              </a:rPr>
              <a:t>2015</a:t>
            </a:r>
            <a:endParaRPr kumimoji="1" lang="en-US" altLang="ja-JP" sz="2800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9323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9"/>
    </mc:Choice>
    <mc:Fallback xmlns="">
      <p:transition xmlns:p14="http://schemas.microsoft.com/office/powerpoint/2010/main" spd="slow" advTm="101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23528" y="1671191"/>
            <a:ext cx="703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Sample </a:t>
            </a:r>
            <a:r>
              <a:rPr lang="en-US" altLang="ja-JP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Vmware</a:t>
            </a: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Fusion configuration on </a:t>
            </a: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OS X.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43808" y="2276872"/>
            <a:ext cx="3600400" cy="4391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/>
              <a:t>ethernet0.present = "TRUE"</a:t>
            </a:r>
          </a:p>
          <a:p>
            <a:r>
              <a:rPr lang="en-US" altLang="ja-JP" sz="1000" dirty="0"/>
              <a:t>ethernet0.connectionType = "bridged"</a:t>
            </a:r>
          </a:p>
          <a:p>
            <a:r>
              <a:rPr lang="en-US" altLang="ja-JP" sz="1000" dirty="0"/>
              <a:t>ethernet0.virtualDev = "e1000"</a:t>
            </a:r>
          </a:p>
          <a:p>
            <a:r>
              <a:rPr lang="en-US" altLang="ja-JP" sz="1000" dirty="0"/>
              <a:t>ethernet0.wakeOnPcktRcv = "FALSE"</a:t>
            </a:r>
          </a:p>
          <a:p>
            <a:r>
              <a:rPr lang="en-US" altLang="ja-JP" sz="1000" dirty="0"/>
              <a:t>ethernet0.addressType = "generated"</a:t>
            </a:r>
          </a:p>
          <a:p>
            <a:r>
              <a:rPr lang="en-US" altLang="ja-JP" sz="1000" dirty="0"/>
              <a:t>ethernet0.linkStatePropagation.enable = "TRUE"</a:t>
            </a:r>
          </a:p>
          <a:p>
            <a:r>
              <a:rPr lang="en-US" altLang="ja-JP" sz="1000" dirty="0"/>
              <a:t>ethernet0.generatedAddress = "00:0c:29:67:06:91"</a:t>
            </a:r>
          </a:p>
          <a:p>
            <a:r>
              <a:rPr lang="en-US" altLang="ja-JP" sz="1000" dirty="0"/>
              <a:t>ethernet0.pciSlotNumber = "33"</a:t>
            </a:r>
          </a:p>
          <a:p>
            <a:r>
              <a:rPr lang="en-US" altLang="ja-JP" sz="1000" dirty="0"/>
              <a:t>ethernet0.generatedAddressOffset = "0"</a:t>
            </a:r>
          </a:p>
          <a:p>
            <a:r>
              <a:rPr lang="en-US" altLang="ja-JP" sz="1000" dirty="0"/>
              <a:t>ethernet1.present = "TRUE"</a:t>
            </a:r>
          </a:p>
          <a:p>
            <a:r>
              <a:rPr lang="en-US" altLang="ja-JP" sz="1000" dirty="0"/>
              <a:t>ethernet1.connectionType = "</a:t>
            </a:r>
            <a:r>
              <a:rPr lang="en-US" altLang="ja-JP" sz="1000" dirty="0" err="1"/>
              <a:t>hostonly</a:t>
            </a:r>
            <a:r>
              <a:rPr lang="en-US" altLang="ja-JP" sz="1000" dirty="0"/>
              <a:t>"</a:t>
            </a:r>
          </a:p>
          <a:p>
            <a:r>
              <a:rPr lang="en-US" altLang="ja-JP" sz="1000" dirty="0"/>
              <a:t>ethernet1.virtualDev = "e1000"</a:t>
            </a:r>
          </a:p>
          <a:p>
            <a:r>
              <a:rPr lang="en-US" altLang="ja-JP" sz="1000" dirty="0"/>
              <a:t>ethernet1.wakeOnPcktRcv = "FALSE"</a:t>
            </a:r>
          </a:p>
          <a:p>
            <a:r>
              <a:rPr lang="en-US" altLang="ja-JP" sz="1000" dirty="0"/>
              <a:t>ethernet1.addressType = "generated"</a:t>
            </a:r>
          </a:p>
          <a:p>
            <a:r>
              <a:rPr lang="en-US" altLang="ja-JP" sz="1000" dirty="0"/>
              <a:t>ethernet1.linkStatePropagation.enable = "TRUE"</a:t>
            </a:r>
          </a:p>
          <a:p>
            <a:r>
              <a:rPr lang="en-US" altLang="ja-JP" sz="1000" dirty="0"/>
              <a:t>ethernet1.generatedAddress = "00:0c:29:67:06:9b"</a:t>
            </a:r>
          </a:p>
          <a:p>
            <a:r>
              <a:rPr lang="en-US" altLang="ja-JP" sz="1000" dirty="0"/>
              <a:t>ethernet1.generatedAddressOffset = "10"</a:t>
            </a:r>
          </a:p>
          <a:p>
            <a:r>
              <a:rPr lang="en-US" altLang="ja-JP" sz="1000" dirty="0"/>
              <a:t>ethernet1.pciSlotNumber = "37"</a:t>
            </a:r>
          </a:p>
          <a:p>
            <a:r>
              <a:rPr lang="en-US" altLang="ja-JP" sz="1000" dirty="0"/>
              <a:t>ethernet2.present = "TRUE"</a:t>
            </a:r>
          </a:p>
          <a:p>
            <a:r>
              <a:rPr lang="en-US" altLang="ja-JP" sz="1000" dirty="0"/>
              <a:t>ethernet2.connectionType = "</a:t>
            </a:r>
            <a:r>
              <a:rPr lang="en-US" altLang="ja-JP" sz="1000" dirty="0" err="1"/>
              <a:t>hostonly</a:t>
            </a:r>
            <a:r>
              <a:rPr lang="en-US" altLang="ja-JP" sz="1000" dirty="0"/>
              <a:t>"</a:t>
            </a:r>
          </a:p>
          <a:p>
            <a:r>
              <a:rPr lang="en-US" altLang="ja-JP" sz="1000" dirty="0"/>
              <a:t>ethernet2.virtualDev = "e1000"</a:t>
            </a:r>
          </a:p>
          <a:p>
            <a:r>
              <a:rPr lang="en-US" altLang="ja-JP" sz="1000" dirty="0"/>
              <a:t>ethernet2.wakeOnPcktRcv = "FALSE"</a:t>
            </a:r>
          </a:p>
          <a:p>
            <a:r>
              <a:rPr lang="en-US" altLang="ja-JP" sz="1000" dirty="0"/>
              <a:t>ethernet2.addressType = "generated"</a:t>
            </a:r>
          </a:p>
          <a:p>
            <a:r>
              <a:rPr lang="en-US" altLang="ja-JP" sz="1000" dirty="0"/>
              <a:t>ethernet2.linkStatePropagation.enable = "TRUE"</a:t>
            </a:r>
          </a:p>
          <a:p>
            <a:r>
              <a:rPr lang="en-US" altLang="ja-JP" sz="1000" dirty="0"/>
              <a:t>ethernet2.generatedAddress = "00:0c:29:67:06:a5"</a:t>
            </a:r>
          </a:p>
          <a:p>
            <a:r>
              <a:rPr lang="en-US" altLang="ja-JP" sz="1000" dirty="0"/>
              <a:t>ethernet2.generatedAddressOffset = "20"</a:t>
            </a:r>
          </a:p>
          <a:p>
            <a:r>
              <a:rPr lang="en-US" altLang="ja-JP" sz="1000" dirty="0"/>
              <a:t>ethernet2.pciSlotNumber = "</a:t>
            </a:r>
            <a:r>
              <a:rPr lang="en-US" altLang="ja-JP" sz="1000" dirty="0" smtClean="0"/>
              <a:t>38”</a:t>
            </a:r>
            <a:endParaRPr lang="en-US" altLang="ja-JP" sz="1000" dirty="0"/>
          </a:p>
        </p:txBody>
      </p:sp>
      <p:sp>
        <p:nvSpPr>
          <p:cNvPr id="43" name="角丸四角形 42"/>
          <p:cNvSpPr/>
          <p:nvPr/>
        </p:nvSpPr>
        <p:spPr>
          <a:xfrm>
            <a:off x="2581867" y="2276872"/>
            <a:ext cx="3096344" cy="1440160"/>
          </a:xfrm>
          <a:prstGeom prst="roundRect">
            <a:avLst/>
          </a:prstGeom>
          <a:solidFill>
            <a:srgbClr val="86976E">
              <a:alpha val="36000"/>
            </a:srgb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48264" y="4941168"/>
            <a:ext cx="164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Century Gothic"/>
                <a:cs typeface="Century Gothic"/>
              </a:rPr>
              <a:t>for </a:t>
            </a:r>
            <a:r>
              <a:rPr kumimoji="1" lang="en-US" altLang="ja-JP" sz="2000" dirty="0" err="1" smtClean="0">
                <a:latin typeface="Century Gothic"/>
                <a:cs typeface="Century Gothic"/>
              </a:rPr>
              <a:t>Lagopus</a:t>
            </a:r>
            <a:endParaRPr kumimoji="1" lang="ja-JP" altLang="en-US" sz="2000" dirty="0">
              <a:latin typeface="Century Gothic"/>
              <a:cs typeface="Century Gothic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678211" y="2841066"/>
            <a:ext cx="85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 Gothic"/>
                <a:cs typeface="Century Gothic"/>
              </a:rPr>
              <a:t>vNIC</a:t>
            </a:r>
            <a:r>
              <a:rPr lang="en-US" altLang="ja-JP" dirty="0" smtClean="0">
                <a:latin typeface="Century Gothic"/>
                <a:cs typeface="Century Gothic"/>
              </a:rPr>
              <a:t>0</a:t>
            </a:r>
            <a:endParaRPr kumimoji="1" lang="ja-JP" altLang="en-US" dirty="0">
              <a:latin typeface="Century Gothic"/>
              <a:cs typeface="Century Gothic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678211" y="4281226"/>
            <a:ext cx="85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 Gothic"/>
                <a:cs typeface="Century Gothic"/>
              </a:rPr>
              <a:t>vNIC</a:t>
            </a:r>
            <a:r>
              <a:rPr lang="en-US" altLang="ja-JP" dirty="0" smtClean="0">
                <a:latin typeface="Century Gothic"/>
                <a:cs typeface="Century Gothic"/>
              </a:rPr>
              <a:t>1</a:t>
            </a:r>
            <a:endParaRPr kumimoji="1" lang="ja-JP" altLang="en-US" dirty="0">
              <a:latin typeface="Century Gothic"/>
              <a:cs typeface="Century Gothic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678211" y="5649378"/>
            <a:ext cx="85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 Gothic"/>
                <a:cs typeface="Century Gothic"/>
              </a:rPr>
              <a:t>vNIC</a:t>
            </a:r>
            <a:r>
              <a:rPr lang="en-US" altLang="ja-JP" dirty="0" smtClean="0">
                <a:latin typeface="Century Gothic"/>
                <a:cs typeface="Century Gothic"/>
              </a:rPr>
              <a:t>2</a:t>
            </a:r>
            <a:endParaRPr kumimoji="1" lang="ja-JP" altLang="en-US" dirty="0">
              <a:latin typeface="Century Gothic"/>
              <a:cs typeface="Century Gothic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770201" y="2828408"/>
            <a:ext cx="2318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Century Gothic"/>
                <a:cs typeface="Century Gothic"/>
              </a:rPr>
              <a:t>for management</a:t>
            </a:r>
            <a:endParaRPr kumimoji="1" lang="ja-JP" altLang="en-US" sz="2000" dirty="0">
              <a:latin typeface="Century Gothic"/>
              <a:cs typeface="Century Gothic"/>
            </a:endParaRPr>
          </a:p>
        </p:txBody>
      </p:sp>
      <p:sp>
        <p:nvSpPr>
          <p:cNvPr id="52" name="タイトル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6851104" cy="418058"/>
          </a:xfrm>
        </p:spPr>
        <p:txBody>
          <a:bodyPr/>
          <a:lstStyle/>
          <a:p>
            <a:r>
              <a:rPr lang="en-US" altLang="ja-JP" sz="2800" dirty="0" smtClean="0">
                <a:latin typeface="Century Gothic"/>
                <a:cs typeface="Century Gothic"/>
              </a:rPr>
              <a:t>2. Virtual </a:t>
            </a:r>
            <a:r>
              <a:rPr lang="en-US" altLang="ja-JP" sz="2800" dirty="0" smtClean="0">
                <a:latin typeface="Century Gothic"/>
                <a:cs typeface="Century Gothic"/>
              </a:rPr>
              <a:t>machine </a:t>
            </a:r>
            <a:r>
              <a:rPr lang="en-US" altLang="ja-JP" sz="2800" dirty="0" smtClean="0">
                <a:latin typeface="Century Gothic"/>
                <a:cs typeface="Century Gothic"/>
              </a:rPr>
              <a:t>requirements</a:t>
            </a:r>
            <a:endParaRPr kumimoji="1" lang="ja-JP" altLang="en-US" sz="2800" dirty="0">
              <a:latin typeface="Century Gothic"/>
              <a:cs typeface="Century Gothic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79512" y="1087769"/>
            <a:ext cx="122413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86963" y="1064606"/>
            <a:ext cx="1044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vNIC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2581079" y="3741560"/>
            <a:ext cx="3096344" cy="1343624"/>
          </a:xfrm>
          <a:prstGeom prst="roundRect">
            <a:avLst/>
          </a:prstGeom>
          <a:solidFill>
            <a:srgbClr val="86976E">
              <a:alpha val="36000"/>
            </a:srgb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2581867" y="5108924"/>
            <a:ext cx="3096344" cy="1395938"/>
          </a:xfrm>
          <a:prstGeom prst="roundRect">
            <a:avLst/>
          </a:prstGeom>
          <a:solidFill>
            <a:srgbClr val="86976E">
              <a:alpha val="36000"/>
            </a:srgb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二等辺三角形 14"/>
          <p:cNvSpPr/>
          <p:nvPr/>
        </p:nvSpPr>
        <p:spPr>
          <a:xfrm rot="5400000">
            <a:off x="6530437" y="2924944"/>
            <a:ext cx="216024" cy="216024"/>
          </a:xfrm>
          <a:prstGeom prst="triangle">
            <a:avLst/>
          </a:prstGeom>
          <a:solidFill>
            <a:srgbClr val="86976E"/>
          </a:solidFill>
          <a:ln w="19050" cmpd="sng">
            <a:solidFill>
              <a:srgbClr val="86976E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二等辺三角形 56"/>
          <p:cNvSpPr/>
          <p:nvPr/>
        </p:nvSpPr>
        <p:spPr>
          <a:xfrm rot="5400000">
            <a:off x="6373369" y="4977172"/>
            <a:ext cx="720080" cy="360040"/>
          </a:xfrm>
          <a:prstGeom prst="triangle">
            <a:avLst/>
          </a:prstGeom>
          <a:solidFill>
            <a:srgbClr val="86976E"/>
          </a:solidFill>
          <a:ln w="19050" cmpd="sng">
            <a:solidFill>
              <a:srgbClr val="86976E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直角三角形 18"/>
          <p:cNvSpPr/>
          <p:nvPr/>
        </p:nvSpPr>
        <p:spPr>
          <a:xfrm rot="19582383">
            <a:off x="2355567" y="4032571"/>
            <a:ext cx="467544" cy="216024"/>
          </a:xfrm>
          <a:prstGeom prst="rtTriangle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95634" y="3993194"/>
            <a:ext cx="2420711" cy="576064"/>
          </a:xfrm>
          <a:prstGeom prst="roundRect">
            <a:avLst/>
          </a:prstGeom>
          <a:solidFill>
            <a:schemeClr val="bg1"/>
          </a:solidFill>
          <a:ln w="38100" cmpd="sng">
            <a:solidFill>
              <a:srgbClr val="CE885D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78737" y="4088942"/>
            <a:ext cx="232955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virtualDev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=“e1000”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4984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角丸四角形 41"/>
          <p:cNvSpPr/>
          <p:nvPr/>
        </p:nvSpPr>
        <p:spPr>
          <a:xfrm>
            <a:off x="179512" y="1076476"/>
            <a:ext cx="792088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33622" y="1035571"/>
            <a:ext cx="672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OS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19210" y="1613816"/>
            <a:ext cx="44550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buFont typeface="Wingdings" charset="2"/>
              <a:buChar char="l"/>
            </a:pPr>
            <a:r>
              <a:rPr lang="en-US" altLang="ja-JP" sz="28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Supported OS in DPDK</a:t>
            </a:r>
          </a:p>
          <a:p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0800" y="2621928"/>
            <a:ext cx="5607424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#Operation checked OS</a:t>
            </a:r>
          </a:p>
          <a:p>
            <a:pPr>
              <a:lnSpc>
                <a:spcPct val="130000"/>
              </a:lnSpc>
            </a:pP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- Ubuntu 14.04 LTS/Ubuntu 12/04 LTS</a:t>
            </a:r>
          </a:p>
          <a:p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kumimoji="1"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- Cent OS 6.5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6230" y="2158846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 Linux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3662846" y="4221088"/>
            <a:ext cx="2232248" cy="2040690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725101" y="5910415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Linux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3806862" y="4903812"/>
            <a:ext cx="1944216" cy="336645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806861" y="4640684"/>
            <a:ext cx="1944217" cy="217533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734854" y="5598988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KVM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734854" y="4581128"/>
            <a:ext cx="2088232" cy="970880"/>
          </a:xfrm>
          <a:prstGeom prst="rect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3806862" y="5274795"/>
            <a:ext cx="1944217" cy="2175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OS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039110" y="4221088"/>
            <a:ext cx="2232248" cy="2040690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01365" y="5910415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Windows/OS X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183126" y="4903812"/>
            <a:ext cx="1944216" cy="336645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183125" y="4640684"/>
            <a:ext cx="1944217" cy="217533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6111118" y="5598988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VMware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6111118" y="4581128"/>
            <a:ext cx="2088232" cy="970880"/>
          </a:xfrm>
          <a:prstGeom prst="rect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6183126" y="5274795"/>
            <a:ext cx="1944217" cy="2175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OS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>
            <a:off x="8189597" y="4834070"/>
            <a:ext cx="360040" cy="144016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8549637" y="4834070"/>
            <a:ext cx="55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 Gothic"/>
                <a:ea typeface="HG丸ｺﾞｼｯｸM-PRO"/>
                <a:cs typeface="Century Gothic"/>
              </a:rPr>
              <a:t>VM</a:t>
            </a:r>
            <a:endParaRPr kumimoji="1" lang="ja-JP" altLang="en-US" dirty="0">
              <a:latin typeface="Century Gothic"/>
              <a:ea typeface="HG丸ｺﾞｼｯｸM-PRO"/>
              <a:cs typeface="Century Gothic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347864" y="5215713"/>
            <a:ext cx="5184576" cy="337917"/>
          </a:xfrm>
          <a:prstGeom prst="roundRect">
            <a:avLst/>
          </a:prstGeom>
          <a:noFill/>
          <a:ln w="44450" cmpd="sng">
            <a:solidFill>
              <a:srgbClr val="D85A2D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直線コネクタ 10"/>
          <p:cNvCxnSpPr>
            <a:stCxn id="7" idx="1"/>
          </p:cNvCxnSpPr>
          <p:nvPr/>
        </p:nvCxnSpPr>
        <p:spPr>
          <a:xfrm flipH="1">
            <a:off x="2350170" y="5384672"/>
            <a:ext cx="997694" cy="4392"/>
          </a:xfrm>
          <a:prstGeom prst="line">
            <a:avLst/>
          </a:prstGeom>
          <a:ln w="50800">
            <a:solidFill>
              <a:srgbClr val="D85A2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2339752" y="4256698"/>
            <a:ext cx="0" cy="1152128"/>
          </a:xfrm>
          <a:prstGeom prst="straightConnector1">
            <a:avLst/>
          </a:prstGeom>
          <a:ln w="50800">
            <a:solidFill>
              <a:srgbClr val="D85A2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タイトル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6851104" cy="418058"/>
          </a:xfrm>
        </p:spPr>
        <p:txBody>
          <a:bodyPr/>
          <a:lstStyle/>
          <a:p>
            <a:r>
              <a:rPr lang="en-US" altLang="ja-JP" sz="2800" dirty="0" smtClean="0">
                <a:latin typeface="Century Gothic"/>
                <a:cs typeface="Century Gothic"/>
              </a:rPr>
              <a:t>2. Virtual </a:t>
            </a:r>
            <a:r>
              <a:rPr lang="en-US" altLang="ja-JP" sz="2800" dirty="0" smtClean="0">
                <a:latin typeface="Century Gothic"/>
                <a:cs typeface="Century Gothic"/>
              </a:rPr>
              <a:t>machine </a:t>
            </a:r>
            <a:r>
              <a:rPr lang="en-US" altLang="ja-JP" sz="2800" dirty="0" smtClean="0">
                <a:latin typeface="Century Gothic"/>
                <a:cs typeface="Century Gothic"/>
              </a:rPr>
              <a:t>requirements</a:t>
            </a:r>
            <a:endParaRPr kumimoji="1" lang="ja-JP" altLang="en-US"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978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2132856"/>
            <a:ext cx="9144000" cy="3024336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220486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800" dirty="0" err="1" smtClean="0">
                <a:latin typeface="Century Gothic"/>
                <a:cs typeface="Century Gothic"/>
              </a:rPr>
              <a:t>Handson</a:t>
            </a:r>
            <a:r>
              <a:rPr kumimoji="1" lang="en-US" altLang="ja-JP" sz="4800" dirty="0" smtClean="0">
                <a:latin typeface="Century Gothic"/>
                <a:cs typeface="Century Gothic"/>
              </a:rPr>
              <a:t> Start!</a:t>
            </a:r>
          </a:p>
          <a:p>
            <a:pPr marL="457200" lvl="1" indent="0">
              <a:buNone/>
            </a:pPr>
            <a:r>
              <a:rPr lang="en-US" altLang="ja-JP" sz="3600" dirty="0" smtClean="0">
                <a:latin typeface="Century Gothic"/>
                <a:cs typeface="Century Gothic"/>
              </a:rPr>
              <a:t>1</a:t>
            </a:r>
            <a:r>
              <a:rPr lang="en-US" altLang="ja-JP" sz="3600" dirty="0" smtClean="0">
                <a:latin typeface="Century Gothic"/>
                <a:cs typeface="Century Gothic"/>
              </a:rPr>
              <a:t>: Install Lagopus</a:t>
            </a:r>
          </a:p>
          <a:p>
            <a:pPr marL="457200" lvl="1" indent="0">
              <a:buNone/>
            </a:pPr>
            <a:r>
              <a:rPr lang="en-US" altLang="ja-JP" sz="3600" dirty="0" smtClean="0">
                <a:latin typeface="Century Gothic"/>
                <a:cs typeface="Century Gothic"/>
              </a:rPr>
              <a:t>2</a:t>
            </a:r>
            <a:r>
              <a:rPr lang="en-US" altLang="ja-JP" sz="3600" dirty="0" smtClean="0">
                <a:latin typeface="Century Gothic"/>
                <a:cs typeface="Century Gothic"/>
              </a:rPr>
              <a:t>: Install Ryu</a:t>
            </a:r>
            <a:endParaRPr lang="en-US" altLang="ja-JP" sz="3600" dirty="0">
              <a:latin typeface="Century Gothic"/>
              <a:cs typeface="Century Gothic"/>
            </a:endParaRPr>
          </a:p>
          <a:p>
            <a:pPr marL="457200" lvl="1" indent="0">
              <a:buNone/>
            </a:pPr>
            <a:r>
              <a:rPr lang="en-US" altLang="ja-JP" sz="3600" dirty="0" smtClean="0">
                <a:latin typeface="Century Gothic"/>
                <a:cs typeface="Century Gothic"/>
              </a:rPr>
              <a:t>3</a:t>
            </a:r>
            <a:r>
              <a:rPr lang="en-US" altLang="ja-JP" sz="3600" dirty="0" smtClean="0">
                <a:latin typeface="Century Gothic"/>
                <a:cs typeface="Century Gothic"/>
              </a:rPr>
              <a:t>: Run </a:t>
            </a:r>
            <a:r>
              <a:rPr lang="en-US" altLang="ja-JP" sz="3600" dirty="0" smtClean="0">
                <a:latin typeface="Century Gothic"/>
                <a:cs typeface="Century Gothic"/>
              </a:rPr>
              <a:t>Lagopus </a:t>
            </a:r>
            <a:r>
              <a:rPr lang="en-US" altLang="ja-JP" sz="3600" dirty="0" smtClean="0">
                <a:latin typeface="Century Gothic"/>
                <a:cs typeface="Century Gothic"/>
              </a:rPr>
              <a:t>with</a:t>
            </a:r>
            <a:r>
              <a:rPr lang="en-US" altLang="ja-JP" sz="3600" dirty="0" smtClean="0">
                <a:latin typeface="Century Gothic"/>
                <a:cs typeface="Century Gothic"/>
              </a:rPr>
              <a:t> </a:t>
            </a:r>
            <a:r>
              <a:rPr lang="en-US" altLang="ja-JP" sz="3600" dirty="0" smtClean="0">
                <a:latin typeface="Century Gothic"/>
                <a:cs typeface="Century Gothic"/>
              </a:rPr>
              <a:t>Ryu</a:t>
            </a:r>
          </a:p>
        </p:txBody>
      </p:sp>
    </p:spTree>
    <p:extLst>
      <p:ext uri="{BB962C8B-B14F-4D97-AF65-F5344CB8AC3E}">
        <p14:creationId xmlns:p14="http://schemas.microsoft.com/office/powerpoint/2010/main" val="118071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2132856"/>
            <a:ext cx="9144000" cy="3024336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220486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800" dirty="0" err="1" smtClean="0">
                <a:latin typeface="Century Gothic"/>
                <a:cs typeface="Century Gothic"/>
              </a:rPr>
              <a:t>Handson</a:t>
            </a:r>
            <a:r>
              <a:rPr kumimoji="1" lang="en-US" altLang="ja-JP" sz="4800" dirty="0" smtClean="0">
                <a:latin typeface="Century Gothic"/>
                <a:cs typeface="Century Gothic"/>
              </a:rPr>
              <a:t> Start!</a:t>
            </a:r>
          </a:p>
          <a:p>
            <a:pPr marL="457200" lvl="1" indent="0">
              <a:buNone/>
            </a:pPr>
            <a:r>
              <a:rPr lang="en-US" altLang="ja-JP" sz="3600" dirty="0" smtClean="0">
                <a:latin typeface="Century Gothic"/>
                <a:cs typeface="Century Gothic"/>
              </a:rPr>
              <a:t>1</a:t>
            </a:r>
            <a:r>
              <a:rPr lang="en-US" altLang="ja-JP" sz="3600" dirty="0" smtClean="0">
                <a:latin typeface="Century Gothic"/>
                <a:cs typeface="Century Gothic"/>
              </a:rPr>
              <a:t>: Install Lagopus</a:t>
            </a:r>
          </a:p>
          <a:p>
            <a:pPr marL="457200" lvl="1" indent="0">
              <a:buNone/>
            </a:pP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2</a:t>
            </a: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: Install Ryu</a:t>
            </a:r>
            <a:endParaRPr lang="en-US" altLang="ja-JP" sz="3600" dirty="0">
              <a:solidFill>
                <a:schemeClr val="bg1">
                  <a:lumMod val="85000"/>
                </a:schemeClr>
              </a:solidFill>
              <a:latin typeface="Century Gothic"/>
              <a:cs typeface="Century Gothic"/>
            </a:endParaRPr>
          </a:p>
          <a:p>
            <a:pPr marL="457200" lvl="1" indent="0">
              <a:buNone/>
            </a:pP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3</a:t>
            </a: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: Run </a:t>
            </a: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Lagopus </a:t>
            </a: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with</a:t>
            </a: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Ryu</a:t>
            </a:r>
          </a:p>
        </p:txBody>
      </p:sp>
    </p:spTree>
    <p:extLst>
      <p:ext uri="{BB962C8B-B14F-4D97-AF65-F5344CB8AC3E}">
        <p14:creationId xmlns:p14="http://schemas.microsoft.com/office/powerpoint/2010/main" val="185337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334888" y="260648"/>
            <a:ext cx="6851104" cy="418058"/>
          </a:xfrm>
        </p:spPr>
        <p:txBody>
          <a:bodyPr/>
          <a:lstStyle/>
          <a:p>
            <a:pPr marL="457200" lvl="1" indent="0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  <a:endParaRPr lang="en-US" altLang="ja-JP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79512" y="1087769"/>
            <a:ext cx="266429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6963" y="1064606"/>
            <a:ext cx="2324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Environment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9489" y="2852935"/>
            <a:ext cx="2678089" cy="2453037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81497" y="4869160"/>
            <a:ext cx="2526083" cy="34737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OS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179169" y="3595010"/>
            <a:ext cx="2332528" cy="403882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179168" y="3284402"/>
            <a:ext cx="2332528" cy="260980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081497" y="4460852"/>
            <a:ext cx="2526083" cy="34737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Hypervisor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081498" y="3212976"/>
            <a:ext cx="2505308" cy="1178994"/>
          </a:xfrm>
          <a:prstGeom prst="rect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179169" y="4077072"/>
            <a:ext cx="1644313" cy="249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OS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649449" y="3573016"/>
            <a:ext cx="432048" cy="144016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23528" y="184482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本日は午前中のハンズオンで利用した仮想マシンを利用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03202" y="3717032"/>
            <a:ext cx="55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404040"/>
                </a:solidFill>
                <a:latin typeface="Century Gothic"/>
                <a:cs typeface="Century Gothic"/>
              </a:rPr>
              <a:t>VM</a:t>
            </a:r>
            <a:endParaRPr kumimoji="1" lang="ja-JP" altLang="en-US" dirty="0">
              <a:solidFill>
                <a:srgbClr val="404040"/>
              </a:solidFill>
              <a:latin typeface="Century Gothic"/>
              <a:cs typeface="Century Gothic"/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3615570" y="4221088"/>
            <a:ext cx="576064" cy="36004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191634" y="4437112"/>
            <a:ext cx="2612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404040"/>
                </a:solidFill>
                <a:latin typeface="Century Gothic"/>
                <a:cs typeface="Century Gothic"/>
              </a:rPr>
              <a:t>Ubuntu 14.04 LTS</a:t>
            </a:r>
            <a:endParaRPr kumimoji="1" lang="ja-JP" altLang="en-US" sz="2400" dirty="0">
              <a:solidFill>
                <a:srgbClr val="404040"/>
              </a:solidFill>
              <a:latin typeface="Century Gothic"/>
              <a:cs typeface="Century Gothic"/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>
            <a:off x="3543562" y="3861048"/>
            <a:ext cx="648072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191634" y="3615407"/>
            <a:ext cx="1999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404040"/>
                </a:solidFill>
                <a:latin typeface="Century Gothic"/>
                <a:cs typeface="Century Gothic"/>
              </a:rPr>
              <a:t>Version 0.2.2</a:t>
            </a:r>
            <a:endParaRPr kumimoji="1" lang="ja-JP" altLang="en-US" sz="2400" dirty="0">
              <a:solidFill>
                <a:srgbClr val="404040"/>
              </a:solidFill>
              <a:latin typeface="Century Gothic"/>
              <a:cs typeface="Century Gothic"/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3543562" y="3140968"/>
            <a:ext cx="648072" cy="288032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191634" y="2924944"/>
            <a:ext cx="1914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404040"/>
                </a:solidFill>
                <a:latin typeface="Century Gothic"/>
                <a:cs typeface="Century Gothic"/>
              </a:rPr>
              <a:t>Version 3.26</a:t>
            </a:r>
            <a:endParaRPr kumimoji="1" lang="ja-JP" altLang="en-US" sz="2400" dirty="0">
              <a:solidFill>
                <a:srgbClr val="404040"/>
              </a:solidFill>
              <a:latin typeface="Century Gothic"/>
              <a:cs typeface="Century Gothic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15864" y="4028804"/>
            <a:ext cx="792088" cy="307777"/>
          </a:xfrm>
          <a:prstGeom prst="rect">
            <a:avLst/>
          </a:prstGeom>
          <a:solidFill>
            <a:srgbClr val="CE885D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DPDK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cxnSp>
        <p:nvCxnSpPr>
          <p:cNvPr id="34" name="直線コネクタ 33"/>
          <p:cNvCxnSpPr>
            <a:endCxn id="38" idx="1"/>
          </p:cNvCxnSpPr>
          <p:nvPr/>
        </p:nvCxnSpPr>
        <p:spPr>
          <a:xfrm>
            <a:off x="3167214" y="4365104"/>
            <a:ext cx="1044746" cy="1022921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4211960" y="5157192"/>
            <a:ext cx="1999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404040"/>
                </a:solidFill>
                <a:latin typeface="Century Gothic"/>
                <a:cs typeface="Century Gothic"/>
              </a:rPr>
              <a:t>Version 2.0.0</a:t>
            </a:r>
            <a:endParaRPr kumimoji="1" lang="ja-JP" altLang="en-US" sz="2400" dirty="0">
              <a:solidFill>
                <a:srgbClr val="40404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9918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0" y="5664391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334888" y="260648"/>
            <a:ext cx="6851104" cy="418058"/>
          </a:xfrm>
        </p:spPr>
        <p:txBody>
          <a:bodyPr/>
          <a:lstStyle/>
          <a:p>
            <a:pPr marL="457200" lvl="1" indent="0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  <a:endParaRPr lang="en-US" altLang="ja-JP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79512" y="1087769"/>
            <a:ext cx="266429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6963" y="1064606"/>
            <a:ext cx="2324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Environment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9489" y="2852935"/>
            <a:ext cx="2678089" cy="2453037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81497" y="4869160"/>
            <a:ext cx="2526083" cy="34737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OS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179169" y="3595010"/>
            <a:ext cx="2332528" cy="403882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179168" y="3284402"/>
            <a:ext cx="2332528" cy="260980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081497" y="4460852"/>
            <a:ext cx="2526083" cy="34737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Hypervisor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081498" y="3212976"/>
            <a:ext cx="2505308" cy="1178994"/>
          </a:xfrm>
          <a:prstGeom prst="rect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179169" y="4077072"/>
            <a:ext cx="2312711" cy="249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OS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649449" y="3573016"/>
            <a:ext cx="432048" cy="144016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23528" y="184482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本日は午前中のハンズオンで利用した仮想マシンを利用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03202" y="3717032"/>
            <a:ext cx="55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404040"/>
                </a:solidFill>
                <a:latin typeface="Century Gothic"/>
                <a:cs typeface="Century Gothic"/>
              </a:rPr>
              <a:t>VM</a:t>
            </a:r>
            <a:endParaRPr kumimoji="1" lang="ja-JP" altLang="en-US" dirty="0">
              <a:solidFill>
                <a:srgbClr val="404040"/>
              </a:solidFill>
              <a:latin typeface="Century Gothic"/>
              <a:cs typeface="Century Gothic"/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3615570" y="4221088"/>
            <a:ext cx="576064" cy="36004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191634" y="4437112"/>
            <a:ext cx="2612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404040"/>
                </a:solidFill>
                <a:latin typeface="Century Gothic"/>
                <a:cs typeface="Century Gothic"/>
              </a:rPr>
              <a:t>Ubuntu 14.04 LTS</a:t>
            </a:r>
            <a:endParaRPr kumimoji="1" lang="ja-JP" altLang="en-US" sz="2400" dirty="0">
              <a:solidFill>
                <a:srgbClr val="404040"/>
              </a:solidFill>
              <a:latin typeface="Century Gothic"/>
              <a:cs typeface="Century Gothic"/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>
            <a:off x="3543562" y="3861048"/>
            <a:ext cx="648072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191634" y="3615407"/>
            <a:ext cx="1999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404040"/>
                </a:solidFill>
                <a:latin typeface="Century Gothic"/>
                <a:cs typeface="Century Gothic"/>
              </a:rPr>
              <a:t>Version 0.2.2</a:t>
            </a:r>
            <a:endParaRPr kumimoji="1" lang="ja-JP" altLang="en-US" sz="2400" dirty="0">
              <a:solidFill>
                <a:srgbClr val="404040"/>
              </a:solidFill>
              <a:latin typeface="Century Gothic"/>
              <a:cs typeface="Century Gothic"/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3543562" y="3140968"/>
            <a:ext cx="648072" cy="288032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191634" y="2924944"/>
            <a:ext cx="1914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404040"/>
                </a:solidFill>
                <a:latin typeface="Century Gothic"/>
                <a:cs typeface="Century Gothic"/>
              </a:rPr>
              <a:t>Version 3.26</a:t>
            </a:r>
            <a:endParaRPr kumimoji="1" lang="ja-JP" altLang="en-US" sz="2400" dirty="0">
              <a:solidFill>
                <a:srgbClr val="404040"/>
              </a:solidFill>
              <a:latin typeface="Century Gothic"/>
              <a:cs typeface="Century Gothic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95536" y="5589240"/>
            <a:ext cx="8358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DPDK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版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Lagopus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を起動するためにはマシンパワーが不足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  <a:p>
            <a:r>
              <a:rPr kumimoji="1"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している事が判明したため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, </a:t>
            </a:r>
            <a:r>
              <a:rPr kumimoji="1"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Rawsocket</a:t>
            </a:r>
            <a:r>
              <a:rPr kumimoji="1"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版を実行します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251520" y="5543148"/>
            <a:ext cx="8568952" cy="936104"/>
          </a:xfrm>
          <a:prstGeom prst="roundRect">
            <a:avLst/>
          </a:prstGeom>
          <a:noFill/>
          <a:ln w="44450" cmpd="sng">
            <a:solidFill>
              <a:srgbClr val="86976E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24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0" y="5664391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79512" y="2300612"/>
            <a:ext cx="8640960" cy="1008112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79512" y="5013176"/>
            <a:ext cx="8640960" cy="144016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3728902"/>
            <a:ext cx="5065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You must move to your 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h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ome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directory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79512" y="1087769"/>
            <a:ext cx="6768752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6963" y="1064606"/>
            <a:ext cx="6116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Download </a:t>
            </a:r>
            <a:r>
              <a:rPr kumimoji="1" lang="en-US" altLang="ja-JP" sz="2800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lagopus</a:t>
            </a:r>
            <a:r>
              <a:rPr kumimoji="1"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 and Intel DPDK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6218" y="2376850"/>
            <a:ext cx="7110765" cy="836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sudo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apt-get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git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0" lvl="1">
              <a:lnSpc>
                <a:spcPct val="150000"/>
              </a:lnSpc>
            </a:pP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git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clone 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https://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github.com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lagopus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lagopus</a:t>
            </a:r>
            <a:endParaRPr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79512" y="3645024"/>
            <a:ext cx="5040560" cy="576064"/>
          </a:xfrm>
          <a:prstGeom prst="roundRect">
            <a:avLst/>
          </a:prstGeom>
          <a:noFill/>
          <a:ln w="44450" cmpd="sng">
            <a:solidFill>
              <a:srgbClr val="86976E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9210" y="1685824"/>
            <a:ext cx="428835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buFont typeface="Wingdings" charset="2"/>
              <a:buChar char="l"/>
            </a:pPr>
            <a:r>
              <a:rPr lang="en-US" altLang="ja-JP" sz="28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Download “Lagopus”</a:t>
            </a:r>
          </a:p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1520" y="4426519"/>
            <a:ext cx="4583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buFont typeface="Wingdings" charset="2"/>
              <a:buChar char="l"/>
            </a:pPr>
            <a:r>
              <a:rPr lang="en-US" altLang="ja-JP" sz="28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Download “Intel DPDK”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11658" y="5153547"/>
            <a:ext cx="8292790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wget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http://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dpdk.org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/browse/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dpdk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snapshot/ dpdk-2.0.0.zip</a:t>
            </a:r>
          </a:p>
          <a:p>
            <a:pPr marL="0" lvl="1">
              <a:lnSpc>
                <a:spcPct val="150000"/>
              </a:lnSpc>
            </a:pP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$unzip 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dpdk-2.0.0.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zip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3" name="二等辺三角形 22"/>
          <p:cNvSpPr/>
          <p:nvPr/>
        </p:nvSpPr>
        <p:spPr>
          <a:xfrm>
            <a:off x="422524" y="3356992"/>
            <a:ext cx="792088" cy="216024"/>
          </a:xfrm>
          <a:prstGeom prst="triangle">
            <a:avLst/>
          </a:prstGeom>
          <a:solidFill>
            <a:srgbClr val="86976E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タイトル 1"/>
          <p:cNvSpPr>
            <a:spLocks noGrp="1"/>
          </p:cNvSpPr>
          <p:nvPr>
            <p:ph type="title"/>
          </p:nvPr>
        </p:nvSpPr>
        <p:spPr>
          <a:xfrm>
            <a:off x="-334888" y="260648"/>
            <a:ext cx="6851104" cy="418058"/>
          </a:xfrm>
        </p:spPr>
        <p:txBody>
          <a:bodyPr/>
          <a:lstStyle/>
          <a:p>
            <a:pPr marL="457200" lvl="1" indent="0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  <a:endParaRPr lang="en-US" altLang="ja-JP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4224938" y="5876484"/>
            <a:ext cx="4824536" cy="576064"/>
          </a:xfrm>
          <a:prstGeom prst="roundRect">
            <a:avLst/>
          </a:prstGeom>
          <a:solidFill>
            <a:schemeClr val="bg1"/>
          </a:solidFill>
          <a:ln w="44450" cmpd="sng">
            <a:solidFill>
              <a:srgbClr val="86976E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236808" y="5956690"/>
            <a:ext cx="4871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Need unzip(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sudo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apt-get install unzip)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0" name="二等辺三角形 29"/>
          <p:cNvSpPr/>
          <p:nvPr/>
        </p:nvSpPr>
        <p:spPr>
          <a:xfrm rot="16200000">
            <a:off x="3840764" y="6020895"/>
            <a:ext cx="360040" cy="288032"/>
          </a:xfrm>
          <a:prstGeom prst="triangle">
            <a:avLst/>
          </a:prstGeom>
          <a:solidFill>
            <a:srgbClr val="86976E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98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179512" y="1844824"/>
            <a:ext cx="8640960" cy="3816424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08520" y="2111621"/>
            <a:ext cx="907300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sudo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apt-get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update</a:t>
            </a:r>
          </a:p>
          <a:p>
            <a:pPr lvl="1">
              <a:lnSpc>
                <a:spcPct val="50000"/>
              </a:lnSpc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lvl="1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sudo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apt-get install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make 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coreutils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gcc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binutils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  </a:t>
            </a:r>
          </a:p>
          <a:p>
            <a:pPr lvl="1">
              <a:lnSpc>
                <a:spcPct val="120000"/>
              </a:lnSpc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build-essential libexpat</a:t>
            </a:r>
            <a:r>
              <a:rPr lang="en-US" altLang="ja-JP" sz="2000" b="1" dirty="0" smtClean="0">
                <a:solidFill>
                  <a:srgbClr val="DB6E4E"/>
                </a:solidFill>
                <a:latin typeface="Courier New"/>
                <a:cs typeface="Courier New"/>
              </a:rPr>
              <a:t>1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-dev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libgmp-dev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endParaRPr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lvl="1">
              <a:lnSpc>
                <a:spcPct val="120000"/>
              </a:lnSpc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libncurses</a:t>
            </a:r>
            <a:r>
              <a:rPr lang="en-US" altLang="ja-JP" sz="2000" b="1" dirty="0" smtClean="0">
                <a:solidFill>
                  <a:srgbClr val="DB6E4E"/>
                </a:solidFill>
                <a:latin typeface="Courier New"/>
                <a:cs typeface="Courier New"/>
              </a:rPr>
              <a:t>5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-dev 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libssl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-dev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libpcap-dev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byacc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flex </a:t>
            </a:r>
            <a:endParaRPr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lvl="1">
              <a:lnSpc>
                <a:spcPct val="120000"/>
              </a:lnSpc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libreadline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-dev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python-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dev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python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</a:t>
            </a:r>
          </a:p>
          <a:p>
            <a:pPr lvl="1">
              <a:lnSpc>
                <a:spcPct val="120000"/>
              </a:lnSpc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pastedeploy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python-paste python-twisted </a:t>
            </a:r>
            <a:endParaRPr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lvl="1">
              <a:lnSpc>
                <a:spcPct val="120000"/>
              </a:lnSpc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python-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setuptools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python-pip libxml</a:t>
            </a:r>
            <a:r>
              <a:rPr lang="en-US" altLang="ja-JP" sz="2000" b="1" dirty="0">
                <a:solidFill>
                  <a:srgbClr val="DB6E4E"/>
                </a:solidFill>
                <a:latin typeface="Courier New"/>
                <a:cs typeface="Courier New"/>
              </a:rPr>
              <a:t>2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-dev </a:t>
            </a:r>
            <a:endParaRPr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lvl="1">
              <a:lnSpc>
                <a:spcPct val="120000"/>
              </a:lnSpc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libxslt-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dev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ethtool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79512" y="1087769"/>
            <a:ext cx="6480720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1101004"/>
            <a:ext cx="7920880" cy="418058"/>
          </a:xfrm>
        </p:spPr>
        <p:txBody>
          <a:bodyPr/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Setup essential software packages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6963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3923928" y="1772816"/>
            <a:ext cx="3744416" cy="4176464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51520" y="1772816"/>
            <a:ext cx="3528392" cy="4176464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79512" y="1087769"/>
            <a:ext cx="6480720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323528" y="1101004"/>
            <a:ext cx="7920880" cy="418058"/>
          </a:xfrm>
        </p:spPr>
        <p:txBody>
          <a:bodyPr/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Setup essential software packages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23528" y="1484784"/>
            <a:ext cx="4572000" cy="43996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make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coreutils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gcc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Binutils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build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essential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libexpat</a:t>
            </a:r>
            <a:r>
              <a:rPr lang="en-US" altLang="ja-JP" b="1" dirty="0" smtClean="0">
                <a:solidFill>
                  <a:srgbClr val="DB6E4E"/>
                </a:solidFill>
                <a:latin typeface="Courier New"/>
                <a:cs typeface="Courier New"/>
              </a:rPr>
              <a:t>1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dev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libgmp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dev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libncurses</a:t>
            </a:r>
            <a:r>
              <a:rPr lang="en-US" altLang="ja-JP" b="1" dirty="0" smtClean="0">
                <a:solidFill>
                  <a:srgbClr val="DB6E4E"/>
                </a:solidFill>
                <a:latin typeface="Courier New"/>
                <a:cs typeface="Courier New"/>
              </a:rPr>
              <a:t>5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dev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libssl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dev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libpcap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dev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byacc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-2053431" y="40358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-1260648" y="5805264"/>
            <a:ext cx="222751" cy="49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32334" y="1808426"/>
            <a:ext cx="3236784" cy="4330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12.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f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lex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13. 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libreadline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-dev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14. python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dev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15. python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pastedeploy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16. python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-paste</a:t>
            </a: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17. python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-twisted</a:t>
            </a: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18. python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setuptools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19. python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-pip</a:t>
            </a: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20. libxml</a:t>
            </a:r>
            <a:r>
              <a:rPr lang="en-US" altLang="ja-JP" b="1" dirty="0" smtClean="0">
                <a:solidFill>
                  <a:srgbClr val="DB6E4E"/>
                </a:solidFill>
                <a:latin typeface="Courier New"/>
                <a:cs typeface="Courier New"/>
              </a:rPr>
              <a:t>2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-dev</a:t>
            </a: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21. 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libxslt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dev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22. 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ethtool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021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179512" y="3968666"/>
            <a:ext cx="8640960" cy="1692582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9512" y="2348880"/>
            <a:ext cx="8640960" cy="144016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79512" y="1087769"/>
            <a:ext cx="338437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323528" y="1101004"/>
            <a:ext cx="792088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Setup intel DPDK</a:t>
            </a:r>
            <a:endParaRPr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3390" y="1681644"/>
            <a:ext cx="4416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en-US" altLang="ja-JP" sz="2800" b="1" dirty="0">
                <a:solidFill>
                  <a:srgbClr val="2A7592"/>
                </a:solidFill>
                <a:latin typeface="Century Gothic"/>
                <a:cs typeface="Century Gothic"/>
              </a:rPr>
              <a:t>Compile DPDK </a:t>
            </a:r>
            <a:r>
              <a:rPr lang="en-US" altLang="ja-JP" sz="28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libraries</a:t>
            </a:r>
            <a:endParaRPr kumimoji="1" lang="ja-JP" altLang="en-US" sz="2800" dirty="0">
              <a:solidFill>
                <a:srgbClr val="2A7592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36512" y="2363396"/>
            <a:ext cx="6480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30000"/>
              </a:lnSpc>
            </a:pPr>
            <a:r>
              <a:rPr lang="en-US" altLang="ja-JP" sz="2000" dirty="0">
                <a:solidFill>
                  <a:srgbClr val="595959"/>
                </a:solidFill>
                <a:latin typeface="Courier New"/>
                <a:cs typeface="Courier New"/>
              </a:rPr>
              <a:t>$ cd ~</a:t>
            </a:r>
            <a:r>
              <a:rPr lang="en-US" altLang="ja-JP" sz="2000" dirty="0" smtClean="0">
                <a:solidFill>
                  <a:srgbClr val="595959"/>
                </a:solidFill>
                <a:latin typeface="Courier New"/>
                <a:cs typeface="Courier New"/>
              </a:rPr>
              <a:t>/dpdk-2.0.0</a:t>
            </a:r>
            <a:endParaRPr lang="en-US" altLang="ja-JP" sz="2000" dirty="0">
              <a:solidFill>
                <a:srgbClr val="595959"/>
              </a:solidFill>
              <a:latin typeface="Courier New"/>
              <a:cs typeface="Courier New"/>
            </a:endParaRPr>
          </a:p>
          <a:p>
            <a:pPr lvl="1">
              <a:lnSpc>
                <a:spcPct val="130000"/>
              </a:lnSpc>
            </a:pPr>
            <a:r>
              <a:rPr lang="en-US" altLang="ja-JP" sz="2000" dirty="0">
                <a:solidFill>
                  <a:srgbClr val="595959"/>
                </a:solidFill>
                <a:latin typeface="Courier New"/>
                <a:cs typeface="Courier New"/>
              </a:rPr>
              <a:t>$ </a:t>
            </a:r>
            <a:r>
              <a:rPr lang="en-US" altLang="ja-JP" sz="2000" dirty="0" smtClean="0">
                <a:solidFill>
                  <a:srgbClr val="595959"/>
                </a:solidFill>
                <a:latin typeface="Courier New"/>
                <a:cs typeface="Courier New"/>
              </a:rPr>
              <a:t>cd tools</a:t>
            </a:r>
          </a:p>
          <a:p>
            <a:pPr lvl="1">
              <a:lnSpc>
                <a:spcPct val="130000"/>
              </a:lnSpc>
            </a:pPr>
            <a:r>
              <a:rPr lang="en-US" altLang="ja-JP" sz="2000" dirty="0" smtClean="0">
                <a:solidFill>
                  <a:srgbClr val="595959"/>
                </a:solidFill>
                <a:latin typeface="Courier New"/>
                <a:cs typeface="Courier New"/>
              </a:rPr>
              <a:t>$ </a:t>
            </a:r>
            <a:r>
              <a:rPr lang="en-US" altLang="ja-JP" sz="2000" dirty="0">
                <a:solidFill>
                  <a:srgbClr val="595959"/>
                </a:solidFill>
                <a:latin typeface="Courier New"/>
                <a:cs typeface="Courier New"/>
              </a:rPr>
              <a:t>.</a:t>
            </a:r>
            <a:r>
              <a:rPr lang="en-US" altLang="ja-JP" sz="2000" dirty="0" smtClean="0">
                <a:solidFill>
                  <a:srgbClr val="595959"/>
                </a:solidFill>
                <a:latin typeface="Courier New"/>
                <a:cs typeface="Courier New"/>
              </a:rPr>
              <a:t>/</a:t>
            </a:r>
            <a:r>
              <a:rPr lang="en-US" altLang="ja-JP" sz="2000" dirty="0" err="1" smtClean="0">
                <a:solidFill>
                  <a:srgbClr val="595959"/>
                </a:solidFill>
                <a:latin typeface="Courier New"/>
                <a:cs typeface="Courier New"/>
              </a:rPr>
              <a:t>setup.sh</a:t>
            </a:r>
            <a:endParaRPr lang="en-US" altLang="ja-JP" sz="2000" dirty="0">
              <a:solidFill>
                <a:srgbClr val="595959"/>
              </a:solidFill>
              <a:latin typeface="Courier New"/>
              <a:cs typeface="Courier New"/>
            </a:endParaRPr>
          </a:p>
          <a:p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70782" y="4524653"/>
            <a:ext cx="240101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       :</a:t>
            </a:r>
          </a:p>
          <a:p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30] Exit Script</a:t>
            </a:r>
          </a:p>
          <a:p>
            <a:pPr>
              <a:lnSpc>
                <a:spcPct val="50000"/>
              </a:lnSpc>
            </a:pP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Option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:</a:t>
            </a:r>
            <a:r>
              <a:rPr lang="en-US" altLang="ja-JP" b="1" dirty="0" smtClean="0">
                <a:solidFill>
                  <a:srgbClr val="DB6E4E"/>
                </a:solidFill>
                <a:latin typeface="Courier New"/>
                <a:cs typeface="Courier New"/>
              </a:rPr>
              <a:t>9</a:t>
            </a:r>
            <a:endParaRPr kumimoji="1" lang="ja-JP" altLang="en-US" b="1" dirty="0">
              <a:solidFill>
                <a:srgbClr val="DB6E4E"/>
              </a:solidFill>
              <a:latin typeface="Courier New"/>
              <a:cs typeface="Courier New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323528" y="4517444"/>
            <a:ext cx="820891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47268" y="4028016"/>
            <a:ext cx="4340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[9] x86_64-native-linuxapp-gcc</a:t>
            </a:r>
          </a:p>
          <a:p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17971" y="0"/>
            <a:ext cx="2036623" cy="369332"/>
          </a:xfrm>
          <a:prstGeom prst="rect">
            <a:avLst/>
          </a:prstGeom>
          <a:noFill/>
          <a:ln w="25400">
            <a:solidFill>
              <a:srgbClr val="DB6E4E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D85A2D"/>
                </a:solidFill>
                <a:latin typeface="Century Gothic"/>
                <a:cs typeface="Century Gothic"/>
              </a:rPr>
              <a:t>For DPDK version</a:t>
            </a:r>
            <a:endParaRPr kumimoji="1" lang="ja-JP" altLang="en-US" dirty="0">
              <a:solidFill>
                <a:srgbClr val="D85A2D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2895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6851104" cy="418058"/>
          </a:xfrm>
        </p:spPr>
        <p:txBody>
          <a:bodyPr/>
          <a:lstStyle/>
          <a:p>
            <a:r>
              <a:rPr lang="en-US" altLang="ja-JP" sz="3600" dirty="0" smtClean="0">
                <a:latin typeface="Century Gothic"/>
                <a:ea typeface="HGP創英角ｺﾞｼｯｸUB"/>
                <a:cs typeface="Century Gothic"/>
              </a:rPr>
              <a:t>Today’s Goal</a:t>
            </a:r>
            <a:endParaRPr kumimoji="1" lang="ja-JP" altLang="en-US" sz="3600" dirty="0">
              <a:latin typeface="Century Gothic"/>
              <a:ea typeface="HGP創英角ｺﾞｼｯｸUB"/>
              <a:cs typeface="Century Gothic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5040560"/>
          </a:xfrm>
        </p:spPr>
        <p:txBody>
          <a:bodyPr/>
          <a:lstStyle/>
          <a:p>
            <a:pPr marL="0" indent="0">
              <a:buNone/>
            </a:pP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ja-JP" sz="30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Install and set up </a:t>
            </a:r>
            <a:br>
              <a:rPr lang="en-US" altLang="ja-JP" sz="3000" b="1" dirty="0" smtClean="0">
                <a:solidFill>
                  <a:srgbClr val="2A7592"/>
                </a:solidFill>
                <a:latin typeface="Century Gothic"/>
                <a:cs typeface="Century Gothic"/>
              </a:rPr>
            </a:br>
            <a:r>
              <a:rPr lang="en-US" altLang="ja-JP" sz="30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OpenFlow switch (Lagopus) and</a:t>
            </a:r>
            <a:br>
              <a:rPr lang="en-US" altLang="ja-JP" sz="3000" b="1" dirty="0" smtClean="0">
                <a:solidFill>
                  <a:srgbClr val="2A7592"/>
                </a:solidFill>
                <a:latin typeface="Century Gothic"/>
                <a:cs typeface="Century Gothic"/>
              </a:rPr>
            </a:br>
            <a:r>
              <a:rPr lang="en-US" altLang="ja-JP" sz="30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OpenFlow controller (Ryu)</a:t>
            </a:r>
            <a:br>
              <a:rPr lang="en-US" altLang="ja-JP" sz="3000" b="1" dirty="0" smtClean="0">
                <a:solidFill>
                  <a:srgbClr val="2A7592"/>
                </a:solidFill>
                <a:latin typeface="Century Gothic"/>
                <a:cs typeface="Century Gothic"/>
              </a:rPr>
            </a:br>
            <a:r>
              <a:rPr lang="en-US" altLang="ja-JP" sz="30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in your virtual machine</a:t>
            </a:r>
          </a:p>
          <a:p>
            <a:pPr>
              <a:lnSpc>
                <a:spcPct val="130000"/>
              </a:lnSpc>
            </a:pPr>
            <a:r>
              <a:rPr lang="en-US" altLang="ja-JP" sz="30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Run sample application</a:t>
            </a:r>
          </a:p>
          <a:p>
            <a:pPr marL="0" indent="0">
              <a:buNone/>
            </a:pP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652120" y="3284984"/>
            <a:ext cx="3120534" cy="2376264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Target PC (Server/VM)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964342" y="3717032"/>
            <a:ext cx="2592288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Ryu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964342" y="4581128"/>
            <a:ext cx="2592288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Lagopus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396390" y="5373216"/>
            <a:ext cx="576064" cy="288032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直線コネクタ 20"/>
          <p:cNvCxnSpPr>
            <a:stCxn id="9" idx="0"/>
          </p:cNvCxnSpPr>
          <p:nvPr/>
        </p:nvCxnSpPr>
        <p:spPr>
          <a:xfrm flipV="1">
            <a:off x="6684422" y="5013176"/>
            <a:ext cx="0" cy="36004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7704492" y="5013176"/>
            <a:ext cx="0" cy="36004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6" idx="0"/>
            <a:endCxn id="5" idx="2"/>
          </p:cNvCxnSpPr>
          <p:nvPr/>
        </p:nvCxnSpPr>
        <p:spPr>
          <a:xfrm flipV="1">
            <a:off x="7260486" y="4149080"/>
            <a:ext cx="0" cy="432048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343940" y="4149080"/>
            <a:ext cx="11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OpenFlow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836550" y="4989548"/>
            <a:ext cx="72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DPDK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523">
            <a:off x="6180365" y="4481559"/>
            <a:ext cx="502247" cy="562668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70995">
            <a:off x="6129284" y="3717032"/>
            <a:ext cx="720080" cy="560276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>
          <a:xfrm>
            <a:off x="179512" y="1124744"/>
            <a:ext cx="1296144" cy="504056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5623" y="1081390"/>
            <a:ext cx="1034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bg1"/>
                </a:solidFill>
              </a:rPr>
              <a:t>Step1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179512" y="4552474"/>
            <a:ext cx="1296144" cy="504056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35623" y="4509120"/>
            <a:ext cx="1034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bg1"/>
                </a:solidFill>
              </a:rPr>
              <a:t>Step2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456303" y="5277018"/>
            <a:ext cx="45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nic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404502" y="5373216"/>
            <a:ext cx="576064" cy="288032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464415" y="5277580"/>
            <a:ext cx="45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nic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23528" y="5169966"/>
            <a:ext cx="481413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en-US" altLang="ja-JP" sz="30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Run </a:t>
            </a:r>
            <a:r>
              <a:rPr lang="en-US" altLang="ja-JP" sz="3000" b="1" dirty="0" err="1" smtClean="0">
                <a:solidFill>
                  <a:srgbClr val="2A7592"/>
                </a:solidFill>
                <a:latin typeface="Century Gothic"/>
                <a:cs typeface="Century Gothic"/>
              </a:rPr>
              <a:t>lagopus</a:t>
            </a:r>
            <a:r>
              <a:rPr lang="en-US" altLang="ja-JP" sz="30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 on </a:t>
            </a:r>
            <a:r>
              <a:rPr lang="en-US" altLang="ja-JP" sz="3000" b="1" dirty="0" err="1" smtClean="0">
                <a:solidFill>
                  <a:srgbClr val="2A7592"/>
                </a:solidFill>
                <a:latin typeface="Century Gothic"/>
                <a:cs typeface="Century Gothic"/>
              </a:rPr>
              <a:t>mininet</a:t>
            </a:r>
            <a:endParaRPr lang="en-US" altLang="ja-JP" sz="3000" b="1" dirty="0">
              <a:solidFill>
                <a:srgbClr val="2A7592"/>
              </a:solidFill>
              <a:latin typeface="Century Gothic"/>
              <a:cs typeface="Century Gothic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3040" y="5795972"/>
            <a:ext cx="516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2A7592"/>
                </a:solidFill>
                <a:latin typeface="Century Gothic"/>
                <a:ea typeface="HG丸ｺﾞｼｯｸM-PRO"/>
                <a:cs typeface="Century Gothic"/>
              </a:rPr>
              <a:t>#</a:t>
            </a:r>
            <a:r>
              <a:rPr kumimoji="1" lang="en-US" altLang="ja-JP" b="1" dirty="0" err="1" smtClean="0">
                <a:solidFill>
                  <a:srgbClr val="2A7592"/>
                </a:solidFill>
                <a:latin typeface="Century Gothic"/>
                <a:ea typeface="HG丸ｺﾞｼｯｸM-PRO"/>
                <a:cs typeface="Century Gothic"/>
              </a:rPr>
              <a:t>mininet</a:t>
            </a:r>
            <a:r>
              <a:rPr kumimoji="1" lang="en-US" altLang="ja-JP" b="1" dirty="0" smtClean="0">
                <a:solidFill>
                  <a:srgbClr val="2A7592"/>
                </a:solidFill>
                <a:latin typeface="Century Gothic"/>
                <a:ea typeface="HG丸ｺﾞｼｯｸM-PRO"/>
                <a:cs typeface="Century Gothic"/>
              </a:rPr>
              <a:t>: SDN-based network emulation tool</a:t>
            </a:r>
            <a:endParaRPr kumimoji="1" lang="ja-JP" altLang="en-US" b="1" dirty="0">
              <a:solidFill>
                <a:srgbClr val="2A7592"/>
              </a:solidFill>
              <a:latin typeface="Century Gothic"/>
              <a:ea typeface="HG丸ｺﾞｼｯｸM-PRO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490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179512" y="2378555"/>
            <a:ext cx="8640960" cy="1626509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79512" y="1087769"/>
            <a:ext cx="338437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323528" y="1101004"/>
            <a:ext cx="792088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Setup intel DPDK</a:t>
            </a:r>
            <a:endParaRPr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3390" y="1681644"/>
            <a:ext cx="4480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en-US" altLang="ja-JP" sz="28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Loading kernel module</a:t>
            </a:r>
            <a:endParaRPr lang="en-US" altLang="ja-JP" sz="2800" dirty="0" smtClean="0">
              <a:solidFill>
                <a:srgbClr val="2A7592"/>
              </a:solidFill>
              <a:latin typeface="Century Gothic"/>
              <a:cs typeface="Century Gothic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51520" y="2478785"/>
            <a:ext cx="37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Courier New"/>
                <a:cs typeface="Courier New"/>
              </a:rPr>
              <a:t>[</a:t>
            </a:r>
            <a:r>
              <a:rPr lang="en-US" altLang="ja-JP" dirty="0">
                <a:latin typeface="Courier New"/>
                <a:cs typeface="Courier New"/>
              </a:rPr>
              <a:t>12] Insert IGB UIO module</a:t>
            </a:r>
            <a:endParaRPr kumimoji="1" lang="ja-JP" altLang="en-US" dirty="0">
              <a:latin typeface="Courier New"/>
              <a:cs typeface="Courier New"/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323528" y="2954619"/>
            <a:ext cx="820891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40877" y="2954619"/>
            <a:ext cx="240101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latin typeface="Courier New"/>
                <a:cs typeface="Courier New"/>
              </a:rPr>
              <a:t>        :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[</a:t>
            </a:r>
            <a:r>
              <a:rPr lang="en-US" altLang="ja-JP" dirty="0">
                <a:latin typeface="Courier New"/>
                <a:cs typeface="Courier New"/>
              </a:rPr>
              <a:t>30] Exit Script</a:t>
            </a:r>
          </a:p>
          <a:p>
            <a:pPr>
              <a:lnSpc>
                <a:spcPct val="50000"/>
              </a:lnSpc>
            </a:pPr>
            <a:endParaRPr lang="en-US" altLang="ja-JP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en-US" altLang="ja-JP" dirty="0">
                <a:latin typeface="Courier New"/>
                <a:cs typeface="Courier New"/>
              </a:rPr>
              <a:t>Option</a:t>
            </a:r>
            <a:r>
              <a:rPr lang="en-US" altLang="ja-JP" dirty="0" smtClean="0">
                <a:latin typeface="Courier New"/>
                <a:cs typeface="Courier New"/>
              </a:rPr>
              <a:t>:</a:t>
            </a:r>
            <a:r>
              <a:rPr lang="en-US" altLang="ja-JP" b="1" dirty="0" smtClean="0">
                <a:solidFill>
                  <a:srgbClr val="DB6E4E"/>
                </a:solidFill>
                <a:latin typeface="Courier New"/>
                <a:cs typeface="Courier New"/>
              </a:rPr>
              <a:t>12</a:t>
            </a:r>
            <a:endParaRPr kumimoji="1" lang="ja-JP" altLang="en-US" b="1" dirty="0">
              <a:solidFill>
                <a:srgbClr val="DB6E4E"/>
              </a:solidFill>
              <a:latin typeface="Courier New"/>
              <a:cs typeface="Courier New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79512" y="4172820"/>
            <a:ext cx="8640960" cy="1626509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51520" y="4273050"/>
            <a:ext cx="323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Courier New"/>
                <a:cs typeface="Courier New"/>
              </a:rPr>
              <a:t>[14] </a:t>
            </a:r>
            <a:r>
              <a:rPr lang="en-US" altLang="ja-JP" dirty="0">
                <a:latin typeface="Courier New"/>
                <a:cs typeface="Courier New"/>
              </a:rPr>
              <a:t>Insert </a:t>
            </a:r>
            <a:r>
              <a:rPr lang="en-US" altLang="ja-JP" dirty="0" smtClean="0">
                <a:latin typeface="Courier New"/>
                <a:cs typeface="Courier New"/>
              </a:rPr>
              <a:t>KNI </a:t>
            </a:r>
            <a:r>
              <a:rPr lang="en-US" altLang="ja-JP" dirty="0">
                <a:latin typeface="Courier New"/>
                <a:cs typeface="Courier New"/>
              </a:rPr>
              <a:t>module</a:t>
            </a:r>
            <a:endParaRPr kumimoji="1" lang="ja-JP" altLang="en-US" dirty="0">
              <a:latin typeface="Courier New"/>
              <a:cs typeface="Courier New"/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323528" y="4748884"/>
            <a:ext cx="820891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40877" y="4748884"/>
            <a:ext cx="240101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latin typeface="Courier New"/>
                <a:cs typeface="Courier New"/>
              </a:rPr>
              <a:t>        :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[</a:t>
            </a:r>
            <a:r>
              <a:rPr lang="en-US" altLang="ja-JP" dirty="0">
                <a:latin typeface="Courier New"/>
                <a:cs typeface="Courier New"/>
              </a:rPr>
              <a:t>30] Exit Script</a:t>
            </a:r>
          </a:p>
          <a:p>
            <a:pPr>
              <a:lnSpc>
                <a:spcPct val="50000"/>
              </a:lnSpc>
            </a:pPr>
            <a:endParaRPr lang="en-US" altLang="ja-JP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en-US" altLang="ja-JP" dirty="0">
                <a:latin typeface="Courier New"/>
                <a:cs typeface="Courier New"/>
              </a:rPr>
              <a:t>Option</a:t>
            </a:r>
            <a:r>
              <a:rPr lang="en-US" altLang="ja-JP" dirty="0" smtClean="0">
                <a:latin typeface="Courier New"/>
                <a:cs typeface="Courier New"/>
              </a:rPr>
              <a:t>:</a:t>
            </a:r>
            <a:r>
              <a:rPr lang="en-US" altLang="ja-JP" b="1" dirty="0" smtClean="0">
                <a:solidFill>
                  <a:srgbClr val="DB6E4E"/>
                </a:solidFill>
                <a:latin typeface="Courier New"/>
                <a:cs typeface="Courier New"/>
              </a:rPr>
              <a:t>14</a:t>
            </a:r>
            <a:endParaRPr kumimoji="1" lang="ja-JP" altLang="en-US" b="1" dirty="0">
              <a:solidFill>
                <a:srgbClr val="DB6E4E"/>
              </a:solidFill>
              <a:latin typeface="Courier New"/>
              <a:cs typeface="Courier New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117971" y="0"/>
            <a:ext cx="2036623" cy="369332"/>
          </a:xfrm>
          <a:prstGeom prst="rect">
            <a:avLst/>
          </a:prstGeom>
          <a:noFill/>
          <a:ln w="25400">
            <a:solidFill>
              <a:srgbClr val="DB6E4E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D85A2D"/>
                </a:solidFill>
                <a:latin typeface="Century Gothic"/>
                <a:cs typeface="Century Gothic"/>
              </a:rPr>
              <a:t>For DPDK version</a:t>
            </a:r>
            <a:endParaRPr kumimoji="1" lang="ja-JP" altLang="en-US" dirty="0">
              <a:solidFill>
                <a:srgbClr val="D85A2D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2936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193623" y="4335429"/>
            <a:ext cx="8640960" cy="1757867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79512" y="2391213"/>
            <a:ext cx="8640960" cy="1757867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79512" y="1087769"/>
            <a:ext cx="338437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323528" y="1101004"/>
            <a:ext cx="792088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Setup intel DPDK</a:t>
            </a:r>
            <a:endParaRPr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1520" y="2463221"/>
            <a:ext cx="697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[15] Setup </a:t>
            </a:r>
            <a:r>
              <a:rPr lang="en-US" altLang="ja-JP" dirty="0" err="1">
                <a:latin typeface="Courier New"/>
                <a:cs typeface="Courier New"/>
              </a:rPr>
              <a:t>hugepage</a:t>
            </a:r>
            <a:r>
              <a:rPr lang="en-US" altLang="ja-JP" dirty="0">
                <a:latin typeface="Courier New"/>
                <a:cs typeface="Courier New"/>
              </a:rPr>
              <a:t> mappings for non-NUMA systems</a:t>
            </a:r>
            <a:endParaRPr kumimoji="1" lang="ja-JP" altLang="en-US" dirty="0">
              <a:latin typeface="Courier New"/>
              <a:cs typeface="Courier New"/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323528" y="2967277"/>
            <a:ext cx="820891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0877" y="2967277"/>
            <a:ext cx="240101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latin typeface="Courier New"/>
                <a:cs typeface="Courier New"/>
              </a:rPr>
              <a:t>        :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[</a:t>
            </a:r>
            <a:r>
              <a:rPr lang="en-US" altLang="ja-JP" dirty="0">
                <a:latin typeface="Courier New"/>
                <a:cs typeface="Courier New"/>
              </a:rPr>
              <a:t>30] Exit Script</a:t>
            </a:r>
          </a:p>
          <a:p>
            <a:pPr>
              <a:lnSpc>
                <a:spcPct val="50000"/>
              </a:lnSpc>
            </a:pPr>
            <a:endParaRPr lang="en-US" altLang="ja-JP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en-US" altLang="ja-JP" dirty="0">
                <a:latin typeface="Courier New"/>
                <a:cs typeface="Courier New"/>
              </a:rPr>
              <a:t>Option</a:t>
            </a:r>
            <a:r>
              <a:rPr lang="en-US" altLang="ja-JP" dirty="0" smtClean="0">
                <a:latin typeface="Courier New"/>
                <a:cs typeface="Courier New"/>
              </a:rPr>
              <a:t>:</a:t>
            </a:r>
            <a:r>
              <a:rPr lang="en-US" altLang="ja-JP" b="1" dirty="0" smtClean="0">
                <a:solidFill>
                  <a:srgbClr val="DB6E4E"/>
                </a:solidFill>
                <a:latin typeface="Courier New"/>
                <a:cs typeface="Courier New"/>
              </a:rPr>
              <a:t>15</a:t>
            </a:r>
            <a:endParaRPr kumimoji="1" lang="ja-JP" altLang="en-US" b="1" dirty="0">
              <a:solidFill>
                <a:srgbClr val="DB6E4E"/>
              </a:solidFill>
              <a:latin typeface="Courier New"/>
              <a:cs typeface="Courier New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1520" y="1681644"/>
            <a:ext cx="3583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en-US" altLang="ja-JP" sz="2800" b="1" dirty="0">
                <a:solidFill>
                  <a:srgbClr val="2A7592"/>
                </a:solidFill>
                <a:latin typeface="Century Gothic"/>
                <a:cs typeface="Century Gothic"/>
              </a:rPr>
              <a:t>Setup </a:t>
            </a:r>
            <a:r>
              <a:rPr lang="en-US" altLang="ja-JP" sz="2800" b="1" dirty="0" err="1">
                <a:solidFill>
                  <a:srgbClr val="2A7592"/>
                </a:solidFill>
                <a:latin typeface="Century Gothic"/>
                <a:cs typeface="Century Gothic"/>
              </a:rPr>
              <a:t>hugepages</a:t>
            </a:r>
            <a:endParaRPr lang="en-US" altLang="ja-JP" sz="2800" dirty="0">
              <a:solidFill>
                <a:srgbClr val="2A7592"/>
              </a:solidFill>
              <a:latin typeface="Century Gothic"/>
              <a:cs typeface="Century Gothic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72008" y="4484610"/>
            <a:ext cx="88204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Input the number of 2MB pages</a:t>
            </a:r>
          </a:p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 Example: to have 128MB of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hugepages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available, enter '64' to</a:t>
            </a:r>
          </a:p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 reserve 64 * 2MB pages</a:t>
            </a:r>
          </a:p>
          <a:p>
            <a:endParaRPr lang="en-US" altLang="ja-JP" dirty="0" smtClean="0">
              <a:latin typeface="Courier New"/>
              <a:cs typeface="Courier New"/>
            </a:endParaRPr>
          </a:p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Number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of pages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:</a:t>
            </a:r>
            <a:r>
              <a:rPr lang="en-US" altLang="ja-JP" b="1" dirty="0" smtClean="0">
                <a:solidFill>
                  <a:srgbClr val="DB6E4E"/>
                </a:solidFill>
                <a:latin typeface="Courier New"/>
                <a:cs typeface="Courier New"/>
              </a:rPr>
              <a:t>256</a:t>
            </a:r>
            <a:endParaRPr lang="ja-JP" altLang="en-US" b="1" dirty="0">
              <a:solidFill>
                <a:srgbClr val="DB6E4E"/>
              </a:solidFill>
              <a:latin typeface="Courier New"/>
              <a:cs typeface="Courier New"/>
            </a:endParaRPr>
          </a:p>
        </p:txBody>
      </p:sp>
      <p:sp>
        <p:nvSpPr>
          <p:cNvPr id="2" name="二等辺三角形 1"/>
          <p:cNvSpPr/>
          <p:nvPr/>
        </p:nvSpPr>
        <p:spPr>
          <a:xfrm rot="10800000">
            <a:off x="3925381" y="4106747"/>
            <a:ext cx="990110" cy="36004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117971" y="0"/>
            <a:ext cx="2036623" cy="369332"/>
          </a:xfrm>
          <a:prstGeom prst="rect">
            <a:avLst/>
          </a:prstGeom>
          <a:noFill/>
          <a:ln w="25400">
            <a:solidFill>
              <a:srgbClr val="DB6E4E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D85A2D"/>
                </a:solidFill>
                <a:latin typeface="Century Gothic"/>
                <a:cs typeface="Century Gothic"/>
              </a:rPr>
              <a:t>For DPDK version</a:t>
            </a:r>
            <a:endParaRPr kumimoji="1" lang="ja-JP" altLang="en-US" dirty="0">
              <a:solidFill>
                <a:srgbClr val="D85A2D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6169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7676" y="5616624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79512" y="3844646"/>
            <a:ext cx="8712968" cy="2752706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14548353">
            <a:off x="5959153" y="5639814"/>
            <a:ext cx="432048" cy="792088"/>
          </a:xfrm>
          <a:prstGeom prst="rtTriangle">
            <a:avLst/>
          </a:prstGeom>
          <a:solidFill>
            <a:srgbClr val="86976E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79512" y="2348881"/>
            <a:ext cx="8712968" cy="1296143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79512" y="1087769"/>
            <a:ext cx="338437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323528" y="1101004"/>
            <a:ext cx="792088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Setup intel DPDK</a:t>
            </a:r>
            <a:endParaRPr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1520" y="2362991"/>
            <a:ext cx="5479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[18] Bind Ethernet device to IGB UIO module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323528" y="2780928"/>
            <a:ext cx="820891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0877" y="2708920"/>
            <a:ext cx="215475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urier New"/>
                <a:cs typeface="Courier New"/>
              </a:rPr>
              <a:t> </a:t>
            </a:r>
            <a:r>
              <a:rPr lang="en-US" altLang="ja-JP" sz="1600" dirty="0" smtClean="0">
                <a:latin typeface="Courier New"/>
                <a:cs typeface="Courier New"/>
              </a:rPr>
              <a:t>      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 :</a:t>
            </a:r>
          </a:p>
          <a:p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30] Exit Script</a:t>
            </a:r>
          </a:p>
          <a:p>
            <a:pPr>
              <a:lnSpc>
                <a:spcPct val="50000"/>
              </a:lnSpc>
            </a:pP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Option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:</a:t>
            </a:r>
            <a:r>
              <a:rPr lang="en-US" altLang="ja-JP" sz="1600" b="1" dirty="0" smtClean="0">
                <a:solidFill>
                  <a:srgbClr val="DB6E4E"/>
                </a:solidFill>
                <a:latin typeface="Courier New"/>
                <a:cs typeface="Courier New"/>
              </a:rPr>
              <a:t>18</a:t>
            </a:r>
            <a:endParaRPr kumimoji="1" lang="ja-JP" altLang="en-US" sz="1600" b="1" dirty="0">
              <a:solidFill>
                <a:srgbClr val="DB6E4E"/>
              </a:solidFill>
              <a:latin typeface="Courier New"/>
              <a:cs typeface="Courier New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1520" y="1681644"/>
            <a:ext cx="3634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en-US" altLang="ja-JP" sz="28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Bind </a:t>
            </a:r>
            <a:r>
              <a:rPr lang="en-US" altLang="ja-JP" sz="2800" b="1" dirty="0" err="1" smtClean="0">
                <a:solidFill>
                  <a:srgbClr val="2A7592"/>
                </a:solidFill>
                <a:latin typeface="Century Gothic"/>
                <a:cs typeface="Century Gothic"/>
              </a:rPr>
              <a:t>NiCs</a:t>
            </a:r>
            <a:r>
              <a:rPr lang="en-US" altLang="ja-JP" sz="28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 to DPDK</a:t>
            </a:r>
            <a:endParaRPr lang="en-US" altLang="ja-JP" sz="2800" dirty="0">
              <a:solidFill>
                <a:srgbClr val="2A7592"/>
              </a:solidFill>
              <a:latin typeface="Century Gothic"/>
              <a:cs typeface="Century Gothic"/>
            </a:endParaRPr>
          </a:p>
        </p:txBody>
      </p:sp>
      <p:sp>
        <p:nvSpPr>
          <p:cNvPr id="2" name="二等辺三角形 1"/>
          <p:cNvSpPr/>
          <p:nvPr/>
        </p:nvSpPr>
        <p:spPr>
          <a:xfrm rot="10800000">
            <a:off x="3923929" y="3573016"/>
            <a:ext cx="990110" cy="36004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65631" y="3974457"/>
            <a:ext cx="871296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Courier New"/>
                <a:cs typeface="Courier New"/>
              </a:rPr>
              <a:t>Network devices using kernel driver</a:t>
            </a:r>
          </a:p>
          <a:p>
            <a:r>
              <a:rPr lang="en-US" altLang="ja-JP" sz="1200" dirty="0">
                <a:latin typeface="Courier New"/>
                <a:cs typeface="Courier New"/>
              </a:rPr>
              <a:t>===================================</a:t>
            </a:r>
          </a:p>
          <a:p>
            <a:r>
              <a:rPr lang="en-US" altLang="ja-JP" sz="1200" dirty="0">
                <a:latin typeface="Courier New"/>
                <a:cs typeface="Courier New"/>
              </a:rPr>
              <a:t>0000:03:00.0 '</a:t>
            </a:r>
            <a:r>
              <a:rPr lang="en-US" altLang="ja-JP" sz="1200" dirty="0" smtClean="0">
                <a:latin typeface="Courier New"/>
                <a:cs typeface="Courier New"/>
              </a:rPr>
              <a:t>82545EM Gigabit Ethernet Controller (Copper)' </a:t>
            </a:r>
            <a:r>
              <a:rPr lang="en-US" altLang="ja-JP" sz="1200" dirty="0">
                <a:latin typeface="Courier New"/>
                <a:cs typeface="Courier New"/>
              </a:rPr>
              <a:t>if=eth10 </a:t>
            </a:r>
            <a:r>
              <a:rPr lang="en-US" altLang="ja-JP" sz="1200" dirty="0" err="1">
                <a:latin typeface="Courier New"/>
                <a:cs typeface="Courier New"/>
              </a:rPr>
              <a:t>drv</a:t>
            </a:r>
            <a:r>
              <a:rPr lang="en-US" altLang="ja-JP" sz="1200" dirty="0" smtClean="0">
                <a:latin typeface="Courier New"/>
                <a:cs typeface="Courier New"/>
              </a:rPr>
              <a:t>=e1000 </a:t>
            </a:r>
            <a:r>
              <a:rPr lang="en-US" altLang="ja-JP" sz="1200" dirty="0">
                <a:latin typeface="Courier New"/>
                <a:cs typeface="Courier New"/>
              </a:rPr>
              <a:t>unused</a:t>
            </a:r>
            <a:r>
              <a:rPr lang="en-US" altLang="ja-JP" sz="1200" dirty="0" smtClean="0">
                <a:latin typeface="Courier New"/>
                <a:cs typeface="Courier New"/>
              </a:rPr>
              <a:t>=</a:t>
            </a:r>
            <a:endParaRPr lang="en-US" altLang="ja-JP" sz="1200" dirty="0">
              <a:latin typeface="Courier New"/>
              <a:cs typeface="Courier New"/>
            </a:endParaRPr>
          </a:p>
          <a:p>
            <a:r>
              <a:rPr lang="en-US" altLang="ja-JP" sz="1200" dirty="0">
                <a:latin typeface="Courier New"/>
                <a:cs typeface="Courier New"/>
              </a:rPr>
              <a:t>0000:03:00.1 </a:t>
            </a:r>
            <a:r>
              <a:rPr lang="en-US" altLang="ja-JP" sz="1200" dirty="0" smtClean="0">
                <a:latin typeface="Courier New"/>
                <a:cs typeface="Courier New"/>
              </a:rPr>
              <a:t>'</a:t>
            </a:r>
            <a:r>
              <a:rPr lang="en-US" altLang="ja-JP" sz="1200" dirty="0">
                <a:latin typeface="Courier New"/>
                <a:cs typeface="Courier New"/>
              </a:rPr>
              <a:t>82545EM Gigabit Ethernet Controller (Copper)</a:t>
            </a:r>
            <a:r>
              <a:rPr lang="en-US" altLang="ja-JP" sz="1200" dirty="0" smtClean="0">
                <a:latin typeface="Courier New"/>
                <a:cs typeface="Courier New"/>
              </a:rPr>
              <a:t>' </a:t>
            </a:r>
            <a:r>
              <a:rPr lang="en-US" altLang="ja-JP" sz="1200" dirty="0">
                <a:latin typeface="Courier New"/>
                <a:cs typeface="Courier New"/>
              </a:rPr>
              <a:t>if=eth11 </a:t>
            </a:r>
            <a:r>
              <a:rPr lang="en-US" altLang="ja-JP" sz="1200" dirty="0" err="1">
                <a:latin typeface="Courier New"/>
                <a:cs typeface="Courier New"/>
              </a:rPr>
              <a:t>drv</a:t>
            </a:r>
            <a:r>
              <a:rPr lang="en-US" altLang="ja-JP" sz="1200" dirty="0" smtClean="0">
                <a:latin typeface="Courier New"/>
                <a:cs typeface="Courier New"/>
              </a:rPr>
              <a:t>=e1000 </a:t>
            </a:r>
            <a:r>
              <a:rPr lang="en-US" altLang="ja-JP" sz="1200" dirty="0">
                <a:latin typeface="Courier New"/>
                <a:cs typeface="Courier New"/>
              </a:rPr>
              <a:t>unused</a:t>
            </a:r>
            <a:r>
              <a:rPr lang="en-US" altLang="ja-JP" sz="1200" dirty="0" smtClean="0">
                <a:latin typeface="Courier New"/>
                <a:cs typeface="Courier New"/>
              </a:rPr>
              <a:t>=</a:t>
            </a:r>
            <a:endParaRPr lang="en-US" altLang="ja-JP" sz="1200" dirty="0">
              <a:latin typeface="Courier New"/>
              <a:cs typeface="Courier New"/>
            </a:endParaRPr>
          </a:p>
          <a:p>
            <a:r>
              <a:rPr lang="en-US" altLang="ja-JP" sz="1200" dirty="0">
                <a:latin typeface="Courier New"/>
                <a:cs typeface="Courier New"/>
              </a:rPr>
              <a:t>0000:05:00.0 </a:t>
            </a:r>
            <a:r>
              <a:rPr lang="en-US" altLang="ja-JP" sz="1200" dirty="0" smtClean="0">
                <a:latin typeface="Courier New"/>
                <a:cs typeface="Courier New"/>
              </a:rPr>
              <a:t>'</a:t>
            </a:r>
            <a:r>
              <a:rPr lang="en-US" altLang="ja-JP" sz="1200" dirty="0">
                <a:latin typeface="Courier New"/>
                <a:cs typeface="Courier New"/>
              </a:rPr>
              <a:t>82545EM Gigabit Ethernet Controller (Copper)</a:t>
            </a:r>
            <a:r>
              <a:rPr lang="en-US" altLang="ja-JP" sz="1200" dirty="0" smtClean="0">
                <a:latin typeface="Courier New"/>
                <a:cs typeface="Courier New"/>
              </a:rPr>
              <a:t>' </a:t>
            </a:r>
            <a:r>
              <a:rPr lang="en-US" altLang="ja-JP" sz="1200" dirty="0">
                <a:latin typeface="Courier New"/>
                <a:cs typeface="Courier New"/>
              </a:rPr>
              <a:t>if=eth12 </a:t>
            </a:r>
            <a:r>
              <a:rPr lang="en-US" altLang="ja-JP" sz="1200" dirty="0" err="1">
                <a:latin typeface="Courier New"/>
                <a:cs typeface="Courier New"/>
              </a:rPr>
              <a:t>drv</a:t>
            </a:r>
            <a:r>
              <a:rPr lang="en-US" altLang="ja-JP" sz="1200" dirty="0" smtClean="0">
                <a:latin typeface="Courier New"/>
                <a:cs typeface="Courier New"/>
              </a:rPr>
              <a:t>=e1000 </a:t>
            </a:r>
            <a:r>
              <a:rPr lang="en-US" altLang="ja-JP" sz="1200" dirty="0">
                <a:latin typeface="Courier New"/>
                <a:cs typeface="Courier New"/>
              </a:rPr>
              <a:t>unused</a:t>
            </a:r>
            <a:r>
              <a:rPr lang="en-US" altLang="ja-JP" sz="1200" dirty="0" smtClean="0">
                <a:latin typeface="Courier New"/>
                <a:cs typeface="Courier New"/>
              </a:rPr>
              <a:t>=</a:t>
            </a:r>
            <a:endParaRPr lang="en-US" altLang="ja-JP" sz="1200" dirty="0">
              <a:latin typeface="Courier New"/>
              <a:cs typeface="Courier New"/>
            </a:endParaRPr>
          </a:p>
          <a:p>
            <a:r>
              <a:rPr lang="en-US" altLang="ja-JP" sz="1200" dirty="0">
                <a:latin typeface="Courier New"/>
                <a:cs typeface="Courier New"/>
              </a:rPr>
              <a:t>0000:05:00.1 </a:t>
            </a:r>
            <a:r>
              <a:rPr lang="en-US" altLang="ja-JP" sz="1200" dirty="0" smtClean="0">
                <a:latin typeface="Courier New"/>
                <a:cs typeface="Courier New"/>
              </a:rPr>
              <a:t>'</a:t>
            </a:r>
            <a:r>
              <a:rPr lang="en-US" altLang="ja-JP" sz="1200" dirty="0">
                <a:latin typeface="Courier New"/>
                <a:cs typeface="Courier New"/>
              </a:rPr>
              <a:t>82545EM Gigabit Ethernet Controller (Copper)</a:t>
            </a:r>
            <a:r>
              <a:rPr lang="en-US" altLang="ja-JP" sz="1200" dirty="0" smtClean="0">
                <a:latin typeface="Courier New"/>
                <a:cs typeface="Courier New"/>
              </a:rPr>
              <a:t>' </a:t>
            </a:r>
            <a:r>
              <a:rPr lang="en-US" altLang="ja-JP" sz="1200" dirty="0">
                <a:latin typeface="Courier New"/>
                <a:cs typeface="Courier New"/>
              </a:rPr>
              <a:t>if=eth13 </a:t>
            </a:r>
            <a:r>
              <a:rPr lang="en-US" altLang="ja-JP" sz="1200" dirty="0" err="1">
                <a:latin typeface="Courier New"/>
                <a:cs typeface="Courier New"/>
              </a:rPr>
              <a:t>drv</a:t>
            </a:r>
            <a:r>
              <a:rPr lang="en-US" altLang="ja-JP" sz="1200" dirty="0" smtClean="0">
                <a:latin typeface="Courier New"/>
                <a:cs typeface="Courier New"/>
              </a:rPr>
              <a:t>=e1000 </a:t>
            </a:r>
            <a:r>
              <a:rPr lang="en-US" altLang="ja-JP" sz="1200" dirty="0">
                <a:latin typeface="Courier New"/>
                <a:cs typeface="Courier New"/>
              </a:rPr>
              <a:t>unused</a:t>
            </a:r>
            <a:r>
              <a:rPr lang="en-US" altLang="ja-JP" sz="1200" dirty="0" smtClean="0">
                <a:latin typeface="Courier New"/>
                <a:cs typeface="Courier New"/>
              </a:rPr>
              <a:t>=</a:t>
            </a:r>
            <a:endParaRPr lang="en-US" altLang="ja-JP" sz="1200" dirty="0">
              <a:latin typeface="Courier New"/>
              <a:cs typeface="Courier New"/>
            </a:endParaRPr>
          </a:p>
          <a:p>
            <a:r>
              <a:rPr lang="en-US" altLang="ja-JP" sz="1200" dirty="0">
                <a:latin typeface="Courier New"/>
                <a:cs typeface="Courier New"/>
              </a:rPr>
              <a:t>0000:07:00.0 </a:t>
            </a:r>
            <a:r>
              <a:rPr lang="en-US" altLang="ja-JP" sz="1200" dirty="0" smtClean="0">
                <a:latin typeface="Courier New"/>
                <a:cs typeface="Courier New"/>
              </a:rPr>
              <a:t>'</a:t>
            </a:r>
            <a:r>
              <a:rPr lang="en-US" altLang="ja-JP" sz="1200" dirty="0">
                <a:latin typeface="Courier New"/>
                <a:cs typeface="Courier New"/>
              </a:rPr>
              <a:t>82545EM Gigabit Ethernet Controller (Copper)</a:t>
            </a:r>
            <a:r>
              <a:rPr lang="en-US" altLang="ja-JP" sz="1200" dirty="0" smtClean="0">
                <a:latin typeface="Courier New"/>
                <a:cs typeface="Courier New"/>
              </a:rPr>
              <a:t>' </a:t>
            </a:r>
            <a:r>
              <a:rPr lang="en-US" altLang="ja-JP" sz="1200" dirty="0">
                <a:latin typeface="Courier New"/>
                <a:cs typeface="Courier New"/>
              </a:rPr>
              <a:t>if=eth0 </a:t>
            </a:r>
            <a:r>
              <a:rPr lang="en-US" altLang="ja-JP" sz="1200" dirty="0" err="1">
                <a:latin typeface="Courier New"/>
                <a:cs typeface="Courier New"/>
              </a:rPr>
              <a:t>drv</a:t>
            </a:r>
            <a:r>
              <a:rPr lang="en-US" altLang="ja-JP" sz="1200" dirty="0">
                <a:latin typeface="Courier New"/>
                <a:cs typeface="Courier New"/>
              </a:rPr>
              <a:t>=</a:t>
            </a:r>
            <a:r>
              <a:rPr lang="en-US" altLang="ja-JP" sz="1200" dirty="0" err="1">
                <a:latin typeface="Courier New"/>
                <a:cs typeface="Courier New"/>
              </a:rPr>
              <a:t>igb</a:t>
            </a:r>
            <a:r>
              <a:rPr lang="en-US" altLang="ja-JP" sz="1200" dirty="0">
                <a:latin typeface="Courier New"/>
                <a:cs typeface="Courier New"/>
              </a:rPr>
              <a:t> unused</a:t>
            </a:r>
            <a:r>
              <a:rPr lang="en-US" altLang="ja-JP" sz="1200" dirty="0" smtClean="0">
                <a:latin typeface="Courier New"/>
                <a:cs typeface="Courier New"/>
              </a:rPr>
              <a:t>= </a:t>
            </a:r>
            <a:r>
              <a:rPr lang="en-US" altLang="ja-JP" sz="1200" dirty="0">
                <a:latin typeface="Courier New"/>
                <a:cs typeface="Courier New"/>
              </a:rPr>
              <a:t>*Active*</a:t>
            </a:r>
          </a:p>
          <a:p>
            <a:endParaRPr lang="en-US" altLang="ja-JP" sz="1200" dirty="0" smtClean="0">
              <a:latin typeface="Courier New"/>
              <a:cs typeface="Courier New"/>
            </a:endParaRPr>
          </a:p>
          <a:p>
            <a:r>
              <a:rPr lang="en-US" altLang="ja-JP" sz="1200" dirty="0" smtClean="0">
                <a:latin typeface="Courier New"/>
                <a:cs typeface="Courier New"/>
              </a:rPr>
              <a:t>Other </a:t>
            </a:r>
            <a:r>
              <a:rPr lang="en-US" altLang="ja-JP" sz="1200" dirty="0">
                <a:latin typeface="Courier New"/>
                <a:cs typeface="Courier New"/>
              </a:rPr>
              <a:t>network devices</a:t>
            </a:r>
          </a:p>
          <a:p>
            <a:r>
              <a:rPr lang="en-US" altLang="ja-JP" sz="1200" dirty="0">
                <a:latin typeface="Courier New"/>
                <a:cs typeface="Courier New"/>
              </a:rPr>
              <a:t>=====================</a:t>
            </a:r>
          </a:p>
          <a:p>
            <a:r>
              <a:rPr lang="en-US" altLang="ja-JP" sz="1200" dirty="0">
                <a:latin typeface="Courier New"/>
                <a:cs typeface="Courier New"/>
              </a:rPr>
              <a:t>&lt;none</a:t>
            </a:r>
            <a:r>
              <a:rPr lang="en-US" altLang="ja-JP" sz="1200" dirty="0" smtClean="0">
                <a:latin typeface="Courier New"/>
                <a:cs typeface="Courier New"/>
              </a:rPr>
              <a:t>&gt;</a:t>
            </a:r>
            <a:endParaRPr lang="en-US" altLang="ja-JP" sz="1200" dirty="0">
              <a:latin typeface="Courier New"/>
              <a:cs typeface="Courier New"/>
            </a:endParaRPr>
          </a:p>
          <a:p>
            <a:endParaRPr lang="en-US" altLang="ja-JP" sz="1200" dirty="0" smtClean="0">
              <a:latin typeface="Courier New"/>
              <a:cs typeface="Courier New"/>
            </a:endParaRPr>
          </a:p>
          <a:p>
            <a:r>
              <a:rPr lang="en-US" altLang="ja-JP" sz="1200" dirty="0" smtClean="0">
                <a:latin typeface="Courier New"/>
                <a:cs typeface="Courier New"/>
              </a:rPr>
              <a:t>Enter </a:t>
            </a:r>
            <a:r>
              <a:rPr lang="en-US" altLang="ja-JP" sz="1200" dirty="0">
                <a:latin typeface="Courier New"/>
                <a:cs typeface="Courier New"/>
              </a:rPr>
              <a:t>PCI address of device to bind to IGB UIO </a:t>
            </a:r>
            <a:r>
              <a:rPr lang="en-US" altLang="ja-JP" sz="1200" dirty="0" smtClean="0">
                <a:latin typeface="Courier New"/>
                <a:cs typeface="Courier New"/>
              </a:rPr>
              <a:t>driver:</a:t>
            </a:r>
            <a:r>
              <a:rPr lang="en-US" altLang="ja-JP" sz="1200" b="1" dirty="0" smtClean="0">
                <a:solidFill>
                  <a:srgbClr val="DB6E4E"/>
                </a:solidFill>
                <a:latin typeface="Courier New"/>
                <a:cs typeface="Courier New"/>
              </a:rPr>
              <a:t>eth10</a:t>
            </a:r>
            <a:endParaRPr lang="ja-JP" altLang="en-US" sz="1200" b="1" dirty="0">
              <a:solidFill>
                <a:srgbClr val="DB6E4E"/>
              </a:solidFill>
              <a:latin typeface="Courier New"/>
              <a:cs typeface="Courier New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592770" y="5529890"/>
            <a:ext cx="3384376" cy="576064"/>
          </a:xfrm>
          <a:prstGeom prst="roundRect">
            <a:avLst/>
          </a:prstGeom>
          <a:solidFill>
            <a:schemeClr val="bg1"/>
          </a:solidFill>
          <a:ln w="44450" cmpd="sng">
            <a:solidFill>
              <a:srgbClr val="86976E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33384" y="5587788"/>
            <a:ext cx="3070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You must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choice 2 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NiCs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117971" y="0"/>
            <a:ext cx="2036623" cy="369332"/>
          </a:xfrm>
          <a:prstGeom prst="rect">
            <a:avLst/>
          </a:prstGeom>
          <a:noFill/>
          <a:ln w="25400">
            <a:solidFill>
              <a:srgbClr val="DB6E4E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D85A2D"/>
                </a:solidFill>
                <a:latin typeface="Century Gothic"/>
                <a:cs typeface="Century Gothic"/>
              </a:rPr>
              <a:t>For DPDK version</a:t>
            </a:r>
            <a:endParaRPr kumimoji="1" lang="ja-JP" altLang="en-US" dirty="0">
              <a:solidFill>
                <a:srgbClr val="D85A2D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6200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7676" y="5616624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79512" y="4134556"/>
            <a:ext cx="8640960" cy="2635034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直角三角形 18"/>
          <p:cNvSpPr/>
          <p:nvPr/>
        </p:nvSpPr>
        <p:spPr>
          <a:xfrm rot="13054316">
            <a:off x="7197276" y="3827861"/>
            <a:ext cx="361451" cy="1032101"/>
          </a:xfrm>
          <a:prstGeom prst="rtTriangle">
            <a:avLst/>
          </a:prstGeom>
          <a:solidFill>
            <a:srgbClr val="86976E"/>
          </a:solidFill>
          <a:ln w="19050" cmpd="sng">
            <a:solidFill>
              <a:srgbClr val="86976E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79512" y="1087769"/>
            <a:ext cx="5832648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1520" y="1052736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chemeClr val="bg1"/>
                </a:solidFill>
                <a:latin typeface="Century Gothic"/>
                <a:cs typeface="Century Gothic"/>
              </a:rPr>
              <a:t>Setup Lagopus configuration </a:t>
            </a:r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file</a:t>
            </a:r>
            <a:endParaRPr lang="en-US" altLang="ja-JP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9512" y="1700809"/>
            <a:ext cx="8640960" cy="1826969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-14111" y="1647235"/>
            <a:ext cx="8676456" cy="1795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</a:pPr>
            <a:r>
              <a:rPr lang="en-US" altLang="ja-JP" dirty="0">
                <a:solidFill>
                  <a:srgbClr val="595959"/>
                </a:solidFill>
                <a:latin typeface="Courier New"/>
                <a:cs typeface="Courier New"/>
              </a:rPr>
              <a:t>$ cd 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usr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/local/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etc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</a:t>
            </a:r>
            <a:endParaRPr lang="en-US" altLang="ja-JP" dirty="0">
              <a:solidFill>
                <a:srgbClr val="595959"/>
              </a:solidFill>
              <a:latin typeface="Courier New"/>
              <a:cs typeface="Courier New"/>
            </a:endParaRPr>
          </a:p>
          <a:p>
            <a:pPr lvl="1">
              <a:lnSpc>
                <a:spcPct val="130000"/>
              </a:lnSpc>
            </a:pP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$ 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mkdir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lagopus</a:t>
            </a:r>
            <a:endParaRPr lang="en-US" altLang="ja-JP" dirty="0">
              <a:solidFill>
                <a:srgbClr val="595959"/>
              </a:solidFill>
              <a:latin typeface="Courier New"/>
              <a:cs typeface="Courier New"/>
            </a:endParaRPr>
          </a:p>
          <a:p>
            <a:pPr lvl="1">
              <a:lnSpc>
                <a:spcPct val="130000"/>
              </a:lnSpc>
            </a:pP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$ 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sudo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cp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 ~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lagopus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misc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/examples/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lagopus.dsl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 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usr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</a:t>
            </a:r>
          </a:p>
          <a:p>
            <a:pPr lvl="1"/>
            <a:r>
              <a:rPr lang="en-US" altLang="ja-JP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 local/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etc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lagopus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</a:t>
            </a:r>
            <a:endParaRPr lang="en-US" altLang="ja-JP" dirty="0">
              <a:solidFill>
                <a:srgbClr val="595959"/>
              </a:solidFill>
              <a:latin typeface="Courier New"/>
              <a:cs typeface="Courier New"/>
            </a:endParaRPr>
          </a:p>
          <a:p>
            <a:pPr lvl="1">
              <a:lnSpc>
                <a:spcPct val="130000"/>
              </a:lnSpc>
            </a:pPr>
            <a:r>
              <a:rPr lang="en-US" altLang="ja-JP" dirty="0">
                <a:solidFill>
                  <a:srgbClr val="595959"/>
                </a:solidFill>
                <a:latin typeface="Courier New"/>
                <a:cs typeface="Courier New"/>
              </a:rPr>
              <a:t>$ 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sudo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 vi/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usr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/local/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etc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lagopus</a:t>
            </a:r>
            <a:r>
              <a:rPr lang="en-US" altLang="ja-JP" dirty="0" smtClean="0">
                <a:solidFill>
                  <a:srgbClr val="595959"/>
                </a:solidFill>
                <a:latin typeface="Courier New"/>
                <a:cs typeface="Courier New"/>
              </a:rPr>
              <a:t>/</a:t>
            </a:r>
            <a:r>
              <a:rPr lang="en-US" altLang="ja-JP" dirty="0" err="1" smtClean="0">
                <a:solidFill>
                  <a:srgbClr val="595959"/>
                </a:solidFill>
                <a:latin typeface="Courier New"/>
                <a:cs typeface="Courier New"/>
              </a:rPr>
              <a:t>lagopus.dsl</a:t>
            </a:r>
            <a:endParaRPr lang="en-US" altLang="ja-JP" dirty="0">
              <a:solidFill>
                <a:srgbClr val="595959"/>
              </a:solidFill>
              <a:latin typeface="Courier New"/>
              <a:cs typeface="Courier New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7381" y="4210428"/>
            <a:ext cx="7403201" cy="2559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Courier New"/>
                <a:cs typeface="Courier New"/>
              </a:rPr>
              <a:t>channel channel01 create -</a:t>
            </a:r>
            <a:r>
              <a:rPr lang="en-US" altLang="ja-JP" sz="1400" dirty="0" err="1">
                <a:latin typeface="Courier New"/>
                <a:cs typeface="Courier New"/>
              </a:rPr>
              <a:t>dst-addr</a:t>
            </a:r>
            <a:r>
              <a:rPr lang="en-US" altLang="ja-JP" sz="1400" dirty="0">
                <a:latin typeface="Courier New"/>
                <a:cs typeface="Courier New"/>
              </a:rPr>
              <a:t> 127.0.0.1 -protocol </a:t>
            </a:r>
            <a:r>
              <a:rPr lang="en-US" altLang="ja-JP" sz="1400" dirty="0" err="1" smtClean="0">
                <a:latin typeface="Courier New"/>
                <a:cs typeface="Courier New"/>
              </a:rPr>
              <a:t>tcp</a:t>
            </a:r>
            <a:endParaRPr lang="en-US" altLang="ja-JP" sz="14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altLang="ja-JP" sz="1400" dirty="0">
                <a:latin typeface="Courier New"/>
                <a:cs typeface="Courier New"/>
              </a:rPr>
              <a:t>controller controller01 create -channel channel01 -role equal </a:t>
            </a:r>
            <a:endParaRPr lang="en-US" altLang="ja-JP" sz="1400" dirty="0" smtClean="0">
              <a:latin typeface="Courier New"/>
              <a:cs typeface="Courier New"/>
            </a:endParaRPr>
          </a:p>
          <a:p>
            <a:r>
              <a:rPr lang="en-US" altLang="ja-JP" sz="1400" dirty="0" smtClean="0">
                <a:latin typeface="Courier New"/>
                <a:cs typeface="Courier New"/>
              </a:rPr>
              <a:t>-</a:t>
            </a:r>
            <a:r>
              <a:rPr lang="en-US" altLang="ja-JP" sz="1400" dirty="0">
                <a:latin typeface="Courier New"/>
                <a:cs typeface="Courier New"/>
              </a:rPr>
              <a:t>connection-type </a:t>
            </a:r>
            <a:r>
              <a:rPr lang="en-US" altLang="ja-JP" sz="1400" dirty="0" smtClean="0">
                <a:latin typeface="Courier New"/>
                <a:cs typeface="Courier New"/>
              </a:rPr>
              <a:t>main</a:t>
            </a:r>
            <a:endParaRPr lang="en-US" altLang="ja-JP" sz="14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altLang="ja-JP" sz="1400" dirty="0">
                <a:latin typeface="Courier New"/>
                <a:cs typeface="Courier New"/>
              </a:rPr>
              <a:t>interface interface01 create -type </a:t>
            </a:r>
            <a:r>
              <a:rPr lang="en-US" altLang="ja-JP" sz="1400" b="1" dirty="0" err="1">
                <a:solidFill>
                  <a:srgbClr val="DB6E4E"/>
                </a:solidFill>
                <a:latin typeface="Courier New"/>
                <a:cs typeface="Courier New"/>
              </a:rPr>
              <a:t>ethernet-dpdk-phy</a:t>
            </a:r>
            <a:r>
              <a:rPr lang="en-US" altLang="ja-JP" sz="1400" b="1" dirty="0">
                <a:solidFill>
                  <a:srgbClr val="DB6E4E"/>
                </a:solidFill>
                <a:latin typeface="Courier New"/>
                <a:cs typeface="Courier New"/>
              </a:rPr>
              <a:t> </a:t>
            </a:r>
            <a:r>
              <a:rPr lang="en-US" altLang="ja-JP" sz="1400" dirty="0">
                <a:latin typeface="Courier New"/>
                <a:cs typeface="Courier New"/>
              </a:rPr>
              <a:t>-port-number </a:t>
            </a:r>
            <a:r>
              <a:rPr lang="en-US" altLang="ja-JP" sz="1400" dirty="0" smtClean="0">
                <a:latin typeface="Courier New"/>
                <a:cs typeface="Courier New"/>
              </a:rPr>
              <a:t>0</a:t>
            </a:r>
            <a:endParaRPr lang="en-US" altLang="ja-JP" sz="1400" dirty="0">
              <a:latin typeface="Courier New"/>
              <a:cs typeface="Courier New"/>
            </a:endParaRPr>
          </a:p>
          <a:p>
            <a:r>
              <a:rPr lang="en-US" altLang="ja-JP" sz="1400" dirty="0">
                <a:latin typeface="Courier New"/>
                <a:cs typeface="Courier New"/>
              </a:rPr>
              <a:t>interface interface02 create -type </a:t>
            </a:r>
            <a:r>
              <a:rPr lang="en-US" altLang="ja-JP" sz="1400" b="1" dirty="0" err="1">
                <a:solidFill>
                  <a:srgbClr val="DB6E4E"/>
                </a:solidFill>
                <a:latin typeface="Courier New"/>
                <a:cs typeface="Courier New"/>
              </a:rPr>
              <a:t>ethernet-dpdk-phy</a:t>
            </a:r>
            <a:r>
              <a:rPr lang="en-US" altLang="ja-JP" sz="1400" b="1" dirty="0">
                <a:solidFill>
                  <a:srgbClr val="DB6E4E"/>
                </a:solidFill>
                <a:latin typeface="Courier New"/>
                <a:cs typeface="Courier New"/>
              </a:rPr>
              <a:t> </a:t>
            </a:r>
            <a:r>
              <a:rPr lang="en-US" altLang="ja-JP" sz="1400" dirty="0">
                <a:latin typeface="Courier New"/>
                <a:cs typeface="Courier New"/>
              </a:rPr>
              <a:t>-port-number </a:t>
            </a:r>
            <a:r>
              <a:rPr lang="en-US" altLang="ja-JP" sz="1400" dirty="0" smtClean="0">
                <a:latin typeface="Courier New"/>
                <a:cs typeface="Courier New"/>
              </a:rPr>
              <a:t>1</a:t>
            </a:r>
            <a:endParaRPr lang="en-US" altLang="ja-JP" sz="14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altLang="ja-JP" sz="1400" dirty="0">
                <a:latin typeface="Courier New"/>
                <a:cs typeface="Courier New"/>
              </a:rPr>
              <a:t>port port01 create -interface </a:t>
            </a:r>
            <a:r>
              <a:rPr lang="en-US" altLang="ja-JP" sz="1400" dirty="0" smtClean="0">
                <a:latin typeface="Courier New"/>
                <a:cs typeface="Courier New"/>
              </a:rPr>
              <a:t>interface01</a:t>
            </a:r>
            <a:endParaRPr lang="en-US" altLang="ja-JP" sz="1400" dirty="0">
              <a:latin typeface="Courier New"/>
              <a:cs typeface="Courier New"/>
            </a:endParaRPr>
          </a:p>
          <a:p>
            <a:r>
              <a:rPr lang="en-US" altLang="ja-JP" sz="1400" dirty="0">
                <a:latin typeface="Courier New"/>
                <a:cs typeface="Courier New"/>
              </a:rPr>
              <a:t>port port02 create -interface </a:t>
            </a:r>
            <a:r>
              <a:rPr lang="en-US" altLang="ja-JP" sz="1400" dirty="0" smtClean="0">
                <a:latin typeface="Courier New"/>
                <a:cs typeface="Courier New"/>
              </a:rPr>
              <a:t>interface02</a:t>
            </a:r>
            <a:endParaRPr lang="en-US" altLang="ja-JP" sz="14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altLang="ja-JP" sz="1400" dirty="0">
                <a:latin typeface="Courier New"/>
                <a:cs typeface="Courier New"/>
              </a:rPr>
              <a:t>bridge bridge01 create -controller controller01 -port port01 1 </a:t>
            </a:r>
            <a:endParaRPr lang="en-US" altLang="ja-JP" sz="1400" dirty="0" smtClean="0">
              <a:latin typeface="Courier New"/>
              <a:cs typeface="Courier New"/>
            </a:endParaRPr>
          </a:p>
          <a:p>
            <a:r>
              <a:rPr lang="en-US" altLang="ja-JP" sz="1400" dirty="0" smtClean="0">
                <a:latin typeface="Courier New"/>
                <a:cs typeface="Courier New"/>
              </a:rPr>
              <a:t>-</a:t>
            </a:r>
            <a:r>
              <a:rPr lang="en-US" altLang="ja-JP" sz="1400" dirty="0">
                <a:latin typeface="Courier New"/>
                <a:cs typeface="Courier New"/>
              </a:rPr>
              <a:t>port port02 2 -</a:t>
            </a:r>
            <a:r>
              <a:rPr lang="en-US" altLang="ja-JP" sz="1400" dirty="0" err="1">
                <a:latin typeface="Courier New"/>
                <a:cs typeface="Courier New"/>
              </a:rPr>
              <a:t>dpid</a:t>
            </a:r>
            <a:r>
              <a:rPr lang="en-US" altLang="ja-JP" sz="1400" dirty="0">
                <a:latin typeface="Courier New"/>
                <a:cs typeface="Courier New"/>
              </a:rPr>
              <a:t> </a:t>
            </a:r>
            <a:r>
              <a:rPr lang="en-US" altLang="ja-JP" sz="1400" dirty="0" smtClean="0">
                <a:latin typeface="Courier New"/>
                <a:cs typeface="Courier New"/>
              </a:rPr>
              <a:t>0x1</a:t>
            </a:r>
            <a:endParaRPr lang="en-US" altLang="ja-JP" sz="14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altLang="ja-JP" sz="1400" dirty="0">
                <a:latin typeface="Courier New"/>
                <a:cs typeface="Courier New"/>
              </a:rPr>
              <a:t>bridge bridge01 enable</a:t>
            </a:r>
            <a:endParaRPr kumimoji="1" lang="ja-JP" altLang="en-US" sz="1400" dirty="0">
              <a:latin typeface="Courier New"/>
              <a:cs typeface="Courier New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8786" y="3573016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en-US" altLang="ja-JP" sz="2400" b="1" dirty="0" err="1" smtClean="0">
                <a:solidFill>
                  <a:srgbClr val="2A7592"/>
                </a:solidFill>
                <a:latin typeface="Century Gothic"/>
                <a:cs typeface="Century Gothic"/>
              </a:rPr>
              <a:t>Lagopus.dsl</a:t>
            </a:r>
            <a:endParaRPr lang="en-US" altLang="ja-JP" sz="2400" b="1" dirty="0">
              <a:solidFill>
                <a:srgbClr val="2A7592"/>
              </a:solidFill>
              <a:latin typeface="Century Gothic"/>
              <a:cs typeface="Century Gothic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004048" y="3630913"/>
            <a:ext cx="4005679" cy="576064"/>
          </a:xfrm>
          <a:prstGeom prst="roundRect">
            <a:avLst/>
          </a:prstGeom>
          <a:solidFill>
            <a:schemeClr val="bg1"/>
          </a:solidFill>
          <a:ln w="44450" cmpd="sng">
            <a:solidFill>
              <a:srgbClr val="86976E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988484" y="3745254"/>
            <a:ext cx="413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Delete - device eth0, - device eth1 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17971" y="0"/>
            <a:ext cx="2036623" cy="369332"/>
          </a:xfrm>
          <a:prstGeom prst="rect">
            <a:avLst/>
          </a:prstGeom>
          <a:noFill/>
          <a:ln w="25400">
            <a:solidFill>
              <a:srgbClr val="DB6E4E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D85A2D"/>
                </a:solidFill>
                <a:latin typeface="Century Gothic"/>
                <a:cs typeface="Century Gothic"/>
              </a:rPr>
              <a:t>For DPDK version</a:t>
            </a:r>
            <a:endParaRPr kumimoji="1" lang="ja-JP" altLang="en-US" dirty="0">
              <a:solidFill>
                <a:srgbClr val="D85A2D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6454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/>
          <p:cNvSpPr/>
          <p:nvPr/>
        </p:nvSpPr>
        <p:spPr>
          <a:xfrm>
            <a:off x="2987824" y="1700808"/>
            <a:ext cx="5976664" cy="504056"/>
          </a:xfrm>
          <a:prstGeom prst="roundRect">
            <a:avLst/>
          </a:prstGeom>
          <a:solidFill>
            <a:schemeClr val="bg1"/>
          </a:solidFill>
          <a:ln w="44450" cmpd="sng">
            <a:solidFill>
              <a:srgbClr val="86976E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676" y="5616624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79512" y="2348880"/>
            <a:ext cx="8746099" cy="3888432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79512" y="1087769"/>
            <a:ext cx="5832648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1520" y="1052736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chemeClr val="bg1"/>
                </a:solidFill>
                <a:latin typeface="Century Gothic"/>
                <a:cs typeface="Century Gothic"/>
              </a:rPr>
              <a:t>Setup Lagopus configuration </a:t>
            </a:r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file</a:t>
            </a:r>
            <a:endParaRPr lang="en-US" altLang="ja-JP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79512" y="1700808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en-US" altLang="ja-JP" sz="2400" b="1" dirty="0" err="1" smtClean="0">
                <a:solidFill>
                  <a:srgbClr val="2A7592"/>
                </a:solidFill>
                <a:latin typeface="Century Gothic"/>
                <a:cs typeface="Century Gothic"/>
              </a:rPr>
              <a:t>Lagopus.dsl</a:t>
            </a:r>
            <a:endParaRPr lang="en-US" altLang="ja-JP" sz="2400" b="1" dirty="0">
              <a:solidFill>
                <a:srgbClr val="2A7592"/>
              </a:solidFill>
              <a:latin typeface="Century Gothic"/>
              <a:cs typeface="Century Gothic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092963" y="1752640"/>
            <a:ext cx="583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ポート数が足りないので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Network namespace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を活用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</p:spTree>
    <p:extLst>
      <p:ext uri="{BB962C8B-B14F-4D97-AF65-F5344CB8AC3E}">
        <p14:creationId xmlns:p14="http://schemas.microsoft.com/office/powerpoint/2010/main" val="3011711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107504" y="0"/>
            <a:ext cx="8964488" cy="674136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79512" y="188640"/>
            <a:ext cx="8746099" cy="648072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51520" y="260648"/>
            <a:ext cx="8640960" cy="6247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channel channel01 create -</a:t>
            </a:r>
            <a:r>
              <a:rPr lang="en-US" altLang="ja-JP" sz="1600" dirty="0" err="1"/>
              <a:t>dst-addr</a:t>
            </a:r>
            <a:r>
              <a:rPr lang="en-US" altLang="ja-JP" sz="1600" dirty="0"/>
              <a:t> 127.0.0.1 -protocol </a:t>
            </a:r>
            <a:r>
              <a:rPr lang="en-US" altLang="ja-JP" sz="1600" dirty="0" err="1"/>
              <a:t>tcp</a:t>
            </a:r>
            <a:endParaRPr lang="en-US" altLang="ja-JP" sz="1600" dirty="0"/>
          </a:p>
          <a:p>
            <a:r>
              <a:rPr lang="en-US" altLang="ja-JP" sz="1600" dirty="0"/>
              <a:t>channel channel02 create -</a:t>
            </a:r>
            <a:r>
              <a:rPr lang="en-US" altLang="ja-JP" sz="1600" dirty="0" err="1"/>
              <a:t>dst-addr</a:t>
            </a:r>
            <a:r>
              <a:rPr lang="en-US" altLang="ja-JP" sz="1600" dirty="0"/>
              <a:t> 127.0.0.1 -protocol </a:t>
            </a:r>
            <a:r>
              <a:rPr lang="en-US" altLang="ja-JP" sz="1600" dirty="0" err="1"/>
              <a:t>tcp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/>
              <a:t>controller controller01 create -channel channel01 -role equal -connection-type main</a:t>
            </a:r>
          </a:p>
          <a:p>
            <a:r>
              <a:rPr lang="en-US" altLang="ja-JP" sz="1600" dirty="0"/>
              <a:t>controller controller02 create -channel channel02 -role equal -connection-type main</a:t>
            </a:r>
          </a:p>
          <a:p>
            <a:endParaRPr lang="en-US" altLang="ja-JP" sz="1600" dirty="0"/>
          </a:p>
          <a:p>
            <a:r>
              <a:rPr lang="en-US" altLang="ja-JP" sz="1600" dirty="0"/>
              <a:t>interface interface01 create -type </a:t>
            </a:r>
            <a:r>
              <a:rPr lang="en-US" altLang="ja-JP" sz="1600" dirty="0" err="1">
                <a:solidFill>
                  <a:srgbClr val="DB6E4E"/>
                </a:solidFill>
              </a:rPr>
              <a:t>ethernet-rawsock</a:t>
            </a:r>
            <a:r>
              <a:rPr lang="en-US" altLang="ja-JP" sz="1600" dirty="0">
                <a:solidFill>
                  <a:srgbClr val="DB6E4E"/>
                </a:solidFill>
              </a:rPr>
              <a:t> -device veth0 </a:t>
            </a:r>
            <a:endParaRPr lang="en-US" altLang="ja-JP" sz="1600" dirty="0"/>
          </a:p>
          <a:p>
            <a:r>
              <a:rPr lang="en-US" altLang="ja-JP" sz="1600" dirty="0"/>
              <a:t>interface interface02 create -type </a:t>
            </a:r>
            <a:r>
              <a:rPr lang="en-US" altLang="ja-JP" sz="1600" dirty="0" err="1">
                <a:solidFill>
                  <a:srgbClr val="DB6E4E"/>
                </a:solidFill>
              </a:rPr>
              <a:t>ethernet-rawsock</a:t>
            </a:r>
            <a:r>
              <a:rPr lang="en-US" altLang="ja-JP" sz="1600" dirty="0">
                <a:solidFill>
                  <a:srgbClr val="DB6E4E"/>
                </a:solidFill>
              </a:rPr>
              <a:t> -device veth1 </a:t>
            </a:r>
            <a:endParaRPr lang="en-US" altLang="ja-JP" sz="1600" dirty="0"/>
          </a:p>
          <a:p>
            <a:r>
              <a:rPr lang="en-US" altLang="ja-JP" sz="1600" dirty="0"/>
              <a:t>interface interface03 create -type </a:t>
            </a:r>
            <a:r>
              <a:rPr lang="en-US" altLang="ja-JP" sz="1600" dirty="0" err="1">
                <a:solidFill>
                  <a:srgbClr val="DB6E4E"/>
                </a:solidFill>
              </a:rPr>
              <a:t>ethernet-rawsock</a:t>
            </a:r>
            <a:r>
              <a:rPr lang="en-US" altLang="ja-JP" sz="1600" dirty="0">
                <a:solidFill>
                  <a:srgbClr val="DB6E4E"/>
                </a:solidFill>
              </a:rPr>
              <a:t> -device veth2 </a:t>
            </a:r>
            <a:endParaRPr lang="en-US" altLang="ja-JP" sz="1600" dirty="0"/>
          </a:p>
          <a:p>
            <a:r>
              <a:rPr lang="en-US" altLang="ja-JP" sz="1600" dirty="0"/>
              <a:t>interface interface04 create -type </a:t>
            </a:r>
            <a:r>
              <a:rPr lang="en-US" altLang="ja-JP" sz="1600" dirty="0" err="1">
                <a:solidFill>
                  <a:srgbClr val="DB6E4E"/>
                </a:solidFill>
              </a:rPr>
              <a:t>ethernet-rawsock</a:t>
            </a:r>
            <a:r>
              <a:rPr lang="en-US" altLang="ja-JP" sz="1600" dirty="0">
                <a:solidFill>
                  <a:srgbClr val="DB6E4E"/>
                </a:solidFill>
              </a:rPr>
              <a:t> -device veth3 </a:t>
            </a:r>
            <a:endParaRPr lang="en-US" altLang="ja-JP" sz="1600" dirty="0"/>
          </a:p>
          <a:p>
            <a:r>
              <a:rPr lang="en-US" altLang="ja-JP" sz="1600" dirty="0"/>
              <a:t>interface interface05 create -type </a:t>
            </a:r>
            <a:r>
              <a:rPr lang="en-US" altLang="ja-JP" sz="1600" dirty="0" err="1">
                <a:solidFill>
                  <a:srgbClr val="DB6E4E"/>
                </a:solidFill>
              </a:rPr>
              <a:t>ethernet-rawsock</a:t>
            </a:r>
            <a:r>
              <a:rPr lang="en-US" altLang="ja-JP" sz="1600" dirty="0">
                <a:solidFill>
                  <a:srgbClr val="DB6E4E"/>
                </a:solidFill>
              </a:rPr>
              <a:t> -device veth4 </a:t>
            </a:r>
            <a:endParaRPr lang="en-US" altLang="ja-JP" sz="1600" dirty="0"/>
          </a:p>
          <a:p>
            <a:r>
              <a:rPr lang="en-US" altLang="ja-JP" sz="1600" dirty="0" smtClean="0"/>
              <a:t>interface </a:t>
            </a:r>
            <a:r>
              <a:rPr lang="en-US" altLang="ja-JP" sz="1600" dirty="0"/>
              <a:t>interface06 create -type </a:t>
            </a:r>
            <a:r>
              <a:rPr lang="en-US" altLang="ja-JP" sz="1600" dirty="0" err="1">
                <a:solidFill>
                  <a:srgbClr val="DB6E4E"/>
                </a:solidFill>
              </a:rPr>
              <a:t>ethernet-rawsock</a:t>
            </a:r>
            <a:r>
              <a:rPr lang="en-US" altLang="ja-JP" sz="1600" dirty="0">
                <a:solidFill>
                  <a:srgbClr val="DB6E4E"/>
                </a:solidFill>
              </a:rPr>
              <a:t> -device veth5 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/>
              <a:t>port port01 create -interface </a:t>
            </a:r>
            <a:r>
              <a:rPr lang="en-US" altLang="ja-JP" sz="1600" dirty="0" smtClean="0"/>
              <a:t>interface01</a:t>
            </a:r>
            <a:endParaRPr lang="en-US" altLang="ja-JP" sz="1600" dirty="0"/>
          </a:p>
          <a:p>
            <a:r>
              <a:rPr lang="en-US" altLang="ja-JP" sz="1600" dirty="0"/>
              <a:t>port port02 create -interface </a:t>
            </a:r>
            <a:r>
              <a:rPr lang="en-US" altLang="ja-JP" sz="1600" dirty="0" smtClean="0"/>
              <a:t>interface02</a:t>
            </a:r>
            <a:endParaRPr lang="en-US" altLang="ja-JP" sz="1600" dirty="0"/>
          </a:p>
          <a:p>
            <a:r>
              <a:rPr lang="en-US" altLang="ja-JP" sz="1600" dirty="0"/>
              <a:t>port port03 create -interface </a:t>
            </a:r>
            <a:r>
              <a:rPr lang="en-US" altLang="ja-JP" sz="1600" dirty="0" smtClean="0"/>
              <a:t>interface03</a:t>
            </a:r>
            <a:endParaRPr lang="en-US" altLang="ja-JP" sz="1600" dirty="0"/>
          </a:p>
          <a:p>
            <a:r>
              <a:rPr lang="en-US" altLang="ja-JP" sz="1600" dirty="0"/>
              <a:t>port port04 create -interface </a:t>
            </a:r>
            <a:r>
              <a:rPr lang="en-US" altLang="ja-JP" sz="1600" dirty="0" smtClean="0"/>
              <a:t>interface04</a:t>
            </a:r>
            <a:endParaRPr lang="en-US" altLang="ja-JP" sz="1600" dirty="0"/>
          </a:p>
          <a:p>
            <a:r>
              <a:rPr lang="en-US" altLang="ja-JP" sz="1600" dirty="0"/>
              <a:t>port port05 create -interface </a:t>
            </a:r>
            <a:r>
              <a:rPr lang="en-US" altLang="ja-JP" sz="1600" dirty="0" smtClean="0"/>
              <a:t>interface05</a:t>
            </a:r>
            <a:endParaRPr lang="en-US" altLang="ja-JP" sz="1600" dirty="0"/>
          </a:p>
          <a:p>
            <a:r>
              <a:rPr lang="en-US" altLang="ja-JP" sz="1600" dirty="0"/>
              <a:t>port port06 create -interface interface06</a:t>
            </a:r>
          </a:p>
          <a:p>
            <a:endParaRPr lang="en-US" altLang="ja-JP" sz="1600" dirty="0"/>
          </a:p>
          <a:p>
            <a:r>
              <a:rPr lang="en-US" altLang="ja-JP" sz="1600" dirty="0"/>
              <a:t>bridge bridge01 create -controller controller01 -port port01 1 -port port03 2 -port port05 3 -</a:t>
            </a:r>
            <a:r>
              <a:rPr lang="en-US" altLang="ja-JP" sz="1600" dirty="0" err="1"/>
              <a:t>dpid</a:t>
            </a:r>
            <a:r>
              <a:rPr lang="en-US" altLang="ja-JP" sz="1600" dirty="0"/>
              <a:t> 0x1</a:t>
            </a:r>
          </a:p>
          <a:p>
            <a:r>
              <a:rPr lang="en-US" altLang="ja-JP" sz="1600" dirty="0"/>
              <a:t>bridge bridge02 create -controller controller02 -port port02 1 -port port04 2 -port port06 3 -</a:t>
            </a:r>
            <a:r>
              <a:rPr lang="en-US" altLang="ja-JP" sz="1600" dirty="0" err="1"/>
              <a:t>dpid</a:t>
            </a:r>
            <a:r>
              <a:rPr lang="en-US" altLang="ja-JP" sz="1600" dirty="0"/>
              <a:t> 0x2</a:t>
            </a:r>
          </a:p>
          <a:p>
            <a:endParaRPr lang="en-US" altLang="ja-JP" sz="1600" dirty="0"/>
          </a:p>
          <a:p>
            <a:r>
              <a:rPr lang="en-US" altLang="ja-JP" sz="1600" dirty="0"/>
              <a:t>bridge bridge01 enable</a:t>
            </a:r>
          </a:p>
          <a:p>
            <a:r>
              <a:rPr lang="en-US" altLang="ja-JP" sz="1600" dirty="0"/>
              <a:t>bridge bridge02 enable</a:t>
            </a:r>
            <a:endParaRPr lang="ja-JP" altLang="en-US" sz="16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022753" y="3580234"/>
            <a:ext cx="1296144" cy="122413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399017" y="3580234"/>
            <a:ext cx="1296144" cy="122413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6318897" y="3809216"/>
            <a:ext cx="108012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318897" y="4169256"/>
            <a:ext cx="108012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318897" y="4529296"/>
            <a:ext cx="108012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770188" y="3632066"/>
            <a:ext cx="600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veth0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777401" y="3986366"/>
            <a:ext cx="600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veth2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768751" y="4359364"/>
            <a:ext cx="600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veth4</a:t>
            </a:r>
            <a:endParaRPr kumimoji="1" lang="ja-JP" altLang="en-US" sz="1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399017" y="3626326"/>
            <a:ext cx="600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veth1</a:t>
            </a:r>
            <a:endParaRPr kumimoji="1"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386058" y="4012282"/>
            <a:ext cx="600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veth3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386058" y="4372322"/>
            <a:ext cx="600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veth5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094761" y="3986366"/>
            <a:ext cx="62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br01</a:t>
            </a:r>
            <a:endParaRPr kumimoji="1" lang="ja-JP" altLang="en-US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047089" y="3986366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br02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83932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07504" y="1772816"/>
            <a:ext cx="8746099" cy="3888432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5536" y="1700808"/>
            <a:ext cx="6279634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 smtClean="0">
                <a:latin typeface="Courier New"/>
                <a:cs typeface="Courier New"/>
              </a:rPr>
              <a:t>$</a:t>
            </a:r>
            <a:r>
              <a:rPr lang="en-US" altLang="ja-JP" dirty="0" err="1" smtClean="0">
                <a:latin typeface="Courier New"/>
                <a:cs typeface="Courier New"/>
              </a:rPr>
              <a:t>ip</a:t>
            </a:r>
            <a:r>
              <a:rPr lang="en-US" altLang="ja-JP" dirty="0" smtClean="0">
                <a:latin typeface="Courier New"/>
                <a:cs typeface="Courier New"/>
              </a:rPr>
              <a:t> </a:t>
            </a:r>
            <a:r>
              <a:rPr lang="en-US" altLang="ja-JP" dirty="0">
                <a:latin typeface="Courier New"/>
                <a:cs typeface="Courier New"/>
              </a:rPr>
              <a:t>link add veth0 type </a:t>
            </a:r>
            <a:r>
              <a:rPr lang="en-US" altLang="ja-JP" dirty="0" err="1">
                <a:latin typeface="Courier New"/>
                <a:cs typeface="Courier New"/>
              </a:rPr>
              <a:t>veth</a:t>
            </a:r>
            <a:r>
              <a:rPr lang="en-US" altLang="ja-JP" dirty="0">
                <a:latin typeface="Courier New"/>
                <a:cs typeface="Courier New"/>
              </a:rPr>
              <a:t> peer name veth1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>
                <a:latin typeface="Courier New"/>
                <a:cs typeface="Courier New"/>
              </a:rPr>
              <a:t>$</a:t>
            </a:r>
            <a:r>
              <a:rPr lang="en-US" altLang="ja-JP" dirty="0" err="1" smtClean="0">
                <a:latin typeface="Courier New"/>
                <a:cs typeface="Courier New"/>
              </a:rPr>
              <a:t>ip</a:t>
            </a:r>
            <a:r>
              <a:rPr lang="en-US" altLang="ja-JP" dirty="0" smtClean="0">
                <a:latin typeface="Courier New"/>
                <a:cs typeface="Courier New"/>
              </a:rPr>
              <a:t> </a:t>
            </a:r>
            <a:r>
              <a:rPr lang="en-US" altLang="ja-JP" dirty="0">
                <a:latin typeface="Courier New"/>
                <a:cs typeface="Courier New"/>
              </a:rPr>
              <a:t>link add </a:t>
            </a:r>
            <a:r>
              <a:rPr lang="en-US" altLang="ja-JP" dirty="0" smtClean="0">
                <a:latin typeface="Courier New"/>
                <a:cs typeface="Courier New"/>
              </a:rPr>
              <a:t>veth2 </a:t>
            </a:r>
            <a:r>
              <a:rPr lang="en-US" altLang="ja-JP" dirty="0">
                <a:latin typeface="Courier New"/>
                <a:cs typeface="Courier New"/>
              </a:rPr>
              <a:t>type </a:t>
            </a:r>
            <a:r>
              <a:rPr lang="en-US" altLang="ja-JP" dirty="0" err="1">
                <a:latin typeface="Courier New"/>
                <a:cs typeface="Courier New"/>
              </a:rPr>
              <a:t>veth</a:t>
            </a:r>
            <a:r>
              <a:rPr lang="en-US" altLang="ja-JP" dirty="0">
                <a:latin typeface="Courier New"/>
                <a:cs typeface="Courier New"/>
              </a:rPr>
              <a:t> peer name </a:t>
            </a:r>
            <a:r>
              <a:rPr lang="en-US" altLang="ja-JP" dirty="0" smtClean="0">
                <a:latin typeface="Courier New"/>
                <a:cs typeface="Courier New"/>
              </a:rPr>
              <a:t>veth3</a:t>
            </a:r>
            <a:endParaRPr lang="en-US" altLang="ja-JP"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ja-JP" dirty="0" smtClean="0">
                <a:latin typeface="Courier New"/>
                <a:cs typeface="Courier New"/>
              </a:rPr>
              <a:t>$</a:t>
            </a:r>
            <a:r>
              <a:rPr lang="en-US" altLang="ja-JP" dirty="0" err="1" smtClean="0">
                <a:latin typeface="Courier New"/>
                <a:cs typeface="Courier New"/>
              </a:rPr>
              <a:t>ip</a:t>
            </a:r>
            <a:r>
              <a:rPr lang="en-US" altLang="ja-JP" dirty="0" smtClean="0">
                <a:latin typeface="Courier New"/>
                <a:cs typeface="Courier New"/>
              </a:rPr>
              <a:t> </a:t>
            </a:r>
            <a:r>
              <a:rPr lang="en-US" altLang="ja-JP" dirty="0">
                <a:latin typeface="Courier New"/>
                <a:cs typeface="Courier New"/>
              </a:rPr>
              <a:t>link add </a:t>
            </a:r>
            <a:r>
              <a:rPr lang="en-US" altLang="ja-JP" dirty="0" smtClean="0">
                <a:latin typeface="Courier New"/>
                <a:cs typeface="Courier New"/>
              </a:rPr>
              <a:t>veth4 </a:t>
            </a:r>
            <a:r>
              <a:rPr lang="en-US" altLang="ja-JP" dirty="0">
                <a:latin typeface="Courier New"/>
                <a:cs typeface="Courier New"/>
              </a:rPr>
              <a:t>type </a:t>
            </a:r>
            <a:r>
              <a:rPr lang="en-US" altLang="ja-JP" dirty="0" err="1">
                <a:latin typeface="Courier New"/>
                <a:cs typeface="Courier New"/>
              </a:rPr>
              <a:t>veth</a:t>
            </a:r>
            <a:r>
              <a:rPr lang="en-US" altLang="ja-JP" dirty="0">
                <a:latin typeface="Courier New"/>
                <a:cs typeface="Courier New"/>
              </a:rPr>
              <a:t> peer name </a:t>
            </a:r>
            <a:r>
              <a:rPr lang="en-US" altLang="ja-JP" dirty="0" smtClean="0">
                <a:latin typeface="Courier New"/>
                <a:cs typeface="Courier New"/>
              </a:rPr>
              <a:t>veth5</a:t>
            </a:r>
            <a:endParaRPr kumimoji="1" lang="ja-JP" altLang="en-US" dirty="0">
              <a:latin typeface="Courier New"/>
              <a:cs typeface="Courier New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2924944"/>
            <a:ext cx="3093628" cy="256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 smtClean="0">
                <a:latin typeface="Courier New"/>
                <a:cs typeface="Courier New"/>
              </a:rPr>
              <a:t>$</a:t>
            </a:r>
            <a:r>
              <a:rPr lang="en-US" altLang="ja-JP" dirty="0" err="1" smtClean="0">
                <a:latin typeface="Courier New"/>
                <a:cs typeface="Courier New"/>
              </a:rPr>
              <a:t>ip</a:t>
            </a:r>
            <a:r>
              <a:rPr lang="en-US" altLang="ja-JP" dirty="0" smtClean="0">
                <a:latin typeface="Courier New"/>
                <a:cs typeface="Courier New"/>
              </a:rPr>
              <a:t> </a:t>
            </a:r>
            <a:r>
              <a:rPr lang="en-US" altLang="ja-JP" dirty="0">
                <a:latin typeface="Courier New"/>
                <a:cs typeface="Courier New"/>
              </a:rPr>
              <a:t>link set veth0 up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>
                <a:latin typeface="Courier New"/>
                <a:cs typeface="Courier New"/>
              </a:rPr>
              <a:t>$</a:t>
            </a:r>
            <a:r>
              <a:rPr lang="en-US" altLang="ja-JP" dirty="0" err="1" smtClean="0">
                <a:latin typeface="Courier New"/>
                <a:cs typeface="Courier New"/>
              </a:rPr>
              <a:t>ip</a:t>
            </a:r>
            <a:r>
              <a:rPr lang="en-US" altLang="ja-JP" dirty="0" smtClean="0">
                <a:latin typeface="Courier New"/>
                <a:cs typeface="Courier New"/>
              </a:rPr>
              <a:t> </a:t>
            </a:r>
            <a:r>
              <a:rPr lang="en-US" altLang="ja-JP" dirty="0">
                <a:latin typeface="Courier New"/>
                <a:cs typeface="Courier New"/>
              </a:rPr>
              <a:t>link set veth1 up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>
                <a:latin typeface="Courier New"/>
                <a:cs typeface="Courier New"/>
              </a:rPr>
              <a:t>$</a:t>
            </a:r>
            <a:r>
              <a:rPr lang="en-US" altLang="ja-JP" dirty="0" err="1" smtClean="0">
                <a:latin typeface="Courier New"/>
                <a:cs typeface="Courier New"/>
              </a:rPr>
              <a:t>ip</a:t>
            </a:r>
            <a:r>
              <a:rPr lang="en-US" altLang="ja-JP" dirty="0" smtClean="0">
                <a:latin typeface="Courier New"/>
                <a:cs typeface="Courier New"/>
              </a:rPr>
              <a:t> </a:t>
            </a:r>
            <a:r>
              <a:rPr lang="en-US" altLang="ja-JP" dirty="0">
                <a:latin typeface="Courier New"/>
                <a:cs typeface="Courier New"/>
              </a:rPr>
              <a:t>link set veth2 up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>
                <a:latin typeface="Courier New"/>
                <a:cs typeface="Courier New"/>
              </a:rPr>
              <a:t>$</a:t>
            </a:r>
            <a:r>
              <a:rPr lang="en-US" altLang="ja-JP" dirty="0" err="1" smtClean="0">
                <a:latin typeface="Courier New"/>
                <a:cs typeface="Courier New"/>
              </a:rPr>
              <a:t>ip</a:t>
            </a:r>
            <a:r>
              <a:rPr lang="en-US" altLang="ja-JP" dirty="0" smtClean="0">
                <a:latin typeface="Courier New"/>
                <a:cs typeface="Courier New"/>
              </a:rPr>
              <a:t> </a:t>
            </a:r>
            <a:r>
              <a:rPr lang="en-US" altLang="ja-JP" dirty="0">
                <a:latin typeface="Courier New"/>
                <a:cs typeface="Courier New"/>
              </a:rPr>
              <a:t>link set veth3 up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>
                <a:latin typeface="Courier New"/>
                <a:cs typeface="Courier New"/>
              </a:rPr>
              <a:t>$</a:t>
            </a:r>
            <a:r>
              <a:rPr lang="en-US" altLang="ja-JP" dirty="0" err="1" smtClean="0">
                <a:latin typeface="Courier New"/>
                <a:cs typeface="Courier New"/>
              </a:rPr>
              <a:t>ip</a:t>
            </a:r>
            <a:r>
              <a:rPr lang="en-US" altLang="ja-JP" dirty="0" smtClean="0">
                <a:latin typeface="Courier New"/>
                <a:cs typeface="Courier New"/>
              </a:rPr>
              <a:t> </a:t>
            </a:r>
            <a:r>
              <a:rPr lang="en-US" altLang="ja-JP" dirty="0">
                <a:latin typeface="Courier New"/>
                <a:cs typeface="Courier New"/>
              </a:rPr>
              <a:t>link set veth4 up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>
                <a:latin typeface="Courier New"/>
                <a:cs typeface="Courier New"/>
              </a:rPr>
              <a:t>$</a:t>
            </a:r>
            <a:r>
              <a:rPr lang="en-US" altLang="ja-JP" dirty="0" err="1" smtClean="0">
                <a:latin typeface="Courier New"/>
                <a:cs typeface="Courier New"/>
              </a:rPr>
              <a:t>ip</a:t>
            </a:r>
            <a:r>
              <a:rPr lang="en-US" altLang="ja-JP" dirty="0" smtClean="0">
                <a:latin typeface="Courier New"/>
                <a:cs typeface="Courier New"/>
              </a:rPr>
              <a:t> </a:t>
            </a:r>
            <a:r>
              <a:rPr lang="en-US" altLang="ja-JP" dirty="0">
                <a:latin typeface="Courier New"/>
                <a:cs typeface="Courier New"/>
              </a:rPr>
              <a:t>link set veth5 up</a:t>
            </a:r>
            <a:endParaRPr kumimoji="1" lang="ja-JP" altLang="en-US" dirty="0">
              <a:latin typeface="Courier New"/>
              <a:cs typeface="Courier New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79512" y="1087769"/>
            <a:ext cx="5832648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51520" y="1052736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Setup network namespace</a:t>
            </a:r>
            <a:endParaRPr lang="en-US" altLang="ja-JP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6731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79512" y="1700809"/>
            <a:ext cx="8640960" cy="1368151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79512" y="1087769"/>
            <a:ext cx="194421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23528" y="1038625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Compile</a:t>
            </a:r>
            <a:endParaRPr lang="en-US" altLang="ja-JP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50623" y="1685244"/>
            <a:ext cx="8080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30000"/>
              </a:lnSpc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 cd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lagopus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lvl="1">
              <a:lnSpc>
                <a:spcPct val="130000"/>
              </a:lnSpc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 ./configure --with-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dpdk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dir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=${HOME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}dpdk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-2.0.0</a:t>
            </a:r>
          </a:p>
          <a:p>
            <a:pPr lvl="1">
              <a:lnSpc>
                <a:spcPct val="130000"/>
              </a:lnSpc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 make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79512" y="3327317"/>
            <a:ext cx="194421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2210" y="3283531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Install</a:t>
            </a:r>
            <a:endParaRPr lang="en-US" altLang="ja-JP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9512" y="3933057"/>
            <a:ext cx="8640960" cy="576063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6972" y="3979105"/>
            <a:ext cx="3109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sudo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make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install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117971" y="0"/>
            <a:ext cx="2036623" cy="369332"/>
          </a:xfrm>
          <a:prstGeom prst="rect">
            <a:avLst/>
          </a:prstGeom>
          <a:noFill/>
          <a:ln w="25400">
            <a:solidFill>
              <a:srgbClr val="DB6E4E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D85A2D"/>
                </a:solidFill>
                <a:latin typeface="Century Gothic"/>
                <a:cs typeface="Century Gothic"/>
              </a:rPr>
              <a:t>For DPDK version</a:t>
            </a:r>
            <a:endParaRPr kumimoji="1" lang="ja-JP" altLang="en-US" dirty="0">
              <a:solidFill>
                <a:srgbClr val="D85A2D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327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79512" y="1700809"/>
            <a:ext cx="8640960" cy="1368151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79512" y="1087769"/>
            <a:ext cx="194421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23528" y="1038625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Compile</a:t>
            </a:r>
            <a:endParaRPr lang="en-US" altLang="ja-JP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50623" y="1685244"/>
            <a:ext cx="8080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30000"/>
              </a:lnSpc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 cd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lagopus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lvl="1">
              <a:lnSpc>
                <a:spcPct val="130000"/>
              </a:lnSpc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 ./configure </a:t>
            </a:r>
            <a:endParaRPr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lvl="1">
              <a:lnSpc>
                <a:spcPct val="130000"/>
              </a:lnSpc>
            </a:pP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 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make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79512" y="3327317"/>
            <a:ext cx="194421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2210" y="3283531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Install</a:t>
            </a:r>
            <a:endParaRPr lang="en-US" altLang="ja-JP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9512" y="3933057"/>
            <a:ext cx="8640960" cy="576063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6972" y="3979105"/>
            <a:ext cx="3109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sudo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make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install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8921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5664391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9512" y="1772817"/>
            <a:ext cx="8640960" cy="792087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108520" y="1930541"/>
            <a:ext cx="8229600" cy="850387"/>
          </a:xfrm>
        </p:spPr>
        <p:txBody>
          <a:bodyPr>
            <a:normAutofit/>
          </a:bodyPr>
          <a:lstStyle/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$ </a:t>
            </a:r>
            <a:r>
              <a:rPr lang="en-US" altLang="ja-JP" sz="2000" dirty="0" err="1" smtClean="0">
                <a:latin typeface="Courier New"/>
                <a:cs typeface="Courier New"/>
              </a:rPr>
              <a:t>sudo</a:t>
            </a:r>
            <a:r>
              <a:rPr lang="en-US" altLang="ja-JP" sz="2000" dirty="0" smtClean="0">
                <a:latin typeface="Courier New"/>
                <a:cs typeface="Courier New"/>
              </a:rPr>
              <a:t> </a:t>
            </a:r>
            <a:r>
              <a:rPr lang="en-US" altLang="ja-JP" sz="2000" dirty="0" err="1" smtClean="0">
                <a:latin typeface="Courier New"/>
                <a:cs typeface="Courier New"/>
              </a:rPr>
              <a:t>lagopus</a:t>
            </a:r>
            <a:r>
              <a:rPr lang="en-US" altLang="ja-JP" sz="2000" dirty="0" smtClean="0">
                <a:latin typeface="Courier New"/>
                <a:cs typeface="Courier New"/>
              </a:rPr>
              <a:t> -d -- </a:t>
            </a:r>
            <a:r>
              <a:rPr lang="en-US" altLang="ja-JP" sz="2000" dirty="0" smtClean="0">
                <a:latin typeface="Courier New"/>
                <a:cs typeface="Courier New"/>
              </a:rPr>
              <a:t>-c3 </a:t>
            </a:r>
            <a:r>
              <a:rPr lang="en-US" altLang="ja-JP" sz="2000" dirty="0" smtClean="0">
                <a:latin typeface="Courier New"/>
                <a:cs typeface="Courier New"/>
              </a:rPr>
              <a:t>-n1 -- </a:t>
            </a:r>
            <a:r>
              <a:rPr lang="en-US" altLang="ja-JP" sz="2000" dirty="0">
                <a:latin typeface="Courier New"/>
                <a:cs typeface="Courier New"/>
              </a:rPr>
              <a:t>-</a:t>
            </a:r>
            <a:r>
              <a:rPr lang="en-US" altLang="ja-JP" sz="2000" dirty="0" smtClean="0">
                <a:latin typeface="Courier New"/>
                <a:cs typeface="Courier New"/>
              </a:rPr>
              <a:t>p3</a:t>
            </a:r>
          </a:p>
          <a:p>
            <a:pPr marL="457200" lvl="1" indent="0">
              <a:buNone/>
            </a:pP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sz="20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79512" y="1087769"/>
            <a:ext cx="266429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23528" y="1038625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Run Lagopus</a:t>
            </a:r>
            <a:endParaRPr lang="en-US" altLang="ja-JP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-180528" y="3933056"/>
            <a:ext cx="75326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charset="2"/>
              <a:buChar char="l"/>
            </a:pPr>
            <a:r>
              <a:rPr lang="en-US" altLang="ja-JP" sz="2800" b="1" dirty="0">
                <a:solidFill>
                  <a:srgbClr val="2A7592"/>
                </a:solidFill>
                <a:latin typeface="Century Gothic"/>
                <a:cs typeface="Century Gothic"/>
              </a:rPr>
              <a:t>Options</a:t>
            </a:r>
          </a:p>
          <a:p>
            <a:pPr lvl="2">
              <a:lnSpc>
                <a:spcPct val="150000"/>
              </a:lnSpc>
              <a:tabLst>
                <a:tab pos="2605088" algn="l"/>
              </a:tabLst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-d:	Debug mode (foreground)</a:t>
            </a:r>
          </a:p>
          <a:p>
            <a:pPr lvl="2">
              <a:lnSpc>
                <a:spcPct val="120000"/>
              </a:lnSpc>
              <a:tabLst>
                <a:tab pos="2605088" algn="l"/>
              </a:tabLst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-c </a:t>
            </a:r>
            <a:r>
              <a:rPr lang="en-US" altLang="ja-JP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bitmask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:	Which CPU cores to use</a:t>
            </a:r>
          </a:p>
          <a:p>
            <a:pPr lvl="2">
              <a:lnSpc>
                <a:spcPct val="120000"/>
              </a:lnSpc>
              <a:tabLst>
                <a:tab pos="2605088" algn="l"/>
              </a:tabLst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-n </a:t>
            </a:r>
            <a:r>
              <a:rPr lang="en-US" altLang="ja-JP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channels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:	Memory channels</a:t>
            </a:r>
          </a:p>
          <a:p>
            <a:pPr lvl="2">
              <a:lnSpc>
                <a:spcPct val="120000"/>
              </a:lnSpc>
              <a:tabLst>
                <a:tab pos="2605088" algn="l"/>
              </a:tabLst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-p </a:t>
            </a:r>
            <a:r>
              <a:rPr lang="en-US" altLang="ja-JP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bitmask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:	Which NICs to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use</a:t>
            </a:r>
          </a:p>
          <a:p>
            <a:pPr lvl="2">
              <a:lnSpc>
                <a:spcPct val="120000"/>
              </a:lnSpc>
              <a:tabLst>
                <a:tab pos="2605088" algn="l"/>
              </a:tabLst>
            </a:pP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-l  filename:    Specify a log file path (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default:syslog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)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17971" y="0"/>
            <a:ext cx="2036623" cy="369332"/>
          </a:xfrm>
          <a:prstGeom prst="rect">
            <a:avLst/>
          </a:prstGeom>
          <a:noFill/>
          <a:ln w="25400">
            <a:solidFill>
              <a:srgbClr val="DB6E4E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D85A2D"/>
                </a:solidFill>
                <a:latin typeface="Century Gothic"/>
                <a:cs typeface="Century Gothic"/>
              </a:rPr>
              <a:t>For DPDK version</a:t>
            </a:r>
            <a:endParaRPr kumimoji="1" lang="ja-JP" altLang="en-US" dirty="0">
              <a:solidFill>
                <a:srgbClr val="D85A2D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018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2348880"/>
            <a:ext cx="9144000" cy="252028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2996952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4000" dirty="0" smtClean="0">
                <a:latin typeface="Century Gothic"/>
                <a:cs typeface="Century Gothic"/>
              </a:rPr>
              <a:t>Preparation for Installing Lagopus and Ryu</a:t>
            </a:r>
            <a:endParaRPr kumimoji="1" lang="ja-JP" altLang="en-US" sz="40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068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5664391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9512" y="1772817"/>
            <a:ext cx="8640960" cy="792087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108520" y="1930541"/>
            <a:ext cx="8229600" cy="850387"/>
          </a:xfrm>
        </p:spPr>
        <p:txBody>
          <a:bodyPr>
            <a:normAutofit/>
          </a:bodyPr>
          <a:lstStyle/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$ </a:t>
            </a:r>
            <a:r>
              <a:rPr lang="en-US" altLang="ja-JP" sz="2000" dirty="0" err="1" smtClean="0">
                <a:latin typeface="Courier New"/>
                <a:cs typeface="Courier New"/>
              </a:rPr>
              <a:t>sudo</a:t>
            </a:r>
            <a:r>
              <a:rPr lang="en-US" altLang="ja-JP" sz="2000" dirty="0" smtClean="0">
                <a:latin typeface="Courier New"/>
                <a:cs typeface="Courier New"/>
              </a:rPr>
              <a:t> </a:t>
            </a:r>
            <a:r>
              <a:rPr lang="en-US" altLang="ja-JP" sz="2000" dirty="0" err="1" smtClean="0">
                <a:latin typeface="Courier New"/>
                <a:cs typeface="Courier New"/>
              </a:rPr>
              <a:t>lagopus</a:t>
            </a:r>
            <a:r>
              <a:rPr lang="en-US" altLang="ja-JP" sz="2000" dirty="0" smtClean="0">
                <a:latin typeface="Courier New"/>
                <a:cs typeface="Courier New"/>
              </a:rPr>
              <a:t> </a:t>
            </a:r>
            <a:r>
              <a:rPr lang="en-US" altLang="ja-JP" sz="2000" dirty="0" smtClean="0">
                <a:latin typeface="Courier New"/>
                <a:cs typeface="Courier New"/>
              </a:rPr>
              <a:t>–d </a:t>
            </a: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sz="20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1: Install Lagopus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79512" y="1087769"/>
            <a:ext cx="266429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23528" y="1038625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Run Lagopus</a:t>
            </a:r>
            <a:endParaRPr lang="en-US" altLang="ja-JP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-180528" y="3933056"/>
            <a:ext cx="75326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charset="2"/>
              <a:buChar char="l"/>
            </a:pPr>
            <a:r>
              <a:rPr lang="en-US" altLang="ja-JP" sz="2800" b="1" dirty="0">
                <a:solidFill>
                  <a:srgbClr val="2A7592"/>
                </a:solidFill>
                <a:latin typeface="Century Gothic"/>
                <a:cs typeface="Century Gothic"/>
              </a:rPr>
              <a:t>Options</a:t>
            </a:r>
          </a:p>
          <a:p>
            <a:pPr lvl="2">
              <a:lnSpc>
                <a:spcPct val="150000"/>
              </a:lnSpc>
              <a:tabLst>
                <a:tab pos="2605088" algn="l"/>
              </a:tabLst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-d:	Debug mode (foreground)</a:t>
            </a:r>
          </a:p>
          <a:p>
            <a:pPr lvl="2">
              <a:lnSpc>
                <a:spcPct val="120000"/>
              </a:lnSpc>
              <a:tabLst>
                <a:tab pos="2605088" algn="l"/>
              </a:tabLst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-c </a:t>
            </a:r>
            <a:r>
              <a:rPr lang="en-US" altLang="ja-JP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bitmask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:	Which CPU cores to use</a:t>
            </a:r>
          </a:p>
          <a:p>
            <a:pPr lvl="2">
              <a:lnSpc>
                <a:spcPct val="120000"/>
              </a:lnSpc>
              <a:tabLst>
                <a:tab pos="2605088" algn="l"/>
              </a:tabLst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-n </a:t>
            </a:r>
            <a:r>
              <a:rPr lang="en-US" altLang="ja-JP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channels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:	Memory channels</a:t>
            </a:r>
          </a:p>
          <a:p>
            <a:pPr lvl="2">
              <a:lnSpc>
                <a:spcPct val="120000"/>
              </a:lnSpc>
              <a:tabLst>
                <a:tab pos="2605088" algn="l"/>
              </a:tabLst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-p </a:t>
            </a:r>
            <a:r>
              <a:rPr lang="en-US" altLang="ja-JP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bitmask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:	Which NICs to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use</a:t>
            </a:r>
          </a:p>
          <a:p>
            <a:pPr lvl="2">
              <a:lnSpc>
                <a:spcPct val="120000"/>
              </a:lnSpc>
              <a:tabLst>
                <a:tab pos="2605088" algn="l"/>
              </a:tabLst>
            </a:pP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-l  filename:    Specify a log file path (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default:syslog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)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675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2132856"/>
            <a:ext cx="9144000" cy="3024336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220486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800" dirty="0" err="1" smtClean="0">
                <a:latin typeface="Century Gothic"/>
                <a:cs typeface="Century Gothic"/>
              </a:rPr>
              <a:t>Handson</a:t>
            </a:r>
            <a:r>
              <a:rPr kumimoji="1" lang="en-US" altLang="ja-JP" sz="4800" dirty="0" smtClean="0">
                <a:latin typeface="Century Gothic"/>
                <a:cs typeface="Century Gothic"/>
              </a:rPr>
              <a:t> Start!</a:t>
            </a:r>
          </a:p>
          <a:p>
            <a:pPr marL="457200" lvl="1" indent="0">
              <a:buNone/>
            </a:pP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1</a:t>
            </a: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: Install Lagopus</a:t>
            </a:r>
          </a:p>
          <a:p>
            <a:pPr marL="457200" lvl="1" indent="0">
              <a:buNone/>
            </a:pPr>
            <a:r>
              <a:rPr lang="en-US" altLang="ja-JP" sz="3600" dirty="0" smtClean="0">
                <a:latin typeface="Century Gothic"/>
                <a:cs typeface="Century Gothic"/>
              </a:rPr>
              <a:t>2</a:t>
            </a:r>
            <a:r>
              <a:rPr lang="en-US" altLang="ja-JP" sz="3600" dirty="0" smtClean="0">
                <a:latin typeface="Century Gothic"/>
                <a:cs typeface="Century Gothic"/>
              </a:rPr>
              <a:t>: Install Ryu</a:t>
            </a:r>
            <a:endParaRPr lang="en-US" altLang="ja-JP" sz="3600" dirty="0">
              <a:latin typeface="Century Gothic"/>
              <a:cs typeface="Century Gothic"/>
            </a:endParaRPr>
          </a:p>
          <a:p>
            <a:pPr marL="457200" lvl="1" indent="0">
              <a:buNone/>
            </a:pP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3</a:t>
            </a: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: Run </a:t>
            </a: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Lagopus </a:t>
            </a: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with</a:t>
            </a: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Ryu</a:t>
            </a:r>
          </a:p>
        </p:txBody>
      </p:sp>
    </p:spTree>
    <p:extLst>
      <p:ext uri="{BB962C8B-B14F-4D97-AF65-F5344CB8AC3E}">
        <p14:creationId xmlns:p14="http://schemas.microsoft.com/office/powerpoint/2010/main" val="353018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2</a:t>
            </a:r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: Install Ryu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79512" y="1412777"/>
            <a:ext cx="8640960" cy="1440159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-108520" y="1592402"/>
            <a:ext cx="7992888" cy="1764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3pPr>
            <a:lvl4pPr marL="1700213" indent="-32861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4pPr>
            <a:lvl5pPr marL="2151063" indent="-32226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charset="2"/>
              <a:buNone/>
              <a:tabLst>
                <a:tab pos="2420938" algn="l"/>
              </a:tabLst>
            </a:pPr>
            <a:r>
              <a:rPr lang="en-US" altLang="ja-JP" sz="2100" dirty="0" smtClean="0">
                <a:latin typeface="Courier New"/>
                <a:cs typeface="Courier New"/>
              </a:rPr>
              <a:t>$ </a:t>
            </a:r>
            <a:r>
              <a:rPr lang="en-US" altLang="ja-JP" sz="2100" dirty="0" err="1" smtClean="0">
                <a:latin typeface="Courier New"/>
                <a:cs typeface="Courier New"/>
              </a:rPr>
              <a:t>sudo</a:t>
            </a:r>
            <a:r>
              <a:rPr lang="en-US" altLang="ja-JP" sz="2100" dirty="0" smtClean="0">
                <a:latin typeface="Courier New"/>
                <a:cs typeface="Courier New"/>
              </a:rPr>
              <a:t> pip install </a:t>
            </a:r>
            <a:r>
              <a:rPr lang="en-US" altLang="ja-JP" sz="2100" dirty="0" err="1" smtClean="0">
                <a:latin typeface="Courier New"/>
                <a:cs typeface="Courier New"/>
              </a:rPr>
              <a:t>ryu</a:t>
            </a:r>
            <a:endParaRPr lang="en-US" altLang="ja-JP" sz="2100" dirty="0" smtClean="0">
              <a:latin typeface="Courier New"/>
              <a:cs typeface="Courier New"/>
            </a:endParaRPr>
          </a:p>
          <a:p>
            <a:pPr marL="457200" lvl="1" indent="0">
              <a:lnSpc>
                <a:spcPct val="160000"/>
              </a:lnSpc>
              <a:buNone/>
              <a:tabLst>
                <a:tab pos="2420938" algn="l"/>
              </a:tabLst>
            </a:pPr>
            <a:r>
              <a:rPr lang="en-US" altLang="ja-JP" sz="2100" dirty="0">
                <a:latin typeface="Courier New"/>
                <a:cs typeface="Courier New"/>
              </a:rPr>
              <a:t>$ </a:t>
            </a:r>
            <a:r>
              <a:rPr lang="en-US" altLang="ja-JP" sz="2100" dirty="0" err="1">
                <a:latin typeface="Courier New"/>
                <a:cs typeface="Courier New"/>
              </a:rPr>
              <a:t>sudo</a:t>
            </a:r>
            <a:r>
              <a:rPr lang="en-US" altLang="ja-JP" sz="2100" dirty="0">
                <a:latin typeface="Courier New"/>
                <a:cs typeface="Courier New"/>
              </a:rPr>
              <a:t> pip </a:t>
            </a:r>
            <a:r>
              <a:rPr lang="en-US" altLang="ja-JP" sz="2100" dirty="0" smtClean="0">
                <a:latin typeface="Courier New"/>
                <a:cs typeface="Courier New"/>
              </a:rPr>
              <a:t>install six –upgrade</a:t>
            </a:r>
          </a:p>
          <a:p>
            <a:pPr marL="457200" lvl="1" indent="0">
              <a:lnSpc>
                <a:spcPct val="160000"/>
              </a:lnSpc>
              <a:buNone/>
              <a:tabLst>
                <a:tab pos="2420938" algn="l"/>
              </a:tabLst>
            </a:pPr>
            <a:r>
              <a:rPr lang="en-US" altLang="ja-JP" sz="2100" dirty="0" smtClean="0">
                <a:latin typeface="Courier New"/>
                <a:cs typeface="Courier New"/>
              </a:rPr>
              <a:t> </a:t>
            </a:r>
            <a:endParaRPr lang="en-US" altLang="ja-JP" sz="2100" dirty="0">
              <a:latin typeface="Courier New"/>
              <a:cs typeface="Courier New"/>
            </a:endParaRPr>
          </a:p>
          <a:p>
            <a:pPr marL="457200" lvl="1" indent="0">
              <a:buFont typeface="Wingdings" charset="2"/>
              <a:buNone/>
              <a:tabLst>
                <a:tab pos="2420938" algn="l"/>
              </a:tabLst>
            </a:pPr>
            <a:endParaRPr lang="en-US" altLang="ja-JP" sz="2100" dirty="0">
              <a:latin typeface="Courier New"/>
              <a:cs typeface="Courier New"/>
            </a:endParaRPr>
          </a:p>
          <a:p>
            <a:pPr marL="457200" lvl="1" indent="0">
              <a:buFont typeface="Wingdings" charset="2"/>
              <a:buNone/>
              <a:tabLst>
                <a:tab pos="2420938" algn="l"/>
              </a:tabLst>
            </a:pPr>
            <a:endParaRPr lang="en-US" altLang="ja-JP" sz="2000" dirty="0" smtClean="0">
              <a:latin typeface="Courier New"/>
              <a:cs typeface="Courier New"/>
            </a:endParaRPr>
          </a:p>
          <a:p>
            <a:pPr marL="457200" lvl="1" indent="0">
              <a:buFont typeface="Wingdings" charset="2"/>
              <a:buNone/>
              <a:tabLst>
                <a:tab pos="2420938" algn="l"/>
              </a:tabLst>
            </a:pPr>
            <a:endParaRPr lang="en-US" altLang="ja-JP" sz="2000" dirty="0" smtClean="0"/>
          </a:p>
          <a:p>
            <a:pPr marL="457200" lvl="1" indent="0">
              <a:buFont typeface="Wingdings" charset="2"/>
              <a:buNone/>
            </a:pPr>
            <a:endParaRPr lang="en-US" altLang="ja-JP" sz="2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88032" y="4495272"/>
            <a:ext cx="4572000" cy="13311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en-US" altLang="ja-JP" sz="2800" b="1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Century Gothic"/>
              </a:rPr>
              <a:t>For further information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Century Gothic"/>
                <a:cs typeface="Century Gothic"/>
                <a:hlinkClick r:id="rId3"/>
              </a:rPr>
              <a:t>http://osrg.github.io/ryu/</a:t>
            </a:r>
            <a:endParaRPr lang="en-US" altLang="ja-JP" dirty="0">
              <a:latin typeface="Century Gothic"/>
              <a:cs typeface="Century Gothic"/>
            </a:endParaRP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Century Gothic"/>
                <a:cs typeface="Century Gothic"/>
              </a:rPr>
              <a:t>Or Ryu book</a:t>
            </a:r>
            <a:endParaRPr lang="ja-JP" altLang="en-US" dirty="0">
              <a:latin typeface="Century Gothic"/>
              <a:cs typeface="Century Gothic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344" y="4495272"/>
            <a:ext cx="865831" cy="13820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4711296"/>
            <a:ext cx="1480742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0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2132856"/>
            <a:ext cx="9144000" cy="3024336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220486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800" dirty="0" err="1" smtClean="0">
                <a:latin typeface="Century Gothic"/>
                <a:cs typeface="Century Gothic"/>
              </a:rPr>
              <a:t>Handson</a:t>
            </a:r>
            <a:r>
              <a:rPr kumimoji="1" lang="en-US" altLang="ja-JP" sz="4800" dirty="0" smtClean="0">
                <a:latin typeface="Century Gothic"/>
                <a:cs typeface="Century Gothic"/>
              </a:rPr>
              <a:t> Start!</a:t>
            </a:r>
          </a:p>
          <a:p>
            <a:pPr marL="457200" lvl="1" indent="0">
              <a:buNone/>
            </a:pP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1</a:t>
            </a: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: Install Lagopus</a:t>
            </a:r>
          </a:p>
          <a:p>
            <a:pPr marL="457200" lvl="1" indent="0">
              <a:buNone/>
            </a:pP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2</a:t>
            </a:r>
            <a:r>
              <a:rPr lang="en-US" altLang="ja-JP" sz="36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: Install Ryu</a:t>
            </a:r>
            <a:endParaRPr lang="en-US" altLang="ja-JP" sz="3600" dirty="0">
              <a:solidFill>
                <a:schemeClr val="bg1">
                  <a:lumMod val="85000"/>
                </a:schemeClr>
              </a:solidFill>
              <a:latin typeface="Century Gothic"/>
              <a:cs typeface="Century Gothic"/>
            </a:endParaRPr>
          </a:p>
          <a:p>
            <a:pPr marL="457200" lvl="1" indent="0">
              <a:buNone/>
            </a:pPr>
            <a:r>
              <a:rPr lang="en-US" altLang="ja-JP" sz="3600" dirty="0" smtClean="0">
                <a:latin typeface="Century Gothic"/>
                <a:cs typeface="Century Gothic"/>
              </a:rPr>
              <a:t>3</a:t>
            </a:r>
            <a:r>
              <a:rPr lang="en-US" altLang="ja-JP" sz="3600" dirty="0" smtClean="0">
                <a:latin typeface="Century Gothic"/>
                <a:cs typeface="Century Gothic"/>
              </a:rPr>
              <a:t>: Run </a:t>
            </a:r>
            <a:r>
              <a:rPr lang="en-US" altLang="ja-JP" sz="3600" dirty="0" smtClean="0">
                <a:latin typeface="Century Gothic"/>
                <a:cs typeface="Century Gothic"/>
              </a:rPr>
              <a:t>Lagopus </a:t>
            </a:r>
            <a:r>
              <a:rPr lang="en-US" altLang="ja-JP" sz="3600" dirty="0" smtClean="0">
                <a:latin typeface="Century Gothic"/>
                <a:cs typeface="Century Gothic"/>
              </a:rPr>
              <a:t>with</a:t>
            </a:r>
            <a:r>
              <a:rPr lang="en-US" altLang="ja-JP" sz="3600" dirty="0" smtClean="0">
                <a:latin typeface="Century Gothic"/>
                <a:cs typeface="Century Gothic"/>
              </a:rPr>
              <a:t> </a:t>
            </a:r>
            <a:r>
              <a:rPr lang="en-US" altLang="ja-JP" sz="3600" dirty="0" smtClean="0">
                <a:latin typeface="Century Gothic"/>
                <a:cs typeface="Century Gothic"/>
              </a:rPr>
              <a:t>Ryu</a:t>
            </a:r>
          </a:p>
        </p:txBody>
      </p:sp>
    </p:spTree>
    <p:extLst>
      <p:ext uri="{BB962C8B-B14F-4D97-AF65-F5344CB8AC3E}">
        <p14:creationId xmlns:p14="http://schemas.microsoft.com/office/powerpoint/2010/main" val="170729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5664391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91382" y="1124744"/>
            <a:ext cx="8640960" cy="180020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-108520" y="1296730"/>
            <a:ext cx="8784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$/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usr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/local/lib/python2.7/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dist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-packages/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ryu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/tests/switch$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ryu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-manager --test-switch-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dir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/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usr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/local/lib/python2.7/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dist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-packages/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ryu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/tests/switch/of13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tester.py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3: Run </a:t>
            </a:r>
            <a:r>
              <a:rPr lang="en-US" altLang="ja-JP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with Ryu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67" y="4627220"/>
            <a:ext cx="6120680" cy="2087399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454585" y="3344034"/>
            <a:ext cx="8064896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OpenFlow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スイッチがどのくらい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OpenFlow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の仕様に準拠しているかテスト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  <a:p>
            <a:pPr>
              <a:lnSpc>
                <a:spcPct val="120000"/>
              </a:lnSpc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するためのツール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6593" y="4093696"/>
            <a:ext cx="631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DB6E4E"/>
                </a:solidFill>
                <a:latin typeface="HG丸ｺﾞｼｯｸM-PRO"/>
                <a:ea typeface="HG丸ｺﾞｼｯｸM-PRO"/>
                <a:cs typeface="HG丸ｺﾞｼｯｸM-PRO"/>
              </a:rPr>
              <a:t>L</a:t>
            </a:r>
            <a:r>
              <a:rPr kumimoji="1" lang="en-US" altLang="ja-JP" dirty="0" smtClean="0">
                <a:solidFill>
                  <a:srgbClr val="DB6E4E"/>
                </a:solidFill>
                <a:latin typeface="HG丸ｺﾞｼｯｸM-PRO"/>
                <a:ea typeface="HG丸ｺﾞｼｯｸM-PRO"/>
                <a:cs typeface="HG丸ｺﾞｼｯｸM-PRO"/>
              </a:rPr>
              <a:t>agopus</a:t>
            </a:r>
            <a:r>
              <a:rPr kumimoji="1" lang="ja-JP" altLang="en-US" dirty="0" smtClean="0">
                <a:solidFill>
                  <a:srgbClr val="DB6E4E"/>
                </a:solidFill>
                <a:latin typeface="HG丸ｺﾞｼｯｸM-PRO"/>
                <a:ea typeface="HG丸ｺﾞｼｯｸM-PRO"/>
                <a:cs typeface="HG丸ｺﾞｼｯｸM-PRO"/>
              </a:rPr>
              <a:t>の</a:t>
            </a:r>
            <a:r>
              <a:rPr kumimoji="1" lang="en-US" altLang="ja-JP" dirty="0" smtClean="0">
                <a:solidFill>
                  <a:srgbClr val="DB6E4E"/>
                </a:solidFill>
                <a:latin typeface="HG丸ｺﾞｼｯｸM-PRO"/>
                <a:ea typeface="HG丸ｺﾞｼｯｸM-PRO"/>
                <a:cs typeface="HG丸ｺﾞｼｯｸM-PRO"/>
              </a:rPr>
              <a:t>bridge</a:t>
            </a:r>
            <a:r>
              <a:rPr kumimoji="1" lang="ja-JP" altLang="en-US" dirty="0" smtClean="0">
                <a:solidFill>
                  <a:srgbClr val="DB6E4E"/>
                </a:solidFill>
                <a:latin typeface="HG丸ｺﾞｼｯｸM-PRO"/>
                <a:ea typeface="HG丸ｺﾞｼｯｸM-PRO"/>
                <a:cs typeface="HG丸ｺﾞｼｯｸM-PRO"/>
              </a:rPr>
              <a:t>を２つ立ち上げて仮想マシンの中で実施</a:t>
            </a:r>
            <a:endParaRPr kumimoji="1" lang="ja-JP" altLang="en-US" dirty="0">
              <a:solidFill>
                <a:srgbClr val="DB6E4E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79512" y="2924944"/>
            <a:ext cx="2890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en-US" altLang="ja-JP" sz="2400" b="1" dirty="0" smtClean="0">
                <a:solidFill>
                  <a:schemeClr val="accent1">
                    <a:lumMod val="75000"/>
                  </a:schemeClr>
                </a:solidFill>
                <a:latin typeface="Century Gothic"/>
                <a:cs typeface="Century Gothic"/>
              </a:rPr>
              <a:t>Ryu Certification</a:t>
            </a:r>
            <a:endParaRPr lang="en-US" altLang="ja-JP" sz="2400" b="1" dirty="0">
              <a:solidFill>
                <a:schemeClr val="accent1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19675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4744"/>
            <a:ext cx="6984776" cy="498316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638135" y="6165304"/>
            <a:ext cx="6110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Courier New"/>
                <a:cs typeface="Courier New"/>
              </a:rPr>
              <a:t>https://</a:t>
            </a:r>
            <a:r>
              <a:rPr lang="en-US" altLang="ja-JP" sz="1400" dirty="0" err="1">
                <a:latin typeface="Courier New"/>
                <a:cs typeface="Courier New"/>
              </a:rPr>
              <a:t>osrg.github.io</a:t>
            </a:r>
            <a:r>
              <a:rPr lang="en-US" altLang="ja-JP" sz="1400" dirty="0">
                <a:latin typeface="Courier New"/>
                <a:cs typeface="Courier New"/>
              </a:rPr>
              <a:t>/</a:t>
            </a:r>
            <a:r>
              <a:rPr lang="en-US" altLang="ja-JP" sz="1400" dirty="0" err="1">
                <a:latin typeface="Courier New"/>
                <a:cs typeface="Courier New"/>
              </a:rPr>
              <a:t>ryu</a:t>
            </a:r>
            <a:r>
              <a:rPr lang="en-US" altLang="ja-JP" sz="1400" dirty="0">
                <a:latin typeface="Courier New"/>
                <a:cs typeface="Courier New"/>
              </a:rPr>
              <a:t>-certification/switch/</a:t>
            </a:r>
            <a:r>
              <a:rPr lang="en-US" altLang="ja-JP" sz="1400" dirty="0" err="1">
                <a:latin typeface="Courier New"/>
                <a:cs typeface="Courier New"/>
              </a:rPr>
              <a:t>lagopus</a:t>
            </a:r>
            <a:endParaRPr kumimoji="1" lang="ja-JP" alt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926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179512" y="3284984"/>
            <a:ext cx="8640960" cy="1872208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Further information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9512" y="1196752"/>
            <a:ext cx="513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ja-JP" altLang="en-US" sz="2400" b="1" dirty="0" smtClean="0">
                <a:solidFill>
                  <a:srgbClr val="2A7592"/>
                </a:solidFill>
                <a:latin typeface="HG丸ｺﾞｼｯｸM-PRO"/>
                <a:ea typeface="HG丸ｺﾞｼｯｸM-PRO"/>
                <a:cs typeface="HG丸ｺﾞｼｯｸM-PRO"/>
              </a:rPr>
              <a:t>より高速にお使いいただくために</a:t>
            </a:r>
            <a:endParaRPr lang="en-US" altLang="ja-JP" sz="2400" b="1" dirty="0">
              <a:solidFill>
                <a:srgbClr val="2A759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1772816"/>
            <a:ext cx="3685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gcc4.X, </a:t>
            </a:r>
            <a:r>
              <a:rPr kumimoji="1"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ixgbe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を利用する場合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9512" y="2348880"/>
            <a:ext cx="8640960" cy="792087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-108520" y="2528505"/>
            <a:ext cx="8229600" cy="85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3pPr>
            <a:lvl4pPr marL="1700213" indent="-32861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4pPr>
            <a:lvl5pPr marL="2151063" indent="-32226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$ </a:t>
            </a:r>
            <a:r>
              <a:rPr lang="en-US" altLang="ja-JP" sz="2000" dirty="0" err="1" smtClean="0">
                <a:latin typeface="Courier New"/>
                <a:cs typeface="Courier New"/>
              </a:rPr>
              <a:t>sudo</a:t>
            </a:r>
            <a:r>
              <a:rPr lang="en-US" altLang="ja-JP" sz="2000" dirty="0" smtClean="0">
                <a:latin typeface="Courier New"/>
                <a:cs typeface="Courier New"/>
              </a:rPr>
              <a:t> vi </a:t>
            </a:r>
            <a:r>
              <a:rPr lang="en-US" altLang="ja-JP" sz="2000" dirty="0">
                <a:latin typeface="Courier New"/>
                <a:cs typeface="Courier New"/>
              </a:rPr>
              <a:t>dpdk-2.0.0/</a:t>
            </a:r>
            <a:r>
              <a:rPr lang="en-US" altLang="ja-JP" sz="2000" dirty="0" err="1">
                <a:latin typeface="Courier New"/>
                <a:cs typeface="Courier New"/>
              </a:rPr>
              <a:t>config</a:t>
            </a:r>
            <a:r>
              <a:rPr lang="en-US" altLang="ja-JP" sz="2000" dirty="0">
                <a:latin typeface="Courier New"/>
                <a:cs typeface="Courier New"/>
              </a:rPr>
              <a:t>/</a:t>
            </a:r>
            <a:r>
              <a:rPr lang="en-US" altLang="ja-JP" sz="2000" dirty="0" err="1">
                <a:latin typeface="Courier New"/>
                <a:cs typeface="Courier New"/>
              </a:rPr>
              <a:t>common_linuxapp</a:t>
            </a:r>
            <a:endParaRPr lang="ja-JP" altLang="en-US" sz="2000" dirty="0">
              <a:latin typeface="Courier New"/>
              <a:cs typeface="Courier New"/>
            </a:endParaRPr>
          </a:p>
          <a:p>
            <a:pPr marL="457200" lvl="1" indent="0">
              <a:buFont typeface="Wingdings" charset="2"/>
              <a:buNone/>
              <a:tabLst>
                <a:tab pos="2420938" algn="l"/>
              </a:tabLst>
            </a:pPr>
            <a:endParaRPr lang="en-US" altLang="ja-JP" sz="2000" dirty="0">
              <a:latin typeface="Courier New"/>
              <a:cs typeface="Courier New"/>
            </a:endParaRPr>
          </a:p>
          <a:p>
            <a:pPr marL="457200" lvl="1" indent="0">
              <a:buFont typeface="Wingdings" charset="2"/>
              <a:buNone/>
              <a:tabLst>
                <a:tab pos="2420938" algn="l"/>
              </a:tabLst>
            </a:pPr>
            <a:endParaRPr lang="en-US" altLang="ja-JP" sz="2000" dirty="0" smtClean="0">
              <a:latin typeface="Courier New"/>
              <a:cs typeface="Courier New"/>
            </a:endParaRPr>
          </a:p>
          <a:p>
            <a:pPr marL="457200" lvl="1" indent="0">
              <a:buFont typeface="Wingdings" charset="2"/>
              <a:buNone/>
              <a:tabLst>
                <a:tab pos="2420938" algn="l"/>
              </a:tabLst>
            </a:pPr>
            <a:endParaRPr lang="en-US" altLang="ja-JP" sz="2000" dirty="0" smtClean="0"/>
          </a:p>
          <a:p>
            <a:pPr marL="457200" lvl="1" indent="0">
              <a:buFont typeface="Wingdings" charset="2"/>
              <a:buNone/>
            </a:pPr>
            <a:endParaRPr lang="en-US" altLang="ja-JP" sz="2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1586" y="3429000"/>
            <a:ext cx="6556678" cy="1518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ja-JP" dirty="0">
                <a:latin typeface="Courier New"/>
                <a:cs typeface="Courier New"/>
              </a:rPr>
              <a:t>CONFIG_RTE_LIBRTE_IXGBE_PF_DISABLE_STRIP_CRC=n</a:t>
            </a:r>
          </a:p>
          <a:p>
            <a:pPr>
              <a:lnSpc>
                <a:spcPct val="130000"/>
              </a:lnSpc>
            </a:pPr>
            <a:r>
              <a:rPr lang="en-US" altLang="ja-JP" dirty="0">
                <a:latin typeface="Courier New"/>
                <a:cs typeface="Courier New"/>
              </a:rPr>
              <a:t>CONFIG_RTE_LIBRTE_IXGBE_RX_ALLOW_BULK_ALLOC=y</a:t>
            </a:r>
          </a:p>
          <a:p>
            <a:pPr>
              <a:lnSpc>
                <a:spcPct val="130000"/>
              </a:lnSpc>
            </a:pPr>
            <a:r>
              <a:rPr lang="en-US" altLang="ja-JP" b="1" dirty="0">
                <a:solidFill>
                  <a:srgbClr val="DB6E4E"/>
                </a:solidFill>
                <a:latin typeface="Courier New"/>
                <a:cs typeface="Courier New"/>
              </a:rPr>
              <a:t>CONFIG_RTE_IXGBE_INC_VECTOR=n</a:t>
            </a:r>
          </a:p>
          <a:p>
            <a:pPr>
              <a:lnSpc>
                <a:spcPct val="130000"/>
              </a:lnSpc>
            </a:pPr>
            <a:r>
              <a:rPr lang="en-US" altLang="ja-JP" dirty="0">
                <a:latin typeface="Courier New"/>
                <a:cs typeface="Courier New"/>
              </a:rPr>
              <a:t>CONFIG_RTE_IXGBE_RX_OLFLAGS_ENABLE=y</a:t>
            </a:r>
            <a:endParaRPr kumimoji="1" lang="ja-JP" alt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9769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166553" y="2640613"/>
            <a:ext cx="8640960" cy="2016224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-334888" y="260648"/>
            <a:ext cx="685110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j-cs"/>
              </a:defRPr>
            </a:lvl1pPr>
          </a:lstStyle>
          <a:p>
            <a:pPr marL="457200" lvl="1" algn="l"/>
            <a:r>
              <a:rPr lang="en-US" altLang="ja-JP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Further information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6553" y="980728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en-US" altLang="ja-JP" sz="2400" b="1" dirty="0" smtClean="0">
                <a:solidFill>
                  <a:srgbClr val="2A7592"/>
                </a:solidFill>
                <a:latin typeface="HG丸ｺﾞｼｯｸM-PRO"/>
                <a:ea typeface="HG丸ｺﾞｼｯｸM-PRO"/>
                <a:cs typeface="HG丸ｺﾞｼｯｸM-PRO"/>
              </a:rPr>
              <a:t>Lagopus</a:t>
            </a:r>
            <a:r>
              <a:rPr lang="ja-JP" altLang="en-US" sz="2400" b="1" dirty="0" smtClean="0">
                <a:solidFill>
                  <a:srgbClr val="2A7592"/>
                </a:solidFill>
                <a:latin typeface="HG丸ｺﾞｼｯｸM-PRO"/>
                <a:ea typeface="HG丸ｺﾞｼｯｸM-PRO"/>
                <a:cs typeface="HG丸ｺﾞｼｯｸM-PRO"/>
              </a:rPr>
              <a:t>の状態を確認する</a:t>
            </a:r>
            <a:endParaRPr lang="en-US" altLang="ja-JP" sz="2400" b="1" dirty="0">
              <a:solidFill>
                <a:srgbClr val="2A759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66553" y="1484784"/>
            <a:ext cx="8640960" cy="576063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-121479" y="1544921"/>
            <a:ext cx="8229600" cy="85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3pPr>
            <a:lvl4pPr marL="1700213" indent="-32861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4pPr>
            <a:lvl5pPr marL="2151063" indent="-32226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$ </a:t>
            </a:r>
            <a:r>
              <a:rPr lang="en-US" altLang="ja-JP" sz="2000" dirty="0" err="1" smtClean="0">
                <a:latin typeface="Courier New"/>
                <a:cs typeface="Courier New"/>
              </a:rPr>
              <a:t>lagosh</a:t>
            </a:r>
            <a:endParaRPr lang="en-US" altLang="ja-JP" sz="2000" dirty="0">
              <a:latin typeface="Courier New"/>
              <a:cs typeface="Courier New"/>
            </a:endParaRPr>
          </a:p>
          <a:p>
            <a:pPr marL="457200" lvl="1" indent="0">
              <a:buFont typeface="Wingdings" charset="2"/>
              <a:buNone/>
              <a:tabLst>
                <a:tab pos="2420938" algn="l"/>
              </a:tabLst>
            </a:pPr>
            <a:endParaRPr lang="en-US" altLang="ja-JP" sz="2000" dirty="0" smtClean="0">
              <a:latin typeface="Courier New"/>
              <a:cs typeface="Courier New"/>
            </a:endParaRPr>
          </a:p>
          <a:p>
            <a:pPr marL="457200" lvl="1" indent="0">
              <a:buFont typeface="Wingdings" charset="2"/>
              <a:buNone/>
              <a:tabLst>
                <a:tab pos="2420938" algn="l"/>
              </a:tabLst>
            </a:pPr>
            <a:endParaRPr lang="en-US" altLang="ja-JP" sz="2000" dirty="0" smtClean="0"/>
          </a:p>
          <a:p>
            <a:pPr marL="457200" lvl="1" indent="0">
              <a:buFont typeface="Wingdings" charset="2"/>
              <a:buNone/>
            </a:pPr>
            <a:endParaRPr lang="en-US" altLang="ja-JP" sz="2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1522" y="2640613"/>
            <a:ext cx="8348221" cy="1878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</a:t>
            </a:r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lagosh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&gt; Show flow       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#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フロー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/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フローの統計情報の表示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lagosh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&gt;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how bridge    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#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ブリッジの情報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/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ブリッジの統計情報の表示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  <a:p>
            <a:pPr>
              <a:lnSpc>
                <a:spcPct val="130000"/>
              </a:lnSpc>
            </a:pP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</a:t>
            </a:r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lagosh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&gt; Show controller 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/>
              <a:ea typeface="HG丸ｺﾞｼｯｸM-PRO"/>
              <a:cs typeface="HG丸ｺﾞｼｯｸM-PRO"/>
            </a:endParaRP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lagosh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&gt; Show meter</a:t>
            </a:r>
          </a:p>
          <a:p>
            <a:pPr>
              <a:lnSpc>
                <a:spcPct val="130000"/>
              </a:lnSpc>
            </a:pP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</a:t>
            </a:r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lagosh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&gt; Show group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0293" y="2119898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ja-JP" altLang="en-US" sz="2400" b="1" dirty="0" smtClean="0">
                <a:solidFill>
                  <a:srgbClr val="2A7592"/>
                </a:solidFill>
                <a:latin typeface="HG丸ｺﾞｼｯｸM-PRO"/>
                <a:ea typeface="HG丸ｺﾞｼｯｸM-PRO"/>
                <a:cs typeface="HG丸ｺﾞｼｯｸM-PRO"/>
              </a:rPr>
              <a:t>各種情報の表示</a:t>
            </a:r>
            <a:endParaRPr lang="en-US" altLang="ja-JP" sz="2400" b="1" dirty="0">
              <a:solidFill>
                <a:srgbClr val="2A759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927193" y="3432701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2" y="4653136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ja-JP" altLang="en-US" sz="2400" b="1" dirty="0" smtClean="0">
                <a:solidFill>
                  <a:srgbClr val="2A7592"/>
                </a:solidFill>
                <a:latin typeface="HG丸ｺﾞｼｯｸM-PRO"/>
                <a:ea typeface="HG丸ｺﾞｼｯｸM-PRO"/>
                <a:cs typeface="HG丸ｺﾞｼｯｸM-PRO"/>
              </a:rPr>
              <a:t>その他</a:t>
            </a:r>
            <a:endParaRPr lang="en-US" altLang="ja-JP" sz="2400" b="1" dirty="0">
              <a:solidFill>
                <a:srgbClr val="2A7592"/>
              </a:solidFill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0" y="5664391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79512" y="5157192"/>
            <a:ext cx="8640960" cy="904448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-108520" y="5217329"/>
            <a:ext cx="8229600" cy="85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3pPr>
            <a:lvl4pPr marL="1700213" indent="-32861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4pPr>
            <a:lvl5pPr marL="2151063" indent="-322263" algn="l" defTabSz="914400" rtl="0" eaLnBrk="1" latinLnBrk="0" hangingPunct="1">
              <a:spcBef>
                <a:spcPct val="20000"/>
              </a:spcBef>
              <a:buFont typeface="Wingdings" charset="2"/>
              <a:buChar char="l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$ </a:t>
            </a:r>
            <a:r>
              <a:rPr lang="en-US" altLang="ja-JP" sz="2000" dirty="0" err="1" smtClean="0">
                <a:latin typeface="Courier New"/>
                <a:cs typeface="Courier New"/>
              </a:rPr>
              <a:t>lagosh</a:t>
            </a:r>
            <a:r>
              <a:rPr lang="en-US" altLang="ja-JP" sz="2000" dirty="0" smtClean="0">
                <a:latin typeface="Courier New"/>
                <a:cs typeface="Courier New"/>
              </a:rPr>
              <a:t>&gt; Configure</a:t>
            </a:r>
          </a:p>
          <a:p>
            <a:pPr marL="457200" lvl="1" indent="0">
              <a:buNone/>
              <a:tabLst>
                <a:tab pos="2420938" algn="l"/>
              </a:tabLst>
            </a:pPr>
            <a:r>
              <a:rPr lang="en-US" altLang="ja-JP" sz="2000" dirty="0" smtClean="0">
                <a:latin typeface="Courier New"/>
                <a:cs typeface="Courier New"/>
              </a:rPr>
              <a:t>Configure# edit      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#.</a:t>
            </a:r>
            <a:r>
              <a:rPr lang="en-US" altLang="ja-JP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dsl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の内容を書き換えたり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..</a:t>
            </a:r>
            <a:r>
              <a:rPr lang="en-US" altLang="ja-JP" sz="2000" dirty="0" smtClean="0">
                <a:latin typeface="Courier New"/>
                <a:cs typeface="Courier New"/>
              </a:rPr>
              <a:t>     </a:t>
            </a:r>
          </a:p>
          <a:p>
            <a:pPr marL="457200" lvl="1" indent="0">
              <a:buNone/>
              <a:tabLst>
                <a:tab pos="2420938" algn="l"/>
              </a:tabLst>
            </a:pPr>
            <a:endParaRPr lang="en-US" altLang="ja-JP" sz="2000" dirty="0" smtClean="0">
              <a:latin typeface="Courier New"/>
              <a:cs typeface="Courier New"/>
            </a:endParaRPr>
          </a:p>
          <a:p>
            <a:pPr marL="457200" lvl="1" indent="0">
              <a:buNone/>
              <a:tabLst>
                <a:tab pos="2420938" algn="l"/>
              </a:tabLst>
            </a:pPr>
            <a:endParaRPr lang="en-US" altLang="ja-JP" sz="2000" dirty="0">
              <a:latin typeface="Courier New"/>
              <a:cs typeface="Courier New"/>
            </a:endParaRPr>
          </a:p>
          <a:p>
            <a:pPr marL="457200" lvl="1" indent="0">
              <a:buFont typeface="Wingdings" charset="2"/>
              <a:buNone/>
              <a:tabLst>
                <a:tab pos="2420938" algn="l"/>
              </a:tabLst>
            </a:pPr>
            <a:endParaRPr lang="en-US" altLang="ja-JP" sz="2000" dirty="0" smtClean="0">
              <a:latin typeface="Courier New"/>
              <a:cs typeface="Courier New"/>
            </a:endParaRPr>
          </a:p>
          <a:p>
            <a:pPr marL="457200" lvl="1" indent="0">
              <a:buFont typeface="Wingdings" charset="2"/>
              <a:buNone/>
              <a:tabLst>
                <a:tab pos="2420938" algn="l"/>
              </a:tabLst>
            </a:pPr>
            <a:endParaRPr lang="en-US" altLang="ja-JP" sz="2000" dirty="0" smtClean="0"/>
          </a:p>
          <a:p>
            <a:pPr marL="457200" lvl="1" indent="0">
              <a:buFont typeface="Wingdings" charset="2"/>
              <a:buNone/>
            </a:pPr>
            <a:endParaRPr lang="en-US" altLang="ja-JP" sz="2000" dirty="0"/>
          </a:p>
        </p:txBody>
      </p:sp>
      <p:sp>
        <p:nvSpPr>
          <p:cNvPr id="19" name="正方形/長方形 18"/>
          <p:cNvSpPr/>
          <p:nvPr/>
        </p:nvSpPr>
        <p:spPr>
          <a:xfrm>
            <a:off x="179512" y="6176039"/>
            <a:ext cx="8640960" cy="536184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528" y="6221234"/>
            <a:ext cx="646618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$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lagosh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&gt;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stop       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#Lagopus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/>
                <a:ea typeface="HG丸ｺﾞｼｯｸM-PRO"/>
                <a:cs typeface="HG丸ｺﾞｼｯｸM-PRO"/>
              </a:rPr>
              <a:t>を停止します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27193" y="3632066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1477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8" name="図形グループ 7"/>
          <p:cNvGrpSpPr/>
          <p:nvPr/>
        </p:nvGrpSpPr>
        <p:grpSpPr>
          <a:xfrm>
            <a:off x="2961772" y="1773327"/>
            <a:ext cx="3220456" cy="3311346"/>
            <a:chOff x="1893719" y="1655673"/>
            <a:chExt cx="3220456" cy="3311346"/>
          </a:xfrm>
        </p:grpSpPr>
        <p:grpSp>
          <p:nvGrpSpPr>
            <p:cNvPr id="4" name="図形グループ 3"/>
            <p:cNvGrpSpPr/>
            <p:nvPr/>
          </p:nvGrpSpPr>
          <p:grpSpPr>
            <a:xfrm>
              <a:off x="2118789" y="1853715"/>
              <a:ext cx="2770316" cy="2915263"/>
              <a:chOff x="139700" y="635000"/>
              <a:chExt cx="1193800" cy="1256261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00" y="635000"/>
                <a:ext cx="759528" cy="850900"/>
              </a:xfrm>
              <a:prstGeom prst="rect">
                <a:avLst/>
              </a:prstGeom>
            </p:spPr>
          </p:pic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700" y="1549400"/>
                <a:ext cx="1193800" cy="341861"/>
              </a:xfrm>
              <a:prstGeom prst="rect">
                <a:avLst/>
              </a:prstGeom>
            </p:spPr>
          </p:pic>
        </p:grpSp>
        <p:sp>
          <p:nvSpPr>
            <p:cNvPr id="7" name="正方形/長方形 6"/>
            <p:cNvSpPr/>
            <p:nvPr/>
          </p:nvSpPr>
          <p:spPr>
            <a:xfrm>
              <a:off x="1893719" y="1655673"/>
              <a:ext cx="3220456" cy="3311346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kumimoji="1" lang="en-US" altLang="ja-JP" sz="5400" b="1" i="1" dirty="0" smtClean="0">
                <a:solidFill>
                  <a:schemeClr val="accent1">
                    <a:lumMod val="75000"/>
                  </a:schemeClr>
                </a:solidFill>
              </a:rPr>
              <a:t>Thank you for your attention</a:t>
            </a:r>
            <a:endParaRPr kumimoji="1" lang="ja-JP" altLang="en-US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5229200"/>
            <a:ext cx="7920880" cy="9838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r>
              <a:rPr lang="en-US" altLang="ja-JP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is a part of the project for “Research and Development of Network Virtualization Technology” supported by the Ministry of Internal Affairs and Communications. </a:t>
            </a:r>
            <a:endParaRPr kumimoji="1" lang="ja-JP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3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3"/>
    </mc:Choice>
    <mc:Fallback xmlns="">
      <p:transition xmlns:p14="http://schemas.microsoft.com/office/powerpoint/2010/main" spd="slow" advTm="213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/>
          <p:cNvSpPr/>
          <p:nvPr/>
        </p:nvSpPr>
        <p:spPr>
          <a:xfrm>
            <a:off x="0" y="5664391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363272" cy="418058"/>
          </a:xfrm>
        </p:spPr>
        <p:txBody>
          <a:bodyPr/>
          <a:lstStyle/>
          <a:p>
            <a:r>
              <a:rPr lang="en-US" altLang="ja-JP" sz="2700" dirty="0" smtClean="0">
                <a:latin typeface="Century Gothic"/>
                <a:ea typeface="HG丸ｺﾞｼｯｸM-PRO"/>
                <a:cs typeface="Century Gothic"/>
              </a:rPr>
              <a:t>Which do you choice as a target system </a:t>
            </a:r>
            <a:r>
              <a:rPr lang="en-US" altLang="ja-JP" sz="2700" dirty="0">
                <a:latin typeface="Century Gothic"/>
                <a:ea typeface="HG丸ｺﾞｼｯｸM-PRO"/>
                <a:cs typeface="Century Gothic"/>
              </a:rPr>
              <a:t>?</a:t>
            </a:r>
            <a:endParaRPr kumimoji="1" lang="ja-JP" altLang="en-US" sz="2700" dirty="0">
              <a:latin typeface="Century Gothic"/>
              <a:ea typeface="HG丸ｺﾞｼｯｸM-PRO"/>
              <a:cs typeface="Century Gothic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09828" y="6468492"/>
            <a:ext cx="166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 Gothic"/>
                <a:cs typeface="Century Gothic"/>
              </a:rPr>
              <a:t>1. Bare metal</a:t>
            </a:r>
            <a:endParaRPr kumimoji="1" lang="ja-JP" altLang="en-US" dirty="0">
              <a:latin typeface="Century Gothic"/>
              <a:cs typeface="Century Gothic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11560" y="1124744"/>
            <a:ext cx="7776864" cy="144016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39425" y="1328316"/>
            <a:ext cx="86409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altLang="ja-JP" sz="2800" b="1" dirty="0">
                <a:solidFill>
                  <a:srgbClr val="2A7592"/>
                </a:solidFill>
                <a:latin typeface="Century Gothic"/>
                <a:cs typeface="Century Gothic"/>
              </a:rPr>
              <a:t>Bare metal system (PC or server)</a:t>
            </a:r>
          </a:p>
          <a:p>
            <a:pPr lvl="2">
              <a:lnSpc>
                <a:spcPct val="130000"/>
              </a:lnSpc>
            </a:pP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You must choice the DPDK available hardware</a:t>
            </a: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</a:t>
            </a:r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611204" y="2686720"/>
            <a:ext cx="7776864" cy="1509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3724" y="2763945"/>
            <a:ext cx="8568952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ja-JP" sz="28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2.</a:t>
            </a:r>
            <a:r>
              <a:rPr lang="ja-JP" altLang="en-US" sz="28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　</a:t>
            </a:r>
            <a:r>
              <a:rPr lang="en-US" altLang="ja-JP" sz="28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Virtual machine</a:t>
            </a:r>
          </a:p>
          <a:p>
            <a:pPr lvl="1">
              <a:lnSpc>
                <a:spcPct val="130000"/>
              </a:lnSpc>
            </a:pPr>
            <a:r>
              <a:rPr lang="ja-JP" altLang="ja-JP" b="1" dirty="0">
                <a:solidFill>
                  <a:srgbClr val="2A7592"/>
                </a:solidFill>
                <a:latin typeface="Century Gothic"/>
                <a:cs typeface="Century Gothic"/>
              </a:rPr>
              <a:t>　</a:t>
            </a:r>
            <a:r>
              <a:rPr lang="ja-JP" altLang="en-US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　　</a:t>
            </a:r>
            <a:r>
              <a:rPr lang="en-US" altLang="ja-JP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 </a:t>
            </a: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You </a:t>
            </a: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must choice the DPDK </a:t>
            </a: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available </a:t>
            </a: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virtual </a:t>
            </a:r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  <a:p>
            <a:pPr lvl="1"/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    hardware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671117" y="2746276"/>
            <a:ext cx="576064" cy="576064"/>
          </a:xfrm>
          <a:prstGeom prst="ellipse">
            <a:avLst/>
          </a:prstGeom>
          <a:noFill/>
          <a:ln w="63500" cmpd="sng">
            <a:solidFill>
              <a:srgbClr val="CE885D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 rot="19599542">
            <a:off x="210801" y="2531131"/>
            <a:ext cx="864339" cy="33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CE885D"/>
                </a:solidFill>
                <a:latin typeface="Century Gothic"/>
                <a:cs typeface="Century Gothic"/>
              </a:rPr>
              <a:t>Today</a:t>
            </a:r>
            <a:endParaRPr kumimoji="1" lang="ja-JP" altLang="en-US" b="1" dirty="0">
              <a:solidFill>
                <a:srgbClr val="CE885D"/>
              </a:solidFill>
              <a:latin typeface="Century Gothic"/>
              <a:cs typeface="Century Gothic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909345" y="4544210"/>
            <a:ext cx="2232248" cy="1699841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971600" y="5888653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OS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981353" y="5480314"/>
            <a:ext cx="2105549" cy="361549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981353" y="5145178"/>
            <a:ext cx="2105549" cy="289541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501633" y="4400194"/>
            <a:ext cx="2232248" cy="2040690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3563888" y="6089521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Linux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645649" y="5082918"/>
            <a:ext cx="1944216" cy="336645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645648" y="4819790"/>
            <a:ext cx="1944217" cy="217533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573641" y="5778094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KVM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573641" y="4760234"/>
            <a:ext cx="2088232" cy="970880"/>
          </a:xfrm>
          <a:prstGeom prst="rect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3645649" y="5453901"/>
            <a:ext cx="1944217" cy="2175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Linux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5877897" y="4400194"/>
            <a:ext cx="2232248" cy="2040690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5940152" y="6089521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Windows/OS X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021913" y="5082918"/>
            <a:ext cx="1944216" cy="336645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6021912" y="4819790"/>
            <a:ext cx="1944217" cy="217533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5949905" y="5778094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VMware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5949905" y="4760234"/>
            <a:ext cx="2088232" cy="970880"/>
          </a:xfrm>
          <a:prstGeom prst="rect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021913" y="5453901"/>
            <a:ext cx="1944217" cy="2175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Linux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779930" y="6463764"/>
            <a:ext cx="220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entury Gothic"/>
                <a:cs typeface="Century Gothic"/>
              </a:rPr>
              <a:t>2</a:t>
            </a:r>
            <a:r>
              <a:rPr kumimoji="1" lang="en-US" altLang="ja-JP" dirty="0" smtClean="0">
                <a:latin typeface="Century Gothic"/>
                <a:cs typeface="Century Gothic"/>
              </a:rPr>
              <a:t>. Virtual machine</a:t>
            </a:r>
            <a:endParaRPr kumimoji="1" lang="ja-JP" altLang="en-US" dirty="0">
              <a:latin typeface="Century Gothic"/>
              <a:cs typeface="Century Gothic"/>
            </a:endParaRPr>
          </a:p>
        </p:txBody>
      </p:sp>
      <p:cxnSp>
        <p:nvCxnSpPr>
          <p:cNvPr id="77" name="直線コネクタ 76"/>
          <p:cNvCxnSpPr/>
          <p:nvPr/>
        </p:nvCxnSpPr>
        <p:spPr>
          <a:xfrm>
            <a:off x="8028384" y="5013176"/>
            <a:ext cx="360040" cy="144016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8388424" y="5013176"/>
            <a:ext cx="55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 Gothic"/>
                <a:ea typeface="HG丸ｺﾞｼｯｸM-PRO"/>
                <a:cs typeface="Century Gothic"/>
              </a:rPr>
              <a:t>VM</a:t>
            </a:r>
            <a:endParaRPr kumimoji="1" lang="ja-JP" altLang="en-US" dirty="0">
              <a:latin typeface="Century Gothic"/>
              <a:ea typeface="HG丸ｺﾞｼｯｸM-PRO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464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0" y="5664391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0" y="6499533"/>
            <a:ext cx="874846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6851104" cy="418058"/>
          </a:xfrm>
        </p:spPr>
        <p:txBody>
          <a:bodyPr/>
          <a:lstStyle/>
          <a:p>
            <a:r>
              <a:rPr lang="en-US" altLang="ja-JP" sz="2800" dirty="0" smtClean="0">
                <a:latin typeface="Century Gothic"/>
                <a:cs typeface="Century Gothic"/>
              </a:rPr>
              <a:t>1. Bare </a:t>
            </a:r>
            <a:r>
              <a:rPr lang="en-US" altLang="ja-JP" sz="2800" dirty="0" smtClean="0">
                <a:latin typeface="Century Gothic"/>
                <a:cs typeface="Century Gothic"/>
              </a:rPr>
              <a:t>metal system </a:t>
            </a:r>
            <a:r>
              <a:rPr lang="en-US" altLang="ja-JP" sz="2800" dirty="0" smtClean="0">
                <a:latin typeface="Century Gothic"/>
                <a:cs typeface="Century Gothic"/>
              </a:rPr>
              <a:t>requirements</a:t>
            </a:r>
            <a:endParaRPr kumimoji="1" lang="ja-JP" altLang="en-US" sz="2800" dirty="0">
              <a:latin typeface="Century Gothic"/>
              <a:cs typeface="Century Gothic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36833" y="6021288"/>
            <a:ext cx="4107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#</a:t>
            </a:r>
            <a:r>
              <a:rPr lang="en-US" altLang="ja-JP" sz="1000" dirty="0" smtClean="0"/>
              <a:t>1:  </a:t>
            </a:r>
            <a:r>
              <a:rPr lang="en-US" altLang="ja-JP" sz="1000" dirty="0"/>
              <a:t>http://</a:t>
            </a:r>
            <a:r>
              <a:rPr lang="en-US" altLang="ja-JP" sz="1000" dirty="0" err="1"/>
              <a:t>www.intel.com</a:t>
            </a:r>
            <a:r>
              <a:rPr lang="en-US" altLang="ja-JP" sz="1000" dirty="0"/>
              <a:t>/content/dam/www/public/us/en/documents/presentation/</a:t>
            </a:r>
            <a:r>
              <a:rPr lang="en-US" altLang="ja-JP" sz="1000" dirty="0" err="1"/>
              <a:t>dpdk</a:t>
            </a:r>
            <a:r>
              <a:rPr lang="en-US" altLang="ja-JP" sz="1000" dirty="0"/>
              <a:t>-packet-processing-</a:t>
            </a:r>
            <a:r>
              <a:rPr lang="en-US" altLang="ja-JP" sz="1000" dirty="0" err="1"/>
              <a:t>ia</a:t>
            </a:r>
            <a:r>
              <a:rPr lang="en-US" altLang="ja-JP" sz="1000" dirty="0"/>
              <a:t>-overview-</a:t>
            </a:r>
            <a:r>
              <a:rPr lang="en-US" altLang="ja-JP" sz="1000" dirty="0" err="1"/>
              <a:t>presentation.pdf</a:t>
            </a:r>
            <a:endParaRPr kumimoji="1" lang="ja-JP" altLang="en-US" sz="1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3276" y="6500440"/>
            <a:ext cx="7678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Notice: We can not guarantee the complete combination of </a:t>
            </a:r>
            <a:r>
              <a:rPr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hardwares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.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9512" y="1095132"/>
            <a:ext cx="1152128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9788" y="1065188"/>
            <a:ext cx="895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CPU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7934" y="5222810"/>
            <a:ext cx="4599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ja-JP" sz="2400" b="1" dirty="0">
              <a:solidFill>
                <a:srgbClr val="376092"/>
              </a:solidFill>
              <a:latin typeface="Century Gothic"/>
              <a:cs typeface="Century Gothic"/>
            </a:endParaRPr>
          </a:p>
          <a:p>
            <a:pPr marL="285750" indent="-285750">
              <a:buFont typeface="Wingdings" charset="2"/>
              <a:buChar char="l"/>
            </a:pPr>
            <a:r>
              <a:rPr lang="en-US" altLang="ja-JP" sz="24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Size</a:t>
            </a:r>
            <a:endParaRPr lang="en-US" altLang="ja-JP" sz="2400" b="1" dirty="0">
              <a:solidFill>
                <a:srgbClr val="2A7592"/>
              </a:solidFill>
              <a:latin typeface="Century Gothic"/>
              <a:cs typeface="Century Gothic"/>
            </a:endParaRPr>
          </a:p>
          <a:p>
            <a:pPr lvl="1"/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&gt;= 1Gbytes</a:t>
            </a:r>
          </a:p>
          <a:p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201716" y="5028986"/>
            <a:ext cx="1728192" cy="504056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8771" y="4989436"/>
            <a:ext cx="1628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Memory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70634" y="1556792"/>
            <a:ext cx="8089798" cy="368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en-US" altLang="ja-JP" sz="2400" b="1" dirty="0">
                <a:solidFill>
                  <a:srgbClr val="2A7592"/>
                </a:solidFill>
                <a:latin typeface="Century Gothic"/>
                <a:cs typeface="Century Gothic"/>
              </a:rPr>
              <a:t>Type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It </a:t>
            </a: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is better that 64-bit instruction is available.  </a:t>
            </a:r>
          </a:p>
          <a:p>
            <a:pPr lvl="1">
              <a:lnSpc>
                <a:spcPct val="130000"/>
              </a:lnSpc>
              <a:buFontTx/>
              <a:buChar char="-"/>
            </a:pPr>
            <a:r>
              <a:rPr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The </a:t>
            </a: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latest Intel CPUs are better</a:t>
            </a:r>
          </a:p>
          <a:p>
            <a:pPr lvl="1"/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   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#A little old </a:t>
            </a:r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cpu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may be supported because DPDK is   </a:t>
            </a:r>
          </a:p>
          <a:p>
            <a:pPr lvl="1"/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    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  available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from 2009 year(#1).</a:t>
            </a:r>
          </a:p>
          <a:p>
            <a:pPr lvl="1">
              <a:lnSpc>
                <a:spcPct val="130000"/>
              </a:lnSpc>
              <a:buFontTx/>
              <a:buChar char="-"/>
            </a:pPr>
            <a:r>
              <a:rPr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Code </a:t>
            </a: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Name</a:t>
            </a:r>
          </a:p>
          <a:p>
            <a:pPr lvl="1"/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  </a:t>
            </a:r>
            <a:r>
              <a:rPr lang="en-US" altLang="ja-JP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Broadwell</a:t>
            </a: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/</a:t>
            </a:r>
            <a:r>
              <a:rPr lang="en-US" altLang="ja-JP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Haswell</a:t>
            </a: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/Ivy Bridge/Sandy Bridge/Nehalem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l"/>
            </a:pPr>
            <a:r>
              <a:rPr lang="en-US" altLang="ja-JP" sz="2400" b="1" dirty="0">
                <a:solidFill>
                  <a:srgbClr val="2A7592"/>
                </a:solidFill>
                <a:latin typeface="Century Gothic"/>
                <a:cs typeface="Century Gothic"/>
              </a:rPr>
              <a:t>Cores</a:t>
            </a:r>
          </a:p>
          <a:p>
            <a:pPr lvl="1">
              <a:lnSpc>
                <a:spcPct val="130000"/>
              </a:lnSpc>
            </a:pP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&gt;= 2 CPU cores</a:t>
            </a:r>
          </a:p>
          <a:p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6444208" y="4221088"/>
            <a:ext cx="2232248" cy="1699841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506463" y="5565531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OS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516216" y="5157192"/>
            <a:ext cx="2105549" cy="361549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516216" y="4822056"/>
            <a:ext cx="2105549" cy="289541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9373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5664391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0" y="6499533"/>
            <a:ext cx="874846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3276" y="6500440"/>
            <a:ext cx="7678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Notice: We can not guarantee the complete combination of </a:t>
            </a:r>
            <a:r>
              <a:rPr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hardwares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.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79512" y="1087769"/>
            <a:ext cx="5400600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3622" y="1064606"/>
            <a:ext cx="5282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Network Interface Card (NIC)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81981" y="1556792"/>
            <a:ext cx="8399362" cy="501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charset="2"/>
              <a:buChar char="l"/>
            </a:pPr>
            <a:r>
              <a:rPr lang="en-US" altLang="ja-JP" sz="2400" b="1" dirty="0">
                <a:solidFill>
                  <a:srgbClr val="2A7592"/>
                </a:solidFill>
                <a:latin typeface="Century Gothic"/>
                <a:cs typeface="Century Gothic"/>
              </a:rPr>
              <a:t>S</a:t>
            </a:r>
            <a:r>
              <a:rPr lang="en-US" altLang="ja-JP" sz="24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upported </a:t>
            </a:r>
            <a:r>
              <a:rPr lang="en-US" altLang="ja-JP" sz="2400" b="1" dirty="0">
                <a:solidFill>
                  <a:srgbClr val="2A7592"/>
                </a:solidFill>
                <a:latin typeface="Century Gothic"/>
                <a:cs typeface="Century Gothic"/>
              </a:rPr>
              <a:t>network </a:t>
            </a:r>
            <a:r>
              <a:rPr lang="en-US" altLang="ja-JP" sz="24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drivers in DPDK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e</a:t>
            </a:r>
            <a:r>
              <a:rPr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1000</a:t>
            </a:r>
            <a:endParaRPr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  <a:p>
            <a:pPr lvl="1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            82540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, 82545,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82546</a:t>
            </a:r>
          </a:p>
          <a:p>
            <a:pPr marL="1257300" lvl="2" indent="-342900">
              <a:lnSpc>
                <a:spcPct val="130000"/>
              </a:lnSpc>
              <a:buFontTx/>
              <a:buChar char="-"/>
            </a:pPr>
            <a:r>
              <a:rPr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e</a:t>
            </a:r>
            <a:r>
              <a:rPr lang="de-DE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1000e</a:t>
            </a:r>
          </a:p>
          <a:p>
            <a:pPr lvl="1"/>
            <a:r>
              <a:rPr lang="de-DE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            82571</a:t>
            </a:r>
            <a:r>
              <a:rPr lang="de-DE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-82574, 82583, ICH8-ICH10, PCH-</a:t>
            </a:r>
            <a:r>
              <a:rPr lang="de-DE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PCH2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</a:pPr>
            <a:r>
              <a:rPr lang="de-DE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nl-NL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gb</a:t>
            </a:r>
            <a:endParaRPr lang="nl-NL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  <a:p>
            <a:pPr lvl="1"/>
            <a:r>
              <a:rPr lang="nl-NL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nl-NL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           82575</a:t>
            </a:r>
            <a:r>
              <a:rPr lang="nl-NL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..82576, 82580, I210, I211, I350, I354, </a:t>
            </a:r>
            <a:r>
              <a:rPr lang="nl-NL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DH89xx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</a:pPr>
            <a:r>
              <a:rPr lang="nl-NL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Ixgbe</a:t>
            </a:r>
            <a:endParaRPr lang="nl-NL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  <a:p>
            <a:pPr lvl="1"/>
            <a:r>
              <a:rPr lang="nl-NL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            82598</a:t>
            </a:r>
            <a:r>
              <a:rPr lang="nl-NL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..82599, X540, </a:t>
            </a:r>
            <a:r>
              <a:rPr lang="nl-NL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X550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</a:pPr>
            <a:r>
              <a:rPr lang="nl-NL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I40e</a:t>
            </a:r>
          </a:p>
          <a:p>
            <a:pPr lvl="1"/>
            <a:r>
              <a:rPr lang="nl-NL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            X710</a:t>
            </a:r>
            <a:r>
              <a:rPr lang="nl-NL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, </a:t>
            </a:r>
            <a:r>
              <a:rPr lang="nl-NL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XL710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</a:pPr>
            <a:r>
              <a:rPr lang="nl-NL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Fm10k</a:t>
            </a:r>
          </a:p>
          <a:p>
            <a:pPr marL="742950" lvl="1" indent="-285750">
              <a:buFont typeface="Wingdings" charset="2"/>
              <a:buChar char="l"/>
            </a:pPr>
            <a:r>
              <a:rPr lang="nl-NL" altLang="ja-JP" sz="24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The </a:t>
            </a:r>
            <a:r>
              <a:rPr lang="nl-NL" altLang="ja-JP" sz="2400" b="1" dirty="0" err="1">
                <a:solidFill>
                  <a:srgbClr val="2A7592"/>
                </a:solidFill>
                <a:latin typeface="Century Gothic"/>
                <a:cs typeface="Century Gothic"/>
              </a:rPr>
              <a:t>number</a:t>
            </a:r>
            <a:r>
              <a:rPr lang="nl-NL" altLang="ja-JP" sz="2400" b="1" dirty="0">
                <a:solidFill>
                  <a:srgbClr val="2A7592"/>
                </a:solidFill>
                <a:latin typeface="Century Gothic"/>
                <a:cs typeface="Century Gothic"/>
              </a:rPr>
              <a:t> of </a:t>
            </a:r>
            <a:r>
              <a:rPr lang="nl-NL" altLang="ja-JP" sz="2400" b="1" dirty="0" err="1" smtClean="0">
                <a:solidFill>
                  <a:srgbClr val="2A7592"/>
                </a:solidFill>
                <a:latin typeface="Century Gothic"/>
                <a:cs typeface="Century Gothic"/>
              </a:rPr>
              <a:t>NICs</a:t>
            </a:r>
            <a:endParaRPr lang="nl-NL" altLang="ja-JP" sz="2400" b="1" dirty="0" smtClean="0">
              <a:solidFill>
                <a:srgbClr val="2A7592"/>
              </a:solidFill>
              <a:latin typeface="Century Gothic"/>
              <a:cs typeface="Century Gothic"/>
            </a:endParaRPr>
          </a:p>
          <a:p>
            <a:pPr lvl="1">
              <a:lnSpc>
                <a:spcPct val="130000"/>
              </a:lnSpc>
            </a:pPr>
            <a:r>
              <a:rPr lang="nl-NL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    </a:t>
            </a:r>
            <a:r>
              <a:rPr lang="nl-NL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&gt;</a:t>
            </a:r>
            <a:r>
              <a:rPr lang="nl-NL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= </a:t>
            </a:r>
            <a:r>
              <a:rPr lang="nl-NL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3 (</a:t>
            </a:r>
            <a:r>
              <a:rPr lang="nl-NL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2 </a:t>
            </a:r>
            <a:r>
              <a:rPr lang="nl-NL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NICs</a:t>
            </a:r>
            <a:r>
              <a:rPr lang="nl-NL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nl-NL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for</a:t>
            </a:r>
            <a:r>
              <a:rPr lang="nl-NL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Lagopus, 1 NIC </a:t>
            </a:r>
            <a:r>
              <a:rPr lang="nl-NL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for</a:t>
            </a:r>
            <a:r>
              <a:rPr lang="nl-NL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nl-NL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management)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444208" y="4221088"/>
            <a:ext cx="2232248" cy="1699841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06463" y="5565531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OS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516216" y="5157192"/>
            <a:ext cx="2105549" cy="361549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516216" y="4822056"/>
            <a:ext cx="2105549" cy="289541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9" name="タイトル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6851104" cy="418058"/>
          </a:xfrm>
        </p:spPr>
        <p:txBody>
          <a:bodyPr/>
          <a:lstStyle/>
          <a:p>
            <a:r>
              <a:rPr lang="en-US" altLang="ja-JP" sz="2800" dirty="0" smtClean="0">
                <a:latin typeface="Century Gothic"/>
                <a:cs typeface="Century Gothic"/>
              </a:rPr>
              <a:t>1. Bare </a:t>
            </a:r>
            <a:r>
              <a:rPr lang="en-US" altLang="ja-JP" sz="2800" dirty="0" smtClean="0">
                <a:latin typeface="Century Gothic"/>
                <a:cs typeface="Century Gothic"/>
              </a:rPr>
              <a:t>metal system requirements</a:t>
            </a:r>
            <a:endParaRPr kumimoji="1" lang="ja-JP" altLang="en-US"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084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/>
          <p:cNvSpPr/>
          <p:nvPr/>
        </p:nvSpPr>
        <p:spPr>
          <a:xfrm>
            <a:off x="179512" y="1076476"/>
            <a:ext cx="338437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0" y="5664391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0" y="6499533"/>
            <a:ext cx="874846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3276" y="6500440"/>
            <a:ext cx="7678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Notice: We can not guarantee the complete combination of </a:t>
            </a:r>
            <a:r>
              <a:rPr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hardwares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.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444208" y="4221088"/>
            <a:ext cx="2232248" cy="1699841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06463" y="5565531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OS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516216" y="5157192"/>
            <a:ext cx="2105549" cy="361549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516216" y="4822056"/>
            <a:ext cx="2105549" cy="289541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33622" y="1035571"/>
            <a:ext cx="325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Operating system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1520" y="1556792"/>
            <a:ext cx="44550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buFont typeface="Wingdings" charset="2"/>
              <a:buChar char="l"/>
            </a:pPr>
            <a:r>
              <a:rPr lang="en-US" altLang="ja-JP" sz="2800" b="1" dirty="0" smtClean="0">
                <a:solidFill>
                  <a:srgbClr val="2A7592"/>
                </a:solidFill>
                <a:latin typeface="Century Gothic"/>
                <a:cs typeface="Century Gothic"/>
              </a:rPr>
              <a:t>Supported OS in DPDK</a:t>
            </a:r>
          </a:p>
          <a:p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13110" y="2564904"/>
            <a:ext cx="5607424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#Operation checked OS</a:t>
            </a:r>
          </a:p>
          <a:p>
            <a:pPr>
              <a:lnSpc>
                <a:spcPct val="130000"/>
              </a:lnSpc>
            </a:pP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- Ubuntu 14.04 LTS/Ubuntu 12/04 LTS</a:t>
            </a:r>
          </a:p>
          <a:p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kumimoji="1"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- Cent OS 6.5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8540" y="2101822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 Linux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55576" y="4221088"/>
            <a:ext cx="1929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- Free BSD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43608" y="4725144"/>
            <a:ext cx="3502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&gt;= </a:t>
            </a:r>
            <a:r>
              <a:rPr lang="nl-NL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 </a:t>
            </a:r>
            <a:r>
              <a:rPr lang="nl-NL" altLang="ja-JP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version</a:t>
            </a:r>
            <a:r>
              <a:rPr lang="nl-NL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0.2 </a:t>
            </a:r>
            <a:endParaRPr kumimoji="1" lang="ja-JP" altLang="en-US" sz="2400" dirty="0"/>
          </a:p>
        </p:txBody>
      </p:sp>
      <p:sp>
        <p:nvSpPr>
          <p:cNvPr id="31" name="タイトル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6851104" cy="418058"/>
          </a:xfrm>
        </p:spPr>
        <p:txBody>
          <a:bodyPr/>
          <a:lstStyle/>
          <a:p>
            <a:r>
              <a:rPr lang="en-US" altLang="ja-JP" sz="2800" dirty="0" smtClean="0">
                <a:latin typeface="Century Gothic"/>
                <a:cs typeface="Century Gothic"/>
              </a:rPr>
              <a:t>1. </a:t>
            </a:r>
            <a:r>
              <a:rPr lang="en-US" altLang="ja-JP" sz="2800" dirty="0" smtClean="0">
                <a:latin typeface="Century Gothic"/>
                <a:cs typeface="Century Gothic"/>
              </a:rPr>
              <a:t>Bare </a:t>
            </a:r>
            <a:r>
              <a:rPr lang="en-US" altLang="ja-JP" sz="2800" dirty="0" smtClean="0">
                <a:latin typeface="Century Gothic"/>
                <a:cs typeface="Century Gothic"/>
              </a:rPr>
              <a:t>metal system requirements</a:t>
            </a:r>
            <a:endParaRPr kumimoji="1" lang="ja-JP" altLang="en-US"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45710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0" y="5664391"/>
            <a:ext cx="8820472" cy="11967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215910" y="1593190"/>
            <a:ext cx="8892366" cy="5040560"/>
          </a:xfrm>
        </p:spPr>
        <p:txBody>
          <a:bodyPr>
            <a:normAutofit/>
          </a:bodyPr>
          <a:lstStyle/>
          <a:p>
            <a:pPr lvl="1"/>
            <a:r>
              <a:rPr lang="en-US" altLang="ja-JP" b="1" dirty="0" smtClean="0">
                <a:solidFill>
                  <a:srgbClr val="2A7592"/>
                </a:solidFill>
              </a:rPr>
              <a:t>Type</a:t>
            </a:r>
            <a:endParaRPr lang="en-US" altLang="ja-JP" b="1" dirty="0" smtClean="0">
              <a:solidFill>
                <a:srgbClr val="2A7592"/>
              </a:solidFill>
            </a:endParaRPr>
          </a:p>
          <a:p>
            <a:pPr marL="914400" lvl="2" indent="0">
              <a:buNone/>
            </a:pP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Some CPU flags may be set on booting VM.</a:t>
            </a:r>
            <a:b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(The next page shows the instruction to specify such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CPU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flags)</a:t>
            </a:r>
          </a:p>
          <a:p>
            <a:pPr lvl="1">
              <a:lnSpc>
                <a:spcPct val="120000"/>
              </a:lnSpc>
            </a:pPr>
            <a:r>
              <a:rPr lang="en-US" altLang="ja-JP" b="1" dirty="0" smtClean="0">
                <a:solidFill>
                  <a:srgbClr val="2A7592"/>
                </a:solidFill>
              </a:rPr>
              <a:t>Cores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&gt;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2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cores</a:t>
            </a:r>
          </a:p>
          <a:p>
            <a:pPr marL="914400" lvl="2" indent="0">
              <a:buNone/>
            </a:pPr>
            <a:endParaRPr lang="en-US" altLang="ja-JP" b="1" dirty="0">
              <a:solidFill>
                <a:srgbClr val="376092"/>
              </a:solidFill>
            </a:endParaRPr>
          </a:p>
          <a:p>
            <a:pPr marL="914400" lvl="2" indent="0">
              <a:buNone/>
            </a:pPr>
            <a:endParaRPr lang="en-US" altLang="ja-JP" b="1" dirty="0" smtClean="0">
              <a:solidFill>
                <a:srgbClr val="376092"/>
              </a:solidFill>
            </a:endParaRPr>
          </a:p>
          <a:p>
            <a:pPr lvl="1"/>
            <a:r>
              <a:rPr lang="en-US" altLang="ja-JP" b="1" dirty="0" smtClean="0">
                <a:solidFill>
                  <a:srgbClr val="2A7592"/>
                </a:solidFill>
              </a:rPr>
              <a:t>Size</a:t>
            </a:r>
            <a:endParaRPr lang="en-US" altLang="ja-JP" b="1" dirty="0" smtClean="0">
              <a:solidFill>
                <a:srgbClr val="2A7592"/>
              </a:solidFill>
            </a:endParaRPr>
          </a:p>
          <a:p>
            <a:pPr marL="914400" lvl="2" indent="0">
              <a:buNone/>
            </a:pP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&gt;= 1Gbytes</a:t>
            </a:r>
          </a:p>
          <a:p>
            <a:pPr lvl="2"/>
            <a:endParaRPr lang="en-US" altLang="ja-JP" b="1" dirty="0" smtClean="0">
              <a:solidFill>
                <a:srgbClr val="376092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0" y="6499533"/>
            <a:ext cx="874846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73276" y="6500440"/>
            <a:ext cx="7678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Notice: We can not guarantee the complete combination of </a:t>
            </a:r>
            <a:r>
              <a:rPr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hardwares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.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8" name="タイトル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6851104" cy="418058"/>
          </a:xfrm>
        </p:spPr>
        <p:txBody>
          <a:bodyPr/>
          <a:lstStyle/>
          <a:p>
            <a:r>
              <a:rPr lang="en-US" altLang="ja-JP" sz="2800" dirty="0" smtClean="0">
                <a:latin typeface="Century Gothic"/>
                <a:cs typeface="Century Gothic"/>
              </a:rPr>
              <a:t>2. Virtual </a:t>
            </a:r>
            <a:r>
              <a:rPr lang="en-US" altLang="ja-JP" sz="2800" dirty="0" smtClean="0">
                <a:latin typeface="Century Gothic"/>
                <a:cs typeface="Century Gothic"/>
              </a:rPr>
              <a:t>machine </a:t>
            </a:r>
            <a:r>
              <a:rPr lang="en-US" altLang="ja-JP" sz="2800" dirty="0" smtClean="0">
                <a:latin typeface="Century Gothic"/>
                <a:cs typeface="Century Gothic"/>
              </a:rPr>
              <a:t>requirements</a:t>
            </a:r>
            <a:endParaRPr kumimoji="1" lang="ja-JP" altLang="en-US" sz="2800" dirty="0">
              <a:latin typeface="Century Gothic"/>
              <a:cs typeface="Century Gothic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79512" y="1095132"/>
            <a:ext cx="1296144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87918" y="1065188"/>
            <a:ext cx="1109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vCPU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251520" y="4587126"/>
            <a:ext cx="192047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9788" y="4557182"/>
            <a:ext cx="1842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vMemory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662846" y="4221088"/>
            <a:ext cx="2232248" cy="2040690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725101" y="5910415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Linux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806862" y="4903812"/>
            <a:ext cx="1944216" cy="336645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806861" y="4640684"/>
            <a:ext cx="1944217" cy="217533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734854" y="5598988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KVM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734854" y="4581128"/>
            <a:ext cx="2088232" cy="970880"/>
          </a:xfrm>
          <a:prstGeom prst="rect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806862" y="5274795"/>
            <a:ext cx="1944217" cy="2175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Linux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6039110" y="4221088"/>
            <a:ext cx="2232248" cy="2040690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101365" y="5910415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Windows/OS X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183126" y="4903812"/>
            <a:ext cx="1944216" cy="336645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183125" y="4640684"/>
            <a:ext cx="1944217" cy="217533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111118" y="5598988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VMware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6111118" y="4581128"/>
            <a:ext cx="2088232" cy="970880"/>
          </a:xfrm>
          <a:prstGeom prst="rect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183126" y="5274795"/>
            <a:ext cx="1944217" cy="2175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Linux</a:t>
            </a:r>
          </a:p>
        </p:txBody>
      </p:sp>
      <p:cxnSp>
        <p:nvCxnSpPr>
          <p:cNvPr id="47" name="直線コネクタ 46"/>
          <p:cNvCxnSpPr/>
          <p:nvPr/>
        </p:nvCxnSpPr>
        <p:spPr>
          <a:xfrm>
            <a:off x="8189597" y="4834070"/>
            <a:ext cx="360040" cy="144016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8549637" y="4834070"/>
            <a:ext cx="55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 Gothic"/>
                <a:ea typeface="HG丸ｺﾞｼｯｸM-PRO"/>
                <a:cs typeface="Century Gothic"/>
              </a:rPr>
              <a:t>VM</a:t>
            </a:r>
            <a:endParaRPr kumimoji="1" lang="ja-JP" altLang="en-US" dirty="0">
              <a:latin typeface="Century Gothic"/>
              <a:ea typeface="HG丸ｺﾞｼｯｸM-PRO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5124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40"/>
          <p:cNvSpPr/>
          <p:nvPr/>
        </p:nvSpPr>
        <p:spPr>
          <a:xfrm>
            <a:off x="179512" y="1087769"/>
            <a:ext cx="1224136" cy="498058"/>
          </a:xfrm>
          <a:prstGeom prst="roundRect">
            <a:avLst/>
          </a:prstGeom>
          <a:solidFill>
            <a:srgbClr val="CE885D"/>
          </a:solidFill>
          <a:ln w="19050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86963" y="1064606"/>
            <a:ext cx="1044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vNIC</a:t>
            </a:r>
            <a:endParaRPr kumimoji="1" lang="ja-JP" altLang="en-US" sz="2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520" y="1776298"/>
            <a:ext cx="712166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e1000 </a:t>
            </a: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device</a:t>
            </a:r>
          </a:p>
          <a:p>
            <a:pPr marL="0" lvl="1">
              <a:lnSpc>
                <a:spcPct val="150000"/>
              </a:lnSpc>
            </a:pP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  #KVM/</a:t>
            </a:r>
            <a:r>
              <a:rPr lang="en-US" altLang="ja-JP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Vmware</a:t>
            </a: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 supports e1000 virtual device</a:t>
            </a:r>
            <a:endParaRPr lang="en-US" altLang="ja-JP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  <a:p>
            <a:endParaRPr kumimoji="1" lang="ja-JP" altLang="en-US" dirty="0"/>
          </a:p>
        </p:txBody>
      </p:sp>
      <p:sp>
        <p:nvSpPr>
          <p:cNvPr id="60" name="タイトル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6851104" cy="418058"/>
          </a:xfrm>
        </p:spPr>
        <p:txBody>
          <a:bodyPr/>
          <a:lstStyle/>
          <a:p>
            <a:r>
              <a:rPr lang="en-US" altLang="ja-JP" sz="2800" dirty="0" smtClean="0">
                <a:latin typeface="Century Gothic"/>
                <a:cs typeface="Century Gothic"/>
              </a:rPr>
              <a:t>2. Virtual </a:t>
            </a:r>
            <a:r>
              <a:rPr lang="en-US" altLang="ja-JP" sz="2800" dirty="0" smtClean="0">
                <a:latin typeface="Century Gothic"/>
                <a:cs typeface="Century Gothic"/>
              </a:rPr>
              <a:t>machine </a:t>
            </a:r>
            <a:r>
              <a:rPr lang="en-US" altLang="ja-JP" sz="2800" dirty="0" smtClean="0">
                <a:latin typeface="Century Gothic"/>
                <a:cs typeface="Century Gothic"/>
              </a:rPr>
              <a:t>requirements</a:t>
            </a:r>
            <a:endParaRPr kumimoji="1" lang="ja-JP" altLang="en-US" sz="2800" dirty="0">
              <a:latin typeface="Century Gothic"/>
              <a:cs typeface="Century Gothic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662846" y="4221088"/>
            <a:ext cx="2232248" cy="2040690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3725101" y="5910415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Linux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806862" y="4903812"/>
            <a:ext cx="1944216" cy="336645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806861" y="4640684"/>
            <a:ext cx="1944217" cy="217533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34854" y="5598988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KVM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734854" y="4581128"/>
            <a:ext cx="2088232" cy="970880"/>
          </a:xfrm>
          <a:prstGeom prst="rect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3806862" y="5274795"/>
            <a:ext cx="1944217" cy="2175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Linux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6039110" y="4221088"/>
            <a:ext cx="2232248" cy="2040690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6101365" y="5910415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Windows/OS X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183126" y="4903812"/>
            <a:ext cx="1944216" cy="336645"/>
          </a:xfrm>
          <a:prstGeom prst="rect">
            <a:avLst/>
          </a:prstGeom>
          <a:solidFill>
            <a:srgbClr val="CE885D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Lagopus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6183125" y="4640684"/>
            <a:ext cx="1944217" cy="217533"/>
          </a:xfrm>
          <a:prstGeom prst="rect">
            <a:avLst/>
          </a:prstGeom>
          <a:solidFill>
            <a:srgbClr val="86976E"/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Ryu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6111118" y="5598988"/>
            <a:ext cx="2105549" cy="28954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VMware</a:t>
            </a:r>
            <a:endParaRPr kumimoji="1"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111118" y="4581128"/>
            <a:ext cx="2088232" cy="970880"/>
          </a:xfrm>
          <a:prstGeom prst="rect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183126" y="5274795"/>
            <a:ext cx="1944217" cy="2175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Century Gothic"/>
              </a:rPr>
              <a:t>Linux</a:t>
            </a:r>
          </a:p>
        </p:txBody>
      </p:sp>
      <p:cxnSp>
        <p:nvCxnSpPr>
          <p:cNvPr id="75" name="直線コネクタ 74"/>
          <p:cNvCxnSpPr/>
          <p:nvPr/>
        </p:nvCxnSpPr>
        <p:spPr>
          <a:xfrm>
            <a:off x="8189597" y="4834070"/>
            <a:ext cx="360040" cy="144016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8549637" y="4834070"/>
            <a:ext cx="55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 Gothic"/>
                <a:ea typeface="HG丸ｺﾞｼｯｸM-PRO"/>
                <a:cs typeface="Century Gothic"/>
              </a:rPr>
              <a:t>VM</a:t>
            </a:r>
            <a:endParaRPr kumimoji="1" lang="ja-JP" altLang="en-US" dirty="0">
              <a:latin typeface="Century Gothic"/>
              <a:ea typeface="HG丸ｺﾞｼｯｸM-PRO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6228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mpd="sng">
          <a:solidFill>
            <a:schemeClr val="accent6">
              <a:lumMod val="75000"/>
            </a:schemeClr>
          </a:solidFill>
          <a:prstDash val="solid"/>
        </a:ln>
      </a:spPr>
      <a:bodyPr lIns="0" tIns="0" rIns="0" bIns="0" rtlCol="0" anchor="ctr" anchorCtr="1"/>
      <a:lstStyle>
        <a:defPPr algn="ctr">
          <a:defRPr dirty="0" smtClean="0">
            <a:solidFill>
              <a:schemeClr val="accent6">
                <a:lumMod val="75000"/>
              </a:schemeClr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11064</TotalTime>
  <Words>2422</Words>
  <Application>Microsoft Macintosh PowerPoint</Application>
  <PresentationFormat>画面に合わせる (4:3)</PresentationFormat>
  <Paragraphs>514</Paragraphs>
  <Slides>38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39" baseType="lpstr">
      <vt:lpstr>RD_template</vt:lpstr>
      <vt:lpstr>Lagopus handson</vt:lpstr>
      <vt:lpstr>Today’s Goal</vt:lpstr>
      <vt:lpstr> </vt:lpstr>
      <vt:lpstr>Which do you choice as a target system ?</vt:lpstr>
      <vt:lpstr>1. Bare metal system requirements</vt:lpstr>
      <vt:lpstr>1. Bare metal system requirements</vt:lpstr>
      <vt:lpstr>1. Bare metal system requirements</vt:lpstr>
      <vt:lpstr>2. Virtual machine requirements</vt:lpstr>
      <vt:lpstr>2. Virtual machine requirements</vt:lpstr>
      <vt:lpstr>2. Virtual machine requirements</vt:lpstr>
      <vt:lpstr>2. Virtual machine requirements</vt:lpstr>
      <vt:lpstr> </vt:lpstr>
      <vt:lpstr> </vt:lpstr>
      <vt:lpstr>1: Install Lagopus</vt:lpstr>
      <vt:lpstr>1: Install Lagopus</vt:lpstr>
      <vt:lpstr>1: Install Lagopus</vt:lpstr>
      <vt:lpstr>Setup essential software packages</vt:lpstr>
      <vt:lpstr>Setup essential software packages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 </vt:lpstr>
      <vt:lpstr>PowerPoint プレゼンテーション</vt:lpstr>
      <vt:lpstr>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irie</dc:creator>
  <cp:lastModifiedBy>kawai  sakiko</cp:lastModifiedBy>
  <cp:revision>327</cp:revision>
  <cp:lastPrinted>2015-12-14T01:49:15Z</cp:lastPrinted>
  <dcterms:created xsi:type="dcterms:W3CDTF">2014-02-04T08:21:27Z</dcterms:created>
  <dcterms:modified xsi:type="dcterms:W3CDTF">2015-12-15T06:51:41Z</dcterms:modified>
</cp:coreProperties>
</file>