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4" r:id="rId1"/>
    <p:sldMasterId id="2147483727" r:id="rId2"/>
    <p:sldMasterId id="2147483765" r:id="rId3"/>
    <p:sldMasterId id="2147483934" r:id="rId4"/>
  </p:sldMasterIdLst>
  <p:handoutMasterIdLst>
    <p:handoutMasterId r:id="rId41"/>
  </p:handoutMasterIdLst>
  <p:sldIdLst>
    <p:sldId id="256" r:id="rId5"/>
    <p:sldId id="257" r:id="rId6"/>
    <p:sldId id="263" r:id="rId7"/>
    <p:sldId id="298" r:id="rId8"/>
    <p:sldId id="279" r:id="rId9"/>
    <p:sldId id="295" r:id="rId10"/>
    <p:sldId id="260" r:id="rId11"/>
    <p:sldId id="299" r:id="rId12"/>
    <p:sldId id="297" r:id="rId13"/>
    <p:sldId id="265" r:id="rId14"/>
    <p:sldId id="271" r:id="rId15"/>
    <p:sldId id="274" r:id="rId16"/>
    <p:sldId id="275" r:id="rId17"/>
    <p:sldId id="276" r:id="rId18"/>
    <p:sldId id="277" r:id="rId19"/>
    <p:sldId id="278" r:id="rId20"/>
    <p:sldId id="280" r:id="rId21"/>
    <p:sldId id="284" r:id="rId22"/>
    <p:sldId id="289" r:id="rId23"/>
    <p:sldId id="290" r:id="rId24"/>
    <p:sldId id="291" r:id="rId25"/>
    <p:sldId id="281" r:id="rId26"/>
    <p:sldId id="285" r:id="rId27"/>
    <p:sldId id="270" r:id="rId28"/>
    <p:sldId id="286" r:id="rId29"/>
    <p:sldId id="287" r:id="rId30"/>
    <p:sldId id="288" r:id="rId31"/>
    <p:sldId id="282" r:id="rId32"/>
    <p:sldId id="267" r:id="rId33"/>
    <p:sldId id="293" r:id="rId34"/>
    <p:sldId id="294" r:id="rId35"/>
    <p:sldId id="292" r:id="rId36"/>
    <p:sldId id="283" r:id="rId37"/>
    <p:sldId id="268" r:id="rId38"/>
    <p:sldId id="300" r:id="rId39"/>
    <p:sldId id="296" r:id="rId4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AFBC2B0-A661-4AB2-BB0B-B811951E23C2}">
          <p14:sldIdLst>
            <p14:sldId id="256"/>
            <p14:sldId id="257"/>
            <p14:sldId id="263"/>
            <p14:sldId id="298"/>
            <p14:sldId id="279"/>
            <p14:sldId id="295"/>
            <p14:sldId id="260"/>
            <p14:sldId id="299"/>
            <p14:sldId id="297"/>
            <p14:sldId id="265"/>
            <p14:sldId id="271"/>
            <p14:sldId id="274"/>
            <p14:sldId id="275"/>
            <p14:sldId id="276"/>
            <p14:sldId id="277"/>
            <p14:sldId id="278"/>
            <p14:sldId id="280"/>
            <p14:sldId id="284"/>
            <p14:sldId id="289"/>
            <p14:sldId id="290"/>
            <p14:sldId id="291"/>
            <p14:sldId id="281"/>
            <p14:sldId id="285"/>
            <p14:sldId id="270"/>
            <p14:sldId id="286"/>
            <p14:sldId id="287"/>
            <p14:sldId id="288"/>
            <p14:sldId id="282"/>
            <p14:sldId id="267"/>
            <p14:sldId id="293"/>
            <p14:sldId id="294"/>
            <p14:sldId id="292"/>
            <p14:sldId id="283"/>
            <p14:sldId id="268"/>
            <p14:sldId id="300"/>
            <p14:sldId id="296"/>
          </p14:sldIdLst>
        </p14:section>
        <p14:section name="Technologiestack" id="{DE8E2112-AFAF-4900-9077-2CD7FC501729}">
          <p14:sldIdLst/>
        </p14:section>
      </p14:sectionLst>
    </p:ext>
    <p:ext uri="{EFAFB233-063F-42B5-8137-9DF3F51BA10A}">
      <p15:sldGuideLst xmlns="" xmlns:p15="http://schemas.microsoft.com/office/powerpoint/2012/main">
        <p15:guide id="1" pos="363" userDrawn="1">
          <p15:clr>
            <a:srgbClr val="A4A3A4"/>
          </p15:clr>
        </p15:guide>
        <p15:guide id="2" orient="horz" pos="572" userDrawn="1">
          <p15:clr>
            <a:srgbClr val="A4A3A4"/>
          </p15:clr>
        </p15:guide>
        <p15:guide id="3" orient="horz" pos="4133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orient="horz" pos="10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6141"/>
    <a:srgbClr val="0005D2"/>
    <a:srgbClr val="90BD20"/>
    <a:srgbClr val="D8BB6C"/>
    <a:srgbClr val="3A3B39"/>
    <a:srgbClr val="548235"/>
    <a:srgbClr val="8BC4F2"/>
    <a:srgbClr val="ADB9CA"/>
    <a:srgbClr val="B94141"/>
    <a:srgbClr val="9FC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3" autoAdjust="0"/>
    <p:restoredTop sz="99716" autoAdjust="0"/>
  </p:normalViewPr>
  <p:slideViewPr>
    <p:cSldViewPr>
      <p:cViewPr varScale="1">
        <p:scale>
          <a:sx n="89" d="100"/>
          <a:sy n="89" d="100"/>
        </p:scale>
        <p:origin x="-1578" y="-108"/>
      </p:cViewPr>
      <p:guideLst>
        <p:guide orient="horz" pos="249"/>
        <p:guide orient="horz" pos="1416"/>
        <p:guide orient="horz" pos="4088"/>
        <p:guide orient="horz" pos="1094"/>
        <p:guide orient="horz" pos="1114"/>
        <p:guide orient="horz" pos="3577"/>
        <p:guide orient="horz" pos="450"/>
        <p:guide pos="5490"/>
        <p:guide pos="2714"/>
        <p:guide pos="2900"/>
        <p:guide pos="139"/>
        <p:guide pos="1555"/>
        <p:guide pos="362"/>
        <p:guide pos="2854"/>
        <p:guide pos="4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856B5-DBB9-4441-88DE-CB517EB5316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DBC09-4833-EC40-83D3-D967A04F11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07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3158" y="1398976"/>
            <a:ext cx="8023985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 baseline="0">
                <a:solidFill>
                  <a:schemeClr val="bg1"/>
                </a:solidFill>
                <a:latin typeface="DIN Next LT Pro Condensed"/>
                <a:cs typeface="DIN Next LT Pro Condensed"/>
              </a:defRPr>
            </a:lvl1pPr>
          </a:lstStyle>
          <a:p>
            <a:r>
              <a:rPr lang="en-US" dirty="0" smtClean="0"/>
              <a:t>Headline – it can contain two lines maximum</a:t>
            </a:r>
            <a:endParaRPr lang="de-DE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518256" y="2698999"/>
            <a:ext cx="8008907" cy="437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5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23936" y="4994891"/>
            <a:ext cx="4354286" cy="312417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800" b="0" i="0" baseline="0">
                <a:solidFill>
                  <a:schemeClr val="bg1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Date 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…</a:t>
            </a:r>
          </a:p>
        </p:txBody>
      </p:sp>
      <p:sp>
        <p:nvSpPr>
          <p:cNvPr id="2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6464" y="5727391"/>
            <a:ext cx="8023986" cy="1340769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0000" b="0" i="0" baseline="0">
                <a:solidFill>
                  <a:schemeClr val="bg1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WELCOME!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4085" y="1971962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08886" y="207223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3555" y="238975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4819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8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+ Doubl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574675" y="1449388"/>
            <a:ext cx="3963989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6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603751" y="1449389"/>
            <a:ext cx="4540250" cy="2469467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603751" y="3987011"/>
            <a:ext cx="4540250" cy="2502689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300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Graphic + Doubl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220663" y="4978400"/>
            <a:ext cx="4298853" cy="1511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5" y="803704"/>
            <a:ext cx="8140700" cy="39528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449388"/>
            <a:ext cx="4537075" cy="3347764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603750" y="1449388"/>
            <a:ext cx="4543581" cy="3347765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3" hasCustomPrompt="1"/>
          </p:nvPr>
        </p:nvSpPr>
        <p:spPr>
          <a:xfrm>
            <a:off x="4788024" y="4976854"/>
            <a:ext cx="4355976" cy="1511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94027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6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2460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3158" y="1398976"/>
            <a:ext cx="8023985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 baseline="0">
                <a:solidFill>
                  <a:schemeClr val="bg1"/>
                </a:solidFill>
                <a:latin typeface="DIN Next LT Pro Condensed"/>
                <a:cs typeface="DIN Next LT Pro Condensed"/>
              </a:defRPr>
            </a:lvl1pPr>
          </a:lstStyle>
          <a:p>
            <a:r>
              <a:rPr lang="en-US" dirty="0" smtClean="0"/>
              <a:t>Headline – it can contain two lines maximum</a:t>
            </a:r>
            <a:endParaRPr lang="de-DE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518256" y="2698999"/>
            <a:ext cx="8008907" cy="437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5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23936" y="4994891"/>
            <a:ext cx="4354286" cy="312417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800" b="0" i="0" baseline="0">
                <a:solidFill>
                  <a:schemeClr val="bg1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Date 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…</a:t>
            </a:r>
          </a:p>
        </p:txBody>
      </p:sp>
      <p:sp>
        <p:nvSpPr>
          <p:cNvPr id="2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6464" y="5727391"/>
            <a:ext cx="8023986" cy="1340769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0000" b="0" i="0" baseline="0">
                <a:solidFill>
                  <a:schemeClr val="bg1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WELCOME!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4085" y="1971962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08886" y="207223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3555" y="238975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0195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8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 Activ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31997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2206590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6652" y="1496219"/>
            <a:ext cx="8627778" cy="6154685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… Press ‚Return‘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advance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endParaRPr lang="de-DE" dirty="0" smtClean="0"/>
          </a:p>
          <a:p>
            <a:r>
              <a:rPr lang="de-DE" dirty="0" smtClean="0"/>
              <a:t>Select ‚Change Layout‘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activate</a:t>
            </a:r>
            <a:r>
              <a:rPr lang="de-DE" dirty="0" smtClean="0"/>
              <a:t> a </a:t>
            </a:r>
            <a:r>
              <a:rPr lang="de-DE" dirty="0" err="1" smtClean="0"/>
              <a:t>menu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3261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31997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2206590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7850" y="1531997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6652" y="1501899"/>
            <a:ext cx="8627778" cy="6154685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titel</a:t>
            </a:r>
            <a:r>
              <a:rPr lang="de-DE" dirty="0" smtClean="0"/>
              <a:t>…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1895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2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1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</a:p>
          <a:p>
            <a:r>
              <a:rPr lang="de-DE" dirty="0" smtClean="0"/>
              <a:t>2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683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Activ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titel</a:t>
            </a:r>
            <a:r>
              <a:rPr lang="de-DE" dirty="0" smtClean="0"/>
              <a:t>…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589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8537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4807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0" y="2565400"/>
            <a:ext cx="9144000" cy="42926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3158" y="1403248"/>
            <a:ext cx="8023985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 baseline="0">
                <a:solidFill>
                  <a:schemeClr val="bg1"/>
                </a:solidFill>
                <a:latin typeface="DIN Next LT Pro Condensed"/>
                <a:cs typeface="DIN Next LT Pro Condensed"/>
              </a:defRPr>
            </a:lvl1pPr>
          </a:lstStyle>
          <a:p>
            <a:r>
              <a:rPr lang="en-US" dirty="0" smtClean="0"/>
              <a:t>Headline – it can contain two lines maximum</a:t>
            </a:r>
            <a:endParaRPr lang="de-DE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518256" y="2750119"/>
            <a:ext cx="8008907" cy="437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5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29616" y="5057371"/>
            <a:ext cx="4354286" cy="312417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800" b="0" i="0" baseline="0">
                <a:solidFill>
                  <a:schemeClr val="bg1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Date 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…</a:t>
            </a:r>
          </a:p>
        </p:txBody>
      </p:sp>
      <p:sp>
        <p:nvSpPr>
          <p:cNvPr id="2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88466" y="5727392"/>
            <a:ext cx="8023986" cy="1340768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0000" b="0" i="0" baseline="0">
                <a:solidFill>
                  <a:schemeClr val="bg1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WELCOME TEXT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4085" y="2034442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08886" y="213471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3555" y="245223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440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8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Ac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7850" y="288633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7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88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 Activ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084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4937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685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 Ac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288633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6639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 Activ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357301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1357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2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030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001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8857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6344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 Ac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288633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8857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0772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 - GREE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0" y="2565400"/>
            <a:ext cx="9144000" cy="42926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3158" y="1403248"/>
            <a:ext cx="8023985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 baseline="0">
                <a:solidFill>
                  <a:schemeClr val="bg1"/>
                </a:solidFill>
                <a:latin typeface="DIN Next LT Pro Condensed"/>
                <a:cs typeface="DIN Next LT Pro Condensed"/>
              </a:defRPr>
            </a:lvl1pPr>
          </a:lstStyle>
          <a:p>
            <a:r>
              <a:rPr lang="en-US" dirty="0" smtClean="0"/>
              <a:t>Headline – it can contain two lines maximum</a:t>
            </a:r>
            <a:endParaRPr lang="de-DE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518256" y="2750119"/>
            <a:ext cx="8008907" cy="437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5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23936" y="5057371"/>
            <a:ext cx="4354286" cy="312417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800" b="0" i="0" baseline="0">
                <a:solidFill>
                  <a:srgbClr val="A0BB2A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Date 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…</a:t>
            </a:r>
          </a:p>
        </p:txBody>
      </p:sp>
      <p:sp>
        <p:nvSpPr>
          <p:cNvPr id="2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7076" y="5727392"/>
            <a:ext cx="8023986" cy="1444707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0000" b="0" i="0" baseline="0">
                <a:solidFill>
                  <a:srgbClr val="A0BB2A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WELCOME TEXT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4085" y="2034442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08886" y="213471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3555" y="245223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8729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8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 Activ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357301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8075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 Activ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425448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858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915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406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05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288633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05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357301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05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425448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05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4941168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05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159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574676" y="1449388"/>
            <a:ext cx="8140700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7850" y="296760"/>
            <a:ext cx="8137525" cy="647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5" y="803709"/>
            <a:ext cx="8153759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19579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784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50561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784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288633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50561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784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357301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4730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425448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101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4941168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51697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9273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5622638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50561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96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43" name="Rechteck 24"/>
          <p:cNvSpPr/>
          <p:nvPr userDrawn="1"/>
        </p:nvSpPr>
        <p:spPr>
          <a:xfrm>
            <a:off x="4603750" y="4005064"/>
            <a:ext cx="4548322" cy="24846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 pitchFamily="34" charset="0"/>
              <a:cs typeface="DIN Next LT Pro Light Condensed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4614338" y="1449388"/>
            <a:ext cx="4535488" cy="2483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 pitchFamily="34" charset="0"/>
              <a:cs typeface="DIN Next LT Pro Light Condensed"/>
            </a:endParaRPr>
          </a:p>
        </p:txBody>
      </p:sp>
      <p:sp>
        <p:nvSpPr>
          <p:cNvPr id="35" name="Rechteck 24"/>
          <p:cNvSpPr/>
          <p:nvPr userDrawn="1"/>
        </p:nvSpPr>
        <p:spPr>
          <a:xfrm>
            <a:off x="-4851" y="1449388"/>
            <a:ext cx="4541926" cy="50403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 pitchFamily="34" charset="0"/>
              <a:cs typeface="DIN Next LT Pro Light Condensed"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4614128" y="4038599"/>
            <a:ext cx="4541780" cy="2453049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 pitchFamily="34" charset="0"/>
                <a:ea typeface="+mn-ea"/>
                <a:cs typeface="DIN Next LT Pro Light Condensed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4619697" y="1456360"/>
            <a:ext cx="4524303" cy="2475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SzPct val="90000"/>
              <a:buFont typeface="Arial" panose="020B0604020202020204" pitchFamily="34" charset="0"/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 pitchFamily="34" charset="0"/>
                <a:ea typeface="+mn-ea"/>
                <a:cs typeface="DIN Next LT Pro Light Condensed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the TAG CLOUD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0" y="1488030"/>
            <a:ext cx="4537075" cy="5001669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 pitchFamily="34" charset="0"/>
                <a:ea typeface="+mn-ea"/>
                <a:cs typeface="DIN Next LT Pro Light Condensed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</p:spTree>
    <p:extLst>
      <p:ext uri="{BB962C8B-B14F-4D97-AF65-F5344CB8AC3E}">
        <p14:creationId xmlns:p14="http://schemas.microsoft.com/office/powerpoint/2010/main" val="291461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4614338" y="1700808"/>
            <a:ext cx="4535488" cy="47945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35" name="Rechteck 24"/>
          <p:cNvSpPr/>
          <p:nvPr userDrawn="1"/>
        </p:nvSpPr>
        <p:spPr>
          <a:xfrm>
            <a:off x="-4851" y="1774224"/>
            <a:ext cx="4541926" cy="47154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4619697" y="1833751"/>
            <a:ext cx="4524303" cy="4690015"/>
          </a:xfrm>
          <a:prstGeom prst="rect">
            <a:avLst/>
          </a:prstGeom>
        </p:spPr>
        <p:txBody>
          <a:bodyPr anchor="t" anchorCtr="0"/>
          <a:lstStyle>
            <a:lvl1pPr marL="285750" indent="-285750" algn="l">
              <a:buSzPct val="90000"/>
              <a:buFont typeface="Arial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0" y="1839977"/>
            <a:ext cx="4532313" cy="4678123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0" name="Rechteck 44"/>
          <p:cNvSpPr/>
          <p:nvPr userDrawn="1"/>
        </p:nvSpPr>
        <p:spPr>
          <a:xfrm>
            <a:off x="0" y="1453551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pPr algn="ctr"/>
            <a:endParaRPr lang="de-DE" b="0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-4851" y="1481951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 pitchFamily="34" charset="0"/>
                <a:ea typeface="+mn-ea"/>
                <a:cs typeface="DIN Next LT Pro Condensed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2" name="Rechteck 44"/>
          <p:cNvSpPr/>
          <p:nvPr userDrawn="1"/>
        </p:nvSpPr>
        <p:spPr>
          <a:xfrm>
            <a:off x="4614429" y="1449834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34" hasCustomPrompt="1"/>
          </p:nvPr>
        </p:nvSpPr>
        <p:spPr>
          <a:xfrm>
            <a:off x="4616512" y="1478234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828998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3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43" name="Rechteck 24"/>
          <p:cNvSpPr/>
          <p:nvPr userDrawn="1"/>
        </p:nvSpPr>
        <p:spPr>
          <a:xfrm>
            <a:off x="4603750" y="4005064"/>
            <a:ext cx="4540250" cy="24846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4614338" y="1772816"/>
            <a:ext cx="4535488" cy="21598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5" name="Rechteck 24"/>
          <p:cNvSpPr/>
          <p:nvPr userDrawn="1"/>
        </p:nvSpPr>
        <p:spPr>
          <a:xfrm>
            <a:off x="-4851" y="1811712"/>
            <a:ext cx="4541926" cy="4677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4614128" y="4404034"/>
            <a:ext cx="4541780" cy="208550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4619697" y="1835014"/>
            <a:ext cx="4524303" cy="2097158"/>
          </a:xfrm>
          <a:prstGeom prst="rect">
            <a:avLst/>
          </a:prstGeom>
        </p:spPr>
        <p:txBody>
          <a:bodyPr anchor="t" anchorCtr="0"/>
          <a:lstStyle>
            <a:lvl1pPr marL="285750" indent="-285750" algn="l">
              <a:buSzPct val="90000"/>
              <a:buFont typeface="Arial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0" y="1844824"/>
            <a:ext cx="4532313" cy="4644876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0" name="Rechteck 44"/>
          <p:cNvSpPr/>
          <p:nvPr userDrawn="1"/>
        </p:nvSpPr>
        <p:spPr>
          <a:xfrm>
            <a:off x="0" y="1453551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0" y="1476126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2" name="Rechteck 44"/>
          <p:cNvSpPr/>
          <p:nvPr userDrawn="1"/>
        </p:nvSpPr>
        <p:spPr>
          <a:xfrm>
            <a:off x="4614429" y="1455514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13" name="Rechteck 44"/>
          <p:cNvSpPr/>
          <p:nvPr userDrawn="1"/>
        </p:nvSpPr>
        <p:spPr>
          <a:xfrm>
            <a:off x="4612750" y="4010889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34" hasCustomPrompt="1"/>
          </p:nvPr>
        </p:nvSpPr>
        <p:spPr>
          <a:xfrm>
            <a:off x="4612782" y="1476126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35" hasCustomPrompt="1"/>
          </p:nvPr>
        </p:nvSpPr>
        <p:spPr>
          <a:xfrm>
            <a:off x="4611463" y="4033464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728296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566736" y="1449388"/>
            <a:ext cx="3963989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6" y="808606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" name="Text Placeholder 2"/>
          <p:cNvSpPr>
            <a:spLocks noGrp="1"/>
          </p:cNvSpPr>
          <p:nvPr>
            <p:ph idx="11" hasCustomPrompt="1"/>
          </p:nvPr>
        </p:nvSpPr>
        <p:spPr>
          <a:xfrm>
            <a:off x="4603750" y="1449389"/>
            <a:ext cx="4111625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137115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4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43" name="Rechteck 24"/>
          <p:cNvSpPr/>
          <p:nvPr userDrawn="1"/>
        </p:nvSpPr>
        <p:spPr>
          <a:xfrm>
            <a:off x="4603750" y="4005064"/>
            <a:ext cx="4548322" cy="24846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4614338" y="1772816"/>
            <a:ext cx="4535488" cy="21598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5" name="Rechteck 24"/>
          <p:cNvSpPr/>
          <p:nvPr userDrawn="1"/>
        </p:nvSpPr>
        <p:spPr>
          <a:xfrm>
            <a:off x="-4851" y="1811712"/>
            <a:ext cx="4541926" cy="21262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4614128" y="4365104"/>
            <a:ext cx="4541780" cy="212443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4619697" y="1811577"/>
            <a:ext cx="4524303" cy="2120595"/>
          </a:xfrm>
          <a:prstGeom prst="rect">
            <a:avLst/>
          </a:prstGeom>
        </p:spPr>
        <p:txBody>
          <a:bodyPr anchor="t" anchorCtr="0"/>
          <a:lstStyle>
            <a:lvl1pPr marL="285750" indent="-285750" algn="l">
              <a:buSzPct val="90000"/>
              <a:buFont typeface="Arial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0" y="1811577"/>
            <a:ext cx="4532313" cy="2120595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0" name="Rechteck 44"/>
          <p:cNvSpPr/>
          <p:nvPr userDrawn="1"/>
        </p:nvSpPr>
        <p:spPr>
          <a:xfrm>
            <a:off x="0" y="1453551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0" y="1476200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2" name="Rechteck 44"/>
          <p:cNvSpPr/>
          <p:nvPr userDrawn="1"/>
        </p:nvSpPr>
        <p:spPr>
          <a:xfrm>
            <a:off x="4614429" y="1447800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3" name="Rechteck 44"/>
          <p:cNvSpPr/>
          <p:nvPr userDrawn="1"/>
        </p:nvSpPr>
        <p:spPr>
          <a:xfrm>
            <a:off x="4612750" y="4010889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34" hasCustomPrompt="1"/>
          </p:nvPr>
        </p:nvSpPr>
        <p:spPr>
          <a:xfrm>
            <a:off x="4612782" y="1476200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35" hasCustomPrompt="1"/>
          </p:nvPr>
        </p:nvSpPr>
        <p:spPr>
          <a:xfrm>
            <a:off x="4611463" y="4033538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6" name="Rechteck 24"/>
          <p:cNvSpPr/>
          <p:nvPr userDrawn="1"/>
        </p:nvSpPr>
        <p:spPr>
          <a:xfrm>
            <a:off x="-3917" y="4365104"/>
            <a:ext cx="4541926" cy="213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36" hasCustomPrompt="1"/>
          </p:nvPr>
        </p:nvSpPr>
        <p:spPr>
          <a:xfrm>
            <a:off x="934" y="4365104"/>
            <a:ext cx="4532313" cy="2125374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8" name="Rechteck 44"/>
          <p:cNvSpPr/>
          <p:nvPr userDrawn="1"/>
        </p:nvSpPr>
        <p:spPr>
          <a:xfrm>
            <a:off x="934" y="4011857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37" hasCustomPrompt="1"/>
          </p:nvPr>
        </p:nvSpPr>
        <p:spPr>
          <a:xfrm>
            <a:off x="934" y="4028826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459270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4 Tiles -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43" name="Rechteck 24"/>
          <p:cNvSpPr/>
          <p:nvPr userDrawn="1"/>
        </p:nvSpPr>
        <p:spPr>
          <a:xfrm>
            <a:off x="4603750" y="4364510"/>
            <a:ext cx="4540250" cy="2132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4614338" y="1700808"/>
            <a:ext cx="4535488" cy="22318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5" name="Rechteck 24"/>
          <p:cNvSpPr/>
          <p:nvPr userDrawn="1"/>
        </p:nvSpPr>
        <p:spPr>
          <a:xfrm>
            <a:off x="-3916" y="1700808"/>
            <a:ext cx="4541926" cy="22371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0" name="Rechteck 44"/>
          <p:cNvSpPr/>
          <p:nvPr userDrawn="1"/>
        </p:nvSpPr>
        <p:spPr>
          <a:xfrm>
            <a:off x="-20375" y="1447726"/>
            <a:ext cx="4558385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935" y="1476126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2" name="Rechteck 44"/>
          <p:cNvSpPr/>
          <p:nvPr userDrawn="1"/>
        </p:nvSpPr>
        <p:spPr>
          <a:xfrm>
            <a:off x="4614429" y="1447726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34" hasCustomPrompt="1"/>
          </p:nvPr>
        </p:nvSpPr>
        <p:spPr>
          <a:xfrm>
            <a:off x="4612782" y="1476126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6" name="Rechteck 24"/>
          <p:cNvSpPr/>
          <p:nvPr userDrawn="1"/>
        </p:nvSpPr>
        <p:spPr>
          <a:xfrm>
            <a:off x="-3916" y="4293096"/>
            <a:ext cx="4541926" cy="2203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8" name="Rechteck 44"/>
          <p:cNvSpPr/>
          <p:nvPr userDrawn="1"/>
        </p:nvSpPr>
        <p:spPr>
          <a:xfrm>
            <a:off x="934" y="4006032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37" hasCustomPrompt="1"/>
          </p:nvPr>
        </p:nvSpPr>
        <p:spPr>
          <a:xfrm>
            <a:off x="-27165" y="4028752"/>
            <a:ext cx="4565176" cy="35429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7" name="Rechteck 44"/>
          <p:cNvSpPr/>
          <p:nvPr userDrawn="1"/>
        </p:nvSpPr>
        <p:spPr>
          <a:xfrm>
            <a:off x="4606924" y="4009013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38" hasCustomPrompt="1"/>
          </p:nvPr>
        </p:nvSpPr>
        <p:spPr>
          <a:xfrm>
            <a:off x="4587297" y="4031733"/>
            <a:ext cx="4565176" cy="35429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156849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5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-2076" y="1844824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0" name="Rechteck 44"/>
          <p:cNvSpPr/>
          <p:nvPr userDrawn="1"/>
        </p:nvSpPr>
        <p:spPr>
          <a:xfrm>
            <a:off x="-2076" y="1457776"/>
            <a:ext cx="4527200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-2076" y="1486176"/>
            <a:ext cx="4527200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23" name="Rechteck 24"/>
          <p:cNvSpPr/>
          <p:nvPr userDrawn="1"/>
        </p:nvSpPr>
        <p:spPr>
          <a:xfrm>
            <a:off x="-2076" y="1814530"/>
            <a:ext cx="4527200" cy="4665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39" hasCustomPrompt="1"/>
          </p:nvPr>
        </p:nvSpPr>
        <p:spPr>
          <a:xfrm>
            <a:off x="-2076" y="1847224"/>
            <a:ext cx="4517199" cy="462265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41" hasCustomPrompt="1"/>
          </p:nvPr>
        </p:nvSpPr>
        <p:spPr>
          <a:xfrm>
            <a:off x="4617841" y="18522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5" name="Rechteck 44"/>
          <p:cNvSpPr/>
          <p:nvPr userDrawn="1"/>
        </p:nvSpPr>
        <p:spPr>
          <a:xfrm>
            <a:off x="4617841" y="1457776"/>
            <a:ext cx="221506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42" hasCustomPrompt="1"/>
          </p:nvPr>
        </p:nvSpPr>
        <p:spPr>
          <a:xfrm>
            <a:off x="4617841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47" name="Rechteck 24"/>
          <p:cNvSpPr/>
          <p:nvPr userDrawn="1"/>
        </p:nvSpPr>
        <p:spPr>
          <a:xfrm>
            <a:off x="4617841" y="1821932"/>
            <a:ext cx="2209127" cy="21262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8" name="Rechteck 24"/>
          <p:cNvSpPr/>
          <p:nvPr userDrawn="1"/>
        </p:nvSpPr>
        <p:spPr>
          <a:xfrm>
            <a:off x="6929979" y="1820218"/>
            <a:ext cx="2218817" cy="21262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9" name="Rechteck 44"/>
          <p:cNvSpPr/>
          <p:nvPr userDrawn="1"/>
        </p:nvSpPr>
        <p:spPr>
          <a:xfrm>
            <a:off x="6929979" y="1457776"/>
            <a:ext cx="221506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43" hasCustomPrompt="1"/>
          </p:nvPr>
        </p:nvSpPr>
        <p:spPr>
          <a:xfrm>
            <a:off x="6929979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44" hasCustomPrompt="1"/>
          </p:nvPr>
        </p:nvSpPr>
        <p:spPr>
          <a:xfrm>
            <a:off x="4617841" y="18546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45" hasCustomPrompt="1"/>
          </p:nvPr>
        </p:nvSpPr>
        <p:spPr>
          <a:xfrm>
            <a:off x="6929979" y="18522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half" idx="46" hasCustomPrompt="1"/>
          </p:nvPr>
        </p:nvSpPr>
        <p:spPr>
          <a:xfrm>
            <a:off x="4617841" y="43945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4" name="Rechteck 44"/>
          <p:cNvSpPr/>
          <p:nvPr userDrawn="1"/>
        </p:nvSpPr>
        <p:spPr>
          <a:xfrm>
            <a:off x="4617841" y="4002484"/>
            <a:ext cx="221506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5" name="Text Placeholder 3"/>
          <p:cNvSpPr>
            <a:spLocks noGrp="1"/>
          </p:cNvSpPr>
          <p:nvPr>
            <p:ph type="body" sz="half" idx="47" hasCustomPrompt="1"/>
          </p:nvPr>
        </p:nvSpPr>
        <p:spPr>
          <a:xfrm>
            <a:off x="4617841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56" name="Rechteck 24"/>
          <p:cNvSpPr/>
          <p:nvPr userDrawn="1"/>
        </p:nvSpPr>
        <p:spPr>
          <a:xfrm>
            <a:off x="4617841" y="4364288"/>
            <a:ext cx="2209127" cy="21262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7" name="Rechteck 24"/>
          <p:cNvSpPr/>
          <p:nvPr userDrawn="1"/>
        </p:nvSpPr>
        <p:spPr>
          <a:xfrm>
            <a:off x="6929979" y="4362574"/>
            <a:ext cx="2218817" cy="21262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8" name="Rechteck 44"/>
          <p:cNvSpPr/>
          <p:nvPr userDrawn="1"/>
        </p:nvSpPr>
        <p:spPr>
          <a:xfrm>
            <a:off x="6929979" y="4002484"/>
            <a:ext cx="221506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48" hasCustomPrompt="1"/>
          </p:nvPr>
        </p:nvSpPr>
        <p:spPr>
          <a:xfrm>
            <a:off x="6929979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49" hasCustomPrompt="1"/>
          </p:nvPr>
        </p:nvSpPr>
        <p:spPr>
          <a:xfrm>
            <a:off x="4617841" y="43969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half" idx="50" hasCustomPrompt="1"/>
          </p:nvPr>
        </p:nvSpPr>
        <p:spPr>
          <a:xfrm>
            <a:off x="6929979" y="43945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</p:spTree>
    <p:extLst>
      <p:ext uri="{BB962C8B-B14F-4D97-AF65-F5344CB8AC3E}">
        <p14:creationId xmlns:p14="http://schemas.microsoft.com/office/powerpoint/2010/main" val="1575958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3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1" name="Rechteck 24"/>
          <p:cNvSpPr/>
          <p:nvPr userDrawn="1"/>
        </p:nvSpPr>
        <p:spPr>
          <a:xfrm>
            <a:off x="0" y="1458700"/>
            <a:ext cx="2997200" cy="5031000"/>
          </a:xfrm>
          <a:prstGeom prst="rect">
            <a:avLst/>
          </a:prstGeom>
          <a:solidFill>
            <a:srgbClr val="A0C52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2" name="Rechteck 24"/>
          <p:cNvSpPr/>
          <p:nvPr userDrawn="1"/>
        </p:nvSpPr>
        <p:spPr>
          <a:xfrm>
            <a:off x="3068638" y="1475094"/>
            <a:ext cx="3008312" cy="50146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3" name="Rechteck 24"/>
          <p:cNvSpPr/>
          <p:nvPr userDrawn="1"/>
        </p:nvSpPr>
        <p:spPr>
          <a:xfrm>
            <a:off x="6148388" y="1458700"/>
            <a:ext cx="2995612" cy="503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4" name="Rechteck 44"/>
          <p:cNvSpPr/>
          <p:nvPr userDrawn="1"/>
        </p:nvSpPr>
        <p:spPr>
          <a:xfrm>
            <a:off x="0" y="1449388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0" y="1477788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0" y="1841325"/>
            <a:ext cx="2997200" cy="4676775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30" hasCustomPrompt="1"/>
          </p:nvPr>
        </p:nvSpPr>
        <p:spPr>
          <a:xfrm>
            <a:off x="3068638" y="1841325"/>
            <a:ext cx="2997200" cy="4676775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6148388" y="1838151"/>
            <a:ext cx="2997200" cy="4679950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7" name="Rechteck 44"/>
          <p:cNvSpPr/>
          <p:nvPr userDrawn="1"/>
        </p:nvSpPr>
        <p:spPr>
          <a:xfrm>
            <a:off x="3068638" y="1453480"/>
            <a:ext cx="300355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32" hasCustomPrompt="1"/>
          </p:nvPr>
        </p:nvSpPr>
        <p:spPr>
          <a:xfrm>
            <a:off x="3073400" y="1481880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20" name="Rechteck 44"/>
          <p:cNvSpPr/>
          <p:nvPr userDrawn="1"/>
        </p:nvSpPr>
        <p:spPr>
          <a:xfrm>
            <a:off x="6148388" y="1449388"/>
            <a:ext cx="300355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6153150" y="1477788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780950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6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1" name="Rechteck 24"/>
          <p:cNvSpPr/>
          <p:nvPr userDrawn="1"/>
        </p:nvSpPr>
        <p:spPr>
          <a:xfrm>
            <a:off x="0" y="1449388"/>
            <a:ext cx="2997200" cy="2490932"/>
          </a:xfrm>
          <a:prstGeom prst="rect">
            <a:avLst/>
          </a:prstGeom>
          <a:solidFill>
            <a:srgbClr val="A0C52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4" name="Rechteck 44"/>
          <p:cNvSpPr/>
          <p:nvPr userDrawn="1"/>
        </p:nvSpPr>
        <p:spPr>
          <a:xfrm>
            <a:off x="0" y="1449388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0" y="1477788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0" y="1841325"/>
            <a:ext cx="2997200" cy="2120131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5" name="Rechteck 24"/>
          <p:cNvSpPr/>
          <p:nvPr userDrawn="1"/>
        </p:nvSpPr>
        <p:spPr>
          <a:xfrm>
            <a:off x="0" y="4017366"/>
            <a:ext cx="2997200" cy="2472333"/>
          </a:xfrm>
          <a:prstGeom prst="rect">
            <a:avLst/>
          </a:prstGeom>
          <a:solidFill>
            <a:srgbClr val="86878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6" name="Rechteck 44"/>
          <p:cNvSpPr/>
          <p:nvPr userDrawn="1"/>
        </p:nvSpPr>
        <p:spPr>
          <a:xfrm>
            <a:off x="0" y="4017367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34" hasCustomPrompt="1"/>
          </p:nvPr>
        </p:nvSpPr>
        <p:spPr>
          <a:xfrm>
            <a:off x="0" y="4045767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35" hasCustomPrompt="1"/>
          </p:nvPr>
        </p:nvSpPr>
        <p:spPr>
          <a:xfrm>
            <a:off x="0" y="4409304"/>
            <a:ext cx="2997200" cy="2108796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9" name="Rechteck 24"/>
          <p:cNvSpPr/>
          <p:nvPr userDrawn="1"/>
        </p:nvSpPr>
        <p:spPr>
          <a:xfrm>
            <a:off x="3079750" y="1444030"/>
            <a:ext cx="2997200" cy="24909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0" name="Rechteck 44"/>
          <p:cNvSpPr/>
          <p:nvPr userDrawn="1"/>
        </p:nvSpPr>
        <p:spPr>
          <a:xfrm>
            <a:off x="3079750" y="1449388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6" hasCustomPrompt="1"/>
          </p:nvPr>
        </p:nvSpPr>
        <p:spPr>
          <a:xfrm>
            <a:off x="3079750" y="1477788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37" hasCustomPrompt="1"/>
          </p:nvPr>
        </p:nvSpPr>
        <p:spPr>
          <a:xfrm>
            <a:off x="3079750" y="1835967"/>
            <a:ext cx="2997200" cy="2120131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3" name="Rechteck 24"/>
          <p:cNvSpPr/>
          <p:nvPr userDrawn="1"/>
        </p:nvSpPr>
        <p:spPr>
          <a:xfrm>
            <a:off x="3079750" y="4012008"/>
            <a:ext cx="2997200" cy="24723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4" name="Rechteck 44"/>
          <p:cNvSpPr/>
          <p:nvPr userDrawn="1"/>
        </p:nvSpPr>
        <p:spPr>
          <a:xfrm>
            <a:off x="3079750" y="4017367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38" hasCustomPrompt="1"/>
          </p:nvPr>
        </p:nvSpPr>
        <p:spPr>
          <a:xfrm>
            <a:off x="3079750" y="4045767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39" hasCustomPrompt="1"/>
          </p:nvPr>
        </p:nvSpPr>
        <p:spPr>
          <a:xfrm>
            <a:off x="3079750" y="4409626"/>
            <a:ext cx="2997200" cy="2108796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7" name="Rechteck 24"/>
          <p:cNvSpPr/>
          <p:nvPr userDrawn="1"/>
        </p:nvSpPr>
        <p:spPr>
          <a:xfrm>
            <a:off x="6148388" y="1444030"/>
            <a:ext cx="2997200" cy="2490932"/>
          </a:xfrm>
          <a:prstGeom prst="rect">
            <a:avLst/>
          </a:prstGeom>
          <a:solidFill>
            <a:srgbClr val="A0C52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8" name="Rechteck 44"/>
          <p:cNvSpPr/>
          <p:nvPr userDrawn="1"/>
        </p:nvSpPr>
        <p:spPr>
          <a:xfrm>
            <a:off x="6148388" y="1449388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40" hasCustomPrompt="1"/>
          </p:nvPr>
        </p:nvSpPr>
        <p:spPr>
          <a:xfrm>
            <a:off x="6148388" y="1477788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41" hasCustomPrompt="1"/>
          </p:nvPr>
        </p:nvSpPr>
        <p:spPr>
          <a:xfrm>
            <a:off x="6148388" y="1841647"/>
            <a:ext cx="2997200" cy="2120131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1" name="Rechteck 24"/>
          <p:cNvSpPr/>
          <p:nvPr userDrawn="1"/>
        </p:nvSpPr>
        <p:spPr>
          <a:xfrm>
            <a:off x="6148388" y="4012008"/>
            <a:ext cx="2997200" cy="24723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2" name="Rechteck 44"/>
          <p:cNvSpPr/>
          <p:nvPr userDrawn="1"/>
        </p:nvSpPr>
        <p:spPr>
          <a:xfrm>
            <a:off x="6148388" y="4017367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42" hasCustomPrompt="1"/>
          </p:nvPr>
        </p:nvSpPr>
        <p:spPr>
          <a:xfrm>
            <a:off x="6148388" y="4045767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43" hasCustomPrompt="1"/>
          </p:nvPr>
        </p:nvSpPr>
        <p:spPr>
          <a:xfrm>
            <a:off x="6148388" y="4403946"/>
            <a:ext cx="2997200" cy="2108796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</p:spTree>
    <p:extLst>
      <p:ext uri="{BB962C8B-B14F-4D97-AF65-F5344CB8AC3E}">
        <p14:creationId xmlns:p14="http://schemas.microsoft.com/office/powerpoint/2010/main" val="30793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8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-2076" y="1844824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0" name="Rechteck 44"/>
          <p:cNvSpPr/>
          <p:nvPr userDrawn="1"/>
        </p:nvSpPr>
        <p:spPr>
          <a:xfrm>
            <a:off x="-2076" y="1457776"/>
            <a:ext cx="223410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-2076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23" name="Rechteck 24"/>
          <p:cNvSpPr/>
          <p:nvPr userDrawn="1"/>
        </p:nvSpPr>
        <p:spPr>
          <a:xfrm>
            <a:off x="-2076" y="1814530"/>
            <a:ext cx="2234101" cy="21262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4" name="Rechteck 24"/>
          <p:cNvSpPr/>
          <p:nvPr userDrawn="1"/>
        </p:nvSpPr>
        <p:spPr>
          <a:xfrm>
            <a:off x="2305062" y="1812816"/>
            <a:ext cx="2232013" cy="21262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7" name="Rechteck 44"/>
          <p:cNvSpPr/>
          <p:nvPr userDrawn="1"/>
        </p:nvSpPr>
        <p:spPr>
          <a:xfrm>
            <a:off x="2305062" y="1457776"/>
            <a:ext cx="2232013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38" hasCustomPrompt="1"/>
          </p:nvPr>
        </p:nvSpPr>
        <p:spPr>
          <a:xfrm>
            <a:off x="2305062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39" hasCustomPrompt="1"/>
          </p:nvPr>
        </p:nvSpPr>
        <p:spPr>
          <a:xfrm>
            <a:off x="-2076" y="1847224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40" hasCustomPrompt="1"/>
          </p:nvPr>
        </p:nvSpPr>
        <p:spPr>
          <a:xfrm>
            <a:off x="2305062" y="1844824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41" hasCustomPrompt="1"/>
          </p:nvPr>
        </p:nvSpPr>
        <p:spPr>
          <a:xfrm>
            <a:off x="4617841" y="18522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5" name="Rechteck 44"/>
          <p:cNvSpPr/>
          <p:nvPr userDrawn="1"/>
        </p:nvSpPr>
        <p:spPr>
          <a:xfrm>
            <a:off x="4617841" y="1457776"/>
            <a:ext cx="2219522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42" hasCustomPrompt="1"/>
          </p:nvPr>
        </p:nvSpPr>
        <p:spPr>
          <a:xfrm>
            <a:off x="4617841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47" name="Rechteck 24"/>
          <p:cNvSpPr/>
          <p:nvPr userDrawn="1"/>
        </p:nvSpPr>
        <p:spPr>
          <a:xfrm>
            <a:off x="4617841" y="1821932"/>
            <a:ext cx="2219522" cy="21262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8" name="Rechteck 24"/>
          <p:cNvSpPr/>
          <p:nvPr userDrawn="1"/>
        </p:nvSpPr>
        <p:spPr>
          <a:xfrm>
            <a:off x="6916739" y="1820218"/>
            <a:ext cx="2232058" cy="21262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9" name="Rechteck 44"/>
          <p:cNvSpPr/>
          <p:nvPr userDrawn="1"/>
        </p:nvSpPr>
        <p:spPr>
          <a:xfrm>
            <a:off x="6916739" y="1457776"/>
            <a:ext cx="2228302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43" hasCustomPrompt="1"/>
          </p:nvPr>
        </p:nvSpPr>
        <p:spPr>
          <a:xfrm>
            <a:off x="6929979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44" hasCustomPrompt="1"/>
          </p:nvPr>
        </p:nvSpPr>
        <p:spPr>
          <a:xfrm>
            <a:off x="4617841" y="18546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45" hasCustomPrompt="1"/>
          </p:nvPr>
        </p:nvSpPr>
        <p:spPr>
          <a:xfrm>
            <a:off x="6929979" y="18522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half" idx="46" hasCustomPrompt="1"/>
          </p:nvPr>
        </p:nvSpPr>
        <p:spPr>
          <a:xfrm>
            <a:off x="4617841" y="43945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4" name="Rechteck 44"/>
          <p:cNvSpPr/>
          <p:nvPr userDrawn="1"/>
        </p:nvSpPr>
        <p:spPr>
          <a:xfrm>
            <a:off x="4617841" y="4002484"/>
            <a:ext cx="2219522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55" name="Text Placeholder 3"/>
          <p:cNvSpPr>
            <a:spLocks noGrp="1"/>
          </p:cNvSpPr>
          <p:nvPr>
            <p:ph type="body" sz="half" idx="47" hasCustomPrompt="1"/>
          </p:nvPr>
        </p:nvSpPr>
        <p:spPr>
          <a:xfrm>
            <a:off x="4617841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56" name="Rechteck 24"/>
          <p:cNvSpPr/>
          <p:nvPr userDrawn="1"/>
        </p:nvSpPr>
        <p:spPr>
          <a:xfrm>
            <a:off x="4617841" y="4364288"/>
            <a:ext cx="2219522" cy="2126286"/>
          </a:xfrm>
          <a:prstGeom prst="rect">
            <a:avLst/>
          </a:prstGeom>
          <a:solidFill>
            <a:srgbClr val="86878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7" name="Rechteck 24"/>
          <p:cNvSpPr/>
          <p:nvPr userDrawn="1"/>
        </p:nvSpPr>
        <p:spPr>
          <a:xfrm>
            <a:off x="6916739" y="4362574"/>
            <a:ext cx="2232058" cy="21262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8" name="Rechteck 44"/>
          <p:cNvSpPr/>
          <p:nvPr userDrawn="1"/>
        </p:nvSpPr>
        <p:spPr>
          <a:xfrm>
            <a:off x="6916739" y="4002484"/>
            <a:ext cx="2228302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48" hasCustomPrompt="1"/>
          </p:nvPr>
        </p:nvSpPr>
        <p:spPr>
          <a:xfrm>
            <a:off x="6929979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49" hasCustomPrompt="1"/>
          </p:nvPr>
        </p:nvSpPr>
        <p:spPr>
          <a:xfrm>
            <a:off x="4617841" y="43969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half" idx="50" hasCustomPrompt="1"/>
          </p:nvPr>
        </p:nvSpPr>
        <p:spPr>
          <a:xfrm>
            <a:off x="6929979" y="43945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62" name="Text Placeholder 3"/>
          <p:cNvSpPr>
            <a:spLocks noGrp="1"/>
          </p:cNvSpPr>
          <p:nvPr>
            <p:ph type="body" sz="half" idx="51" hasCustomPrompt="1"/>
          </p:nvPr>
        </p:nvSpPr>
        <p:spPr>
          <a:xfrm>
            <a:off x="-2076" y="4396337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63" name="Rechteck 44"/>
          <p:cNvSpPr/>
          <p:nvPr userDrawn="1"/>
        </p:nvSpPr>
        <p:spPr>
          <a:xfrm>
            <a:off x="-2076" y="4002484"/>
            <a:ext cx="223410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52" hasCustomPrompt="1"/>
          </p:nvPr>
        </p:nvSpPr>
        <p:spPr>
          <a:xfrm>
            <a:off x="-2076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65" name="Rechteck 24"/>
          <p:cNvSpPr/>
          <p:nvPr userDrawn="1"/>
        </p:nvSpPr>
        <p:spPr>
          <a:xfrm>
            <a:off x="-2076" y="4366043"/>
            <a:ext cx="2234101" cy="2126286"/>
          </a:xfrm>
          <a:prstGeom prst="rect">
            <a:avLst/>
          </a:prstGeom>
          <a:solidFill>
            <a:srgbClr val="86878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66" name="Rechteck 24"/>
          <p:cNvSpPr/>
          <p:nvPr userDrawn="1"/>
        </p:nvSpPr>
        <p:spPr>
          <a:xfrm>
            <a:off x="2305062" y="4364329"/>
            <a:ext cx="2232013" cy="21262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67" name="Rechteck 44"/>
          <p:cNvSpPr/>
          <p:nvPr userDrawn="1"/>
        </p:nvSpPr>
        <p:spPr>
          <a:xfrm>
            <a:off x="2305062" y="4002484"/>
            <a:ext cx="2232013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68" name="Text Placeholder 3"/>
          <p:cNvSpPr>
            <a:spLocks noGrp="1"/>
          </p:cNvSpPr>
          <p:nvPr>
            <p:ph type="body" sz="half" idx="53" hasCustomPrompt="1"/>
          </p:nvPr>
        </p:nvSpPr>
        <p:spPr>
          <a:xfrm>
            <a:off x="2305062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54" hasCustomPrompt="1"/>
          </p:nvPr>
        </p:nvSpPr>
        <p:spPr>
          <a:xfrm>
            <a:off x="-2076" y="4398737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55" hasCustomPrompt="1"/>
          </p:nvPr>
        </p:nvSpPr>
        <p:spPr>
          <a:xfrm>
            <a:off x="2305062" y="4396337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</p:spTree>
    <p:extLst>
      <p:ext uri="{BB962C8B-B14F-4D97-AF65-F5344CB8AC3E}">
        <p14:creationId xmlns:p14="http://schemas.microsoft.com/office/powerpoint/2010/main" val="2049860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s 5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24"/>
          <p:cNvSpPr/>
          <p:nvPr/>
        </p:nvSpPr>
        <p:spPr>
          <a:xfrm>
            <a:off x="0" y="1844824"/>
            <a:ext cx="1776626" cy="4644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1" name="Rechteck 25"/>
          <p:cNvSpPr/>
          <p:nvPr/>
        </p:nvSpPr>
        <p:spPr>
          <a:xfrm>
            <a:off x="1837679" y="1844824"/>
            <a:ext cx="1776626" cy="46448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7312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3" name="Rechteck 26"/>
          <p:cNvSpPr/>
          <p:nvPr/>
        </p:nvSpPr>
        <p:spPr>
          <a:xfrm>
            <a:off x="3681842" y="1844824"/>
            <a:ext cx="1776626" cy="46448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5" name="Rechteck 27"/>
          <p:cNvSpPr/>
          <p:nvPr/>
        </p:nvSpPr>
        <p:spPr>
          <a:xfrm>
            <a:off x="5529629" y="1844825"/>
            <a:ext cx="1773004" cy="46448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400" b="0" i="0" dirty="0">
              <a:noFill/>
              <a:latin typeface="DIN Next LT Pro Light Condensed"/>
              <a:cs typeface="DIN Next LT Pro Light Condensed"/>
            </a:endParaRPr>
          </a:p>
        </p:txBody>
      </p:sp>
      <p:sp>
        <p:nvSpPr>
          <p:cNvPr id="17" name="Rechteck 28"/>
          <p:cNvSpPr/>
          <p:nvPr/>
        </p:nvSpPr>
        <p:spPr>
          <a:xfrm>
            <a:off x="7370996" y="1916832"/>
            <a:ext cx="1773004" cy="45728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8" name="Rechteck 45"/>
          <p:cNvSpPr/>
          <p:nvPr/>
        </p:nvSpPr>
        <p:spPr>
          <a:xfrm>
            <a:off x="7370996" y="1456010"/>
            <a:ext cx="1773004" cy="560440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19" name="Subtitle 2"/>
          <p:cNvSpPr>
            <a:spLocks noGrp="1"/>
          </p:cNvSpPr>
          <p:nvPr>
            <p:ph type="subTitle" idx="10"/>
          </p:nvPr>
        </p:nvSpPr>
        <p:spPr>
          <a:xfrm>
            <a:off x="574675" y="808606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35" name="Rechteck 44"/>
          <p:cNvSpPr/>
          <p:nvPr userDrawn="1"/>
        </p:nvSpPr>
        <p:spPr>
          <a:xfrm>
            <a:off x="7370996" y="1456010"/>
            <a:ext cx="1773004" cy="552042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3499" y="2057909"/>
            <a:ext cx="1644651" cy="4431791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3747829" y="2071493"/>
            <a:ext cx="1644651" cy="4418207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5594347" y="2078285"/>
            <a:ext cx="1644651" cy="4411415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7433357" y="2078285"/>
            <a:ext cx="1644651" cy="4411415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1907704" y="2064701"/>
            <a:ext cx="1644651" cy="4424999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7435851" y="1484410"/>
            <a:ext cx="1644649" cy="55013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LEFT JUSTIFIED</a:t>
            </a:r>
            <a:br>
              <a:rPr lang="en-US" dirty="0" smtClean="0"/>
            </a:br>
            <a:r>
              <a:rPr lang="en-US" dirty="0" smtClean="0"/>
              <a:t>TOP JUSTIFIED</a:t>
            </a:r>
          </a:p>
        </p:txBody>
      </p:sp>
      <p:sp>
        <p:nvSpPr>
          <p:cNvPr id="34" name="Rechteck 45"/>
          <p:cNvSpPr/>
          <p:nvPr userDrawn="1"/>
        </p:nvSpPr>
        <p:spPr>
          <a:xfrm>
            <a:off x="5528480" y="1456010"/>
            <a:ext cx="1773004" cy="560440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36" name="Rechteck 44"/>
          <p:cNvSpPr/>
          <p:nvPr userDrawn="1"/>
        </p:nvSpPr>
        <p:spPr>
          <a:xfrm>
            <a:off x="5528480" y="1456010"/>
            <a:ext cx="1773004" cy="552042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5593335" y="1484410"/>
            <a:ext cx="1644649" cy="55013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LEFT JUSTIFIED</a:t>
            </a:r>
            <a:br>
              <a:rPr lang="en-US" dirty="0" smtClean="0"/>
            </a:br>
            <a:r>
              <a:rPr lang="en-US" dirty="0" smtClean="0"/>
              <a:t>TOP JUSTIFIED</a:t>
            </a:r>
          </a:p>
        </p:txBody>
      </p:sp>
      <p:sp>
        <p:nvSpPr>
          <p:cNvPr id="42" name="Rechteck 45"/>
          <p:cNvSpPr/>
          <p:nvPr userDrawn="1"/>
        </p:nvSpPr>
        <p:spPr>
          <a:xfrm>
            <a:off x="3682978" y="1456010"/>
            <a:ext cx="1773004" cy="560440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3" name="Rechteck 44"/>
          <p:cNvSpPr/>
          <p:nvPr userDrawn="1"/>
        </p:nvSpPr>
        <p:spPr>
          <a:xfrm>
            <a:off x="3682978" y="1456010"/>
            <a:ext cx="1773004" cy="552042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7" hasCustomPrompt="1"/>
          </p:nvPr>
        </p:nvSpPr>
        <p:spPr>
          <a:xfrm>
            <a:off x="3747833" y="1484410"/>
            <a:ext cx="1644649" cy="55013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LEFT JUSTIFIED</a:t>
            </a:r>
            <a:br>
              <a:rPr lang="en-US" dirty="0" smtClean="0"/>
            </a:br>
            <a:r>
              <a:rPr lang="en-US" dirty="0" smtClean="0"/>
              <a:t>TOP JUSTIFIED</a:t>
            </a:r>
          </a:p>
        </p:txBody>
      </p:sp>
      <p:sp>
        <p:nvSpPr>
          <p:cNvPr id="45" name="Rechteck 45"/>
          <p:cNvSpPr/>
          <p:nvPr userDrawn="1"/>
        </p:nvSpPr>
        <p:spPr>
          <a:xfrm>
            <a:off x="1843643" y="1456010"/>
            <a:ext cx="1773004" cy="560440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6" name="Rechteck 44"/>
          <p:cNvSpPr/>
          <p:nvPr userDrawn="1"/>
        </p:nvSpPr>
        <p:spPr>
          <a:xfrm>
            <a:off x="1837417" y="1456010"/>
            <a:ext cx="1773004" cy="552042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8" hasCustomPrompt="1"/>
          </p:nvPr>
        </p:nvSpPr>
        <p:spPr>
          <a:xfrm>
            <a:off x="1908498" y="1484410"/>
            <a:ext cx="1644649" cy="55013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LEFT JUSTIFIED</a:t>
            </a:r>
            <a:br>
              <a:rPr lang="en-US" dirty="0" smtClean="0"/>
            </a:br>
            <a:r>
              <a:rPr lang="en-US" dirty="0" smtClean="0"/>
              <a:t>TOP JUSTIFIED</a:t>
            </a:r>
          </a:p>
        </p:txBody>
      </p:sp>
      <p:sp>
        <p:nvSpPr>
          <p:cNvPr id="48" name="Rechteck 45"/>
          <p:cNvSpPr/>
          <p:nvPr userDrawn="1"/>
        </p:nvSpPr>
        <p:spPr>
          <a:xfrm>
            <a:off x="-1859" y="1456010"/>
            <a:ext cx="1773004" cy="560440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9" name="Rechteck 44"/>
          <p:cNvSpPr/>
          <p:nvPr userDrawn="1"/>
        </p:nvSpPr>
        <p:spPr>
          <a:xfrm>
            <a:off x="-1859" y="1456010"/>
            <a:ext cx="1773004" cy="552042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62996" y="1484410"/>
            <a:ext cx="1644649" cy="55013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LEFT JUSTIFIED</a:t>
            </a:r>
            <a:br>
              <a:rPr lang="en-US" dirty="0" smtClean="0"/>
            </a:br>
            <a:r>
              <a:rPr lang="en-US" dirty="0" smtClean="0"/>
              <a:t>TOP JUSTIFIED</a:t>
            </a:r>
          </a:p>
        </p:txBody>
      </p:sp>
    </p:spTree>
    <p:extLst>
      <p:ext uri="{BB962C8B-B14F-4D97-AF65-F5344CB8AC3E}">
        <p14:creationId xmlns:p14="http://schemas.microsoft.com/office/powerpoint/2010/main" val="2624767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96354" y="3583995"/>
            <a:ext cx="8137256" cy="1105200"/>
            <a:chOff x="596354" y="4176595"/>
            <a:chExt cx="8137256" cy="1105200"/>
          </a:xfrm>
        </p:grpSpPr>
        <p:sp>
          <p:nvSpPr>
            <p:cNvPr id="14" name="Rectangle 13"/>
            <p:cNvSpPr/>
            <p:nvPr/>
          </p:nvSpPr>
          <p:spPr>
            <a:xfrm>
              <a:off x="1952068" y="4176595"/>
              <a:ext cx="1357200" cy="1105200"/>
            </a:xfrm>
            <a:prstGeom prst="rect">
              <a:avLst/>
            </a:prstGeom>
            <a:solidFill>
              <a:srgbClr val="8BC4F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de-DE" sz="1400" dirty="0">
                <a:solidFill>
                  <a:schemeClr val="tx1"/>
                </a:solidFill>
                <a:latin typeface="DIN Next LT Pro Light Condensed" panose="020B0306020203050203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07782" y="4176595"/>
              <a:ext cx="1357200" cy="1105200"/>
            </a:xfrm>
            <a:prstGeom prst="rect">
              <a:avLst/>
            </a:prstGeom>
            <a:solidFill>
              <a:srgbClr val="ADB9CA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DIN Next LT Pro Light Condensed" panose="020B0306020203050203" pitchFamily="34" charset="0"/>
              </a:endParaRPr>
            </a:p>
          </p:txBody>
        </p:sp>
        <p:sp>
          <p:nvSpPr>
            <p:cNvPr id="16" name="Rechteck 17"/>
            <p:cNvSpPr/>
            <p:nvPr/>
          </p:nvSpPr>
          <p:spPr>
            <a:xfrm>
              <a:off x="596354" y="4176895"/>
              <a:ext cx="1355714" cy="1104900"/>
            </a:xfrm>
            <a:prstGeom prst="rect">
              <a:avLst/>
            </a:prstGeom>
            <a:solidFill>
              <a:schemeClr val="accent1">
                <a:lumMod val="50000"/>
                <a:alpha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>
                <a:latin typeface="DIN Next LT Pro Light Condensed" panose="020B0306020203050203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64982" y="4176595"/>
              <a:ext cx="1357200" cy="1105200"/>
            </a:xfrm>
            <a:prstGeom prst="rect">
              <a:avLst/>
            </a:prstGeom>
            <a:solidFill>
              <a:srgbClr val="C761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de-DE" sz="1400" dirty="0">
                <a:solidFill>
                  <a:schemeClr val="tx1"/>
                </a:solidFill>
                <a:latin typeface="DIN Next LT Pro Light Condensed" panose="020B0306020203050203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20696" y="4176595"/>
              <a:ext cx="1357200" cy="1105200"/>
            </a:xfrm>
            <a:prstGeom prst="rect">
              <a:avLst/>
            </a:prstGeom>
            <a:solidFill>
              <a:srgbClr val="D0404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de-DE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DIN Next LT Pro Light Condensed" panose="020B0306020203050203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76410" y="4176595"/>
              <a:ext cx="1357200" cy="1105200"/>
            </a:xfrm>
            <a:prstGeom prst="rect">
              <a:avLst/>
            </a:prstGeom>
            <a:solidFill>
              <a:srgbClr val="D8BB6C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de-DE" sz="1400" dirty="0">
                <a:solidFill>
                  <a:schemeClr val="tx1"/>
                </a:solidFill>
                <a:latin typeface="DIN Next LT Pro Light Condensed" panose="020B0306020203050203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596354" y="1713396"/>
            <a:ext cx="1355714" cy="1104900"/>
          </a:xfrm>
          <a:prstGeom prst="rect">
            <a:avLst/>
          </a:prstGeom>
          <a:solidFill>
            <a:srgbClr val="A0C52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00138" y="1204304"/>
            <a:ext cx="2720588" cy="50909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Primary Colors</a:t>
            </a:r>
            <a:endParaRPr lang="en-US" sz="18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666009" y="2234956"/>
            <a:ext cx="1045373" cy="29174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#a0c52a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66009" y="2542525"/>
            <a:ext cx="1634739" cy="19721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160  G 197  B 42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9961" y="1713396"/>
            <a:ext cx="1355714" cy="1104900"/>
          </a:xfrm>
          <a:prstGeom prst="rect">
            <a:avLst/>
          </a:prstGeom>
          <a:solidFill>
            <a:srgbClr val="3A3B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1998795" y="2234956"/>
            <a:ext cx="1045373" cy="29174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#383836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2016672" y="2542525"/>
            <a:ext cx="1269549" cy="19721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56  G 56  B 54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500138" y="3064003"/>
            <a:ext cx="2720588" cy="50909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Secondary Colors</a:t>
            </a:r>
            <a:endParaRPr lang="en-US" sz="18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707304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#577a9b</a:t>
            </a: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87  G 122  B 155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2046322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#8bc4f2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139  G 196  B 242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3385340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#adb9ca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173  G 185  B 202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4763649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#c76141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199  G 97  B 65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6114950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#d04040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208  G 64  B 64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7470664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#d8bb6c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216  G 187  B 108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6354" y="5339222"/>
            <a:ext cx="1355714" cy="1104900"/>
          </a:xfrm>
          <a:prstGeom prst="rect">
            <a:avLst/>
          </a:prstGeom>
          <a:solidFill>
            <a:srgbClr val="5F605E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8438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52068" y="5339224"/>
            <a:ext cx="1355714" cy="1104900"/>
          </a:xfrm>
          <a:prstGeom prst="rect">
            <a:avLst/>
          </a:prstGeom>
          <a:solidFill>
            <a:srgbClr val="86878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07782" y="5339222"/>
            <a:ext cx="1355714" cy="11049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663496" y="5339222"/>
            <a:ext cx="1355714" cy="11049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500138" y="4822217"/>
            <a:ext cx="2720588" cy="50909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Grey Tones</a:t>
            </a:r>
            <a:endParaRPr lang="en-US" sz="18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707304" y="5945735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#</a:t>
            </a:r>
            <a:r>
              <a:rPr lang="en-US" sz="1200" dirty="0">
                <a:latin typeface="DIN Next LT Pro Light Condensed" panose="020B0306020203050203" pitchFamily="34" charset="0"/>
              </a:rPr>
              <a:t> 5f605e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95  G 96  B 94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2046322" y="5945735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#</a:t>
            </a:r>
            <a:r>
              <a:rPr lang="en-US" sz="1200" dirty="0">
                <a:latin typeface="DIN Next LT Pro Light Condensed" panose="020B0306020203050203" pitchFamily="34" charset="0"/>
              </a:rPr>
              <a:t> 868785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134  G 135  B 133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3408936" y="5945735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#</a:t>
            </a:r>
            <a:r>
              <a:rPr lang="en-US" sz="1200" dirty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 </a:t>
            </a:r>
            <a:r>
              <a:rPr lang="en-US" sz="1200" dirty="0" err="1">
                <a:solidFill>
                  <a:srgbClr val="3A3B39"/>
                </a:solidFill>
                <a:latin typeface="DIN Next LT Pro Light Condensed" panose="020B0306020203050203" pitchFamily="34" charset="0"/>
              </a:rPr>
              <a:t>ececec</a:t>
            </a:r>
            <a:endParaRPr lang="en-US" sz="1200" dirty="0" smtClean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R 236  G 236  B 236</a:t>
            </a:r>
            <a:endParaRPr lang="en-US" sz="1200" dirty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4763649" y="5945735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#</a:t>
            </a:r>
            <a:r>
              <a:rPr lang="en-US" sz="1200" dirty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 </a:t>
            </a:r>
            <a:r>
              <a:rPr lang="en-US" sz="1200" dirty="0" err="1">
                <a:solidFill>
                  <a:srgbClr val="3A3B39"/>
                </a:solidFill>
                <a:latin typeface="DIN Next LT Pro Light Condensed" panose="020B0306020203050203" pitchFamily="34" charset="0"/>
              </a:rPr>
              <a:t>fbfbfb</a:t>
            </a:r>
            <a:endParaRPr lang="en-US" sz="1200" dirty="0" smtClean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R 251  G 251  B 251</a:t>
            </a:r>
            <a:endParaRPr lang="en-US" sz="1200" dirty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4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9749" y="280390"/>
            <a:ext cx="8203825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Color Definition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795451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 txBox="1">
            <a:spLocks/>
          </p:cNvSpPr>
          <p:nvPr/>
        </p:nvSpPr>
        <p:spPr>
          <a:xfrm>
            <a:off x="594621" y="771138"/>
            <a:ext cx="8065631" cy="571225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Titelseite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: </a:t>
            </a:r>
          </a:p>
          <a:p>
            <a:pPr marL="228600" indent="-228600">
              <a:lnSpc>
                <a:spcPct val="120000"/>
              </a:lnSpc>
              <a:buAutoNum type="alphaLcParenR"/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Headline:	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Condensed, 44pt</a:t>
            </a:r>
          </a:p>
          <a:p>
            <a:pPr marL="228600" indent="-228600">
              <a:lnSpc>
                <a:spcPct val="120000"/>
              </a:lnSpc>
              <a:buAutoNum type="alphaLcParenR"/>
            </a:pP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Subheadline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: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Light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Condensed, 24pt</a:t>
            </a:r>
          </a:p>
          <a:p>
            <a:pPr marL="228600" indent="-228600">
              <a:lnSpc>
                <a:spcPct val="120000"/>
              </a:lnSpc>
              <a:buAutoNum type="alphaLcParenR"/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Date: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	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 Condensed, 18pt</a:t>
            </a:r>
          </a:p>
          <a:p>
            <a:pPr marL="228600" indent="-228600">
              <a:lnSpc>
                <a:spcPct val="120000"/>
              </a:lnSpc>
              <a:buAutoNum type="alphaLcParenR"/>
            </a:pP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Claim:	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 Cond, 100pt</a:t>
            </a:r>
          </a:p>
          <a:p>
            <a:pPr marL="228600" indent="-228600">
              <a:lnSpc>
                <a:spcPct val="120000"/>
              </a:lnSpc>
              <a:buAutoNum type="alphaLcParenR"/>
            </a:pPr>
            <a:endParaRPr lang="en-US" sz="16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Content: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e) Headline:	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Condensed, 36pt, maximum two lines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f) </a:t>
            </a: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Subheadline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:</a:t>
            </a:r>
            <a:r>
              <a:rPr lang="en-US" sz="1600" baseline="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 </a:t>
            </a:r>
            <a:r>
              <a:rPr lang="en-US" sz="1600" baseline="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	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 Condensed, 24pt, maximum one line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g) </a:t>
            </a: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Copytext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:		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 Condensed, 24pt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  <a:sym typeface="Wingdings"/>
              </a:rPr>
              <a:t> 20pt  16pt (Level 1, 2, 3)</a:t>
            </a:r>
            <a:endParaRPr lang="en-US" sz="1600" dirty="0" smtClean="0">
              <a:solidFill>
                <a:srgbClr val="383836"/>
              </a:solidFill>
              <a:latin typeface="DIN Next LT Pro Condensed" panose="020B0506020203050203" pitchFamily="34" charset="0"/>
            </a:endParaRPr>
          </a:p>
          <a:p>
            <a:pPr>
              <a:lnSpc>
                <a:spcPct val="120000"/>
              </a:lnSpc>
            </a:pPr>
            <a:endParaRPr lang="en-US" sz="16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Components Backgrounds: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h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) Headline:		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Condensed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i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)</a:t>
            </a:r>
            <a:r>
              <a:rPr lang="en-US" sz="1600" baseline="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  </a:t>
            </a: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Copytext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:	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 Condensed, 16pt</a:t>
            </a:r>
          </a:p>
          <a:p>
            <a:pPr>
              <a:lnSpc>
                <a:spcPct val="120000"/>
              </a:lnSpc>
            </a:pPr>
            <a:endParaRPr lang="en-US" sz="1600" dirty="0" smtClean="0">
              <a:solidFill>
                <a:srgbClr val="383836"/>
              </a:solidFill>
              <a:latin typeface="DIN Next LT Pro Condensed" panose="020B050602020305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Fontcolors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Dark:		</a:t>
            </a:r>
            <a:r>
              <a:rPr lang="en-US" sz="1600" dirty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#</a:t>
            </a:r>
            <a:r>
              <a:rPr lang="en-US" sz="16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383836	R </a:t>
            </a:r>
            <a:r>
              <a:rPr lang="en-US" sz="1600" dirty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56  G 56  B 54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Light:		</a:t>
            </a:r>
            <a:r>
              <a:rPr lang="en-US" sz="16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#</a:t>
            </a:r>
            <a:r>
              <a:rPr lang="en-US" sz="1600" dirty="0" err="1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ffffff</a:t>
            </a:r>
            <a:r>
              <a:rPr lang="en-US" sz="16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	R255  G 255  </a:t>
            </a:r>
            <a:r>
              <a:rPr lang="en-US" sz="1600" dirty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B </a:t>
            </a:r>
            <a:r>
              <a:rPr lang="en-US" sz="16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255</a:t>
            </a:r>
            <a:endParaRPr lang="en-US" sz="1600" dirty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	</a:t>
            </a: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2476643" y="5371797"/>
            <a:ext cx="1045373" cy="29174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2777690" y="6101120"/>
            <a:ext cx="2519931" cy="19721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endParaRPr lang="en-US" sz="1200" dirty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9749" y="280390"/>
            <a:ext cx="8203825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Fonts Definition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480549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6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89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574675" y="1449388"/>
            <a:ext cx="2666999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5" y="803843"/>
            <a:ext cx="8140700" cy="3950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11" name="Text Placeholder 2"/>
          <p:cNvSpPr>
            <a:spLocks noGrp="1"/>
          </p:cNvSpPr>
          <p:nvPr>
            <p:ph idx="11" hasCustomPrompt="1"/>
          </p:nvPr>
        </p:nvSpPr>
        <p:spPr>
          <a:xfrm>
            <a:off x="3318300" y="1449388"/>
            <a:ext cx="2671114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2" hasCustomPrompt="1"/>
          </p:nvPr>
        </p:nvSpPr>
        <p:spPr>
          <a:xfrm>
            <a:off x="6057608" y="1449388"/>
            <a:ext cx="2657767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21658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6" y="808606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-8150" y="1449388"/>
            <a:ext cx="9152150" cy="5040312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0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576263" y="5079885"/>
            <a:ext cx="8139112" cy="1409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6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449388"/>
            <a:ext cx="9144000" cy="3347764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218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+ Singl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574674" y="1449388"/>
            <a:ext cx="3963989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6" y="803703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603751" y="1449389"/>
            <a:ext cx="4540250" cy="5040312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703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34" Type="http://schemas.openxmlformats.org/officeDocument/2006/relationships/theme" Target="../theme/theme3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3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32" Type="http://schemas.openxmlformats.org/officeDocument/2006/relationships/slideLayout" Target="../slideLayouts/slideLayout45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36" Type="http://schemas.microsoft.com/office/2007/relationships/hdphoto" Target="../media/hdphoto1.wdp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44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3.xml"/><Relationship Id="rId35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335600"/>
            <a:ext cx="9144000" cy="123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07" y="437121"/>
            <a:ext cx="2457413" cy="4826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215252" y="-10000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40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947" r:id="rId2"/>
    <p:sldLayoutId id="2147483948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82973" y="6536377"/>
            <a:ext cx="1655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DIN Next LT Pro Light Condensed" panose="020B0306020203050203" pitchFamily="34" charset="0"/>
              </a:rPr>
              <a:t>© PRODYNA AG 2014</a:t>
            </a:r>
            <a:endParaRPr lang="de-DE" sz="1200" dirty="0">
              <a:solidFill>
                <a:schemeClr val="bg1">
                  <a:lumMod val="65000"/>
                </a:schemeClr>
              </a:solidFill>
              <a:latin typeface="DIN Next LT Pro Light Condensed" panose="020B0306020203050203" pitchFamily="34" charset="0"/>
            </a:endParaRPr>
          </a:p>
        </p:txBody>
      </p:sp>
      <p:pic>
        <p:nvPicPr>
          <p:cNvPr id="7" name="Picture 6" descr="Corporate_Pfeil_green.png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5" y="317232"/>
            <a:ext cx="412785" cy="5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1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949" r:id="rId2"/>
    <p:sldLayoutId id="2147483950" r:id="rId3"/>
    <p:sldLayoutId id="2147483951" r:id="rId4"/>
    <p:sldLayoutId id="2147483953" r:id="rId5"/>
    <p:sldLayoutId id="2147483952" r:id="rId6"/>
    <p:sldLayoutId id="2147483954" r:id="rId7"/>
    <p:sldLayoutId id="2147483955" r:id="rId8"/>
    <p:sldLayoutId id="2147484026" r:id="rId9"/>
    <p:sldLayoutId id="2147484027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973" y="6542513"/>
            <a:ext cx="1655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DIN Next LT Pro Light Condensed" panose="020B0306020203050203" pitchFamily="34" charset="0"/>
              </a:rPr>
              <a:t>© PRODYNA AG 2014</a:t>
            </a:r>
            <a:endParaRPr lang="de-DE" sz="1200" dirty="0">
              <a:solidFill>
                <a:schemeClr val="bg1">
                  <a:lumMod val="65000"/>
                </a:schemeClr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2490" y="457200"/>
            <a:ext cx="2911553" cy="3190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Agenda:</a:t>
            </a:r>
            <a:endParaRPr lang="en-US" sz="36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</p:txBody>
      </p:sp>
      <p:pic>
        <p:nvPicPr>
          <p:cNvPr id="8" name="Picture 7" descr="Corporate_Pfeil_green.png"/>
          <p:cNvPicPr>
            <a:picLocks noChangeAspect="1"/>
          </p:cNvPicPr>
          <p:nvPr/>
        </p:nvPicPr>
        <p:blipFill>
          <a:blip r:embed="rId35" cstate="print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5" y="317232"/>
            <a:ext cx="412785" cy="5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5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956" r:id="rId2"/>
    <p:sldLayoutId id="2147483958" r:id="rId3"/>
    <p:sldLayoutId id="2147483957" r:id="rId4"/>
    <p:sldLayoutId id="2147483963" r:id="rId5"/>
    <p:sldLayoutId id="2147483964" r:id="rId6"/>
    <p:sldLayoutId id="2147483965" r:id="rId7"/>
    <p:sldLayoutId id="2147483973" r:id="rId8"/>
    <p:sldLayoutId id="2147483959" r:id="rId9"/>
    <p:sldLayoutId id="2147483970" r:id="rId10"/>
    <p:sldLayoutId id="2147483971" r:id="rId11"/>
    <p:sldLayoutId id="2147483972" r:id="rId12"/>
    <p:sldLayoutId id="2147483966" r:id="rId13"/>
    <p:sldLayoutId id="2147483974" r:id="rId14"/>
    <p:sldLayoutId id="2147483975" r:id="rId15"/>
    <p:sldLayoutId id="2147483976" r:id="rId16"/>
    <p:sldLayoutId id="2147483977" r:id="rId17"/>
    <p:sldLayoutId id="2147483978" r:id="rId18"/>
    <p:sldLayoutId id="2147483967" r:id="rId19"/>
    <p:sldLayoutId id="2147483985" r:id="rId20"/>
    <p:sldLayoutId id="2147483979" r:id="rId21"/>
    <p:sldLayoutId id="2147483980" r:id="rId22"/>
    <p:sldLayoutId id="2147483981" r:id="rId23"/>
    <p:sldLayoutId id="2147483982" r:id="rId24"/>
    <p:sldLayoutId id="2147483983" r:id="rId25"/>
    <p:sldLayoutId id="2147483968" r:id="rId26"/>
    <p:sldLayoutId id="2147483986" r:id="rId27"/>
    <p:sldLayoutId id="2147483987" r:id="rId28"/>
    <p:sldLayoutId id="2147483988" r:id="rId29"/>
    <p:sldLayoutId id="2147483993" r:id="rId30"/>
    <p:sldLayoutId id="2147483994" r:id="rId31"/>
    <p:sldLayoutId id="2147483995" r:id="rId32"/>
    <p:sldLayoutId id="2147483996" r:id="rId3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695" y="6540745"/>
            <a:ext cx="2159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DIN Next LT Pro Light Condensed" panose="020B0306020203050203" pitchFamily="34" charset="0"/>
              </a:rPr>
              <a:t>© PRODYNA AG 2014</a:t>
            </a:r>
            <a:endParaRPr lang="de-DE" sz="1200" dirty="0">
              <a:solidFill>
                <a:schemeClr val="bg1">
                  <a:lumMod val="65000"/>
                </a:schemeClr>
              </a:solidFill>
              <a:latin typeface="DIN Next LT Pro Light Condensed" panose="020B0306020203050203" pitchFamily="34" charset="0"/>
            </a:endParaRPr>
          </a:p>
        </p:txBody>
      </p:sp>
      <p:pic>
        <p:nvPicPr>
          <p:cNvPr id="12" name="Picture 11" descr="Corporate_Pfeil_green.png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5" y="317232"/>
            <a:ext cx="412785" cy="5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1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7" r:id="rId2"/>
    <p:sldLayoutId id="2147484016" r:id="rId3"/>
    <p:sldLayoutId id="2147484020" r:id="rId4"/>
    <p:sldLayoutId id="2147484019" r:id="rId5"/>
    <p:sldLayoutId id="2147484021" r:id="rId6"/>
    <p:sldLayoutId id="2147484006" r:id="rId7"/>
    <p:sldLayoutId id="2147484024" r:id="rId8"/>
    <p:sldLayoutId id="2147484018" r:id="rId9"/>
    <p:sldLayoutId id="2147483936" r:id="rId10"/>
    <p:sldLayoutId id="2147483944" r:id="rId11"/>
    <p:sldLayoutId id="2147483945" r:id="rId12"/>
    <p:sldLayoutId id="214748402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12factor.net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12360" y="1306104"/>
            <a:ext cx="1152128" cy="1224136"/>
          </a:xfrm>
        </p:spPr>
        <p:txBody>
          <a:bodyPr/>
          <a:lstStyle/>
          <a:p>
            <a:r>
              <a:rPr lang="de-DE" dirty="0" smtClean="0"/>
              <a:t>1.0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Lösungsvorstellung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Leonid Agranovskiy</a:t>
            </a:r>
            <a:endParaRPr lang="de-DE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539552" y="5445224"/>
            <a:ext cx="4354286" cy="312417"/>
          </a:xfrm>
        </p:spPr>
        <p:txBody>
          <a:bodyPr/>
          <a:lstStyle/>
          <a:p>
            <a:r>
              <a:rPr lang="de-DE" dirty="0" smtClean="0"/>
              <a:t>23.06.2015 Eschborn</a:t>
            </a:r>
            <a:endParaRPr lang="de-DE" dirty="0"/>
          </a:p>
        </p:txBody>
      </p:sp>
      <p:pic>
        <p:nvPicPr>
          <p:cNvPr id="2050" name="Picture 2" descr="http://pac-timetracker-client.herokuapp.com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3848100" cy="8667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13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Unsere </a:t>
            </a:r>
            <a:r>
              <a:rPr lang="de-DE" dirty="0" smtClean="0"/>
              <a:t>Lösung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</a:rPr>
              <a:t>K</a:t>
            </a:r>
            <a:r>
              <a:rPr lang="de-DE" dirty="0" smtClean="0"/>
              <a:t>ommunikation wird bei uns Großgeschrieben</a:t>
            </a:r>
            <a:endParaRPr lang="de-DE" dirty="0"/>
          </a:p>
        </p:txBody>
      </p:sp>
      <p:pic>
        <p:nvPicPr>
          <p:cNvPr id="3076" name="Picture 4" descr="C:\Users\lagranovskiy\Projekte\pac\timetracker-server\doc\inf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340768"/>
            <a:ext cx="4933004" cy="5190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79512" y="1916832"/>
            <a:ext cx="3672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Sitzungsdaten sind ausgelagert</a:t>
            </a:r>
            <a:br>
              <a:rPr lang="de-DE" dirty="0" smtClean="0"/>
            </a:b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Benachrichtigung über Events mit AMQP (JMS) Messaging</a:t>
            </a:r>
            <a:br>
              <a:rPr lang="de-DE" dirty="0" smtClean="0"/>
            </a:b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Aktive Monitoring von Fachaktivitäten</a:t>
            </a:r>
            <a:br>
              <a:rPr lang="de-DE" dirty="0" smtClean="0"/>
            </a:b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Event Bus für interne Benachrichtigungen</a:t>
            </a:r>
            <a:br>
              <a:rPr lang="de-DE" dirty="0" smtClean="0"/>
            </a:b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Websockets</a:t>
            </a:r>
            <a:r>
              <a:rPr lang="de-DE" dirty="0" smtClean="0"/>
              <a:t> für Server Push</a:t>
            </a:r>
          </a:p>
        </p:txBody>
      </p:sp>
    </p:spTree>
    <p:extLst>
      <p:ext uri="{BB962C8B-B14F-4D97-AF65-F5344CB8AC3E}">
        <p14:creationId xmlns:p14="http://schemas.microsoft.com/office/powerpoint/2010/main" val="33296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Unsere Lösung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Blick hinter die Kulissen</a:t>
            </a:r>
            <a:endParaRPr lang="de-DE" dirty="0"/>
          </a:p>
        </p:txBody>
      </p:sp>
      <p:pic>
        <p:nvPicPr>
          <p:cNvPr id="2051" name="Picture 3" descr="C:\Users\lagranovskiy\Downloads\referenzarchitekt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26366"/>
            <a:ext cx="6768752" cy="54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3275856" y="1268760"/>
            <a:ext cx="3312368" cy="648072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Legende mit Linie 2 10"/>
          <p:cNvSpPr/>
          <p:nvPr/>
        </p:nvSpPr>
        <p:spPr>
          <a:xfrm>
            <a:off x="6732240" y="332656"/>
            <a:ext cx="2088232" cy="792088"/>
          </a:xfrm>
          <a:prstGeom prst="borderCallout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Lose Koppelung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698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Lösung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/>
              <a:t>Blick hinter die Kulissen</a:t>
            </a:r>
          </a:p>
        </p:txBody>
      </p:sp>
      <p:pic>
        <p:nvPicPr>
          <p:cNvPr id="2051" name="Picture 3" descr="C:\Users\lagranovskiy\Downloads\referenzarchitekt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26366"/>
            <a:ext cx="6768752" cy="54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2843808" y="4149080"/>
            <a:ext cx="3312368" cy="144016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1" name="Legende mit Linie 2 10"/>
          <p:cNvSpPr/>
          <p:nvPr/>
        </p:nvSpPr>
        <p:spPr>
          <a:xfrm>
            <a:off x="6876256" y="4098136"/>
            <a:ext cx="2088232" cy="792088"/>
          </a:xfrm>
          <a:prstGeom prst="borderCallout2">
            <a:avLst>
              <a:gd name="adj1" fmla="val 17467"/>
              <a:gd name="adj2" fmla="val -548"/>
              <a:gd name="adj3" fmla="val 18750"/>
              <a:gd name="adj4" fmla="val -16667"/>
              <a:gd name="adj5" fmla="val 80433"/>
              <a:gd name="adj6" fmla="val -345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Erweiterbare Architektur</a:t>
            </a:r>
            <a:endParaRPr lang="de-DE" dirty="0"/>
          </a:p>
        </p:txBody>
      </p:sp>
      <p:sp>
        <p:nvSpPr>
          <p:cNvPr id="5" name="Diagonal liegende Ecken des Rechtecks schneiden 4"/>
          <p:cNvSpPr/>
          <p:nvPr/>
        </p:nvSpPr>
        <p:spPr>
          <a:xfrm>
            <a:off x="3059832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Diagonal liegende Ecken des Rechtecks schneiden 29"/>
          <p:cNvSpPr/>
          <p:nvPr/>
        </p:nvSpPr>
        <p:spPr>
          <a:xfrm>
            <a:off x="3347864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Diagonal liegende Ecken des Rechtecks schneiden 30"/>
          <p:cNvSpPr/>
          <p:nvPr/>
        </p:nvSpPr>
        <p:spPr>
          <a:xfrm>
            <a:off x="3635896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Diagonal liegende Ecken des Rechtecks schneiden 31"/>
          <p:cNvSpPr/>
          <p:nvPr/>
        </p:nvSpPr>
        <p:spPr>
          <a:xfrm>
            <a:off x="3923928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Diagonal liegende Ecken des Rechtecks schneiden 36"/>
          <p:cNvSpPr/>
          <p:nvPr/>
        </p:nvSpPr>
        <p:spPr>
          <a:xfrm>
            <a:off x="4788024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iagonal liegende Ecken des Rechtecks schneiden 37"/>
          <p:cNvSpPr/>
          <p:nvPr/>
        </p:nvSpPr>
        <p:spPr>
          <a:xfrm>
            <a:off x="5076056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Diagonal liegende Ecken des Rechtecks schneiden 38"/>
          <p:cNvSpPr/>
          <p:nvPr/>
        </p:nvSpPr>
        <p:spPr>
          <a:xfrm>
            <a:off x="5364088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Diagonal liegende Ecken des Rechtecks schneiden 39"/>
          <p:cNvSpPr/>
          <p:nvPr/>
        </p:nvSpPr>
        <p:spPr>
          <a:xfrm>
            <a:off x="5652120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Diagonal liegende Ecken des Rechtecks schneiden 40"/>
          <p:cNvSpPr/>
          <p:nvPr/>
        </p:nvSpPr>
        <p:spPr>
          <a:xfrm>
            <a:off x="3923928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Diagonal liegende Ecken des Rechtecks schneiden 41"/>
          <p:cNvSpPr/>
          <p:nvPr/>
        </p:nvSpPr>
        <p:spPr>
          <a:xfrm>
            <a:off x="4211960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Diagonal liegende Ecken des Rechtecks schneiden 42"/>
          <p:cNvSpPr/>
          <p:nvPr/>
        </p:nvSpPr>
        <p:spPr>
          <a:xfrm>
            <a:off x="4499992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Diagonal liegende Ecken des Rechtecks schneiden 43"/>
          <p:cNvSpPr/>
          <p:nvPr/>
        </p:nvSpPr>
        <p:spPr>
          <a:xfrm>
            <a:off x="4788024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69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Lösung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/>
              <a:t>Blick hinter die Kulissen</a:t>
            </a:r>
          </a:p>
        </p:txBody>
      </p:sp>
      <p:pic>
        <p:nvPicPr>
          <p:cNvPr id="2051" name="Picture 3" descr="C:\Users\lagranovskiy\Downloads\referenzarchitekt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26366"/>
            <a:ext cx="6768752" cy="54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4788024" y="2996952"/>
            <a:ext cx="3420380" cy="110118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1" name="Legende mit Linie 2 10"/>
          <p:cNvSpPr/>
          <p:nvPr/>
        </p:nvSpPr>
        <p:spPr>
          <a:xfrm>
            <a:off x="6840252" y="1903956"/>
            <a:ext cx="2088232" cy="792088"/>
          </a:xfrm>
          <a:prstGeom prst="borderCallout2">
            <a:avLst>
              <a:gd name="adj1" fmla="val 17467"/>
              <a:gd name="adj2" fmla="val -548"/>
              <a:gd name="adj3" fmla="val 73906"/>
              <a:gd name="adj4" fmla="val -11315"/>
              <a:gd name="adj5" fmla="val 138154"/>
              <a:gd name="adj6" fmla="val -1066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Skalierbarkeit</a:t>
            </a:r>
          </a:p>
          <a:p>
            <a:pPr algn="ctr"/>
            <a:r>
              <a:rPr lang="de-DE" dirty="0" smtClean="0"/>
              <a:t>Clusterfähigkeit</a:t>
            </a:r>
            <a:endParaRPr lang="de-DE" dirty="0"/>
          </a:p>
        </p:txBody>
      </p:sp>
      <p:sp>
        <p:nvSpPr>
          <p:cNvPr id="5" name="Diagonal liegende Ecken des Rechtecks schneiden 4"/>
          <p:cNvSpPr/>
          <p:nvPr/>
        </p:nvSpPr>
        <p:spPr>
          <a:xfrm>
            <a:off x="3059832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Diagonal liegende Ecken des Rechtecks schneiden 29"/>
          <p:cNvSpPr/>
          <p:nvPr/>
        </p:nvSpPr>
        <p:spPr>
          <a:xfrm>
            <a:off x="3347864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Diagonal liegende Ecken des Rechtecks schneiden 30"/>
          <p:cNvSpPr/>
          <p:nvPr/>
        </p:nvSpPr>
        <p:spPr>
          <a:xfrm>
            <a:off x="3635896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Diagonal liegende Ecken des Rechtecks schneiden 31"/>
          <p:cNvSpPr/>
          <p:nvPr/>
        </p:nvSpPr>
        <p:spPr>
          <a:xfrm>
            <a:off x="3923928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Diagonal liegende Ecken des Rechtecks schneiden 36"/>
          <p:cNvSpPr/>
          <p:nvPr/>
        </p:nvSpPr>
        <p:spPr>
          <a:xfrm>
            <a:off x="4788024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iagonal liegende Ecken des Rechtecks schneiden 37"/>
          <p:cNvSpPr/>
          <p:nvPr/>
        </p:nvSpPr>
        <p:spPr>
          <a:xfrm>
            <a:off x="5076056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Diagonal liegende Ecken des Rechtecks schneiden 38"/>
          <p:cNvSpPr/>
          <p:nvPr/>
        </p:nvSpPr>
        <p:spPr>
          <a:xfrm>
            <a:off x="5364088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Diagonal liegende Ecken des Rechtecks schneiden 39"/>
          <p:cNvSpPr/>
          <p:nvPr/>
        </p:nvSpPr>
        <p:spPr>
          <a:xfrm>
            <a:off x="5652120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Diagonal liegende Ecken des Rechtecks schneiden 40"/>
          <p:cNvSpPr/>
          <p:nvPr/>
        </p:nvSpPr>
        <p:spPr>
          <a:xfrm>
            <a:off x="3923928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Diagonal liegende Ecken des Rechtecks schneiden 41"/>
          <p:cNvSpPr/>
          <p:nvPr/>
        </p:nvSpPr>
        <p:spPr>
          <a:xfrm>
            <a:off x="4211960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Diagonal liegende Ecken des Rechtecks schneiden 42"/>
          <p:cNvSpPr/>
          <p:nvPr/>
        </p:nvSpPr>
        <p:spPr>
          <a:xfrm>
            <a:off x="4499992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Diagonal liegende Ecken des Rechtecks schneiden 43"/>
          <p:cNvSpPr/>
          <p:nvPr/>
        </p:nvSpPr>
        <p:spPr>
          <a:xfrm>
            <a:off x="4788024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791580" y="2996952"/>
            <a:ext cx="1044116" cy="86409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835696" y="2717304"/>
            <a:ext cx="1712104" cy="495672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41571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Lösung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/>
              <a:t>Blick hinter die Kulissen</a:t>
            </a:r>
          </a:p>
        </p:txBody>
      </p:sp>
      <p:pic>
        <p:nvPicPr>
          <p:cNvPr id="2051" name="Picture 3" descr="C:\Users\lagranovskiy\Downloads\referenzarchitekt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26366"/>
            <a:ext cx="6768752" cy="54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egende mit Linie 2 10"/>
          <p:cNvSpPr/>
          <p:nvPr/>
        </p:nvSpPr>
        <p:spPr>
          <a:xfrm>
            <a:off x="323528" y="3284984"/>
            <a:ext cx="2088232" cy="792088"/>
          </a:xfrm>
          <a:prstGeom prst="borderCallout2">
            <a:avLst>
              <a:gd name="adj1" fmla="val 25163"/>
              <a:gd name="adj2" fmla="val 100651"/>
              <a:gd name="adj3" fmla="val 26446"/>
              <a:gd name="adj4" fmla="val 124915"/>
              <a:gd name="adj5" fmla="val -32444"/>
              <a:gd name="adj6" fmla="val 12459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Authentifizierung</a:t>
            </a:r>
            <a:br>
              <a:rPr lang="de-DE" dirty="0" smtClean="0"/>
            </a:br>
            <a:r>
              <a:rPr lang="de-DE" dirty="0" smtClean="0"/>
              <a:t>Autorisierung</a:t>
            </a:r>
            <a:endParaRPr lang="de-DE" dirty="0"/>
          </a:p>
        </p:txBody>
      </p:sp>
      <p:sp>
        <p:nvSpPr>
          <p:cNvPr id="5" name="Diagonal liegende Ecken des Rechtecks schneiden 4"/>
          <p:cNvSpPr/>
          <p:nvPr/>
        </p:nvSpPr>
        <p:spPr>
          <a:xfrm>
            <a:off x="3059832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Diagonal liegende Ecken des Rechtecks schneiden 29"/>
          <p:cNvSpPr/>
          <p:nvPr/>
        </p:nvSpPr>
        <p:spPr>
          <a:xfrm>
            <a:off x="3347864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Diagonal liegende Ecken des Rechtecks schneiden 30"/>
          <p:cNvSpPr/>
          <p:nvPr/>
        </p:nvSpPr>
        <p:spPr>
          <a:xfrm>
            <a:off x="3635896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Diagonal liegende Ecken des Rechtecks schneiden 31"/>
          <p:cNvSpPr/>
          <p:nvPr/>
        </p:nvSpPr>
        <p:spPr>
          <a:xfrm>
            <a:off x="3923928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Diagonal liegende Ecken des Rechtecks schneiden 36"/>
          <p:cNvSpPr/>
          <p:nvPr/>
        </p:nvSpPr>
        <p:spPr>
          <a:xfrm>
            <a:off x="4788024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iagonal liegende Ecken des Rechtecks schneiden 37"/>
          <p:cNvSpPr/>
          <p:nvPr/>
        </p:nvSpPr>
        <p:spPr>
          <a:xfrm>
            <a:off x="5076056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Diagonal liegende Ecken des Rechtecks schneiden 38"/>
          <p:cNvSpPr/>
          <p:nvPr/>
        </p:nvSpPr>
        <p:spPr>
          <a:xfrm>
            <a:off x="5364088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Diagonal liegende Ecken des Rechtecks schneiden 39"/>
          <p:cNvSpPr/>
          <p:nvPr/>
        </p:nvSpPr>
        <p:spPr>
          <a:xfrm>
            <a:off x="5652120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Diagonal liegende Ecken des Rechtecks schneiden 40"/>
          <p:cNvSpPr/>
          <p:nvPr/>
        </p:nvSpPr>
        <p:spPr>
          <a:xfrm>
            <a:off x="3923928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Diagonal liegende Ecken des Rechtecks schneiden 41"/>
          <p:cNvSpPr/>
          <p:nvPr/>
        </p:nvSpPr>
        <p:spPr>
          <a:xfrm>
            <a:off x="4211960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Diagonal liegende Ecken des Rechtecks schneiden 42"/>
          <p:cNvSpPr/>
          <p:nvPr/>
        </p:nvSpPr>
        <p:spPr>
          <a:xfrm>
            <a:off x="4499992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Diagonal liegende Ecken des Rechtecks schneiden 43"/>
          <p:cNvSpPr/>
          <p:nvPr/>
        </p:nvSpPr>
        <p:spPr>
          <a:xfrm>
            <a:off x="4788024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1047748" y="1556792"/>
            <a:ext cx="2516140" cy="144016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2" name="Legende mit Linie 2 21"/>
          <p:cNvSpPr/>
          <p:nvPr/>
        </p:nvSpPr>
        <p:spPr>
          <a:xfrm>
            <a:off x="6120172" y="534278"/>
            <a:ext cx="2088232" cy="792088"/>
          </a:xfrm>
          <a:prstGeom prst="borderCallout2">
            <a:avLst>
              <a:gd name="adj1" fmla="val 27728"/>
              <a:gd name="adj2" fmla="val -1522"/>
              <a:gd name="adj3" fmla="val 62362"/>
              <a:gd name="adj4" fmla="val -64348"/>
              <a:gd name="adj5" fmla="val 130458"/>
              <a:gd name="adj6" fmla="val -6515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Verschlüsselte Kommunikation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3563888" y="1556792"/>
            <a:ext cx="3024336" cy="792088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6416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Lösung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/>
              <a:t>Blick hinter die Kulissen</a:t>
            </a:r>
          </a:p>
        </p:txBody>
      </p:sp>
      <p:pic>
        <p:nvPicPr>
          <p:cNvPr id="2051" name="Picture 3" descr="C:\Users\lagranovskiy\Downloads\referenzarchitekt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26366"/>
            <a:ext cx="6768752" cy="54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egende mit Linie 2 10"/>
          <p:cNvSpPr/>
          <p:nvPr/>
        </p:nvSpPr>
        <p:spPr>
          <a:xfrm>
            <a:off x="6840252" y="238398"/>
            <a:ext cx="2088232" cy="1246386"/>
          </a:xfrm>
          <a:prstGeom prst="borderCallout2">
            <a:avLst>
              <a:gd name="adj1" fmla="val 34379"/>
              <a:gd name="adj2" fmla="val -549"/>
              <a:gd name="adj3" fmla="val 36432"/>
              <a:gd name="adj4" fmla="val -45373"/>
              <a:gd name="adj5" fmla="val 88775"/>
              <a:gd name="adj6" fmla="val -4520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 Side Push</a:t>
            </a:r>
            <a:br>
              <a:rPr lang="de-DE" dirty="0" smtClean="0"/>
            </a:br>
            <a:r>
              <a:rPr lang="de-DE" dirty="0" smtClean="0"/>
              <a:t>Benachrichtigung über Änderungen im Cluster</a:t>
            </a:r>
            <a:endParaRPr lang="de-DE" dirty="0"/>
          </a:p>
        </p:txBody>
      </p:sp>
      <p:sp>
        <p:nvSpPr>
          <p:cNvPr id="5" name="Diagonal liegende Ecken des Rechtecks schneiden 4"/>
          <p:cNvSpPr/>
          <p:nvPr/>
        </p:nvSpPr>
        <p:spPr>
          <a:xfrm>
            <a:off x="3059832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Diagonal liegende Ecken des Rechtecks schneiden 29"/>
          <p:cNvSpPr/>
          <p:nvPr/>
        </p:nvSpPr>
        <p:spPr>
          <a:xfrm>
            <a:off x="3347864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Diagonal liegende Ecken des Rechtecks schneiden 30"/>
          <p:cNvSpPr/>
          <p:nvPr/>
        </p:nvSpPr>
        <p:spPr>
          <a:xfrm>
            <a:off x="3635896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Diagonal liegende Ecken des Rechtecks schneiden 31"/>
          <p:cNvSpPr/>
          <p:nvPr/>
        </p:nvSpPr>
        <p:spPr>
          <a:xfrm>
            <a:off x="3923928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Diagonal liegende Ecken des Rechtecks schneiden 36"/>
          <p:cNvSpPr/>
          <p:nvPr/>
        </p:nvSpPr>
        <p:spPr>
          <a:xfrm>
            <a:off x="4788024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iagonal liegende Ecken des Rechtecks schneiden 37"/>
          <p:cNvSpPr/>
          <p:nvPr/>
        </p:nvSpPr>
        <p:spPr>
          <a:xfrm>
            <a:off x="5076056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Diagonal liegende Ecken des Rechtecks schneiden 38"/>
          <p:cNvSpPr/>
          <p:nvPr/>
        </p:nvSpPr>
        <p:spPr>
          <a:xfrm>
            <a:off x="5364088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Diagonal liegende Ecken des Rechtecks schneiden 39"/>
          <p:cNvSpPr/>
          <p:nvPr/>
        </p:nvSpPr>
        <p:spPr>
          <a:xfrm>
            <a:off x="5652120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Diagonal liegende Ecken des Rechtecks schneiden 40"/>
          <p:cNvSpPr/>
          <p:nvPr/>
        </p:nvSpPr>
        <p:spPr>
          <a:xfrm>
            <a:off x="3923928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Diagonal liegende Ecken des Rechtecks schneiden 41"/>
          <p:cNvSpPr/>
          <p:nvPr/>
        </p:nvSpPr>
        <p:spPr>
          <a:xfrm>
            <a:off x="4211960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Diagonal liegende Ecken des Rechtecks schneiden 42"/>
          <p:cNvSpPr/>
          <p:nvPr/>
        </p:nvSpPr>
        <p:spPr>
          <a:xfrm>
            <a:off x="4499992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Diagonal liegende Ecken des Rechtecks schneiden 43"/>
          <p:cNvSpPr/>
          <p:nvPr/>
        </p:nvSpPr>
        <p:spPr>
          <a:xfrm>
            <a:off x="4788024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4909356" y="1326366"/>
            <a:ext cx="1678868" cy="1682078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2" name="Legende mit Linie 2 21"/>
          <p:cNvSpPr/>
          <p:nvPr/>
        </p:nvSpPr>
        <p:spPr>
          <a:xfrm>
            <a:off x="6660232" y="5085184"/>
            <a:ext cx="2088232" cy="1296144"/>
          </a:xfrm>
          <a:prstGeom prst="borderCallout2">
            <a:avLst>
              <a:gd name="adj1" fmla="val 27728"/>
              <a:gd name="adj2" fmla="val -1522"/>
              <a:gd name="adj3" fmla="val 30295"/>
              <a:gd name="adj4" fmla="val -35156"/>
              <a:gd name="adj5" fmla="val -11920"/>
              <a:gd name="adj6" fmla="val -4827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Fachliche </a:t>
            </a:r>
            <a:r>
              <a:rPr lang="de-DE" dirty="0" smtClean="0"/>
              <a:t>Validierung, </a:t>
            </a:r>
            <a:r>
              <a:rPr lang="de-DE" dirty="0" err="1" smtClean="0"/>
              <a:t>Constraints</a:t>
            </a:r>
            <a:r>
              <a:rPr lang="de-DE" dirty="0" smtClean="0"/>
              <a:t> etc.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an einer Stelle</a:t>
            </a:r>
          </a:p>
        </p:txBody>
      </p:sp>
      <p:sp>
        <p:nvSpPr>
          <p:cNvPr id="23" name="Rechteck 22"/>
          <p:cNvSpPr/>
          <p:nvPr/>
        </p:nvSpPr>
        <p:spPr>
          <a:xfrm>
            <a:off x="4477504" y="4149080"/>
            <a:ext cx="1642668" cy="792088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838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Lösung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/>
              <a:t>Blick hinter die Kulissen</a:t>
            </a:r>
          </a:p>
        </p:txBody>
      </p:sp>
      <p:pic>
        <p:nvPicPr>
          <p:cNvPr id="2051" name="Picture 3" descr="C:\Users\lagranovskiy\Downloads\referenzarchitekt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26366"/>
            <a:ext cx="6768752" cy="54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egende mit Linie 2 10"/>
          <p:cNvSpPr/>
          <p:nvPr/>
        </p:nvSpPr>
        <p:spPr>
          <a:xfrm>
            <a:off x="611560" y="1412776"/>
            <a:ext cx="2088232" cy="1462410"/>
          </a:xfrm>
          <a:prstGeom prst="borderCallout2">
            <a:avLst>
              <a:gd name="adj1" fmla="val 44976"/>
              <a:gd name="adj2" fmla="val 99677"/>
              <a:gd name="adj3" fmla="val 54365"/>
              <a:gd name="adj4" fmla="val 121995"/>
              <a:gd name="adj5" fmla="val 117305"/>
              <a:gd name="adj6" fmla="val 12264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Monitoring und Protokollierung von fachlichen und technischen Daten</a:t>
            </a:r>
            <a:endParaRPr lang="de-DE" dirty="0"/>
          </a:p>
        </p:txBody>
      </p:sp>
      <p:sp>
        <p:nvSpPr>
          <p:cNvPr id="5" name="Diagonal liegende Ecken des Rechtecks schneiden 4"/>
          <p:cNvSpPr/>
          <p:nvPr/>
        </p:nvSpPr>
        <p:spPr>
          <a:xfrm>
            <a:off x="3059832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Diagonal liegende Ecken des Rechtecks schneiden 29"/>
          <p:cNvSpPr/>
          <p:nvPr/>
        </p:nvSpPr>
        <p:spPr>
          <a:xfrm>
            <a:off x="3347864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Diagonal liegende Ecken des Rechtecks schneiden 30"/>
          <p:cNvSpPr/>
          <p:nvPr/>
        </p:nvSpPr>
        <p:spPr>
          <a:xfrm>
            <a:off x="3635896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Diagonal liegende Ecken des Rechtecks schneiden 31"/>
          <p:cNvSpPr/>
          <p:nvPr/>
        </p:nvSpPr>
        <p:spPr>
          <a:xfrm>
            <a:off x="3923928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Diagonal liegende Ecken des Rechtecks schneiden 36"/>
          <p:cNvSpPr/>
          <p:nvPr/>
        </p:nvSpPr>
        <p:spPr>
          <a:xfrm>
            <a:off x="4788024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iagonal liegende Ecken des Rechtecks schneiden 37"/>
          <p:cNvSpPr/>
          <p:nvPr/>
        </p:nvSpPr>
        <p:spPr>
          <a:xfrm>
            <a:off x="5076056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Diagonal liegende Ecken des Rechtecks schneiden 38"/>
          <p:cNvSpPr/>
          <p:nvPr/>
        </p:nvSpPr>
        <p:spPr>
          <a:xfrm>
            <a:off x="5364088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Diagonal liegende Ecken des Rechtecks schneiden 39"/>
          <p:cNvSpPr/>
          <p:nvPr/>
        </p:nvSpPr>
        <p:spPr>
          <a:xfrm>
            <a:off x="5652120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Diagonal liegende Ecken des Rechtecks schneiden 40"/>
          <p:cNvSpPr/>
          <p:nvPr/>
        </p:nvSpPr>
        <p:spPr>
          <a:xfrm>
            <a:off x="3923928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Diagonal liegende Ecken des Rechtecks schneiden 41"/>
          <p:cNvSpPr/>
          <p:nvPr/>
        </p:nvSpPr>
        <p:spPr>
          <a:xfrm>
            <a:off x="4211960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Diagonal liegende Ecken des Rechtecks schneiden 42"/>
          <p:cNvSpPr/>
          <p:nvPr/>
        </p:nvSpPr>
        <p:spPr>
          <a:xfrm>
            <a:off x="4499992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Diagonal liegende Ecken des Rechtecks schneiden 43"/>
          <p:cNvSpPr/>
          <p:nvPr/>
        </p:nvSpPr>
        <p:spPr>
          <a:xfrm>
            <a:off x="4788024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683568" y="3861048"/>
            <a:ext cx="1678868" cy="158417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2362436" y="3141315"/>
            <a:ext cx="1489772" cy="1007765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3275856" y="3501008"/>
            <a:ext cx="360040" cy="936104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87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Unser Versprechen</a:t>
            </a:r>
          </a:p>
          <a:p>
            <a:r>
              <a:rPr lang="de-DE" dirty="0"/>
              <a:t>Unsere Lösung</a:t>
            </a:r>
          </a:p>
          <a:p>
            <a:r>
              <a:rPr lang="de-DE" dirty="0"/>
              <a:t>Unsere Prozesse</a:t>
            </a:r>
          </a:p>
          <a:p>
            <a:r>
              <a:rPr lang="de-DE" dirty="0"/>
              <a:t>Unsere Qualität</a:t>
            </a:r>
          </a:p>
          <a:p>
            <a:r>
              <a:rPr lang="de-DE" dirty="0" smtClean="0"/>
              <a:t>Unser </a:t>
            </a:r>
            <a:r>
              <a:rPr lang="de-DE" dirty="0"/>
              <a:t>Monitoring</a:t>
            </a:r>
          </a:p>
          <a:p>
            <a:r>
              <a:rPr lang="de-DE" dirty="0"/>
              <a:t>Unsere Demo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89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Unsere </a:t>
            </a:r>
            <a:r>
              <a:rPr lang="de-DE" dirty="0" smtClean="0"/>
              <a:t>Prozesse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Unsere klare Prozesse – Schlüssel zu Ihrem Erfolg</a:t>
            </a:r>
            <a:endParaRPr lang="de-DE" dirty="0"/>
          </a:p>
        </p:txBody>
      </p:sp>
      <p:pic>
        <p:nvPicPr>
          <p:cNvPr id="3074" name="Picture 2" descr="C:\Users\lagranovskiy\Downloads\ReleaseManagement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704856" cy="535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bgerundetes Rechteck 4"/>
          <p:cNvSpPr/>
          <p:nvPr/>
        </p:nvSpPr>
        <p:spPr>
          <a:xfrm>
            <a:off x="4388576" y="4149080"/>
            <a:ext cx="1656184" cy="2479354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Legende mit Linie 2 6"/>
          <p:cNvSpPr/>
          <p:nvPr/>
        </p:nvSpPr>
        <p:spPr>
          <a:xfrm>
            <a:off x="6228184" y="3048521"/>
            <a:ext cx="2664296" cy="9516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6819"/>
              <a:gd name="adj6" fmla="val -23915"/>
            </a:avLst>
          </a:prstGeom>
          <a:solidFill>
            <a:schemeClr val="accent6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Container basierte Entwicklungsumgebung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1259632" y="4725144"/>
            <a:ext cx="2952328" cy="1152128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Legende mit Linie 2 9"/>
          <p:cNvSpPr/>
          <p:nvPr/>
        </p:nvSpPr>
        <p:spPr>
          <a:xfrm>
            <a:off x="1763688" y="3793562"/>
            <a:ext cx="1944216" cy="787566"/>
          </a:xfrm>
          <a:prstGeom prst="borderCallout2">
            <a:avLst>
              <a:gd name="adj1" fmla="val 19830"/>
              <a:gd name="adj2" fmla="val 103498"/>
              <a:gd name="adj3" fmla="val 20909"/>
              <a:gd name="adj4" fmla="val 114445"/>
              <a:gd name="adj5" fmla="val 120058"/>
              <a:gd name="adj6" fmla="val 117966"/>
            </a:avLst>
          </a:prstGeom>
          <a:solidFill>
            <a:schemeClr val="accent6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Dezentrale </a:t>
            </a:r>
            <a:r>
              <a:rPr lang="de-DE" dirty="0" err="1" smtClean="0"/>
              <a:t>Versionierung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67544" y="5877272"/>
            <a:ext cx="1008112" cy="864096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Legende mit Linie 2 11"/>
          <p:cNvSpPr/>
          <p:nvPr/>
        </p:nvSpPr>
        <p:spPr>
          <a:xfrm>
            <a:off x="1907704" y="6044607"/>
            <a:ext cx="2808312" cy="57606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1654"/>
              <a:gd name="adj5" fmla="val 18726"/>
              <a:gd name="adj6" fmla="val -6562"/>
            </a:avLst>
          </a:prstGeom>
          <a:solidFill>
            <a:schemeClr val="accent6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Team hat eine homogene Entwicklungsumgebung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397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Unsere </a:t>
            </a:r>
            <a:r>
              <a:rPr lang="de-DE" dirty="0" smtClean="0"/>
              <a:t>Prozesse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/>
              <a:t>Unsere klare Prozesse – Schlüssel zu Ihrem Erfolg</a:t>
            </a:r>
          </a:p>
        </p:txBody>
      </p:sp>
      <p:pic>
        <p:nvPicPr>
          <p:cNvPr id="3074" name="Picture 2" descr="C:\Users\lagranovskiy\Downloads\ReleaseManagement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704856" cy="535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bgerundetes Rechteck 4"/>
          <p:cNvSpPr/>
          <p:nvPr/>
        </p:nvSpPr>
        <p:spPr>
          <a:xfrm>
            <a:off x="551960" y="1882818"/>
            <a:ext cx="1476164" cy="1906221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Legende mit Linie 2 5"/>
          <p:cNvSpPr/>
          <p:nvPr/>
        </p:nvSpPr>
        <p:spPr>
          <a:xfrm>
            <a:off x="107504" y="4437112"/>
            <a:ext cx="1584176" cy="1303045"/>
          </a:xfrm>
          <a:prstGeom prst="borderCallout2">
            <a:avLst>
              <a:gd name="adj1" fmla="val -670"/>
              <a:gd name="adj2" fmla="val 48539"/>
              <a:gd name="adj3" fmla="val -13784"/>
              <a:gd name="adj4" fmla="val 48918"/>
              <a:gd name="adj5" fmla="val -51040"/>
              <a:gd name="adj6" fmla="val 96535"/>
            </a:avLst>
          </a:prstGeom>
          <a:solidFill>
            <a:schemeClr val="accent6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Quality Gate für jeden </a:t>
            </a:r>
            <a:r>
              <a:rPr lang="de-DE" dirty="0" smtClean="0"/>
              <a:t>Commit:</a:t>
            </a:r>
            <a:br>
              <a:rPr lang="de-DE" dirty="0" smtClean="0"/>
            </a:br>
            <a:r>
              <a:rPr lang="de-DE" sz="1200" dirty="0" err="1" smtClean="0"/>
              <a:t>Build</a:t>
            </a:r>
            <a:r>
              <a:rPr lang="de-DE" sz="1200" dirty="0" smtClean="0"/>
              <a:t>, Tests, </a:t>
            </a:r>
            <a:r>
              <a:rPr lang="de-DE" sz="1200" dirty="0" err="1" smtClean="0"/>
              <a:t>Coverage</a:t>
            </a:r>
            <a:endParaRPr lang="de-DE" sz="1200" dirty="0"/>
          </a:p>
        </p:txBody>
      </p:sp>
      <p:sp>
        <p:nvSpPr>
          <p:cNvPr id="7" name="Legende mit Linie 2 6"/>
          <p:cNvSpPr/>
          <p:nvPr/>
        </p:nvSpPr>
        <p:spPr>
          <a:xfrm>
            <a:off x="2915816" y="4524830"/>
            <a:ext cx="1512168" cy="1496457"/>
          </a:xfrm>
          <a:prstGeom prst="borderCallout2">
            <a:avLst>
              <a:gd name="adj1" fmla="val -670"/>
              <a:gd name="adj2" fmla="val 48539"/>
              <a:gd name="adj3" fmla="val -13784"/>
              <a:gd name="adj4" fmla="val 48918"/>
              <a:gd name="adj5" fmla="val -41578"/>
              <a:gd name="adj6" fmla="val -30313"/>
            </a:avLst>
          </a:prstGeom>
          <a:solidFill>
            <a:schemeClr val="accent6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Commit führt zum </a:t>
            </a:r>
            <a:r>
              <a:rPr lang="de-DE" dirty="0" err="1" smtClean="0"/>
              <a:t>Build</a:t>
            </a:r>
            <a:r>
              <a:rPr lang="de-DE" dirty="0" smtClean="0"/>
              <a:t> + </a:t>
            </a:r>
            <a:r>
              <a:rPr lang="de-DE" dirty="0" smtClean="0"/>
              <a:t>Release </a:t>
            </a:r>
            <a:r>
              <a:rPr lang="de-DE" sz="1200" dirty="0" smtClean="0"/>
              <a:t>(Docker </a:t>
            </a:r>
            <a:r>
              <a:rPr lang="de-DE" sz="1200" dirty="0" err="1" smtClean="0"/>
              <a:t>image</a:t>
            </a:r>
            <a:r>
              <a:rPr lang="de-DE" sz="1200" dirty="0" smtClean="0"/>
              <a:t>)</a:t>
            </a:r>
            <a:endParaRPr lang="de-DE" sz="1200" dirty="0"/>
          </a:p>
        </p:txBody>
      </p:sp>
      <p:sp>
        <p:nvSpPr>
          <p:cNvPr id="8" name="Legende mit Linie 2 7"/>
          <p:cNvSpPr/>
          <p:nvPr/>
        </p:nvSpPr>
        <p:spPr>
          <a:xfrm>
            <a:off x="3275856" y="2708920"/>
            <a:ext cx="1584176" cy="1496457"/>
          </a:xfrm>
          <a:prstGeom prst="borderCallout2">
            <a:avLst>
              <a:gd name="adj1" fmla="val -670"/>
              <a:gd name="adj2" fmla="val 48539"/>
              <a:gd name="adj3" fmla="val -13784"/>
              <a:gd name="adj4" fmla="val 48918"/>
              <a:gd name="adj5" fmla="val -50204"/>
              <a:gd name="adj6" fmla="val 8814"/>
            </a:avLst>
          </a:prstGeom>
          <a:solidFill>
            <a:schemeClr val="accent1">
              <a:lumMod val="60000"/>
              <a:lumOff val="40000"/>
              <a:alpha val="4902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Quality Gate:</a:t>
            </a:r>
            <a:br>
              <a:rPr lang="de-DE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de-DE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Peer Review</a:t>
            </a:r>
            <a:endParaRPr lang="de-DE" sz="1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Legende mit Linie 2 8"/>
          <p:cNvSpPr/>
          <p:nvPr/>
        </p:nvSpPr>
        <p:spPr>
          <a:xfrm>
            <a:off x="5360487" y="2708920"/>
            <a:ext cx="1512168" cy="1496457"/>
          </a:xfrm>
          <a:prstGeom prst="borderCallout2">
            <a:avLst>
              <a:gd name="adj1" fmla="val -670"/>
              <a:gd name="adj2" fmla="val 48539"/>
              <a:gd name="adj3" fmla="val -13784"/>
              <a:gd name="adj4" fmla="val 48918"/>
              <a:gd name="adj5" fmla="val -50204"/>
              <a:gd name="adj6" fmla="val 8814"/>
            </a:avLst>
          </a:prstGeom>
          <a:solidFill>
            <a:schemeClr val="accent1">
              <a:lumMod val="60000"/>
              <a:lumOff val="40000"/>
              <a:alpha val="4902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Quality Gate: </a:t>
            </a:r>
            <a:r>
              <a:rPr lang="de-DE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Fachliche Tests</a:t>
            </a:r>
            <a:endParaRPr lang="de-DE" sz="1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83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Unser Versprechen</a:t>
            </a:r>
          </a:p>
          <a:p>
            <a:r>
              <a:rPr lang="de-DE" dirty="0" smtClean="0"/>
              <a:t>Unsere Lösung</a:t>
            </a:r>
          </a:p>
          <a:p>
            <a:r>
              <a:rPr lang="de-DE" dirty="0" smtClean="0"/>
              <a:t>Unsere Prozesse</a:t>
            </a:r>
          </a:p>
          <a:p>
            <a:r>
              <a:rPr lang="de-DE" dirty="0" smtClean="0"/>
              <a:t>Unsere Qualität</a:t>
            </a:r>
          </a:p>
          <a:p>
            <a:r>
              <a:rPr lang="de-DE" dirty="0" smtClean="0"/>
              <a:t>Unser </a:t>
            </a:r>
            <a:r>
              <a:rPr lang="de-DE" dirty="0" smtClean="0"/>
              <a:t>Monitoring</a:t>
            </a:r>
          </a:p>
          <a:p>
            <a:r>
              <a:rPr lang="de-DE" dirty="0" smtClean="0"/>
              <a:t>Unsere Demo</a:t>
            </a:r>
          </a:p>
          <a:p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7983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Docker basierte </a:t>
            </a:r>
            <a:r>
              <a:rPr lang="de-DE" dirty="0" smtClean="0"/>
              <a:t>Release Pipeline</a:t>
            </a:r>
            <a:endParaRPr lang="de-DE" dirty="0" smtClean="0"/>
          </a:p>
          <a:p>
            <a:r>
              <a:rPr lang="de-DE" dirty="0" smtClean="0"/>
              <a:t>Aufteilung in </a:t>
            </a:r>
            <a:r>
              <a:rPr lang="de-DE" dirty="0" err="1"/>
              <a:t>N</a:t>
            </a:r>
            <a:r>
              <a:rPr lang="de-DE" dirty="0" err="1" smtClean="0"/>
              <a:t>ightly</a:t>
            </a:r>
            <a:r>
              <a:rPr lang="de-DE" dirty="0" smtClean="0"/>
              <a:t>, </a:t>
            </a:r>
            <a:r>
              <a:rPr lang="de-DE" dirty="0" err="1" smtClean="0"/>
              <a:t>Staging</a:t>
            </a:r>
            <a:r>
              <a:rPr lang="de-DE" dirty="0" smtClean="0"/>
              <a:t>, Live </a:t>
            </a:r>
            <a:r>
              <a:rPr lang="de-DE" dirty="0" smtClean="0"/>
              <a:t>Umgebungen</a:t>
            </a:r>
          </a:p>
          <a:p>
            <a:r>
              <a:rPr lang="de-DE" dirty="0" smtClean="0"/>
              <a:t>Feedback vom Fachbereich im </a:t>
            </a:r>
            <a:r>
              <a:rPr lang="de-DE" dirty="0" err="1" smtClean="0"/>
              <a:t>Staging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Unsere </a:t>
            </a:r>
            <a:r>
              <a:rPr lang="de-DE" dirty="0" smtClean="0"/>
              <a:t>Prozesse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/>
              <a:t>Unsere klare Prozesse – Schlüssel zu Ihrem Erfolg</a:t>
            </a:r>
          </a:p>
        </p:txBody>
      </p:sp>
      <p:pic>
        <p:nvPicPr>
          <p:cNvPr id="3074" name="Picture 2" descr="C:\Users\lagranovskiy\Downloads\ReleaseManagement (1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1" b="54471"/>
          <a:stretch/>
        </p:blipFill>
        <p:spPr bwMode="auto">
          <a:xfrm>
            <a:off x="107504" y="1412776"/>
            <a:ext cx="8912870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5664968" y="5085184"/>
            <a:ext cx="335540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b="1" dirty="0" err="1">
                <a:latin typeface="Courier New" pitchFamily="49" charset="0"/>
                <a:cs typeface="Courier New" pitchFamily="49" charset="0"/>
              </a:rPr>
              <a:t>h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eroku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pipeline:promote</a:t>
            </a:r>
            <a:endParaRPr lang="de-DE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3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Prozesse</a:t>
            </a:r>
          </a:p>
        </p:txBody>
      </p:sp>
      <p:sp>
        <p:nvSpPr>
          <p:cNvPr id="7" name="Untertitel 6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/>
              <a:t>Unsere klare Prozesse – Schlüssel zu Ihrem Erfolg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26"/>
          </p:nvPr>
        </p:nvSpPr>
        <p:spPr/>
        <p:txBody>
          <a:bodyPr/>
          <a:lstStyle/>
          <a:p>
            <a:r>
              <a:rPr lang="de-DE" dirty="0" err="1" smtClean="0"/>
              <a:t>Nightly</a:t>
            </a:r>
            <a:r>
              <a:rPr lang="de-DE" dirty="0" smtClean="0"/>
              <a:t> (Test)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half" idx="29"/>
          </p:nvPr>
        </p:nvSpPr>
        <p:spPr/>
        <p:txBody>
          <a:bodyPr/>
          <a:lstStyle/>
          <a:p>
            <a:r>
              <a:rPr lang="de-DE" sz="2000" dirty="0" smtClean="0"/>
              <a:t>Technische Testumgebung</a:t>
            </a:r>
          </a:p>
          <a:p>
            <a:r>
              <a:rPr lang="de-DE" sz="2000" dirty="0" smtClean="0"/>
              <a:t>Entwickler Commit führt über Quality Gate zum Release</a:t>
            </a:r>
          </a:p>
          <a:p>
            <a:r>
              <a:rPr lang="de-DE" sz="2000" dirty="0" smtClean="0"/>
              <a:t>Schnelles Feedback</a:t>
            </a:r>
          </a:p>
          <a:p>
            <a:r>
              <a:rPr lang="de-DE" sz="2000" dirty="0" smtClean="0"/>
              <a:t>Mehr Transparenz</a:t>
            </a:r>
          </a:p>
          <a:p>
            <a:r>
              <a:rPr lang="de-DE" sz="2000" dirty="0" smtClean="0"/>
              <a:t>Frühere Fehlererkennung</a:t>
            </a:r>
            <a:endParaRPr lang="de-DE" sz="200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half" idx="30"/>
          </p:nvPr>
        </p:nvSpPr>
        <p:spPr/>
        <p:txBody>
          <a:bodyPr/>
          <a:lstStyle/>
          <a:p>
            <a:r>
              <a:rPr lang="de-DE" sz="2000" dirty="0" smtClean="0"/>
              <a:t>Technische und fachliche </a:t>
            </a:r>
            <a:r>
              <a:rPr lang="de-DE" sz="2000" dirty="0" smtClean="0"/>
              <a:t>Testumgebung</a:t>
            </a:r>
          </a:p>
          <a:p>
            <a:r>
              <a:rPr lang="de-DE" sz="2000" dirty="0" smtClean="0"/>
              <a:t>Stelle für fachliche Testszenarien</a:t>
            </a:r>
            <a:endParaRPr lang="de-DE" sz="2000" dirty="0" smtClean="0"/>
          </a:p>
          <a:p>
            <a:r>
              <a:rPr lang="de-DE" sz="2000" dirty="0" smtClean="0"/>
              <a:t>Abnahme und Freigabe für -&gt; </a:t>
            </a:r>
          </a:p>
          <a:p>
            <a:r>
              <a:rPr lang="de-DE" sz="2000" dirty="0" smtClean="0"/>
              <a:t>Mehrere </a:t>
            </a:r>
            <a:r>
              <a:rPr lang="de-DE" sz="2000" dirty="0" err="1" smtClean="0"/>
              <a:t>Dyno‘s</a:t>
            </a:r>
            <a:endParaRPr lang="de-DE" sz="2000" dirty="0" smtClean="0"/>
          </a:p>
          <a:p>
            <a:r>
              <a:rPr lang="de-DE" sz="2000" dirty="0" smtClean="0"/>
              <a:t>Identisch mit </a:t>
            </a:r>
            <a:r>
              <a:rPr lang="de-DE" sz="2000" dirty="0" err="1" smtClean="0"/>
              <a:t>Nightly</a:t>
            </a:r>
            <a:r>
              <a:rPr lang="de-DE" sz="2000" dirty="0" smtClean="0"/>
              <a:t> und Live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half" idx="31"/>
          </p:nvPr>
        </p:nvSpPr>
        <p:spPr/>
        <p:txBody>
          <a:bodyPr/>
          <a:lstStyle/>
          <a:p>
            <a:r>
              <a:rPr lang="de-DE" sz="2000" dirty="0" smtClean="0"/>
              <a:t>Hochverfügbar</a:t>
            </a:r>
          </a:p>
          <a:p>
            <a:r>
              <a:rPr lang="de-DE" sz="2000" dirty="0" smtClean="0"/>
              <a:t>Dauerüberwachung</a:t>
            </a:r>
          </a:p>
          <a:p>
            <a:r>
              <a:rPr lang="de-DE" sz="2000" dirty="0" smtClean="0"/>
              <a:t>Alarmierung</a:t>
            </a:r>
          </a:p>
          <a:p>
            <a:r>
              <a:rPr lang="de-DE" sz="2000" dirty="0" smtClean="0"/>
              <a:t>Hochskaliert</a:t>
            </a:r>
          </a:p>
          <a:p>
            <a:r>
              <a:rPr lang="de-DE" sz="2000" dirty="0" smtClean="0"/>
              <a:t>Rollback falls Probleme mit neuen Version</a:t>
            </a:r>
          </a:p>
          <a:p>
            <a:endParaRPr lang="de-DE" sz="20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32"/>
          </p:nvPr>
        </p:nvSpPr>
        <p:spPr/>
        <p:txBody>
          <a:bodyPr/>
          <a:lstStyle/>
          <a:p>
            <a:r>
              <a:rPr lang="de-DE" dirty="0" err="1" smtClean="0"/>
              <a:t>Staging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half" idx="33"/>
          </p:nvPr>
        </p:nvSpPr>
        <p:spPr/>
        <p:txBody>
          <a:bodyPr/>
          <a:lstStyle/>
          <a:p>
            <a:r>
              <a:rPr lang="de-DE" dirty="0" smtClean="0"/>
              <a:t>Live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888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Unser Versprechen</a:t>
            </a:r>
          </a:p>
          <a:p>
            <a:r>
              <a:rPr lang="de-DE" dirty="0"/>
              <a:t>Unsere Lösung</a:t>
            </a:r>
          </a:p>
          <a:p>
            <a:r>
              <a:rPr lang="de-DE" dirty="0"/>
              <a:t>Unsere Prozesse</a:t>
            </a:r>
          </a:p>
          <a:p>
            <a:r>
              <a:rPr lang="de-DE" dirty="0" smtClean="0"/>
              <a:t>Unsere </a:t>
            </a:r>
            <a:r>
              <a:rPr lang="de-DE" dirty="0"/>
              <a:t>Qualität</a:t>
            </a:r>
          </a:p>
          <a:p>
            <a:r>
              <a:rPr lang="de-DE" dirty="0" smtClean="0"/>
              <a:t>Unser </a:t>
            </a:r>
            <a:r>
              <a:rPr lang="de-DE" dirty="0"/>
              <a:t>Monitoring</a:t>
            </a:r>
          </a:p>
          <a:p>
            <a:r>
              <a:rPr lang="de-DE" dirty="0"/>
              <a:t>Unsere Demo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867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Unsere </a:t>
            </a:r>
            <a:r>
              <a:rPr lang="de-DE" dirty="0" smtClean="0"/>
              <a:t>Qualität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Wir setzen auf beste Pferde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de-DE" dirty="0" smtClean="0"/>
              <a:t>Verfügbarkeit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half" idx="41"/>
          </p:nvPr>
        </p:nvSpPr>
        <p:spPr/>
        <p:txBody>
          <a:bodyPr/>
          <a:lstStyle/>
          <a:p>
            <a:r>
              <a:rPr lang="de-DE" dirty="0" smtClean="0"/>
              <a:t>Hochverfügbar</a:t>
            </a:r>
            <a:br>
              <a:rPr lang="de-DE" dirty="0" smtClean="0"/>
            </a:br>
            <a:r>
              <a:rPr lang="de-DE" dirty="0" smtClean="0"/>
              <a:t>99,999%</a:t>
            </a:r>
          </a:p>
          <a:p>
            <a:r>
              <a:rPr lang="de-DE" dirty="0" smtClean="0"/>
              <a:t>Dynamisch skalierbar</a:t>
            </a:r>
          </a:p>
          <a:p>
            <a:r>
              <a:rPr lang="de-DE" dirty="0" smtClean="0"/>
              <a:t>Integrierte </a:t>
            </a:r>
            <a:br>
              <a:rPr lang="de-DE" dirty="0" smtClean="0"/>
            </a:br>
            <a:r>
              <a:rPr lang="de-DE" dirty="0" err="1" smtClean="0"/>
              <a:t>Load</a:t>
            </a:r>
            <a:r>
              <a:rPr lang="de-DE" dirty="0" smtClean="0"/>
              <a:t> </a:t>
            </a:r>
            <a:r>
              <a:rPr lang="de-DE" dirty="0" err="1" smtClean="0"/>
              <a:t>Balancer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42"/>
          </p:nvPr>
        </p:nvSpPr>
        <p:spPr/>
        <p:txBody>
          <a:bodyPr/>
          <a:lstStyle/>
          <a:p>
            <a:r>
              <a:rPr lang="de-DE" dirty="0" err="1" smtClean="0"/>
              <a:t>Heroku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half" idx="43"/>
          </p:nvPr>
        </p:nvSpPr>
        <p:spPr/>
        <p:txBody>
          <a:bodyPr/>
          <a:lstStyle/>
          <a:p>
            <a:r>
              <a:rPr lang="de-DE" dirty="0" smtClean="0"/>
              <a:t>AMQP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half" idx="45"/>
          </p:nvPr>
        </p:nvSpPr>
        <p:spPr/>
        <p:txBody>
          <a:bodyPr/>
          <a:lstStyle/>
          <a:p>
            <a:r>
              <a:rPr lang="de-DE" dirty="0" smtClean="0"/>
              <a:t>Hochverfügbar</a:t>
            </a:r>
            <a:br>
              <a:rPr lang="de-DE" dirty="0" smtClean="0"/>
            </a:br>
            <a:r>
              <a:rPr lang="de-DE" dirty="0"/>
              <a:t>99,95%</a:t>
            </a:r>
            <a:endParaRPr lang="de-DE" dirty="0" smtClean="0"/>
          </a:p>
          <a:p>
            <a:r>
              <a:rPr lang="de-DE" dirty="0"/>
              <a:t>Lose Kopplung für </a:t>
            </a:r>
            <a:r>
              <a:rPr lang="de-DE" dirty="0" smtClean="0"/>
              <a:t>Cluster</a:t>
            </a:r>
          </a:p>
          <a:p>
            <a:r>
              <a:rPr lang="de-DE" dirty="0" smtClean="0"/>
              <a:t>Zuverlässige Nachrichtenaustausch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half" idx="46"/>
          </p:nvPr>
        </p:nvSpPr>
        <p:spPr/>
        <p:txBody>
          <a:bodyPr/>
          <a:lstStyle/>
          <a:p>
            <a:r>
              <a:rPr lang="de-DE" dirty="0" smtClean="0"/>
              <a:t>Monitoring</a:t>
            </a:r>
          </a:p>
          <a:p>
            <a:r>
              <a:rPr lang="de-DE" dirty="0" smtClean="0"/>
              <a:t>Auswertung von Server und Client </a:t>
            </a:r>
            <a:r>
              <a:rPr lang="de-DE" dirty="0" err="1" smtClean="0"/>
              <a:t>side</a:t>
            </a:r>
            <a:r>
              <a:rPr lang="de-DE" dirty="0" smtClean="0"/>
              <a:t> Daten</a:t>
            </a:r>
          </a:p>
          <a:p>
            <a:r>
              <a:rPr lang="de-DE" dirty="0" smtClean="0"/>
              <a:t>Auswertung von fachlichen Aktionen</a:t>
            </a:r>
          </a:p>
          <a:p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half" idx="47"/>
          </p:nvPr>
        </p:nvSpPr>
        <p:spPr/>
        <p:txBody>
          <a:bodyPr/>
          <a:lstStyle/>
          <a:p>
            <a:r>
              <a:rPr lang="de-DE" dirty="0" smtClean="0"/>
              <a:t>New </a:t>
            </a:r>
            <a:r>
              <a:rPr lang="de-DE" dirty="0" err="1" smtClean="0"/>
              <a:t>Relic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half" idx="48"/>
          </p:nvPr>
        </p:nvSpPr>
        <p:spPr/>
        <p:txBody>
          <a:bodyPr/>
          <a:lstStyle/>
          <a:p>
            <a:r>
              <a:rPr lang="de-DE" dirty="0" err="1" smtClean="0"/>
              <a:t>Pappertail</a:t>
            </a:r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half" idx="50"/>
          </p:nvPr>
        </p:nvSpPr>
        <p:spPr/>
        <p:txBody>
          <a:bodyPr/>
          <a:lstStyle/>
          <a:p>
            <a:r>
              <a:rPr lang="de-DE" dirty="0" smtClean="0"/>
              <a:t>Logs </a:t>
            </a:r>
            <a:r>
              <a:rPr lang="de-DE" dirty="0" err="1" smtClean="0"/>
              <a:t>Persistierung</a:t>
            </a:r>
            <a:endParaRPr lang="de-DE" dirty="0" smtClean="0"/>
          </a:p>
          <a:p>
            <a:r>
              <a:rPr lang="de-DE" dirty="0" smtClean="0"/>
              <a:t>Suche &amp; Analyse</a:t>
            </a:r>
          </a:p>
          <a:p>
            <a:r>
              <a:rPr lang="de-DE" dirty="0" smtClean="0"/>
              <a:t>Alarm beim Auftreten von vordefinierten Muster</a:t>
            </a:r>
            <a:endParaRPr lang="de-D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9" t="30650" r="25550" b="10084"/>
          <a:stretch/>
        </p:blipFill>
        <p:spPr bwMode="auto">
          <a:xfrm>
            <a:off x="107504" y="2060848"/>
            <a:ext cx="4320480" cy="2895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feld 20"/>
          <p:cNvSpPr txBox="1"/>
          <p:nvPr/>
        </p:nvSpPr>
        <p:spPr>
          <a:xfrm>
            <a:off x="251520" y="512205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Anwendung ist online solange alle seine Komponenten online sind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641337" y="5877272"/>
            <a:ext cx="334578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heroku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ps:scale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web=10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worker=1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Scaling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dynos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Done…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Heroku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-243408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0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</a:t>
            </a:r>
            <a:r>
              <a:rPr lang="de-DE" dirty="0" smtClean="0"/>
              <a:t>Qualität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/>
              <a:t>Vertrauen ist gut, </a:t>
            </a:r>
            <a:r>
              <a:rPr lang="de-DE" dirty="0" smtClean="0"/>
              <a:t>Lasttests sind </a:t>
            </a:r>
            <a:r>
              <a:rPr lang="de-DE" dirty="0"/>
              <a:t>besser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2" t="18108" r="14467" b="3752"/>
          <a:stretch/>
        </p:blipFill>
        <p:spPr bwMode="auto">
          <a:xfrm>
            <a:off x="1979712" y="1338031"/>
            <a:ext cx="6866627" cy="4191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3" t="55514" r="13582" b="4673"/>
          <a:stretch/>
        </p:blipFill>
        <p:spPr bwMode="auto">
          <a:xfrm rot="16200000">
            <a:off x="-1147057" y="2603135"/>
            <a:ext cx="4102720" cy="1593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Inhaltsplatzhalter 3"/>
          <p:cNvSpPr txBox="1">
            <a:spLocks/>
          </p:cNvSpPr>
          <p:nvPr/>
        </p:nvSpPr>
        <p:spPr>
          <a:xfrm>
            <a:off x="576263" y="5480869"/>
            <a:ext cx="8139112" cy="12604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Performance Probleme werden entdeckt</a:t>
            </a:r>
          </a:p>
          <a:p>
            <a:r>
              <a:rPr lang="de-DE" dirty="0" smtClean="0"/>
              <a:t>Skalierung um auf Last zu reagieren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016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576263" y="5480869"/>
            <a:ext cx="8139112" cy="1260499"/>
          </a:xfrm>
        </p:spPr>
        <p:txBody>
          <a:bodyPr/>
          <a:lstStyle/>
          <a:p>
            <a:r>
              <a:rPr lang="de-DE" dirty="0" smtClean="0"/>
              <a:t>Unit Tests mit </a:t>
            </a:r>
            <a:r>
              <a:rPr lang="de-DE" dirty="0" err="1" smtClean="0"/>
              <a:t>Mocha+Sinon</a:t>
            </a:r>
            <a:r>
              <a:rPr lang="de-DE" dirty="0" smtClean="0"/>
              <a:t> (Mocks)</a:t>
            </a:r>
            <a:endParaRPr lang="de-DE" dirty="0"/>
          </a:p>
          <a:p>
            <a:r>
              <a:rPr lang="de-DE" dirty="0" smtClean="0"/>
              <a:t>Integrationstests mit Mocha + Supertest (Http)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</a:t>
            </a:r>
            <a:r>
              <a:rPr lang="de-DE" dirty="0" smtClean="0"/>
              <a:t>Qualität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/>
              <a:t>Vertrauen ist gut, </a:t>
            </a:r>
            <a:r>
              <a:rPr lang="de-DE" dirty="0" smtClean="0"/>
              <a:t>Tests mit Testabdeckung sind besser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8" t="10851" r="20873" b="10851"/>
          <a:stretch/>
        </p:blipFill>
        <p:spPr bwMode="auto">
          <a:xfrm>
            <a:off x="1907704" y="1268760"/>
            <a:ext cx="5192059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25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576263" y="5229199"/>
            <a:ext cx="8139112" cy="1260499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Analyse von Codequalität (Style, </a:t>
            </a:r>
            <a:r>
              <a:rPr lang="de-DE" dirty="0" err="1" smtClean="0"/>
              <a:t>Complexity</a:t>
            </a:r>
            <a:r>
              <a:rPr lang="de-DE" dirty="0" smtClean="0"/>
              <a:t> etc.)</a:t>
            </a:r>
          </a:p>
          <a:p>
            <a:r>
              <a:rPr lang="de-DE" dirty="0" smtClean="0"/>
              <a:t>Jedes Commit -&gt; Code Analyse</a:t>
            </a:r>
          </a:p>
          <a:p>
            <a:r>
              <a:rPr lang="de-DE" dirty="0" smtClean="0"/>
              <a:t>Erzeugung von Qualitätsreports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</a:t>
            </a:r>
            <a:r>
              <a:rPr lang="de-DE" dirty="0" smtClean="0"/>
              <a:t>Qualität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/>
              <a:t>Vertrauen ist gut, s</a:t>
            </a:r>
            <a:r>
              <a:rPr lang="de-DE" dirty="0" smtClean="0"/>
              <a:t>tatische Codeanalyse ist </a:t>
            </a:r>
            <a:r>
              <a:rPr lang="de-DE" dirty="0"/>
              <a:t>besser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0" t="25562" r="20286" b="9351"/>
          <a:stretch/>
        </p:blipFill>
        <p:spPr bwMode="auto">
          <a:xfrm>
            <a:off x="3779912" y="1412777"/>
            <a:ext cx="5188450" cy="3154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95" t="33327" r="20667" b="25008"/>
          <a:stretch/>
        </p:blipFill>
        <p:spPr bwMode="auto">
          <a:xfrm>
            <a:off x="755576" y="1412777"/>
            <a:ext cx="2528810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575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576263" y="5229199"/>
            <a:ext cx="8139112" cy="1260499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Regelmäßige Sicherheitsüberprüfung</a:t>
            </a:r>
          </a:p>
          <a:p>
            <a:r>
              <a:rPr lang="de-DE" dirty="0" smtClean="0"/>
              <a:t>Suche nach bekannten Sicherheitslücken</a:t>
            </a:r>
          </a:p>
          <a:p>
            <a:r>
              <a:rPr lang="de-DE" dirty="0" smtClean="0"/>
              <a:t>Erzeugung von Sicherheitsreports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</a:t>
            </a:r>
            <a:r>
              <a:rPr lang="de-DE" dirty="0" smtClean="0"/>
              <a:t>Qualität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Vertrauen ist gut, Security </a:t>
            </a:r>
            <a:r>
              <a:rPr lang="de-DE" dirty="0"/>
              <a:t>T</a:t>
            </a:r>
            <a:r>
              <a:rPr lang="de-DE" dirty="0" smtClean="0"/>
              <a:t>ests sind besser</a:t>
            </a:r>
            <a:endParaRPr lang="de-DE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49" y="1628800"/>
            <a:ext cx="7173913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871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Unser Versprechen</a:t>
            </a:r>
          </a:p>
          <a:p>
            <a:r>
              <a:rPr lang="de-DE" dirty="0"/>
              <a:t>Unsere Lösung</a:t>
            </a:r>
          </a:p>
          <a:p>
            <a:r>
              <a:rPr lang="de-DE" dirty="0"/>
              <a:t>Unsere Prozesse</a:t>
            </a:r>
          </a:p>
          <a:p>
            <a:r>
              <a:rPr lang="de-DE" dirty="0"/>
              <a:t>Unsere Qualität</a:t>
            </a:r>
          </a:p>
          <a:p>
            <a:r>
              <a:rPr lang="de-DE" dirty="0" smtClean="0"/>
              <a:t>Unser </a:t>
            </a:r>
            <a:r>
              <a:rPr lang="de-DE" dirty="0"/>
              <a:t>Monitoring</a:t>
            </a:r>
          </a:p>
          <a:p>
            <a:r>
              <a:rPr lang="de-DE" dirty="0"/>
              <a:t>Unsere Demo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04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</a:t>
            </a:r>
            <a:r>
              <a:rPr lang="de-DE" dirty="0" smtClean="0"/>
              <a:t>Monitoring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Zahlen sagen mehr als Worte, wenn man sie versteht…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half" idx="31"/>
          </p:nvPr>
        </p:nvSpPr>
        <p:spPr/>
        <p:txBody>
          <a:bodyPr/>
          <a:lstStyle/>
          <a:p>
            <a:r>
              <a:rPr lang="de-DE" sz="2000" dirty="0" smtClean="0"/>
              <a:t>Auswertung von: Antwortzeiten, Durchsatz, Fehlerquote und vieles mehr</a:t>
            </a:r>
          </a:p>
          <a:p>
            <a:r>
              <a:rPr lang="de-DE" sz="2000" dirty="0" err="1" smtClean="0"/>
              <a:t>Persistierung</a:t>
            </a:r>
            <a:r>
              <a:rPr lang="de-DE" sz="2000" dirty="0" smtClean="0"/>
              <a:t> und Visualisierung</a:t>
            </a:r>
          </a:p>
          <a:p>
            <a:r>
              <a:rPr lang="de-DE" sz="2000" dirty="0" err="1" smtClean="0"/>
              <a:t>Active</a:t>
            </a:r>
            <a:r>
              <a:rPr lang="de-DE" sz="2000" dirty="0" smtClean="0"/>
              <a:t> Ping</a:t>
            </a:r>
          </a:p>
          <a:p>
            <a:r>
              <a:rPr lang="de-DE" sz="2000" dirty="0" smtClean="0"/>
              <a:t>Custom Dashboards + Custom </a:t>
            </a:r>
            <a:r>
              <a:rPr lang="de-DE" sz="2000" dirty="0" err="1" smtClean="0"/>
              <a:t>Metriken</a:t>
            </a:r>
            <a:endParaRPr lang="de-DE" sz="2000" dirty="0" smtClean="0"/>
          </a:p>
          <a:p>
            <a:r>
              <a:rPr lang="de-DE" sz="2000" dirty="0" smtClean="0"/>
              <a:t>Auswertung von fachlichen Daten</a:t>
            </a:r>
          </a:p>
          <a:p>
            <a:r>
              <a:rPr lang="de-DE" sz="2000" dirty="0" err="1" smtClean="0"/>
              <a:t>Application</a:t>
            </a:r>
            <a:r>
              <a:rPr lang="de-DE" sz="2000" dirty="0" smtClean="0"/>
              <a:t> </a:t>
            </a:r>
            <a:r>
              <a:rPr lang="de-DE" sz="2000" dirty="0" err="1" smtClean="0"/>
              <a:t>Policies</a:t>
            </a:r>
            <a:endParaRPr lang="de-DE" sz="2000" dirty="0" smtClean="0"/>
          </a:p>
        </p:txBody>
      </p:sp>
      <p:sp>
        <p:nvSpPr>
          <p:cNvPr id="14" name="Textplatzhalter 13"/>
          <p:cNvSpPr>
            <a:spLocks noGrp="1"/>
          </p:cNvSpPr>
          <p:nvPr>
            <p:ph type="body" sz="half" idx="3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/>
          <p:cNvSpPr>
            <a:spLocks noGrp="1"/>
          </p:cNvSpPr>
          <p:nvPr>
            <p:ph type="body" sz="half" idx="34"/>
          </p:nvPr>
        </p:nvSpPr>
        <p:spPr/>
        <p:txBody>
          <a:bodyPr/>
          <a:lstStyle/>
          <a:p>
            <a:r>
              <a:rPr lang="de-DE" dirty="0" smtClean="0"/>
              <a:t>New </a:t>
            </a:r>
            <a:r>
              <a:rPr lang="de-DE" dirty="0" err="1" smtClean="0"/>
              <a:t>Relic</a:t>
            </a:r>
            <a:endParaRPr lang="de-DE" dirty="0"/>
          </a:p>
        </p:txBody>
      </p:sp>
      <p:pic>
        <p:nvPicPr>
          <p:cNvPr id="8" name="Picture 3" descr="C:\Users\lagranovskiy\Projekte\pac\timetracker-server\doc\newrelic_responsetim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4"/>
          <a:stretch/>
        </p:blipFill>
        <p:spPr bwMode="auto">
          <a:xfrm>
            <a:off x="0" y="1408360"/>
            <a:ext cx="4562700" cy="353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lagranovskiy\Projekte\pac\timetracker-server\doc\newrelic_error_r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69160"/>
            <a:ext cx="4562700" cy="166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24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Versprechen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Das </a:t>
            </a:r>
            <a:r>
              <a:rPr lang="de-DE" dirty="0" smtClean="0"/>
              <a:t>haben Sie </a:t>
            </a:r>
            <a:r>
              <a:rPr lang="de-DE" dirty="0" smtClean="0"/>
              <a:t>bestellt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half" idx="26"/>
          </p:nvPr>
        </p:nvSpPr>
        <p:spPr/>
        <p:txBody>
          <a:bodyPr/>
          <a:lstStyle/>
          <a:p>
            <a:r>
              <a:rPr lang="de-DE" dirty="0" smtClean="0"/>
              <a:t>Projektverwaltung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half" idx="29"/>
          </p:nvPr>
        </p:nvSpPr>
        <p:spPr/>
        <p:txBody>
          <a:bodyPr/>
          <a:lstStyle/>
          <a:p>
            <a:r>
              <a:rPr lang="de-DE" dirty="0" smtClean="0"/>
              <a:t>Übersicht, Erfassung </a:t>
            </a:r>
            <a:r>
              <a:rPr lang="de-DE" dirty="0"/>
              <a:t>und </a:t>
            </a:r>
            <a:r>
              <a:rPr lang="de-DE" dirty="0" smtClean="0"/>
              <a:t>Bearbeitung</a:t>
            </a:r>
          </a:p>
          <a:p>
            <a:r>
              <a:rPr lang="de-DE" dirty="0" smtClean="0"/>
              <a:t>Mitarbeiterzuordnung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half" idx="34"/>
          </p:nvPr>
        </p:nvSpPr>
        <p:spPr/>
        <p:txBody>
          <a:bodyPr/>
          <a:lstStyle/>
          <a:p>
            <a:r>
              <a:rPr lang="de-DE" dirty="0" smtClean="0"/>
              <a:t>Smart Refresh</a:t>
            </a:r>
            <a:endParaRPr lang="de-DE" dirty="0"/>
          </a:p>
        </p:txBody>
      </p:sp>
      <p:sp>
        <p:nvSpPr>
          <p:cNvPr id="28" name="Textplatzhalter 27"/>
          <p:cNvSpPr>
            <a:spLocks noGrp="1"/>
          </p:cNvSpPr>
          <p:nvPr>
            <p:ph type="body" sz="half" idx="35"/>
          </p:nvPr>
        </p:nvSpPr>
        <p:spPr/>
        <p:txBody>
          <a:bodyPr/>
          <a:lstStyle/>
          <a:p>
            <a:r>
              <a:rPr lang="de-DE" dirty="0"/>
              <a:t>Wenn sich Sichten </a:t>
            </a:r>
            <a:r>
              <a:rPr lang="de-DE" dirty="0" smtClean="0"/>
              <a:t>ändern</a:t>
            </a:r>
            <a:r>
              <a:rPr lang="de-DE" dirty="0"/>
              <a:t> </a:t>
            </a:r>
            <a:r>
              <a:rPr lang="de-DE" dirty="0" smtClean="0"/>
              <a:t>–Refresh ohne </a:t>
            </a:r>
            <a:r>
              <a:rPr lang="de-DE" dirty="0" err="1" smtClean="0"/>
              <a:t>Neuladen</a:t>
            </a:r>
            <a:endParaRPr lang="de-DE" dirty="0"/>
          </a:p>
        </p:txBody>
      </p:sp>
      <p:sp>
        <p:nvSpPr>
          <p:cNvPr id="40" name="Textplatzhalter 39"/>
          <p:cNvSpPr>
            <a:spLocks noGrp="1"/>
          </p:cNvSpPr>
          <p:nvPr>
            <p:ph type="body" sz="half" idx="36"/>
          </p:nvPr>
        </p:nvSpPr>
        <p:spPr/>
        <p:txBody>
          <a:bodyPr/>
          <a:lstStyle/>
          <a:p>
            <a:r>
              <a:rPr lang="de-DE" dirty="0" smtClean="0"/>
              <a:t>Buchungsverwaltung</a:t>
            </a:r>
            <a:endParaRPr lang="de-DE" dirty="0"/>
          </a:p>
        </p:txBody>
      </p:sp>
      <p:sp>
        <p:nvSpPr>
          <p:cNvPr id="46" name="Textplatzhalter 45"/>
          <p:cNvSpPr>
            <a:spLocks noGrp="1"/>
          </p:cNvSpPr>
          <p:nvPr>
            <p:ph type="body" sz="half" idx="37"/>
          </p:nvPr>
        </p:nvSpPr>
        <p:spPr/>
        <p:txBody>
          <a:bodyPr/>
          <a:lstStyle/>
          <a:p>
            <a:r>
              <a:rPr lang="de-DE" dirty="0" smtClean="0"/>
              <a:t>Zeitenerfassen</a:t>
            </a:r>
          </a:p>
          <a:p>
            <a:r>
              <a:rPr lang="de-DE" dirty="0" smtClean="0"/>
              <a:t>Projektbezug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7" name="Textplatzhalter 46"/>
          <p:cNvSpPr>
            <a:spLocks noGrp="1"/>
          </p:cNvSpPr>
          <p:nvPr>
            <p:ph type="body" sz="half" idx="38"/>
          </p:nvPr>
        </p:nvSpPr>
        <p:spPr/>
        <p:txBody>
          <a:bodyPr/>
          <a:lstStyle/>
          <a:p>
            <a:r>
              <a:rPr lang="de-DE" dirty="0" smtClean="0"/>
              <a:t>Kollision Freiheit</a:t>
            </a:r>
            <a:endParaRPr lang="de-DE" dirty="0"/>
          </a:p>
        </p:txBody>
      </p:sp>
      <p:sp>
        <p:nvSpPr>
          <p:cNvPr id="48" name="Textplatzhalter 47"/>
          <p:cNvSpPr>
            <a:spLocks noGrp="1"/>
          </p:cNvSpPr>
          <p:nvPr>
            <p:ph type="body" sz="half" idx="39"/>
          </p:nvPr>
        </p:nvSpPr>
        <p:spPr/>
        <p:txBody>
          <a:bodyPr/>
          <a:lstStyle/>
          <a:p>
            <a:r>
              <a:rPr lang="de-DE" dirty="0" smtClean="0"/>
              <a:t>Buchungen von einem MA dürfen nicht mit einander kollidieren</a:t>
            </a:r>
            <a:endParaRPr lang="de-DE" dirty="0"/>
          </a:p>
        </p:txBody>
      </p:sp>
      <p:sp>
        <p:nvSpPr>
          <p:cNvPr id="49" name="Textplatzhalter 48"/>
          <p:cNvSpPr>
            <a:spLocks noGrp="1"/>
          </p:cNvSpPr>
          <p:nvPr>
            <p:ph type="body" sz="half" idx="40"/>
          </p:nvPr>
        </p:nvSpPr>
        <p:spPr/>
        <p:txBody>
          <a:bodyPr/>
          <a:lstStyle/>
          <a:p>
            <a:r>
              <a:rPr lang="de-DE" dirty="0"/>
              <a:t>Benutzerverwaltung</a:t>
            </a:r>
          </a:p>
        </p:txBody>
      </p:sp>
      <p:sp>
        <p:nvSpPr>
          <p:cNvPr id="50" name="Textplatzhalter 49"/>
          <p:cNvSpPr>
            <a:spLocks noGrp="1"/>
          </p:cNvSpPr>
          <p:nvPr>
            <p:ph type="body" sz="half" idx="41"/>
          </p:nvPr>
        </p:nvSpPr>
        <p:spPr/>
        <p:txBody>
          <a:bodyPr/>
          <a:lstStyle/>
          <a:p>
            <a:r>
              <a:rPr lang="de-DE" dirty="0" smtClean="0"/>
              <a:t>Selbstregistrierung</a:t>
            </a:r>
          </a:p>
          <a:p>
            <a:r>
              <a:rPr lang="de-DE" dirty="0" smtClean="0"/>
              <a:t>Ändern, Kennwort-</a:t>
            </a:r>
            <a:r>
              <a:rPr lang="de-DE" dirty="0" err="1" smtClean="0"/>
              <a:t>Reset</a:t>
            </a:r>
            <a:endParaRPr lang="de-DE" dirty="0" smtClean="0"/>
          </a:p>
          <a:p>
            <a:r>
              <a:rPr lang="de-DE" dirty="0" smtClean="0"/>
              <a:t>Deaktivieren von Benutzer</a:t>
            </a:r>
          </a:p>
          <a:p>
            <a:endParaRPr lang="de-DE" dirty="0"/>
          </a:p>
        </p:txBody>
      </p:sp>
      <p:sp>
        <p:nvSpPr>
          <p:cNvPr id="51" name="Textplatzhalter 50"/>
          <p:cNvSpPr>
            <a:spLocks noGrp="1"/>
          </p:cNvSpPr>
          <p:nvPr>
            <p:ph type="body" sz="half" idx="42"/>
          </p:nvPr>
        </p:nvSpPr>
        <p:spPr/>
        <p:txBody>
          <a:bodyPr/>
          <a:lstStyle/>
          <a:p>
            <a:r>
              <a:rPr lang="de-DE" dirty="0" smtClean="0"/>
              <a:t>Performance</a:t>
            </a:r>
            <a:endParaRPr lang="de-DE" dirty="0"/>
          </a:p>
        </p:txBody>
      </p:sp>
      <p:sp>
        <p:nvSpPr>
          <p:cNvPr id="52" name="Textplatzhalter 51"/>
          <p:cNvSpPr>
            <a:spLocks noGrp="1"/>
          </p:cNvSpPr>
          <p:nvPr>
            <p:ph type="body" sz="half" idx="43"/>
          </p:nvPr>
        </p:nvSpPr>
        <p:spPr/>
        <p:txBody>
          <a:bodyPr/>
          <a:lstStyle/>
          <a:p>
            <a:r>
              <a:rPr lang="de-DE" dirty="0" smtClean="0"/>
              <a:t>Instant UI – zack </a:t>
            </a:r>
            <a:r>
              <a:rPr lang="de-DE" dirty="0" err="1" smtClean="0"/>
              <a:t>zack</a:t>
            </a:r>
            <a:endParaRPr lang="de-DE" dirty="0" smtClean="0"/>
          </a:p>
          <a:p>
            <a:r>
              <a:rPr lang="de-DE" dirty="0" smtClean="0"/>
              <a:t>Min. Klicks / Fachliche Aktion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26" name="Picture 2" descr="folder, projec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75991"/>
            <a:ext cx="1080120" cy="108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guard, male, man, password, power, protect, protection, secure, security, shield, steroid, strong, stupi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921913"/>
            <a:ext cx="934199" cy="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rows, exchange, interact, refresh, reload, swap, sync, updat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22" y="52292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tim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775992"/>
            <a:ext cx="1080120" cy="108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0" descr="billard, collisio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993" y="522090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fast, performance, power, settings, speed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787" y="517977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32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</a:t>
            </a:r>
            <a:r>
              <a:rPr lang="de-DE" dirty="0"/>
              <a:t>Monitoring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Zahlen sagen mehr als Worte, wenn man sie versteht…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half" idx="31"/>
          </p:nvPr>
        </p:nvSpPr>
        <p:spPr/>
        <p:txBody>
          <a:bodyPr/>
          <a:lstStyle/>
          <a:p>
            <a:r>
              <a:rPr lang="de-DE" dirty="0" err="1" smtClean="0"/>
              <a:t>Apdex</a:t>
            </a:r>
            <a:r>
              <a:rPr lang="de-DE" dirty="0" smtClean="0"/>
              <a:t> basierte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Policies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half" idx="33"/>
          </p:nvPr>
        </p:nvSpPr>
        <p:spPr/>
        <p:txBody>
          <a:bodyPr/>
          <a:lstStyle/>
          <a:p>
            <a:r>
              <a:rPr lang="de-DE" dirty="0" err="1" smtClean="0"/>
              <a:t>Apdex</a:t>
            </a:r>
            <a:r>
              <a:rPr lang="de-DE" dirty="0" smtClean="0"/>
              <a:t> = Objektive Wert zum messen der Nutzerzufriedenheit</a:t>
            </a:r>
          </a:p>
          <a:p>
            <a:r>
              <a:rPr lang="de-DE" dirty="0" smtClean="0"/>
              <a:t>Kann benutzt werden um Rückschlüsse auf  </a:t>
            </a:r>
            <a:r>
              <a:rPr lang="de-DE" dirty="0"/>
              <a:t>S</a:t>
            </a:r>
            <a:r>
              <a:rPr lang="de-DE" dirty="0" smtClean="0"/>
              <a:t>kalierbarkeit zu ziehen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de-DE" dirty="0" err="1" smtClean="0"/>
              <a:t>Apdex</a:t>
            </a:r>
            <a:r>
              <a:rPr lang="de-DE" dirty="0" smtClean="0"/>
              <a:t> + Error Rate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half" idx="34"/>
          </p:nvPr>
        </p:nvSpPr>
        <p:spPr/>
        <p:txBody>
          <a:bodyPr/>
          <a:lstStyle/>
          <a:p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Policy</a:t>
            </a:r>
            <a:endParaRPr lang="de-DE" dirty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" r="46081"/>
          <a:stretch/>
        </p:blipFill>
        <p:spPr bwMode="auto">
          <a:xfrm>
            <a:off x="4594594" y="1809654"/>
            <a:ext cx="457200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 descr="apdex_formu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893" y="4509120"/>
            <a:ext cx="3749402" cy="143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apdex_tolera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97418"/>
            <a:ext cx="3779912" cy="144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4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</a:t>
            </a:r>
            <a:r>
              <a:rPr lang="de-DE" dirty="0"/>
              <a:t>Monitoring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Zahlen sagen mehr als Worte, wenn man sie versteht…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half" idx="31"/>
          </p:nvPr>
        </p:nvSpPr>
        <p:spPr/>
        <p:txBody>
          <a:bodyPr/>
          <a:lstStyle/>
          <a:p>
            <a:r>
              <a:rPr lang="de-DE" dirty="0" smtClean="0"/>
              <a:t>Weltweites Zeitbasierte Ping</a:t>
            </a:r>
          </a:p>
          <a:p>
            <a:r>
              <a:rPr lang="de-DE" dirty="0" smtClean="0"/>
              <a:t>Auswertung der Antwortzeiten für bestimmte Regionen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half" idx="33"/>
          </p:nvPr>
        </p:nvSpPr>
        <p:spPr/>
        <p:txBody>
          <a:bodyPr/>
          <a:lstStyle/>
          <a:p>
            <a:r>
              <a:rPr lang="de-DE" dirty="0" smtClean="0"/>
              <a:t>Auswertung von Verbindungszeiten</a:t>
            </a:r>
          </a:p>
          <a:p>
            <a:r>
              <a:rPr lang="de-DE" dirty="0" smtClean="0"/>
              <a:t>Reaktionszeiten nachvollziehen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de-DE" dirty="0" smtClean="0"/>
              <a:t>Network Time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half" idx="34"/>
          </p:nvPr>
        </p:nvSpPr>
        <p:spPr/>
        <p:txBody>
          <a:bodyPr/>
          <a:lstStyle/>
          <a:p>
            <a:r>
              <a:rPr lang="de-DE" dirty="0" err="1" smtClean="0"/>
              <a:t>Load</a:t>
            </a:r>
            <a:r>
              <a:rPr lang="de-DE" dirty="0" smtClean="0"/>
              <a:t> time</a:t>
            </a:r>
            <a:endParaRPr lang="de-DE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87"/>
          <a:stretch/>
        </p:blipFill>
        <p:spPr bwMode="auto">
          <a:xfrm>
            <a:off x="0" y="3933056"/>
            <a:ext cx="4577138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91"/>
          <a:stretch/>
        </p:blipFill>
        <p:spPr bwMode="auto">
          <a:xfrm>
            <a:off x="4577138" y="3933056"/>
            <a:ext cx="4566862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42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</a:t>
            </a:r>
            <a:r>
              <a:rPr lang="de-DE" dirty="0"/>
              <a:t>Monitoring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Zahlen sagen mehr als Worte, wenn man sie versteht…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type="body" sz="half" idx="20"/>
          </p:nvPr>
        </p:nvSpPr>
        <p:spPr>
          <a:xfrm>
            <a:off x="4696966" y="1916832"/>
            <a:ext cx="4537075" cy="2636416"/>
          </a:xfrm>
        </p:spPr>
        <p:txBody>
          <a:bodyPr anchor="t"/>
          <a:lstStyle/>
          <a:p>
            <a:pPr marL="342900" indent="-342900" algn="l">
              <a:buFont typeface="Arial" pitchFamily="34" charset="0"/>
              <a:buChar char="•"/>
            </a:pPr>
            <a:r>
              <a:rPr lang="de-DE" sz="2000" dirty="0" smtClean="0"/>
              <a:t>Überwachung und </a:t>
            </a:r>
            <a:r>
              <a:rPr lang="de-DE" sz="2000" dirty="0" err="1" smtClean="0"/>
              <a:t>Persistierung</a:t>
            </a:r>
            <a:endParaRPr lang="de-DE" sz="20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de-DE" sz="2000" dirty="0" smtClean="0"/>
              <a:t>Dashboards mit NSQL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de-DE" sz="2000" dirty="0" err="1" smtClean="0"/>
              <a:t>Alerts</a:t>
            </a:r>
            <a:endParaRPr lang="de-DE" sz="2000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half" idx="3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Picture 2" descr="C:\Users\lagranovskiy\Projekte\pac\timetracker-server\doc\newrelic_ins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17032"/>
            <a:ext cx="6391963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Inhaltsplatzhalter 15"/>
          <p:cNvSpPr>
            <a:spLocks noGrp="1"/>
          </p:cNvSpPr>
          <p:nvPr>
            <p:ph type="body" sz="half" idx="20"/>
          </p:nvPr>
        </p:nvSpPr>
        <p:spPr>
          <a:xfrm>
            <a:off x="-19050" y="1916832"/>
            <a:ext cx="4537075" cy="2636416"/>
          </a:xfrm>
        </p:spPr>
        <p:txBody>
          <a:bodyPr anchor="t"/>
          <a:lstStyle/>
          <a:p>
            <a:pPr marL="342900" indent="-342900" algn="l">
              <a:buFont typeface="Arial" pitchFamily="34" charset="0"/>
              <a:buChar char="•"/>
            </a:pPr>
            <a:r>
              <a:rPr lang="de-DE" sz="2000" dirty="0" smtClean="0"/>
              <a:t>Events müssen fachlich definiert werden (z.B. Buchung erzeugt)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de-DE" sz="2000" dirty="0" smtClean="0"/>
              <a:t>Events </a:t>
            </a:r>
            <a:r>
              <a:rPr lang="de-DE" sz="2000" dirty="0"/>
              <a:t>werden aktiv aus den Anwendung gesendet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4317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Unser Versprechen</a:t>
            </a:r>
          </a:p>
          <a:p>
            <a:r>
              <a:rPr lang="de-DE" dirty="0"/>
              <a:t>Unsere Lösung</a:t>
            </a:r>
          </a:p>
          <a:p>
            <a:r>
              <a:rPr lang="de-DE" dirty="0"/>
              <a:t>Unsere Prozesse</a:t>
            </a:r>
          </a:p>
          <a:p>
            <a:r>
              <a:rPr lang="de-DE" dirty="0"/>
              <a:t>Unsere Qualität</a:t>
            </a:r>
          </a:p>
          <a:p>
            <a:r>
              <a:rPr lang="de-DE" dirty="0" smtClean="0"/>
              <a:t>Unser </a:t>
            </a:r>
            <a:r>
              <a:rPr lang="de-DE" dirty="0"/>
              <a:t>Monitoring</a:t>
            </a:r>
          </a:p>
          <a:p>
            <a:r>
              <a:rPr lang="de-DE" dirty="0"/>
              <a:t>Unsere Demo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80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Show time</a:t>
            </a:r>
            <a:endParaRPr lang="de-DE" dirty="0"/>
          </a:p>
        </p:txBody>
      </p:sp>
      <p:pic>
        <p:nvPicPr>
          <p:cNvPr id="1026" name="Picture 2" descr="http://pac-timetracker-client.herokuapp.com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4784"/>
            <a:ext cx="3848100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96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</a:t>
            </a:r>
            <a:endParaRPr lang="de-DE" dirty="0"/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1907704" y="2881127"/>
            <a:ext cx="6763475" cy="3343177"/>
          </a:xfrm>
        </p:spPr>
        <p:txBody>
          <a:bodyPr>
            <a:normAutofit/>
          </a:bodyPr>
          <a:lstStyle/>
          <a:p>
            <a:r>
              <a:rPr lang="de-DE" dirty="0" smtClean="0"/>
              <a:t>Leonid Agranovskiy</a:t>
            </a:r>
            <a:br>
              <a:rPr lang="de-DE" dirty="0" smtClean="0"/>
            </a:br>
            <a:r>
              <a:rPr lang="de-DE" dirty="0" smtClean="0"/>
              <a:t>PRODYNA AG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IT Consultant / Software Engineer</a:t>
            </a:r>
          </a:p>
          <a:p>
            <a:r>
              <a:rPr lang="de-DE" dirty="0" smtClean="0"/>
              <a:t>Tel. 0176 / 178 70 248</a:t>
            </a:r>
            <a:endParaRPr lang="de-DE" dirty="0"/>
          </a:p>
        </p:txBody>
      </p:sp>
      <p:pic>
        <p:nvPicPr>
          <p:cNvPr id="1026" name="Picture 2" descr="C:\Users\lagranovskiy\Dropbox\PRODYNA\Unterlagen\Leonid Agranovskiy_g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93770"/>
            <a:ext cx="1440160" cy="189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03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2">
                    <a:lumMod val="50000"/>
                  </a:schemeClr>
                </a:solidFill>
              </a:rPr>
              <a:t>Sehr breites Spektrum an neu gelernte Technologien</a:t>
            </a:r>
          </a:p>
          <a:p>
            <a:r>
              <a:rPr lang="de-DE" dirty="0" smtClean="0">
                <a:solidFill>
                  <a:schemeClr val="tx2">
                    <a:lumMod val="50000"/>
                  </a:schemeClr>
                </a:solidFill>
              </a:rPr>
              <a:t>Weitblick im Bezug auf wichtige Architekturthemen</a:t>
            </a:r>
          </a:p>
          <a:p>
            <a:r>
              <a:rPr lang="de-DE" dirty="0" smtClean="0">
                <a:solidFill>
                  <a:schemeClr val="tx2">
                    <a:lumMod val="50000"/>
                  </a:schemeClr>
                </a:solidFill>
              </a:rPr>
              <a:t>The </a:t>
            </a:r>
            <a:r>
              <a:rPr lang="de-DE" dirty="0" err="1" smtClean="0">
                <a:solidFill>
                  <a:schemeClr val="tx2">
                    <a:lumMod val="50000"/>
                  </a:schemeClr>
                </a:solidFill>
              </a:rPr>
              <a:t>Twelwe</a:t>
            </a:r>
            <a:r>
              <a:rPr lang="de-DE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2">
                    <a:lumMod val="50000"/>
                  </a:schemeClr>
                </a:solidFill>
              </a:rPr>
              <a:t>Factor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 App</a:t>
            </a:r>
            <a:br>
              <a:rPr lang="de-DE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DE" dirty="0">
                <a:solidFill>
                  <a:schemeClr val="tx2">
                    <a:lumMod val="50000"/>
                  </a:schemeClr>
                </a:solidFill>
                <a:hlinkClick r:id="rId2"/>
              </a:rPr>
              <a:t>http://12factor.net</a:t>
            </a:r>
            <a:r>
              <a:rPr lang="de-DE" dirty="0" smtClean="0">
                <a:solidFill>
                  <a:schemeClr val="tx2">
                    <a:lumMod val="50000"/>
                  </a:schemeClr>
                </a:solidFill>
                <a:hlinkClick r:id="rId2"/>
              </a:rPr>
              <a:t>/</a:t>
            </a:r>
            <a:endParaRPr lang="de-DE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de-DE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de-DE" dirty="0" smtClean="0">
                <a:solidFill>
                  <a:schemeClr val="tx2">
                    <a:lumMod val="50000"/>
                  </a:schemeClr>
                </a:solidFill>
              </a:rPr>
              <a:t>/Docker basierte </a:t>
            </a:r>
            <a:r>
              <a:rPr lang="de-DE" dirty="0" err="1" smtClean="0">
                <a:solidFill>
                  <a:schemeClr val="tx2">
                    <a:lumMod val="50000"/>
                  </a:schemeClr>
                </a:solidFill>
              </a:rPr>
              <a:t>Releasemanagement</a:t>
            </a:r>
            <a:endParaRPr lang="de-DE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tx2">
                    <a:lumMod val="50000"/>
                  </a:schemeClr>
                </a:solidFill>
              </a:rPr>
              <a:t>Viel Erfahrung mit Unit Tests im JS Umfeld</a:t>
            </a:r>
          </a:p>
          <a:p>
            <a:endParaRPr lang="de-DE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Gezogene Lehre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Mut etwas neues Auszuprobieren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C00000"/>
                </a:solidFill>
              </a:rPr>
              <a:t>CodeClimate</a:t>
            </a:r>
            <a:r>
              <a:rPr lang="de-DE" dirty="0" smtClean="0">
                <a:solidFill>
                  <a:srgbClr val="C00000"/>
                </a:solidFill>
              </a:rPr>
              <a:t>? Nein Danke</a:t>
            </a:r>
          </a:p>
          <a:p>
            <a:r>
              <a:rPr lang="de-DE" dirty="0" smtClean="0">
                <a:solidFill>
                  <a:srgbClr val="C00000"/>
                </a:solidFill>
              </a:rPr>
              <a:t>Arbeit mit Datumswerten birgt mehr Probleme als man denkt</a:t>
            </a:r>
          </a:p>
          <a:p>
            <a:r>
              <a:rPr lang="de-DE" dirty="0" smtClean="0">
                <a:solidFill>
                  <a:srgbClr val="C00000"/>
                </a:solidFill>
              </a:rPr>
              <a:t>DB Datenstrukturen könnten besser ausgenutzt werden</a:t>
            </a:r>
          </a:p>
        </p:txBody>
      </p:sp>
    </p:spTree>
    <p:extLst>
      <p:ext uri="{BB962C8B-B14F-4D97-AF65-F5344CB8AC3E}">
        <p14:creationId xmlns:p14="http://schemas.microsoft.com/office/powerpoint/2010/main" val="99727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Versprechen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Dafür haben Sie bezahlt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Skalierbarkeit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3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Erweiterbarkeit</a:t>
            </a:r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half" idx="4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/>
              <a:t>Architektur muss leicht erweitert werden können</a:t>
            </a:r>
            <a:endParaRPr lang="de-DE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sz="half" idx="4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/>
              <a:t>Geringe Systemressourcen </a:t>
            </a:r>
            <a:r>
              <a:rPr lang="de-DE" dirty="0" smtClean="0"/>
              <a:t>-Anforderungen</a:t>
            </a:r>
            <a:endParaRPr lang="de-DE" dirty="0"/>
          </a:p>
        </p:txBody>
      </p:sp>
      <p:sp>
        <p:nvSpPr>
          <p:cNvPr id="31" name="Textplatzhalter 30"/>
          <p:cNvSpPr>
            <a:spLocks noGrp="1"/>
          </p:cNvSpPr>
          <p:nvPr>
            <p:ph type="body" sz="half" idx="42"/>
          </p:nvPr>
        </p:nvSpPr>
        <p:spPr/>
        <p:txBody>
          <a:bodyPr/>
          <a:lstStyle/>
          <a:p>
            <a:r>
              <a:rPr lang="de-DE" dirty="0" smtClean="0"/>
              <a:t>Leichtgewichtigkeit</a:t>
            </a:r>
            <a:endParaRPr lang="de-DE" dirty="0"/>
          </a:p>
        </p:txBody>
      </p:sp>
      <p:sp>
        <p:nvSpPr>
          <p:cNvPr id="32" name="Textplatzhalter 31"/>
          <p:cNvSpPr>
            <a:spLocks noGrp="1"/>
          </p:cNvSpPr>
          <p:nvPr>
            <p:ph type="body" sz="half" idx="43"/>
          </p:nvPr>
        </p:nvSpPr>
        <p:spPr/>
        <p:txBody>
          <a:bodyPr/>
          <a:lstStyle/>
          <a:p>
            <a:r>
              <a:rPr lang="de-DE" dirty="0" smtClean="0"/>
              <a:t>Konfigurierbarkeit</a:t>
            </a:r>
            <a:endParaRPr lang="de-DE" dirty="0"/>
          </a:p>
        </p:txBody>
      </p:sp>
      <p:sp>
        <p:nvSpPr>
          <p:cNvPr id="34" name="Textplatzhalter 33"/>
          <p:cNvSpPr>
            <a:spLocks noGrp="1"/>
          </p:cNvSpPr>
          <p:nvPr>
            <p:ph type="body" sz="half" idx="45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/>
              <a:t>Zentrale Änderungen der </a:t>
            </a:r>
            <a:r>
              <a:rPr lang="de-DE" dirty="0" smtClean="0"/>
              <a:t>Laufzeit-konfigurationen</a:t>
            </a:r>
            <a:endParaRPr lang="de-DE" dirty="0" smtClean="0"/>
          </a:p>
        </p:txBody>
      </p:sp>
      <p:sp>
        <p:nvSpPr>
          <p:cNvPr id="36" name="Textplatzhalter 35"/>
          <p:cNvSpPr>
            <a:spLocks noGrp="1"/>
          </p:cNvSpPr>
          <p:nvPr>
            <p:ph type="body" sz="half" idx="47"/>
          </p:nvPr>
        </p:nvSpPr>
        <p:spPr/>
        <p:txBody>
          <a:bodyPr/>
          <a:lstStyle/>
          <a:p>
            <a:r>
              <a:rPr lang="de-DE" dirty="0" smtClean="0"/>
              <a:t>Monitoring</a:t>
            </a:r>
            <a:endParaRPr lang="de-DE" dirty="0"/>
          </a:p>
        </p:txBody>
      </p:sp>
      <p:sp>
        <p:nvSpPr>
          <p:cNvPr id="37" name="Textplatzhalter 36"/>
          <p:cNvSpPr>
            <a:spLocks noGrp="1"/>
          </p:cNvSpPr>
          <p:nvPr>
            <p:ph type="body" sz="half" idx="48"/>
          </p:nvPr>
        </p:nvSpPr>
        <p:spPr/>
        <p:txBody>
          <a:bodyPr/>
          <a:lstStyle/>
          <a:p>
            <a:r>
              <a:rPr lang="de-DE" dirty="0" smtClean="0"/>
              <a:t>SLA</a:t>
            </a:r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half" idx="4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/>
              <a:t>Überwachung der technischen und fachlichen Aktivitäten</a:t>
            </a:r>
            <a:endParaRPr lang="de-DE" dirty="0"/>
          </a:p>
        </p:txBody>
      </p:sp>
      <p:sp>
        <p:nvSpPr>
          <p:cNvPr id="39" name="Textplatzhalter 38"/>
          <p:cNvSpPr>
            <a:spLocks noGrp="1"/>
          </p:cNvSpPr>
          <p:nvPr>
            <p:ph type="body" sz="half" idx="5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r>
              <a:rPr lang="de-DE" dirty="0"/>
              <a:t> </a:t>
            </a:r>
            <a:r>
              <a:rPr lang="de-DE" dirty="0" smtClean="0"/>
              <a:t>in 1s, </a:t>
            </a:r>
            <a:br>
              <a:rPr lang="de-DE" dirty="0" smtClean="0"/>
            </a:br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r>
              <a:rPr lang="de-DE" dirty="0"/>
              <a:t> </a:t>
            </a:r>
            <a:r>
              <a:rPr lang="de-DE" dirty="0" smtClean="0"/>
              <a:t>in 3s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99,5 </a:t>
            </a:r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r>
              <a:rPr lang="de-DE" dirty="0" smtClean="0"/>
              <a:t> Online</a:t>
            </a:r>
            <a:endParaRPr lang="de-DE" dirty="0"/>
          </a:p>
        </p:txBody>
      </p:sp>
      <p:sp>
        <p:nvSpPr>
          <p:cNvPr id="41" name="Textplatzhalter 40"/>
          <p:cNvSpPr>
            <a:spLocks noGrp="1"/>
          </p:cNvSpPr>
          <p:nvPr>
            <p:ph type="body" sz="half" idx="52"/>
          </p:nvPr>
        </p:nvSpPr>
        <p:spPr/>
        <p:txBody>
          <a:bodyPr/>
          <a:lstStyle/>
          <a:p>
            <a:r>
              <a:rPr lang="de-DE" dirty="0" smtClean="0"/>
              <a:t>Sicherheit</a:t>
            </a:r>
            <a:endParaRPr lang="de-DE" dirty="0"/>
          </a:p>
        </p:txBody>
      </p:sp>
      <p:sp>
        <p:nvSpPr>
          <p:cNvPr id="42" name="Textplatzhalter 41"/>
          <p:cNvSpPr>
            <a:spLocks noGrp="1"/>
          </p:cNvSpPr>
          <p:nvPr>
            <p:ph type="body" sz="half" idx="53"/>
          </p:nvPr>
        </p:nvSpPr>
        <p:spPr/>
        <p:txBody>
          <a:bodyPr/>
          <a:lstStyle/>
          <a:p>
            <a:r>
              <a:rPr lang="de-DE" dirty="0" err="1" smtClean="0"/>
              <a:t>Clusterready</a:t>
            </a:r>
            <a:endParaRPr lang="de-DE" dirty="0"/>
          </a:p>
        </p:txBody>
      </p:sp>
      <p:sp>
        <p:nvSpPr>
          <p:cNvPr id="43" name="Textplatzhalter 42"/>
          <p:cNvSpPr>
            <a:spLocks noGrp="1"/>
          </p:cNvSpPr>
          <p:nvPr>
            <p:ph type="body" sz="half" idx="5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/>
              <a:t>Verschlüsselte Kommunikation</a:t>
            </a:r>
            <a:endParaRPr lang="de-DE" dirty="0"/>
          </a:p>
        </p:txBody>
      </p:sp>
      <p:sp>
        <p:nvSpPr>
          <p:cNvPr id="44" name="Textplatzhalter 43"/>
          <p:cNvSpPr>
            <a:spLocks noGrp="1"/>
          </p:cNvSpPr>
          <p:nvPr>
            <p:ph type="body" sz="half" idx="55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/>
              <a:t>Die Anwendung soll im Cluster laufen können</a:t>
            </a:r>
            <a:endParaRPr lang="de-DE" dirty="0"/>
          </a:p>
        </p:txBody>
      </p:sp>
      <p:sp>
        <p:nvSpPr>
          <p:cNvPr id="45" name="Textplatzhalter 44"/>
          <p:cNvSpPr>
            <a:spLocks noGrp="1"/>
          </p:cNvSpPr>
          <p:nvPr>
            <p:ph type="body" sz="half" idx="3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/>
              <a:t>250 – 100 000 Benutzer</a:t>
            </a:r>
            <a:endParaRPr lang="de-DE" dirty="0"/>
          </a:p>
        </p:txBody>
      </p:sp>
      <p:pic>
        <p:nvPicPr>
          <p:cNvPr id="1028" name="Picture 4" descr="C:\Users\lagranovskiy\Downloads\1434678409_exten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688515"/>
            <a:ext cx="903496" cy="903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rd, skate, twitt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925" y="2695084"/>
            <a:ext cx="1017011" cy="1017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nfig, mydocumen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827" y="2618204"/>
            <a:ext cx="1093891" cy="1093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ader, scanner, security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03" y="5182902"/>
            <a:ext cx="1026325" cy="1026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luster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900" y="5278059"/>
            <a:ext cx="931168" cy="93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onitor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832" y="5278059"/>
            <a:ext cx="977464" cy="977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imer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816" y="5404688"/>
            <a:ext cx="899696" cy="89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business, chart, computer, data, finance, graph, statistics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5"/>
            <a:ext cx="1219200" cy="1219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17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Unser Versprechen</a:t>
            </a:r>
          </a:p>
          <a:p>
            <a:r>
              <a:rPr lang="de-DE" dirty="0"/>
              <a:t>Unsere Lösung</a:t>
            </a:r>
          </a:p>
          <a:p>
            <a:r>
              <a:rPr lang="de-DE" dirty="0"/>
              <a:t>Unsere Prozesse</a:t>
            </a:r>
          </a:p>
          <a:p>
            <a:r>
              <a:rPr lang="de-DE" dirty="0"/>
              <a:t>Unsere Qualität</a:t>
            </a:r>
          </a:p>
          <a:p>
            <a:r>
              <a:rPr lang="de-DE" dirty="0" smtClean="0"/>
              <a:t>Unser </a:t>
            </a:r>
            <a:r>
              <a:rPr lang="de-DE" dirty="0"/>
              <a:t>Monitoring</a:t>
            </a:r>
          </a:p>
          <a:p>
            <a:r>
              <a:rPr lang="de-DE" dirty="0"/>
              <a:t>Unsere Demo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54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Lösung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Das haben wir eingesetzt</a:t>
            </a:r>
            <a:endParaRPr lang="de-DE" dirty="0"/>
          </a:p>
        </p:txBody>
      </p:sp>
      <p:pic>
        <p:nvPicPr>
          <p:cNvPr id="3076" name="Picture 4" descr="http://code-maven.com/img/n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1647926" cy="158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mgcrea.github.io/angular-7min/images/angular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084864"/>
            <a:ext cx="2323134" cy="232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prodpublishingstorage.blob.core.windows.net/93361d85-12d3-4a0d-b4fc-3829ea5983f5/logo-13035895904145694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15150"/>
            <a:ext cx="1642307" cy="164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www.kaazing.com/wordpress/wp-content/uploads/2013/06/amqp-edi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470" y="4545741"/>
            <a:ext cx="12954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neo4j_notag_whiteb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819" y="5500588"/>
            <a:ext cx="254317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RabbitMQ as a servic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305" y="3474501"/>
            <a:ext cx="1934344" cy="193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demo7.dnngo.net/20061/bootstrap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074" y="1498730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eroku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090" y="3039173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s://cdn.rawgit.com/ahmetalpbalkan/docker-chocolatey/d9d3bd5a750d03fc8933e1bee4c3755f361e2797/docke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640" y="3140968"/>
            <a:ext cx="2234667" cy="199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78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Lösung</a:t>
            </a:r>
          </a:p>
        </p:txBody>
      </p:sp>
      <p:sp>
        <p:nvSpPr>
          <p:cNvPr id="18" name="Untertitel 17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Das haben Sie bekommen</a:t>
            </a:r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half" idx="31"/>
          </p:nvPr>
        </p:nvSpPr>
        <p:spPr>
          <a:xfrm>
            <a:off x="4619697" y="1865289"/>
            <a:ext cx="4524303" cy="3958269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de-DE" dirty="0"/>
              <a:t>Leicht skalierbar</a:t>
            </a:r>
          </a:p>
          <a:p>
            <a:pPr>
              <a:buFont typeface="Wingdings" pitchFamily="2" charset="2"/>
              <a:buChar char="ü"/>
            </a:pPr>
            <a:r>
              <a:rPr lang="de-DE" dirty="0"/>
              <a:t>Starke Einbeziehung von </a:t>
            </a:r>
            <a:r>
              <a:rPr lang="de-DE" dirty="0" err="1"/>
              <a:t>Cloud</a:t>
            </a:r>
            <a:r>
              <a:rPr lang="de-DE" dirty="0"/>
              <a:t> Diensten</a:t>
            </a:r>
            <a:br>
              <a:rPr lang="de-DE" dirty="0"/>
            </a:br>
            <a:r>
              <a:rPr lang="de-DE" dirty="0"/>
              <a:t>Sie zahlen nach </a:t>
            </a:r>
            <a:r>
              <a:rPr lang="de-DE" dirty="0" smtClean="0"/>
              <a:t>einem festen Tarif </a:t>
            </a:r>
            <a:endParaRPr lang="de-DE" dirty="0"/>
          </a:p>
          <a:p>
            <a:pPr>
              <a:buFont typeface="Wingdings" pitchFamily="2" charset="2"/>
              <a:buChar char="ü"/>
            </a:pPr>
            <a:r>
              <a:rPr lang="de-DE" dirty="0"/>
              <a:t>Leichte Administration (</a:t>
            </a:r>
            <a:r>
              <a:rPr lang="de-DE" dirty="0" err="1"/>
              <a:t>Heroku</a:t>
            </a:r>
            <a:r>
              <a:rPr lang="de-DE" dirty="0"/>
              <a:t> Dashboard)</a:t>
            </a:r>
          </a:p>
          <a:p>
            <a:pPr>
              <a:buFont typeface="Wingdings" pitchFamily="2" charset="2"/>
              <a:buChar char="ü"/>
            </a:pPr>
            <a:r>
              <a:rPr lang="de-DE" dirty="0"/>
              <a:t>Leicht erweiterbar (Wartungskosten)</a:t>
            </a:r>
          </a:p>
          <a:p>
            <a:pPr>
              <a:buFont typeface="Wingdings" pitchFamily="2" charset="2"/>
              <a:buChar char="ü"/>
            </a:pPr>
            <a:r>
              <a:rPr lang="de-DE" dirty="0"/>
              <a:t>Ausgereiftes Monitoring (keine Mehrkosten)</a:t>
            </a:r>
          </a:p>
          <a:p>
            <a:pPr>
              <a:buFont typeface="Wingdings" pitchFamily="2" charset="2"/>
              <a:buChar char="ü"/>
            </a:pPr>
            <a:r>
              <a:rPr lang="de-DE" dirty="0"/>
              <a:t>Extrem hohe Verfügbarkeit (</a:t>
            </a:r>
            <a:r>
              <a:rPr lang="de-DE" dirty="0" err="1"/>
              <a:t>Heroku</a:t>
            </a:r>
            <a:r>
              <a:rPr lang="de-DE" dirty="0"/>
              <a:t> &amp; </a:t>
            </a:r>
            <a:r>
              <a:rPr lang="de-DE" dirty="0" err="1"/>
              <a:t>co.</a:t>
            </a:r>
            <a:r>
              <a:rPr lang="de-DE" dirty="0"/>
              <a:t>)</a:t>
            </a:r>
            <a:br>
              <a:rPr lang="de-DE" dirty="0"/>
            </a:br>
            <a:endParaRPr lang="de-DE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de-DE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= </a:t>
            </a:r>
            <a:br>
              <a:rPr lang="de-DE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geringe Betriebskosten!</a:t>
            </a:r>
            <a:endParaRPr lang="de-DE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Textplatzhalter 18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de-DE" dirty="0" smtClean="0"/>
              <a:t>Leben im Cluster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4"/>
          </p:nvPr>
        </p:nvSpPr>
        <p:spPr/>
        <p:txBody>
          <a:bodyPr/>
          <a:lstStyle/>
          <a:p>
            <a:r>
              <a:rPr lang="de-DE" dirty="0" smtClean="0"/>
              <a:t>Highlights</a:t>
            </a:r>
            <a:endParaRPr lang="de-DE" dirty="0"/>
          </a:p>
        </p:txBody>
      </p:sp>
      <p:sp>
        <p:nvSpPr>
          <p:cNvPr id="73" name="Wolke 72"/>
          <p:cNvSpPr/>
          <p:nvPr/>
        </p:nvSpPr>
        <p:spPr>
          <a:xfrm>
            <a:off x="60817" y="1798217"/>
            <a:ext cx="4461360" cy="4652986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Würfel 136"/>
          <p:cNvSpPr/>
          <p:nvPr/>
        </p:nvSpPr>
        <p:spPr>
          <a:xfrm>
            <a:off x="2885052" y="2656253"/>
            <a:ext cx="936104" cy="532787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dyno</a:t>
            </a:r>
            <a:endParaRPr lang="de-DE" dirty="0"/>
          </a:p>
        </p:txBody>
      </p:sp>
      <p:sp>
        <p:nvSpPr>
          <p:cNvPr id="139" name="Flussdiagramm: Magnetplattenspeicher 138"/>
          <p:cNvSpPr/>
          <p:nvPr/>
        </p:nvSpPr>
        <p:spPr>
          <a:xfrm>
            <a:off x="2950778" y="3501984"/>
            <a:ext cx="974742" cy="54796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Session</a:t>
            </a:r>
            <a:endParaRPr lang="de-D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5" name="Würfel 134"/>
          <p:cNvSpPr/>
          <p:nvPr/>
        </p:nvSpPr>
        <p:spPr>
          <a:xfrm>
            <a:off x="1188388" y="4475916"/>
            <a:ext cx="974671" cy="677745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dyno</a:t>
            </a:r>
            <a:endParaRPr lang="de-DE" dirty="0" smtClean="0"/>
          </a:p>
        </p:txBody>
      </p:sp>
      <p:sp>
        <p:nvSpPr>
          <p:cNvPr id="54" name="Würfel 53"/>
          <p:cNvSpPr/>
          <p:nvPr/>
        </p:nvSpPr>
        <p:spPr>
          <a:xfrm>
            <a:off x="1188389" y="4022739"/>
            <a:ext cx="974669" cy="576064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dyno</a:t>
            </a:r>
            <a:endParaRPr lang="de-DE" dirty="0" smtClean="0"/>
          </a:p>
        </p:txBody>
      </p:sp>
      <p:sp>
        <p:nvSpPr>
          <p:cNvPr id="134" name="Würfel 133"/>
          <p:cNvSpPr/>
          <p:nvPr/>
        </p:nvSpPr>
        <p:spPr>
          <a:xfrm>
            <a:off x="1180767" y="3540243"/>
            <a:ext cx="981927" cy="58154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dyno</a:t>
            </a:r>
            <a:endParaRPr lang="de-DE" dirty="0" smtClean="0"/>
          </a:p>
        </p:txBody>
      </p:sp>
      <p:sp>
        <p:nvSpPr>
          <p:cNvPr id="133" name="Würfel 132"/>
          <p:cNvSpPr/>
          <p:nvPr/>
        </p:nvSpPr>
        <p:spPr>
          <a:xfrm>
            <a:off x="2904193" y="2158720"/>
            <a:ext cx="936104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dyno</a:t>
            </a:r>
            <a:endParaRPr lang="de-DE" dirty="0"/>
          </a:p>
        </p:txBody>
      </p:sp>
      <p:sp>
        <p:nvSpPr>
          <p:cNvPr id="141" name="Würfel 140"/>
          <p:cNvSpPr/>
          <p:nvPr/>
        </p:nvSpPr>
        <p:spPr>
          <a:xfrm>
            <a:off x="237560" y="3016841"/>
            <a:ext cx="981927" cy="58154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LoadB</a:t>
            </a:r>
            <a:r>
              <a:rPr lang="de-DE" dirty="0" smtClean="0"/>
              <a:t>.</a:t>
            </a:r>
          </a:p>
        </p:txBody>
      </p:sp>
      <p:sp>
        <p:nvSpPr>
          <p:cNvPr id="148" name="Würfel 147"/>
          <p:cNvSpPr/>
          <p:nvPr/>
        </p:nvSpPr>
        <p:spPr>
          <a:xfrm>
            <a:off x="68960" y="5809302"/>
            <a:ext cx="1426843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Monitoring</a:t>
            </a:r>
            <a:endParaRPr lang="de-DE" dirty="0"/>
          </a:p>
        </p:txBody>
      </p:sp>
      <p:sp>
        <p:nvSpPr>
          <p:cNvPr id="153" name="Würfel 152"/>
          <p:cNvSpPr/>
          <p:nvPr/>
        </p:nvSpPr>
        <p:spPr>
          <a:xfrm>
            <a:off x="1188389" y="1995715"/>
            <a:ext cx="981927" cy="581540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LoadB</a:t>
            </a:r>
            <a:r>
              <a:rPr lang="de-DE" dirty="0" smtClean="0"/>
              <a:t>.</a:t>
            </a:r>
          </a:p>
        </p:txBody>
      </p:sp>
      <p:cxnSp>
        <p:nvCxnSpPr>
          <p:cNvPr id="157" name="Gerade Verbindung mit Pfeil 156"/>
          <p:cNvCxnSpPr/>
          <p:nvPr/>
        </p:nvCxnSpPr>
        <p:spPr>
          <a:xfrm>
            <a:off x="709452" y="1865289"/>
            <a:ext cx="478937" cy="570388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Gerade Verbindung mit Pfeil 163"/>
          <p:cNvCxnSpPr/>
          <p:nvPr/>
        </p:nvCxnSpPr>
        <p:spPr>
          <a:xfrm>
            <a:off x="179518" y="2392595"/>
            <a:ext cx="529934" cy="665063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Gerade Verbindung mit Pfeil 166"/>
          <p:cNvCxnSpPr/>
          <p:nvPr/>
        </p:nvCxnSpPr>
        <p:spPr>
          <a:xfrm>
            <a:off x="179518" y="2096852"/>
            <a:ext cx="773213" cy="960806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Gerade Verbindung mit Pfeil 167"/>
          <p:cNvCxnSpPr/>
          <p:nvPr/>
        </p:nvCxnSpPr>
        <p:spPr>
          <a:xfrm>
            <a:off x="238209" y="2759683"/>
            <a:ext cx="274715" cy="309277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Flussdiagramm: Magnetplattenspeicher 179"/>
          <p:cNvSpPr/>
          <p:nvPr/>
        </p:nvSpPr>
        <p:spPr>
          <a:xfrm>
            <a:off x="2941063" y="4713532"/>
            <a:ext cx="805572" cy="54796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</a:t>
            </a:r>
            <a:endParaRPr lang="de-D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9" name="Flussdiagramm: Magnetplattenspeicher 178"/>
          <p:cNvSpPr/>
          <p:nvPr/>
        </p:nvSpPr>
        <p:spPr>
          <a:xfrm>
            <a:off x="2941063" y="4266824"/>
            <a:ext cx="805572" cy="54796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</a:t>
            </a:r>
            <a:endParaRPr lang="de-D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2" name="Pfeil nach links und rechts 181"/>
          <p:cNvSpPr/>
          <p:nvPr/>
        </p:nvSpPr>
        <p:spPr>
          <a:xfrm rot="16200000">
            <a:off x="3428387" y="4705696"/>
            <a:ext cx="589564" cy="18255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7" name="Gerade Verbindung mit Pfeil 186"/>
          <p:cNvCxnSpPr/>
          <p:nvPr/>
        </p:nvCxnSpPr>
        <p:spPr>
          <a:xfrm>
            <a:off x="917050" y="1861758"/>
            <a:ext cx="271339" cy="321499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Rechteckiger Pfeil 189"/>
          <p:cNvSpPr/>
          <p:nvPr/>
        </p:nvSpPr>
        <p:spPr>
          <a:xfrm flipV="1">
            <a:off x="566124" y="3717181"/>
            <a:ext cx="510035" cy="996601"/>
          </a:xfrm>
          <a:prstGeom prst="bentArrow">
            <a:avLst>
              <a:gd name="adj1" fmla="val 41577"/>
              <a:gd name="adj2" fmla="val 50000"/>
              <a:gd name="adj3" fmla="val 33323"/>
              <a:gd name="adj4" fmla="val 5415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1" name="Rechteckiger Pfeil 190"/>
          <p:cNvSpPr/>
          <p:nvPr/>
        </p:nvSpPr>
        <p:spPr>
          <a:xfrm flipV="1">
            <a:off x="1534353" y="2601780"/>
            <a:ext cx="1296144" cy="587260"/>
          </a:xfrm>
          <a:prstGeom prst="bentArrow">
            <a:avLst>
              <a:gd name="adj1" fmla="val 41577"/>
              <a:gd name="adj2" fmla="val 50000"/>
              <a:gd name="adj3" fmla="val 33323"/>
              <a:gd name="adj4" fmla="val 5415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2" name="Pfeil nach links und rechts 191"/>
          <p:cNvSpPr/>
          <p:nvPr/>
        </p:nvSpPr>
        <p:spPr>
          <a:xfrm>
            <a:off x="2202794" y="3619609"/>
            <a:ext cx="702627" cy="359891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Pfeil nach links und rechts 192"/>
          <p:cNvSpPr/>
          <p:nvPr/>
        </p:nvSpPr>
        <p:spPr>
          <a:xfrm>
            <a:off x="2193122" y="4418857"/>
            <a:ext cx="702627" cy="359891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Rechteckiger Pfeil 196"/>
          <p:cNvSpPr/>
          <p:nvPr/>
        </p:nvSpPr>
        <p:spPr>
          <a:xfrm flipH="1" flipV="1">
            <a:off x="1390337" y="5308410"/>
            <a:ext cx="483687" cy="996601"/>
          </a:xfrm>
          <a:prstGeom prst="bentArrow">
            <a:avLst>
              <a:gd name="adj1" fmla="val 41577"/>
              <a:gd name="adj2" fmla="val 50000"/>
              <a:gd name="adj3" fmla="val 33323"/>
              <a:gd name="adj4" fmla="val 5415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8" name="Pfeil nach links und rechts 197"/>
          <p:cNvSpPr/>
          <p:nvPr/>
        </p:nvSpPr>
        <p:spPr>
          <a:xfrm rot="1690612">
            <a:off x="2017013" y="5361967"/>
            <a:ext cx="1405715" cy="359891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lussdiagramm: Datenträger mit direktem Zugriff 1"/>
          <p:cNvSpPr/>
          <p:nvPr/>
        </p:nvSpPr>
        <p:spPr>
          <a:xfrm>
            <a:off x="2830497" y="5930994"/>
            <a:ext cx="1531481" cy="432048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AMQP</a:t>
            </a:r>
            <a:endParaRPr lang="de-DE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AutoShape 2" descr="Bildergebnis für node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35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Lösung</a:t>
            </a:r>
          </a:p>
        </p:txBody>
      </p:sp>
      <p:sp>
        <p:nvSpPr>
          <p:cNvPr id="18" name="Untertitel 17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Das haben Sie bekommen</a:t>
            </a:r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half" idx="31"/>
          </p:nvPr>
        </p:nvSpPr>
        <p:spPr>
          <a:xfrm>
            <a:off x="4619697" y="1865289"/>
            <a:ext cx="4524303" cy="3958269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de-DE" dirty="0"/>
              <a:t>Leicht skalierbar</a:t>
            </a:r>
          </a:p>
          <a:p>
            <a:pPr>
              <a:buFont typeface="Wingdings" pitchFamily="2" charset="2"/>
              <a:buChar char="ü"/>
            </a:pPr>
            <a:r>
              <a:rPr lang="de-DE" dirty="0"/>
              <a:t>Starke Einbeziehung von </a:t>
            </a:r>
            <a:r>
              <a:rPr lang="de-DE" dirty="0" err="1"/>
              <a:t>Cloud</a:t>
            </a:r>
            <a:r>
              <a:rPr lang="de-DE" dirty="0"/>
              <a:t> Diensten</a:t>
            </a:r>
            <a:br>
              <a:rPr lang="de-DE" dirty="0"/>
            </a:br>
            <a:r>
              <a:rPr lang="de-DE" dirty="0"/>
              <a:t>Sie zahlen nach einem festen Tarif </a:t>
            </a:r>
          </a:p>
          <a:p>
            <a:pPr>
              <a:buFont typeface="Wingdings" pitchFamily="2" charset="2"/>
              <a:buChar char="ü"/>
            </a:pPr>
            <a:r>
              <a:rPr lang="de-DE" dirty="0"/>
              <a:t>Leichte Administration (</a:t>
            </a:r>
            <a:r>
              <a:rPr lang="de-DE" dirty="0" err="1"/>
              <a:t>Heroku</a:t>
            </a:r>
            <a:r>
              <a:rPr lang="de-DE" dirty="0"/>
              <a:t> Dashboard)</a:t>
            </a:r>
          </a:p>
          <a:p>
            <a:pPr>
              <a:buFont typeface="Wingdings" pitchFamily="2" charset="2"/>
              <a:buChar char="ü"/>
            </a:pPr>
            <a:r>
              <a:rPr lang="de-DE" dirty="0"/>
              <a:t>Leicht erweiterbar (Wartungskosten)</a:t>
            </a:r>
          </a:p>
          <a:p>
            <a:pPr>
              <a:buFont typeface="Wingdings" pitchFamily="2" charset="2"/>
              <a:buChar char="ü"/>
            </a:pPr>
            <a:r>
              <a:rPr lang="de-DE" dirty="0"/>
              <a:t>Ausgereiftes Monitoring (keine Mehrkosten)</a:t>
            </a:r>
          </a:p>
          <a:p>
            <a:pPr>
              <a:buFont typeface="Wingdings" pitchFamily="2" charset="2"/>
              <a:buChar char="ü"/>
            </a:pPr>
            <a:r>
              <a:rPr lang="de-DE" dirty="0"/>
              <a:t>Extrem hohe Verfügbarkeit (</a:t>
            </a:r>
            <a:r>
              <a:rPr lang="de-DE" dirty="0" err="1"/>
              <a:t>Heroku</a:t>
            </a:r>
            <a:r>
              <a:rPr lang="de-DE" dirty="0"/>
              <a:t> &amp; </a:t>
            </a:r>
            <a:r>
              <a:rPr lang="de-DE" dirty="0" err="1"/>
              <a:t>co.</a:t>
            </a:r>
            <a:r>
              <a:rPr lang="de-DE" dirty="0"/>
              <a:t>)</a:t>
            </a:r>
            <a:br>
              <a:rPr lang="de-DE" dirty="0"/>
            </a:br>
            <a:endParaRPr lang="de-DE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de-DE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= </a:t>
            </a:r>
            <a:br>
              <a:rPr lang="de-DE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geringe Betriebskosten!</a:t>
            </a:r>
            <a:endParaRPr lang="de-DE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Textplatzhalter 18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de-DE" dirty="0" smtClean="0"/>
              <a:t>Leben im Cluster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4"/>
          </p:nvPr>
        </p:nvSpPr>
        <p:spPr>
          <a:xfrm>
            <a:off x="3275285" y="2120997"/>
            <a:ext cx="4537075" cy="358477"/>
          </a:xfrm>
        </p:spPr>
        <p:txBody>
          <a:bodyPr/>
          <a:lstStyle/>
          <a:p>
            <a:r>
              <a:rPr lang="de-DE" dirty="0" smtClean="0"/>
              <a:t>Highlights</a:t>
            </a:r>
            <a:endParaRPr lang="de-DE" dirty="0"/>
          </a:p>
        </p:txBody>
      </p:sp>
      <p:sp>
        <p:nvSpPr>
          <p:cNvPr id="73" name="Wolke 72"/>
          <p:cNvSpPr/>
          <p:nvPr/>
        </p:nvSpPr>
        <p:spPr>
          <a:xfrm>
            <a:off x="60817" y="1798217"/>
            <a:ext cx="4461360" cy="4652986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Würfel 136"/>
          <p:cNvSpPr/>
          <p:nvPr/>
        </p:nvSpPr>
        <p:spPr>
          <a:xfrm>
            <a:off x="1543825" y="3299016"/>
            <a:ext cx="936104" cy="532787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dyno</a:t>
            </a:r>
            <a:endParaRPr lang="de-DE" dirty="0"/>
          </a:p>
        </p:txBody>
      </p:sp>
      <p:sp>
        <p:nvSpPr>
          <p:cNvPr id="139" name="Flussdiagramm: Magnetplattenspeicher 138"/>
          <p:cNvSpPr/>
          <p:nvPr/>
        </p:nvSpPr>
        <p:spPr>
          <a:xfrm>
            <a:off x="1609551" y="4144747"/>
            <a:ext cx="974742" cy="54796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Session</a:t>
            </a:r>
            <a:endParaRPr lang="de-D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5" name="Würfel 134"/>
          <p:cNvSpPr/>
          <p:nvPr/>
        </p:nvSpPr>
        <p:spPr>
          <a:xfrm>
            <a:off x="1188388" y="4475916"/>
            <a:ext cx="974671" cy="677745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dyno</a:t>
            </a:r>
            <a:endParaRPr lang="de-DE" dirty="0" smtClean="0"/>
          </a:p>
        </p:txBody>
      </p:sp>
      <p:sp>
        <p:nvSpPr>
          <p:cNvPr id="54" name="Würfel 53"/>
          <p:cNvSpPr/>
          <p:nvPr/>
        </p:nvSpPr>
        <p:spPr>
          <a:xfrm>
            <a:off x="1188389" y="4022739"/>
            <a:ext cx="974669" cy="576064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dyno</a:t>
            </a:r>
            <a:endParaRPr lang="de-DE" dirty="0" smtClean="0"/>
          </a:p>
        </p:txBody>
      </p:sp>
      <p:sp>
        <p:nvSpPr>
          <p:cNvPr id="134" name="Würfel 133"/>
          <p:cNvSpPr/>
          <p:nvPr/>
        </p:nvSpPr>
        <p:spPr>
          <a:xfrm>
            <a:off x="1180767" y="3540243"/>
            <a:ext cx="981927" cy="58154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dyno</a:t>
            </a:r>
            <a:endParaRPr lang="de-DE" dirty="0" smtClean="0"/>
          </a:p>
        </p:txBody>
      </p:sp>
      <p:sp>
        <p:nvSpPr>
          <p:cNvPr id="133" name="Würfel 132"/>
          <p:cNvSpPr/>
          <p:nvPr/>
        </p:nvSpPr>
        <p:spPr>
          <a:xfrm>
            <a:off x="1562966" y="2801483"/>
            <a:ext cx="936104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dyno</a:t>
            </a:r>
            <a:endParaRPr lang="de-DE" dirty="0"/>
          </a:p>
        </p:txBody>
      </p:sp>
      <p:sp>
        <p:nvSpPr>
          <p:cNvPr id="141" name="Würfel 140"/>
          <p:cNvSpPr/>
          <p:nvPr/>
        </p:nvSpPr>
        <p:spPr>
          <a:xfrm>
            <a:off x="237560" y="3016841"/>
            <a:ext cx="981927" cy="58154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LoadB</a:t>
            </a:r>
            <a:r>
              <a:rPr lang="de-DE" dirty="0" smtClean="0"/>
              <a:t>.</a:t>
            </a:r>
          </a:p>
        </p:txBody>
      </p:sp>
      <p:sp>
        <p:nvSpPr>
          <p:cNvPr id="148" name="Würfel 147"/>
          <p:cNvSpPr/>
          <p:nvPr/>
        </p:nvSpPr>
        <p:spPr>
          <a:xfrm>
            <a:off x="68960" y="5809302"/>
            <a:ext cx="1426843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Monitoring</a:t>
            </a:r>
            <a:endParaRPr lang="de-DE" dirty="0"/>
          </a:p>
        </p:txBody>
      </p:sp>
      <p:sp>
        <p:nvSpPr>
          <p:cNvPr id="153" name="Würfel 152"/>
          <p:cNvSpPr/>
          <p:nvPr/>
        </p:nvSpPr>
        <p:spPr>
          <a:xfrm>
            <a:off x="1188389" y="1995715"/>
            <a:ext cx="981927" cy="581540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LoadB</a:t>
            </a:r>
            <a:r>
              <a:rPr lang="de-DE" dirty="0" smtClean="0"/>
              <a:t>.</a:t>
            </a:r>
          </a:p>
        </p:txBody>
      </p:sp>
      <p:cxnSp>
        <p:nvCxnSpPr>
          <p:cNvPr id="157" name="Gerade Verbindung mit Pfeil 156"/>
          <p:cNvCxnSpPr/>
          <p:nvPr/>
        </p:nvCxnSpPr>
        <p:spPr>
          <a:xfrm>
            <a:off x="709452" y="1865289"/>
            <a:ext cx="478937" cy="570388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Gerade Verbindung mit Pfeil 163"/>
          <p:cNvCxnSpPr/>
          <p:nvPr/>
        </p:nvCxnSpPr>
        <p:spPr>
          <a:xfrm>
            <a:off x="179518" y="2392595"/>
            <a:ext cx="529934" cy="665063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Gerade Verbindung mit Pfeil 166"/>
          <p:cNvCxnSpPr/>
          <p:nvPr/>
        </p:nvCxnSpPr>
        <p:spPr>
          <a:xfrm>
            <a:off x="179518" y="2096852"/>
            <a:ext cx="773213" cy="960806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Gerade Verbindung mit Pfeil 167"/>
          <p:cNvCxnSpPr/>
          <p:nvPr/>
        </p:nvCxnSpPr>
        <p:spPr>
          <a:xfrm>
            <a:off x="238209" y="2759683"/>
            <a:ext cx="274715" cy="309277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Flussdiagramm: Magnetplattenspeicher 179"/>
          <p:cNvSpPr/>
          <p:nvPr/>
        </p:nvSpPr>
        <p:spPr>
          <a:xfrm>
            <a:off x="2941063" y="4713532"/>
            <a:ext cx="805572" cy="54796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</a:t>
            </a:r>
            <a:endParaRPr lang="de-D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9" name="Flussdiagramm: Magnetplattenspeicher 178"/>
          <p:cNvSpPr/>
          <p:nvPr/>
        </p:nvSpPr>
        <p:spPr>
          <a:xfrm>
            <a:off x="2941063" y="4266824"/>
            <a:ext cx="805572" cy="54796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</a:t>
            </a:r>
            <a:endParaRPr lang="de-D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2" name="Pfeil nach links und rechts 181"/>
          <p:cNvSpPr/>
          <p:nvPr/>
        </p:nvSpPr>
        <p:spPr>
          <a:xfrm rot="16200000">
            <a:off x="3428387" y="4705696"/>
            <a:ext cx="589564" cy="18255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7" name="Gerade Verbindung mit Pfeil 186"/>
          <p:cNvCxnSpPr/>
          <p:nvPr/>
        </p:nvCxnSpPr>
        <p:spPr>
          <a:xfrm>
            <a:off x="917050" y="1861758"/>
            <a:ext cx="271339" cy="321499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Rechteckiger Pfeil 189"/>
          <p:cNvSpPr/>
          <p:nvPr/>
        </p:nvSpPr>
        <p:spPr>
          <a:xfrm flipV="1">
            <a:off x="566124" y="3717181"/>
            <a:ext cx="510035" cy="996601"/>
          </a:xfrm>
          <a:prstGeom prst="bentArrow">
            <a:avLst>
              <a:gd name="adj1" fmla="val 41577"/>
              <a:gd name="adj2" fmla="val 50000"/>
              <a:gd name="adj3" fmla="val 33323"/>
              <a:gd name="adj4" fmla="val 5415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1" name="Rechteckiger Pfeil 190"/>
          <p:cNvSpPr/>
          <p:nvPr/>
        </p:nvSpPr>
        <p:spPr>
          <a:xfrm flipV="1">
            <a:off x="1534353" y="2601780"/>
            <a:ext cx="1296144" cy="587260"/>
          </a:xfrm>
          <a:prstGeom prst="bentArrow">
            <a:avLst>
              <a:gd name="adj1" fmla="val 41577"/>
              <a:gd name="adj2" fmla="val 50000"/>
              <a:gd name="adj3" fmla="val 33323"/>
              <a:gd name="adj4" fmla="val 5415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2" name="Pfeil nach links und rechts 191"/>
          <p:cNvSpPr/>
          <p:nvPr/>
        </p:nvSpPr>
        <p:spPr>
          <a:xfrm>
            <a:off x="2202794" y="3619609"/>
            <a:ext cx="702627" cy="359891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Pfeil nach links und rechts 192"/>
          <p:cNvSpPr/>
          <p:nvPr/>
        </p:nvSpPr>
        <p:spPr>
          <a:xfrm>
            <a:off x="2193122" y="4418857"/>
            <a:ext cx="702627" cy="359891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Rechteckiger Pfeil 196"/>
          <p:cNvSpPr/>
          <p:nvPr/>
        </p:nvSpPr>
        <p:spPr>
          <a:xfrm flipH="1" flipV="1">
            <a:off x="1390337" y="5308410"/>
            <a:ext cx="483687" cy="996601"/>
          </a:xfrm>
          <a:prstGeom prst="bentArrow">
            <a:avLst>
              <a:gd name="adj1" fmla="val 41577"/>
              <a:gd name="adj2" fmla="val 50000"/>
              <a:gd name="adj3" fmla="val 33323"/>
              <a:gd name="adj4" fmla="val 5415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8" name="Pfeil nach links und rechts 197"/>
          <p:cNvSpPr/>
          <p:nvPr/>
        </p:nvSpPr>
        <p:spPr>
          <a:xfrm rot="1690612">
            <a:off x="2017013" y="5361967"/>
            <a:ext cx="1405715" cy="359891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lussdiagramm: Datenträger mit direktem Zugriff 1"/>
          <p:cNvSpPr/>
          <p:nvPr/>
        </p:nvSpPr>
        <p:spPr>
          <a:xfrm>
            <a:off x="2830497" y="5930994"/>
            <a:ext cx="1531481" cy="432048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AMQP</a:t>
            </a:r>
            <a:endParaRPr lang="de-DE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AutoShape 2" descr="Bildergebnis für node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115616" y="980728"/>
            <a:ext cx="6710055" cy="3960440"/>
          </a:xfrm>
          <a:prstGeom prst="roundRect">
            <a:avLst/>
          </a:prstGeom>
          <a:solidFill>
            <a:schemeClr val="accent1">
              <a:lumMod val="50000"/>
              <a:alpha val="7098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521183" y="1000730"/>
            <a:ext cx="5780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Rechenbeispiel</a:t>
            </a:r>
            <a:endParaRPr lang="de-DE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240888"/>
              </p:ext>
            </p:extLst>
          </p:nvPr>
        </p:nvGraphicFramePr>
        <p:xfrm>
          <a:off x="1422643" y="1770789"/>
          <a:ext cx="6096000" cy="2865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12280"/>
                <a:gridCol w="1253101"/>
                <a:gridCol w="1296144"/>
                <a:gridCol w="143447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Parallele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Benutzer / </a:t>
                      </a:r>
                      <a:r>
                        <a:rPr lang="de-DE" dirty="0" err="1" smtClean="0"/>
                        <a:t>Dyno</a:t>
                      </a:r>
                      <a:r>
                        <a:rPr lang="de-DE" baseline="0" dirty="0" err="1" smtClean="0"/>
                        <a:t>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100</a:t>
                      </a:r>
                      <a:br>
                        <a:rPr lang="de-DE" dirty="0" smtClean="0"/>
                      </a:br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1000</a:t>
                      </a:r>
                      <a:br>
                        <a:rPr lang="de-DE" dirty="0" smtClean="0"/>
                      </a:br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10000</a:t>
                      </a:r>
                      <a:br>
                        <a:rPr lang="de-DE" dirty="0" smtClean="0"/>
                      </a:br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Dyno</a:t>
                      </a:r>
                      <a:r>
                        <a:rPr lang="de-DE" dirty="0" smtClean="0"/>
                        <a:t>-kosten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34</a:t>
                      </a:r>
                      <a:r>
                        <a:rPr lang="de-DE" b="1" baseline="0" dirty="0" smtClean="0"/>
                        <a:t> $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250 $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680$</a:t>
                      </a:r>
                      <a:endParaRPr lang="de-D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Monitoring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49$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159$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399$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AMQP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19$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99$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299$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Datenbanken</a:t>
                      </a:r>
                      <a:r>
                        <a:rPr lang="de-DE" baseline="0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9$+10$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120$+102$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960$+252$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Support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Inkl.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Inkl.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Inkl.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Monatlich ca.:</a:t>
                      </a:r>
                      <a:endParaRPr lang="de-DE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121</a:t>
                      </a:r>
                      <a:r>
                        <a:rPr lang="de-DE" b="1" cap="none" spc="0" baseline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 $</a:t>
                      </a:r>
                      <a:endParaRPr lang="de-DE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703$</a:t>
                      </a:r>
                      <a:endParaRPr lang="de-DE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2590$</a:t>
                      </a:r>
                      <a:endParaRPr lang="de-DE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84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projektplanu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" t="1556" r="3157" b="2372"/>
          <a:stretch/>
        </p:blipFill>
        <p:spPr bwMode="auto">
          <a:xfrm>
            <a:off x="2140772" y="1340768"/>
            <a:ext cx="3958814" cy="494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Lösung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359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DYNA AG - Template">
  <a:themeElements>
    <a:clrScheme name="PRODYNA">
      <a:dk1>
        <a:srgbClr val="383839"/>
      </a:dk1>
      <a:lt1>
        <a:srgbClr val="FFFFFF"/>
      </a:lt1>
      <a:dk2>
        <a:srgbClr val="A0BB2A"/>
      </a:dk2>
      <a:lt2>
        <a:srgbClr val="466689"/>
      </a:lt2>
      <a:accent1>
        <a:srgbClr val="7AB6EF"/>
      </a:accent1>
      <a:accent2>
        <a:srgbClr val="9DAABE"/>
      </a:accent2>
      <a:accent3>
        <a:srgbClr val="4C4D4B"/>
      </a:accent3>
      <a:accent4>
        <a:srgbClr val="737472"/>
      </a:accent4>
      <a:accent5>
        <a:srgbClr val="E8E8E8"/>
      </a:accent5>
      <a:accent6>
        <a:srgbClr val="B94C32"/>
      </a:accent6>
      <a:hlink>
        <a:srgbClr val="C32A31"/>
      </a:hlink>
      <a:folHlink>
        <a:srgbClr val="CFAF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b" anchorCtr="0">
        <a:normAutofit fontScale="92500" lnSpcReduction="10000"/>
      </a:bodyPr>
      <a:lstStyle>
        <a:defPPr>
          <a:defRPr sz="9600" dirty="0" smtClean="0">
            <a:solidFill>
              <a:schemeClr val="bg1"/>
            </a:solidFill>
            <a:latin typeface="DIN Next LT Pro UltraLight Cond" panose="020B0206020203050203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xt + Graphic Templates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PRODYNA FONTS">
      <a:majorFont>
        <a:latin typeface="DIN Next LT Pro Condensed"/>
        <a:ea typeface=""/>
        <a:cs typeface=""/>
      </a:majorFont>
      <a:minorFont>
        <a:latin typeface="DIN Next LT Pro Light Condense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genda Templates">
  <a:themeElements>
    <a:clrScheme name="PRODYNA">
      <a:dk1>
        <a:srgbClr val="383839"/>
      </a:dk1>
      <a:lt1>
        <a:srgbClr val="FFFFFF"/>
      </a:lt1>
      <a:dk2>
        <a:srgbClr val="A0BB2A"/>
      </a:dk2>
      <a:lt2>
        <a:srgbClr val="466689"/>
      </a:lt2>
      <a:accent1>
        <a:srgbClr val="7AB6EF"/>
      </a:accent1>
      <a:accent2>
        <a:srgbClr val="9DAABE"/>
      </a:accent2>
      <a:accent3>
        <a:srgbClr val="4C4D4B"/>
      </a:accent3>
      <a:accent4>
        <a:srgbClr val="737472"/>
      </a:accent4>
      <a:accent5>
        <a:srgbClr val="E8E8E8"/>
      </a:accent5>
      <a:accent6>
        <a:srgbClr val="B94C32"/>
      </a:accent6>
      <a:hlink>
        <a:srgbClr val="C32A31"/>
      </a:hlink>
      <a:folHlink>
        <a:srgbClr val="CFAF5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le Templates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PRODYNA AG - Template</Template>
  <TotalTime>0</TotalTime>
  <Words>878</Words>
  <Application>Microsoft Office PowerPoint</Application>
  <PresentationFormat>Bildschirmpräsentation (4:3)</PresentationFormat>
  <Paragraphs>306</Paragraphs>
  <Slides>36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36</vt:i4>
      </vt:variant>
    </vt:vector>
  </HeadingPairs>
  <TitlesOfParts>
    <vt:vector size="40" baseType="lpstr">
      <vt:lpstr>PRODYNA AG - Template</vt:lpstr>
      <vt:lpstr>Text + Graphic Templates</vt:lpstr>
      <vt:lpstr>Agenda Templates</vt:lpstr>
      <vt:lpstr>Tile Templates</vt:lpstr>
      <vt:lpstr>1.0</vt:lpstr>
      <vt:lpstr>PowerPoint-Präsentation</vt:lpstr>
      <vt:lpstr>Unser Versprechen</vt:lpstr>
      <vt:lpstr>Unser Versprechen</vt:lpstr>
      <vt:lpstr>PowerPoint-Präsentation</vt:lpstr>
      <vt:lpstr>Unsere Lösung</vt:lpstr>
      <vt:lpstr>Unsere Lösung</vt:lpstr>
      <vt:lpstr>Unsere Lösung</vt:lpstr>
      <vt:lpstr>Unsere Lösung</vt:lpstr>
      <vt:lpstr>Unsere Lösung</vt:lpstr>
      <vt:lpstr>Unsere Lösung</vt:lpstr>
      <vt:lpstr>Unsere Lösung</vt:lpstr>
      <vt:lpstr>Unsere Lösung</vt:lpstr>
      <vt:lpstr>Unsere Lösung</vt:lpstr>
      <vt:lpstr>Unsere Lösung</vt:lpstr>
      <vt:lpstr>Unsere Lösung</vt:lpstr>
      <vt:lpstr>PowerPoint-Präsentation</vt:lpstr>
      <vt:lpstr>Unsere Prozesse</vt:lpstr>
      <vt:lpstr>Unsere Prozesse</vt:lpstr>
      <vt:lpstr>Unsere Prozesse</vt:lpstr>
      <vt:lpstr>Unsere Prozesse</vt:lpstr>
      <vt:lpstr>PowerPoint-Präsentation</vt:lpstr>
      <vt:lpstr>Unsere Qualität</vt:lpstr>
      <vt:lpstr>Unsere Qualität</vt:lpstr>
      <vt:lpstr>Unsere Qualität</vt:lpstr>
      <vt:lpstr>Unsere Qualität</vt:lpstr>
      <vt:lpstr>Unsere Qualität</vt:lpstr>
      <vt:lpstr>PowerPoint-Präsentation</vt:lpstr>
      <vt:lpstr>Unser Monitoring</vt:lpstr>
      <vt:lpstr>Unser Monitoring</vt:lpstr>
      <vt:lpstr>Unser Monitoring</vt:lpstr>
      <vt:lpstr>Unser Monitoring</vt:lpstr>
      <vt:lpstr>PowerPoint-Präsentation</vt:lpstr>
      <vt:lpstr>Demo</vt:lpstr>
      <vt:lpstr>Vielen Dank</vt:lpstr>
      <vt:lpstr>Gezogene Lehre</vt:lpstr>
    </vt:vector>
  </TitlesOfParts>
  <Company>PRODYNA AG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PRODYNA</dc:subject>
  <dc:creator>Leonid Agranovskiy</dc:creator>
  <cp:lastModifiedBy>Leonid Agranovskiy</cp:lastModifiedBy>
  <cp:revision>113</cp:revision>
  <cp:lastPrinted>2014-10-20T12:40:13Z</cp:lastPrinted>
  <dcterms:created xsi:type="dcterms:W3CDTF">2015-01-21T20:07:37Z</dcterms:created>
  <dcterms:modified xsi:type="dcterms:W3CDTF">2015-06-22T22:27:09Z</dcterms:modified>
</cp:coreProperties>
</file>