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727" r:id="rId2"/>
    <p:sldMasterId id="2147483765" r:id="rId3"/>
    <p:sldMasterId id="2147483934" r:id="rId4"/>
  </p:sldMasterIdLst>
  <p:handoutMasterIdLst>
    <p:handoutMasterId r:id="rId35"/>
  </p:handoutMasterIdLst>
  <p:sldIdLst>
    <p:sldId id="256" r:id="rId5"/>
    <p:sldId id="257" r:id="rId6"/>
    <p:sldId id="263" r:id="rId7"/>
    <p:sldId id="279" r:id="rId8"/>
    <p:sldId id="271" r:id="rId9"/>
    <p:sldId id="274" r:id="rId10"/>
    <p:sldId id="275" r:id="rId11"/>
    <p:sldId id="276" r:id="rId12"/>
    <p:sldId id="277" r:id="rId13"/>
    <p:sldId id="278" r:id="rId14"/>
    <p:sldId id="265" r:id="rId15"/>
    <p:sldId id="260" r:id="rId16"/>
    <p:sldId id="285" r:id="rId17"/>
    <p:sldId id="280" r:id="rId18"/>
    <p:sldId id="284" r:id="rId19"/>
    <p:sldId id="289" r:id="rId20"/>
    <p:sldId id="290" r:id="rId21"/>
    <p:sldId id="291" r:id="rId22"/>
    <p:sldId id="281" r:id="rId23"/>
    <p:sldId id="270" r:id="rId24"/>
    <p:sldId id="286" r:id="rId25"/>
    <p:sldId id="287" r:id="rId26"/>
    <p:sldId id="288" r:id="rId27"/>
    <p:sldId id="282" r:id="rId28"/>
    <p:sldId id="267" r:id="rId29"/>
    <p:sldId id="293" r:id="rId30"/>
    <p:sldId id="294" r:id="rId31"/>
    <p:sldId id="292" r:id="rId32"/>
    <p:sldId id="283" r:id="rId33"/>
    <p:sldId id="268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FBC2B0-A661-4AB2-BB0B-B811951E23C2}">
          <p14:sldIdLst>
            <p14:sldId id="256"/>
            <p14:sldId id="257"/>
            <p14:sldId id="263"/>
            <p14:sldId id="279"/>
            <p14:sldId id="271"/>
            <p14:sldId id="274"/>
            <p14:sldId id="275"/>
            <p14:sldId id="276"/>
            <p14:sldId id="277"/>
            <p14:sldId id="278"/>
            <p14:sldId id="265"/>
            <p14:sldId id="260"/>
            <p14:sldId id="285"/>
            <p14:sldId id="280"/>
            <p14:sldId id="284"/>
            <p14:sldId id="289"/>
            <p14:sldId id="290"/>
            <p14:sldId id="291"/>
            <p14:sldId id="281"/>
            <p14:sldId id="270"/>
            <p14:sldId id="286"/>
            <p14:sldId id="287"/>
            <p14:sldId id="288"/>
            <p14:sldId id="282"/>
            <p14:sldId id="267"/>
            <p14:sldId id="293"/>
            <p14:sldId id="294"/>
            <p14:sldId id="292"/>
            <p14:sldId id="283"/>
            <p14:sldId id="268"/>
          </p14:sldIdLst>
        </p14:section>
        <p14:section name="Technologiestack" id="{DE8E2112-AFAF-4900-9077-2CD7FC501729}">
          <p14:sldIdLst/>
        </p14:section>
      </p14:sectionLst>
    </p:ext>
    <p:ext uri="{EFAFB233-063F-42B5-8137-9DF3F51BA10A}">
      <p15:sldGuideLst xmlns="" xmlns:p15="http://schemas.microsoft.com/office/powerpoint/2012/main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D8BB6C"/>
    <a:srgbClr val="3A3B39"/>
    <a:srgbClr val="548235"/>
    <a:srgbClr val="8BC4F2"/>
    <a:srgbClr val="C76141"/>
    <a:srgbClr val="ADB9CA"/>
    <a:srgbClr val="B94141"/>
    <a:srgbClr val="9FC429"/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 autoAdjust="0"/>
    <p:restoredTop sz="99716" autoAdjust="0"/>
  </p:normalViewPr>
  <p:slideViewPr>
    <p:cSldViewPr>
      <p:cViewPr varScale="1">
        <p:scale>
          <a:sx n="93" d="100"/>
          <a:sy n="93" d="100"/>
        </p:scale>
        <p:origin x="-1542" y="-102"/>
      </p:cViewPr>
      <p:guideLst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4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949" r:id="rId2"/>
    <p:sldLayoutId id="2147483950" r:id="rId3"/>
    <p:sldLayoutId id="2147483951" r:id="rId4"/>
    <p:sldLayoutId id="2147483953" r:id="rId5"/>
    <p:sldLayoutId id="2147483952" r:id="rId6"/>
    <p:sldLayoutId id="2147483954" r:id="rId7"/>
    <p:sldLayoutId id="2147483955" r:id="rId8"/>
    <p:sldLayoutId id="214748402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  <p:sldLayoutId id="21474840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12360" y="1306104"/>
            <a:ext cx="1152128" cy="1224136"/>
          </a:xfrm>
        </p:spPr>
        <p:txBody>
          <a:bodyPr/>
          <a:lstStyle/>
          <a:p>
            <a:r>
              <a:rPr lang="de-DE" dirty="0" smtClean="0"/>
              <a:t>1.0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Lösungsvorstellung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Leonid Agranovskiy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9552" y="5445224"/>
            <a:ext cx="4354286" cy="312417"/>
          </a:xfrm>
        </p:spPr>
        <p:txBody>
          <a:bodyPr/>
          <a:lstStyle/>
          <a:p>
            <a:r>
              <a:rPr lang="de-DE" dirty="0" smtClean="0"/>
              <a:t>23.06.2015 Eschborn</a:t>
            </a:r>
            <a:endParaRPr lang="de-DE" dirty="0"/>
          </a:p>
        </p:txBody>
      </p:sp>
      <p:pic>
        <p:nvPicPr>
          <p:cNvPr id="2050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481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11560" y="1412776"/>
            <a:ext cx="2088232" cy="1462410"/>
          </a:xfrm>
          <a:prstGeom prst="borderCallout2">
            <a:avLst>
              <a:gd name="adj1" fmla="val 44976"/>
              <a:gd name="adj2" fmla="val 99677"/>
              <a:gd name="adj3" fmla="val 54365"/>
              <a:gd name="adj4" fmla="val 121995"/>
              <a:gd name="adj5" fmla="val 117305"/>
              <a:gd name="adj6" fmla="val 1226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 und Protokollierung </a:t>
            </a:r>
            <a:r>
              <a:rPr lang="de-DE" dirty="0" smtClean="0"/>
              <a:t>von f</a:t>
            </a:r>
            <a:r>
              <a:rPr lang="de-DE" dirty="0" smtClean="0"/>
              <a:t>achlichen </a:t>
            </a:r>
            <a:r>
              <a:rPr lang="de-DE" dirty="0" smtClean="0"/>
              <a:t>und technischen Daten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83568" y="3861048"/>
            <a:ext cx="1678868" cy="15841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62436" y="3141315"/>
            <a:ext cx="1489772" cy="100776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3275856" y="3501008"/>
            <a:ext cx="360040" cy="93610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7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K</a:t>
            </a:r>
            <a:r>
              <a:rPr lang="de-DE" dirty="0" smtClean="0"/>
              <a:t>ommunikation wird bei uns Großgeschrieben</a:t>
            </a:r>
            <a:endParaRPr lang="de-DE" dirty="0"/>
          </a:p>
        </p:txBody>
      </p:sp>
      <p:pic>
        <p:nvPicPr>
          <p:cNvPr id="3076" name="Picture 4" descr="C:\Users\lagranovskiy\Projekte\pac\timetracker-server\doc\inf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933004" cy="519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79512" y="1916832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Sitzungsdaten sind ausgelagert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Benachrichtigung über Events mit AMQP (JMS) Messaging Bus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Aktive Monitoring von Fachaktivitäten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Event Bus für interne Benachrichtigungen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Websockets</a:t>
            </a:r>
            <a:r>
              <a:rPr lang="de-DE" dirty="0" smtClean="0"/>
              <a:t> für Server Push</a:t>
            </a:r>
          </a:p>
        </p:txBody>
      </p:sp>
    </p:spTree>
    <p:extLst>
      <p:ext uri="{BB962C8B-B14F-4D97-AF65-F5344CB8AC3E}">
        <p14:creationId xmlns:p14="http://schemas.microsoft.com/office/powerpoint/2010/main" val="33296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  <a:endParaRPr lang="de-DE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smtClean="0"/>
              <a:t>sieht der </a:t>
            </a:r>
            <a:r>
              <a:rPr lang="de-DE" dirty="0" smtClean="0"/>
              <a:t>Betrieb </a:t>
            </a:r>
            <a:r>
              <a:rPr lang="de-DE" dirty="0" smtClean="0"/>
              <a:t>aus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 smtClean="0"/>
              <a:t>Leichte Skalierung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Starke </a:t>
            </a:r>
            <a:r>
              <a:rPr lang="de-DE" dirty="0" smtClean="0"/>
              <a:t>Einbeziehung </a:t>
            </a:r>
            <a:r>
              <a:rPr lang="de-DE" dirty="0" smtClean="0"/>
              <a:t>von </a:t>
            </a:r>
            <a:r>
              <a:rPr lang="de-DE" dirty="0" err="1" smtClean="0"/>
              <a:t>Cloud</a:t>
            </a:r>
            <a:r>
              <a:rPr lang="de-DE" dirty="0" smtClean="0"/>
              <a:t> Diensten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Leichte Administration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Monitoring 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Extrem hohe Verfügbarkeit</a:t>
            </a:r>
            <a:br>
              <a:rPr lang="de-DE" dirty="0" smtClean="0"/>
            </a:br>
            <a:endParaRPr lang="de-DE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b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 Betriebskosten!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Produktive Betrieb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60817" y="1798217"/>
            <a:ext cx="4461360" cy="465298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/>
          <p:cNvSpPr/>
          <p:nvPr/>
        </p:nvSpPr>
        <p:spPr>
          <a:xfrm>
            <a:off x="2885052" y="2656253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2950778" y="3501984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1188388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1188389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1180767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2904193" y="2158720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237560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68960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1188389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709452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79518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179518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238209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2941063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2941063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3428387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917050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66124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1534353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2202794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2193122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1390337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2017013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Datenträger mit direktem Zugriff 1"/>
          <p:cNvSpPr/>
          <p:nvPr/>
        </p:nvSpPr>
        <p:spPr>
          <a:xfrm>
            <a:off x="2830497" y="5930994"/>
            <a:ext cx="1531481" cy="43204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AMQP</a:t>
            </a:r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err="1" smtClean="0"/>
              <a:t>Cloudkomponenten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Verfügbarkeit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smtClean="0"/>
              <a:t>Hochverfügbar</a:t>
            </a:r>
            <a:br>
              <a:rPr lang="de-DE" dirty="0" smtClean="0"/>
            </a:br>
            <a:r>
              <a:rPr lang="de-DE" dirty="0" smtClean="0"/>
              <a:t>99,999%</a:t>
            </a:r>
          </a:p>
          <a:p>
            <a:r>
              <a:rPr lang="de-DE" dirty="0" smtClean="0"/>
              <a:t>Dynamisch skalierbar</a:t>
            </a:r>
          </a:p>
          <a:p>
            <a:r>
              <a:rPr lang="de-DE" dirty="0" smtClean="0"/>
              <a:t>Integrierte </a:t>
            </a:r>
            <a:br>
              <a:rPr lang="de-DE" dirty="0" smtClean="0"/>
            </a:b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err="1" smtClean="0"/>
              <a:t>Heroku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AMQP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r>
              <a:rPr lang="de-DE" dirty="0" smtClean="0"/>
              <a:t>Hochverfügbar</a:t>
            </a:r>
            <a:br>
              <a:rPr lang="de-DE" dirty="0" smtClean="0"/>
            </a:br>
            <a:r>
              <a:rPr lang="de-DE" dirty="0"/>
              <a:t>99,95%</a:t>
            </a:r>
            <a:endParaRPr lang="de-DE" dirty="0" smtClean="0"/>
          </a:p>
          <a:p>
            <a:r>
              <a:rPr lang="de-DE" dirty="0"/>
              <a:t>Lose Kopplung für </a:t>
            </a:r>
            <a:r>
              <a:rPr lang="de-DE" dirty="0" smtClean="0"/>
              <a:t>Cluster</a:t>
            </a:r>
          </a:p>
          <a:p>
            <a:r>
              <a:rPr lang="de-DE" dirty="0" smtClean="0"/>
              <a:t>Zuverlässige Nachrichtenaustausch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46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</a:p>
          <a:p>
            <a:r>
              <a:rPr lang="de-DE" dirty="0" smtClean="0"/>
              <a:t>Auswertung von Server und Client </a:t>
            </a:r>
            <a:r>
              <a:rPr lang="de-DE" dirty="0" err="1" smtClean="0"/>
              <a:t>side</a:t>
            </a:r>
            <a:r>
              <a:rPr lang="de-DE" dirty="0" smtClean="0"/>
              <a:t> Daten</a:t>
            </a:r>
          </a:p>
          <a:p>
            <a:r>
              <a:rPr lang="de-DE" dirty="0" smtClean="0"/>
              <a:t>Auswertung von fachlichen Aktionen</a:t>
            </a:r>
          </a:p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err="1" smtClean="0"/>
              <a:t>Pappertail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de-DE" dirty="0" smtClean="0"/>
              <a:t>Logs </a:t>
            </a:r>
            <a:r>
              <a:rPr lang="de-DE" dirty="0" err="1" smtClean="0"/>
              <a:t>Persistierung</a:t>
            </a:r>
            <a:endParaRPr lang="de-DE" dirty="0" smtClean="0"/>
          </a:p>
          <a:p>
            <a:r>
              <a:rPr lang="de-DE" dirty="0" smtClean="0"/>
              <a:t>Suche &amp; Analyse</a:t>
            </a:r>
          </a:p>
          <a:p>
            <a:r>
              <a:rPr lang="de-DE" dirty="0" smtClean="0"/>
              <a:t>Alarm beim Auftreten von vordefinierten Muster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9" t="30650" r="25550" b="10084"/>
          <a:stretch/>
        </p:blipFill>
        <p:spPr bwMode="auto">
          <a:xfrm>
            <a:off x="107504" y="2060848"/>
            <a:ext cx="4320480" cy="2895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251520" y="512205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Anwendung ist online solange alle seine Komponenten online sind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1337" y="5877272"/>
            <a:ext cx="33457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heroku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ps:scale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web=10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worker=1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Scaling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dynos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Done…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0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Unsere klare 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4388576" y="4149080"/>
            <a:ext cx="1656184" cy="247935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gende mit Linie 2 6"/>
          <p:cNvSpPr/>
          <p:nvPr/>
        </p:nvSpPr>
        <p:spPr>
          <a:xfrm>
            <a:off x="6228184" y="3048521"/>
            <a:ext cx="2664296" cy="9516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819"/>
              <a:gd name="adj6" fmla="val -2391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Container basierte Entwicklungsumgebung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259632" y="4725144"/>
            <a:ext cx="2952328" cy="115212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2 9"/>
          <p:cNvSpPr/>
          <p:nvPr/>
        </p:nvSpPr>
        <p:spPr>
          <a:xfrm>
            <a:off x="1763688" y="3793562"/>
            <a:ext cx="1944216" cy="787566"/>
          </a:xfrm>
          <a:prstGeom prst="borderCallout2">
            <a:avLst>
              <a:gd name="adj1" fmla="val 19830"/>
              <a:gd name="adj2" fmla="val 103498"/>
              <a:gd name="adj3" fmla="val 20909"/>
              <a:gd name="adj4" fmla="val 114445"/>
              <a:gd name="adj5" fmla="val 120058"/>
              <a:gd name="adj6" fmla="val 117966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Dezentrale </a:t>
            </a:r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7544" y="5877272"/>
            <a:ext cx="1008112" cy="8640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gende mit Linie 2 11"/>
          <p:cNvSpPr/>
          <p:nvPr/>
        </p:nvSpPr>
        <p:spPr>
          <a:xfrm>
            <a:off x="1907704" y="6044607"/>
            <a:ext cx="280831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1654"/>
              <a:gd name="adj5" fmla="val 18726"/>
              <a:gd name="adj6" fmla="val -6562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 hat eine homogene Entwicklungsumgebung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7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551960" y="1882818"/>
            <a:ext cx="1476164" cy="1906221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gende mit Linie 2 5"/>
          <p:cNvSpPr/>
          <p:nvPr/>
        </p:nvSpPr>
        <p:spPr>
          <a:xfrm>
            <a:off x="107504" y="4437112"/>
            <a:ext cx="1182538" cy="1303045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1040"/>
              <a:gd name="adj6" fmla="val 9653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Quality Gate für jeden Commit</a:t>
            </a:r>
            <a:endParaRPr lang="de-DE" dirty="0"/>
          </a:p>
        </p:txBody>
      </p:sp>
      <p:sp>
        <p:nvSpPr>
          <p:cNvPr id="7" name="Legende mit Linie 2 6"/>
          <p:cNvSpPr/>
          <p:nvPr/>
        </p:nvSpPr>
        <p:spPr>
          <a:xfrm>
            <a:off x="2915816" y="4524831"/>
            <a:ext cx="1296144" cy="1215326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41578"/>
              <a:gd name="adj6" fmla="val -30313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Commit führt zum </a:t>
            </a:r>
            <a:r>
              <a:rPr lang="de-DE" dirty="0" err="1" smtClean="0"/>
              <a:t>Build</a:t>
            </a:r>
            <a:r>
              <a:rPr lang="de-DE" dirty="0" smtClean="0"/>
              <a:t> + 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Docker basierte </a:t>
            </a:r>
            <a:r>
              <a:rPr lang="de-DE" dirty="0" err="1" smtClean="0"/>
              <a:t>Releasemanagement</a:t>
            </a:r>
            <a:endParaRPr lang="de-DE" dirty="0" smtClean="0"/>
          </a:p>
          <a:p>
            <a:r>
              <a:rPr lang="de-DE" dirty="0" smtClean="0"/>
              <a:t>Aufteilung in </a:t>
            </a:r>
            <a:r>
              <a:rPr lang="de-DE" dirty="0" err="1"/>
              <a:t>N</a:t>
            </a:r>
            <a:r>
              <a:rPr lang="de-DE" dirty="0" err="1" smtClean="0"/>
              <a:t>ightly</a:t>
            </a:r>
            <a:r>
              <a:rPr lang="de-DE" dirty="0" smtClean="0"/>
              <a:t>, </a:t>
            </a:r>
            <a:r>
              <a:rPr lang="de-DE" dirty="0" err="1" smtClean="0"/>
              <a:t>Staging</a:t>
            </a:r>
            <a:r>
              <a:rPr lang="de-DE" dirty="0" smtClean="0"/>
              <a:t>, </a:t>
            </a:r>
            <a:r>
              <a:rPr lang="de-DE" dirty="0" err="1" smtClean="0"/>
              <a:t>Productive</a:t>
            </a:r>
            <a:r>
              <a:rPr lang="de-DE" dirty="0" smtClean="0"/>
              <a:t> Umgebungen</a:t>
            </a:r>
          </a:p>
          <a:p>
            <a:r>
              <a:rPr lang="de-DE" dirty="0" err="1" smtClean="0"/>
              <a:t>Releasepipeline</a:t>
            </a:r>
            <a:r>
              <a:rPr lang="de-DE" dirty="0" smtClean="0"/>
              <a:t> mit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b="54471"/>
          <a:stretch/>
        </p:blipFill>
        <p:spPr bwMode="auto">
          <a:xfrm>
            <a:off x="107504" y="1412776"/>
            <a:ext cx="891287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3779912" y="6011996"/>
            <a:ext cx="33554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eroku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pipeline:promote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Prozesse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r>
              <a:rPr lang="de-DE" dirty="0" err="1" smtClean="0"/>
              <a:t>Nightly</a:t>
            </a:r>
            <a:r>
              <a:rPr lang="de-DE" dirty="0" smtClean="0"/>
              <a:t> (Test)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de-DE" sz="2000" dirty="0" smtClean="0"/>
              <a:t>Technische Testumgebung</a:t>
            </a:r>
          </a:p>
          <a:p>
            <a:r>
              <a:rPr lang="de-DE" sz="2000" dirty="0" smtClean="0"/>
              <a:t>Entwickler Commit führt über Quality Gate zum Release</a:t>
            </a:r>
          </a:p>
          <a:p>
            <a:r>
              <a:rPr lang="de-DE" sz="2000" dirty="0" smtClean="0"/>
              <a:t>Schnelles Feedback</a:t>
            </a:r>
          </a:p>
          <a:p>
            <a:r>
              <a:rPr lang="de-DE" sz="2000" dirty="0" smtClean="0"/>
              <a:t>Mehr Transparenz</a:t>
            </a:r>
          </a:p>
          <a:p>
            <a:r>
              <a:rPr lang="de-DE" sz="2000" dirty="0" smtClean="0"/>
              <a:t>Frühere Fehlererkennung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r>
              <a:rPr lang="de-DE" sz="2000" dirty="0" smtClean="0"/>
              <a:t>Technische und fachliche Testumgebung</a:t>
            </a:r>
          </a:p>
          <a:p>
            <a:r>
              <a:rPr lang="de-DE" sz="2000" dirty="0" smtClean="0"/>
              <a:t>Abnahme und Freigabe für -&gt; </a:t>
            </a:r>
          </a:p>
          <a:p>
            <a:r>
              <a:rPr lang="de-DE" sz="2000" dirty="0" smtClean="0"/>
              <a:t>Mehrere </a:t>
            </a:r>
            <a:r>
              <a:rPr lang="de-DE" sz="2000" dirty="0" err="1" smtClean="0"/>
              <a:t>Dyno‘s</a:t>
            </a:r>
            <a:endParaRPr lang="de-DE" sz="2000" dirty="0" smtClean="0"/>
          </a:p>
          <a:p>
            <a:r>
              <a:rPr lang="de-DE" sz="2000" dirty="0" smtClean="0"/>
              <a:t>Identisch mit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und Live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Hochverfügbar</a:t>
            </a:r>
          </a:p>
          <a:p>
            <a:r>
              <a:rPr lang="de-DE" sz="2000" dirty="0" smtClean="0"/>
              <a:t>Dauerüberwachung</a:t>
            </a:r>
          </a:p>
          <a:p>
            <a:r>
              <a:rPr lang="de-DE" sz="2000" dirty="0" smtClean="0"/>
              <a:t>Alarmierung</a:t>
            </a:r>
          </a:p>
          <a:p>
            <a:r>
              <a:rPr lang="de-DE" sz="2000" dirty="0" smtClean="0"/>
              <a:t>Hochskaliert</a:t>
            </a:r>
          </a:p>
          <a:p>
            <a:r>
              <a:rPr lang="de-DE" sz="2000" dirty="0" smtClean="0"/>
              <a:t>Rollback falls Probleme mit neuen Version</a:t>
            </a:r>
          </a:p>
          <a:p>
            <a:endParaRPr lang="de-DE" sz="2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Live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88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</a:p>
          <a:p>
            <a:r>
              <a:rPr lang="de-DE" dirty="0" smtClean="0"/>
              <a:t>Unsere Lösung</a:t>
            </a:r>
            <a:endParaRPr lang="de-DE" dirty="0" smtClean="0"/>
          </a:p>
          <a:p>
            <a:r>
              <a:rPr lang="de-DE" dirty="0" smtClean="0"/>
              <a:t>Unsere Prozesse</a:t>
            </a:r>
            <a:endParaRPr lang="de-DE" dirty="0" smtClean="0"/>
          </a:p>
          <a:p>
            <a:r>
              <a:rPr lang="de-DE" dirty="0" smtClean="0"/>
              <a:t>Unsere Qualität</a:t>
            </a:r>
            <a:endParaRPr lang="de-DE" dirty="0" smtClean="0"/>
          </a:p>
          <a:p>
            <a:r>
              <a:rPr lang="de-DE" dirty="0" smtClean="0"/>
              <a:t>Unsere </a:t>
            </a:r>
            <a:r>
              <a:rPr lang="de-DE" dirty="0" smtClean="0"/>
              <a:t>Monitoring</a:t>
            </a:r>
            <a:endParaRPr lang="de-DE" dirty="0" smtClean="0"/>
          </a:p>
          <a:p>
            <a:r>
              <a:rPr lang="de-DE" dirty="0" smtClean="0"/>
              <a:t>Unsere Demo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Lasttests sind </a:t>
            </a:r>
            <a:r>
              <a:rPr lang="de-DE" dirty="0"/>
              <a:t>besser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18108" r="14467" b="3752"/>
          <a:stretch/>
        </p:blipFill>
        <p:spPr bwMode="auto">
          <a:xfrm>
            <a:off x="1979712" y="1338031"/>
            <a:ext cx="6866627" cy="4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55514" r="13582" b="4673"/>
          <a:stretch/>
        </p:blipFill>
        <p:spPr bwMode="auto">
          <a:xfrm rot="16200000">
            <a:off x="-1147057" y="2603135"/>
            <a:ext cx="4102720" cy="15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Inhaltsplatzhalter 3"/>
          <p:cNvSpPr txBox="1">
            <a:spLocks/>
          </p:cNvSpPr>
          <p:nvPr/>
        </p:nvSpPr>
        <p:spPr>
          <a:xfrm>
            <a:off x="576263" y="5480869"/>
            <a:ext cx="8139112" cy="1260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Performance Probleme werden entdeckt</a:t>
            </a:r>
          </a:p>
          <a:p>
            <a:r>
              <a:rPr lang="de-DE" dirty="0" smtClean="0"/>
              <a:t>Skalierung um auf Last zu reagieren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16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480869"/>
            <a:ext cx="8139112" cy="1260499"/>
          </a:xfrm>
        </p:spPr>
        <p:txBody>
          <a:bodyPr/>
          <a:lstStyle/>
          <a:p>
            <a:r>
              <a:rPr lang="de-DE" dirty="0" smtClean="0"/>
              <a:t>Unit </a:t>
            </a:r>
            <a:r>
              <a:rPr lang="de-DE" dirty="0" err="1" smtClean="0"/>
              <a:t>tests</a:t>
            </a:r>
            <a:r>
              <a:rPr lang="de-DE" dirty="0" smtClean="0"/>
              <a:t> mit </a:t>
            </a:r>
            <a:r>
              <a:rPr lang="de-DE" dirty="0" err="1" smtClean="0"/>
              <a:t>Mocha+Sinon</a:t>
            </a:r>
            <a:r>
              <a:rPr lang="de-DE" dirty="0" smtClean="0"/>
              <a:t> (Mocks)</a:t>
            </a:r>
            <a:endParaRPr lang="de-DE" dirty="0"/>
          </a:p>
          <a:p>
            <a:r>
              <a:rPr lang="de-DE" dirty="0" smtClean="0"/>
              <a:t>Integrationstests mit Mocha + Supertest (Http)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Tests mit Testabdeckung sind besser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8" t="10851" r="20873" b="10851"/>
          <a:stretch/>
        </p:blipFill>
        <p:spPr bwMode="auto">
          <a:xfrm>
            <a:off x="1907704" y="1268760"/>
            <a:ext cx="519205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5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Analyse von Codequalität (Style, </a:t>
            </a:r>
            <a:r>
              <a:rPr lang="de-DE" dirty="0" err="1" smtClean="0"/>
              <a:t>Complexity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Jedes Commit -&gt; Code Analyse</a:t>
            </a:r>
          </a:p>
          <a:p>
            <a:r>
              <a:rPr lang="de-DE" dirty="0" smtClean="0"/>
              <a:t>Erzeugung von Qualitätsreports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s</a:t>
            </a:r>
            <a:r>
              <a:rPr lang="de-DE" dirty="0" smtClean="0"/>
              <a:t>tatische Codeanalyse ist </a:t>
            </a:r>
            <a:r>
              <a:rPr lang="de-DE" dirty="0"/>
              <a:t>besser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25562" r="20286" b="9351"/>
          <a:stretch/>
        </p:blipFill>
        <p:spPr bwMode="auto">
          <a:xfrm>
            <a:off x="3779912" y="1412777"/>
            <a:ext cx="5188450" cy="31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5" t="33327" r="20667" b="25008"/>
          <a:stretch/>
        </p:blipFill>
        <p:spPr bwMode="auto">
          <a:xfrm>
            <a:off x="755576" y="1412777"/>
            <a:ext cx="252881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75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Regelmäßige Sicherheitsüberprüfung</a:t>
            </a:r>
          </a:p>
          <a:p>
            <a:r>
              <a:rPr lang="de-DE" dirty="0" smtClean="0"/>
              <a:t>Suche nach bekannten Sicherheitslücken</a:t>
            </a:r>
          </a:p>
          <a:p>
            <a:r>
              <a:rPr lang="de-DE" dirty="0" smtClean="0"/>
              <a:t>Erzeugung von Sicherheitsreports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Vertrauen ist gut, Security </a:t>
            </a:r>
            <a:r>
              <a:rPr lang="de-DE" dirty="0"/>
              <a:t>T</a:t>
            </a:r>
            <a:r>
              <a:rPr lang="de-DE" dirty="0" smtClean="0"/>
              <a:t>ests sind besser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" y="1628800"/>
            <a:ext cx="717391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1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Auswertung von: Antwortzeiten, Durchsatz, Fehlerquote und vieles mehr</a:t>
            </a:r>
          </a:p>
          <a:p>
            <a:r>
              <a:rPr lang="de-DE" sz="2000" dirty="0" err="1" smtClean="0"/>
              <a:t>Persistierung</a:t>
            </a:r>
            <a:r>
              <a:rPr lang="de-DE" sz="2000" dirty="0" smtClean="0"/>
              <a:t> und Visualisierung</a:t>
            </a:r>
          </a:p>
          <a:p>
            <a:r>
              <a:rPr lang="de-DE" sz="2000" dirty="0" err="1" smtClean="0"/>
              <a:t>Active</a:t>
            </a:r>
            <a:r>
              <a:rPr lang="de-DE" sz="2000" dirty="0" smtClean="0"/>
              <a:t> Ping</a:t>
            </a:r>
          </a:p>
          <a:p>
            <a:r>
              <a:rPr lang="de-DE" sz="2000" dirty="0" smtClean="0"/>
              <a:t>Custom Dashboards + Custom </a:t>
            </a:r>
            <a:r>
              <a:rPr lang="de-DE" sz="2000" dirty="0" err="1" smtClean="0"/>
              <a:t>Metriken</a:t>
            </a:r>
            <a:endParaRPr lang="de-DE" sz="2000" dirty="0" smtClean="0"/>
          </a:p>
          <a:p>
            <a:r>
              <a:rPr lang="de-DE" sz="2000" dirty="0" smtClean="0"/>
              <a:t>Auswertung von fachlichen Daten</a:t>
            </a:r>
          </a:p>
          <a:p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Policies</a:t>
            </a:r>
            <a:endParaRPr lang="de-DE" sz="20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pic>
        <p:nvPicPr>
          <p:cNvPr id="8" name="Picture 3" descr="C:\Users\lagranovskiy\Projekte\pac\timetracker-server\doc\newrelic_response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4"/>
          <a:stretch/>
        </p:blipFill>
        <p:spPr bwMode="auto">
          <a:xfrm>
            <a:off x="0" y="1408360"/>
            <a:ext cx="4562700" cy="35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lagranovskiy\Projekte\pac\timetracker-server\doc\newrelic_error_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4562700" cy="16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4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basierte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= Objektive Wert zum messen der Nutzerzufriedenheit</a:t>
            </a:r>
          </a:p>
          <a:p>
            <a:r>
              <a:rPr lang="de-DE" dirty="0" smtClean="0"/>
              <a:t>Kann benutzt werden um Rückschlüsse auf  </a:t>
            </a:r>
            <a:r>
              <a:rPr lang="de-DE" dirty="0"/>
              <a:t>S</a:t>
            </a:r>
            <a:r>
              <a:rPr lang="de-DE" dirty="0" smtClean="0"/>
              <a:t>kalierbarkeit zu ziehen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+ Error Rate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r="46081"/>
          <a:stretch/>
        </p:blipFill>
        <p:spPr bwMode="auto">
          <a:xfrm>
            <a:off x="4594594" y="1809654"/>
            <a:ext cx="45720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apdex_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3" y="4509120"/>
            <a:ext cx="3749402" cy="14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dex_tol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7418"/>
            <a:ext cx="3779912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smtClean="0"/>
              <a:t>Weltweites Zeitbasierte Ping</a:t>
            </a:r>
          </a:p>
          <a:p>
            <a:r>
              <a:rPr lang="de-DE" dirty="0" smtClean="0"/>
              <a:t>Auswertung der Antwortzeiten für bestimmte Regionen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Auswertung von Verbindungszeiten</a:t>
            </a:r>
          </a:p>
          <a:p>
            <a:r>
              <a:rPr lang="de-DE" dirty="0" smtClean="0"/>
              <a:t>Reaktionszeiten nachvollziehen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Network Time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Load</a:t>
            </a:r>
            <a:r>
              <a:rPr lang="de-DE" dirty="0" smtClean="0"/>
              <a:t> time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7"/>
          <a:stretch/>
        </p:blipFill>
        <p:spPr bwMode="auto">
          <a:xfrm>
            <a:off x="0" y="3933056"/>
            <a:ext cx="457713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1"/>
          <a:stretch/>
        </p:blipFill>
        <p:spPr bwMode="auto">
          <a:xfrm>
            <a:off x="4577138" y="3933056"/>
            <a:ext cx="456686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28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4696966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Überwachung und </a:t>
            </a:r>
            <a:r>
              <a:rPr lang="de-DE" sz="2000" dirty="0" err="1" smtClean="0"/>
              <a:t>Persistierung</a:t>
            </a:r>
            <a:endParaRPr lang="de-DE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Dashboards mit NSQL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err="1" smtClean="0"/>
              <a:t>Alerts</a:t>
            </a:r>
            <a:endParaRPr lang="de-DE" sz="2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2" descr="C:\Users\lagranovskiy\Projekte\pac\timetracker-server\doc\newrelic_ins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39196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-19050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Events müssen fachlich definiert werden (z.B. Buchung erzeugt)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Events </a:t>
            </a:r>
            <a:r>
              <a:rPr lang="de-DE" sz="2000" dirty="0"/>
              <a:t>werden aktiv aus den Anwendung gesendet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170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Dafür haben Sie bezahlt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3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Architektur muss leicht erweitert werden können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Geringe Systemressourcen Anforderungen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Leichtgewichtigkeit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Konfigurierbarkeit</a:t>
            </a:r>
            <a:endParaRPr lang="de-DE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Zentrale Änderungen der Laufzeit Konfigurationen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smtClean="0"/>
              <a:t>SLA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half" idx="4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Überwachung der technischen und fachlichen Aktivitäten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1s, </a:t>
            </a:r>
            <a:br>
              <a:rPr lang="de-DE" dirty="0" smtClean="0"/>
            </a:b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3s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99,5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 smtClean="0"/>
              <a:t> Online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half" idx="52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42" name="Textplatzhalter 41"/>
          <p:cNvSpPr>
            <a:spLocks noGrp="1"/>
          </p:cNvSpPr>
          <p:nvPr>
            <p:ph type="body" sz="half" idx="53"/>
          </p:nvPr>
        </p:nvSpPr>
        <p:spPr/>
        <p:txBody>
          <a:bodyPr/>
          <a:lstStyle/>
          <a:p>
            <a:r>
              <a:rPr lang="de-DE" dirty="0" err="1" smtClean="0"/>
              <a:t>Clusterready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half" idx="5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44" name="Textplatzhalter 43"/>
          <p:cNvSpPr>
            <a:spLocks noGrp="1"/>
          </p:cNvSpPr>
          <p:nvPr>
            <p:ph type="body" sz="half" idx="5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Die Anwendung soll im Cluster laufen können</a:t>
            </a:r>
            <a:endParaRPr lang="de-DE" dirty="0"/>
          </a:p>
        </p:txBody>
      </p:sp>
      <p:sp>
        <p:nvSpPr>
          <p:cNvPr id="45" name="Textplatzhalter 44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250 – 100 000 Benutzer</a:t>
            </a:r>
            <a:endParaRPr lang="de-DE" dirty="0"/>
          </a:p>
        </p:txBody>
      </p:sp>
      <p:pic>
        <p:nvPicPr>
          <p:cNvPr id="1028" name="Picture 4" descr="C:\Users\lagranovskiy\Downloads\1434678409_exte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88515"/>
            <a:ext cx="903496" cy="903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rd, skat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5" y="2695084"/>
            <a:ext cx="1017011" cy="1017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ig, mydocumen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27" y="2618204"/>
            <a:ext cx="1093891" cy="109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der, scanner, securit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3" y="5182902"/>
            <a:ext cx="1026325" cy="102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us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00" y="5278059"/>
            <a:ext cx="931168" cy="9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itor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32" y="5278059"/>
            <a:ext cx="977464" cy="97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16" y="5404688"/>
            <a:ext cx="899696" cy="8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siness, chart, computer, data, finance, graph, statistic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5"/>
            <a:ext cx="1219200" cy="121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2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Show time</a:t>
            </a:r>
            <a:endParaRPr lang="de-DE" dirty="0"/>
          </a:p>
        </p:txBody>
      </p:sp>
      <p:pic>
        <p:nvPicPr>
          <p:cNvPr id="1026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481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3275856" y="1268760"/>
            <a:ext cx="3312368" cy="6480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732240" y="332656"/>
            <a:ext cx="2088232" cy="792088"/>
          </a:xfrm>
          <a:prstGeom prst="borderCallout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Lose Koppelung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98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843808" y="4149080"/>
            <a:ext cx="3312368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76256" y="409813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18750"/>
              <a:gd name="adj4" fmla="val -16667"/>
              <a:gd name="adj5" fmla="val 80433"/>
              <a:gd name="adj6" fmla="val -34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Erweiterbare Architektur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88024" y="2996952"/>
            <a:ext cx="3420380" cy="11011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40252" y="190395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73906"/>
              <a:gd name="adj4" fmla="val -11315"/>
              <a:gd name="adj5" fmla="val 138154"/>
              <a:gd name="adj6" fmla="val -106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Skalierbarkeit</a:t>
            </a:r>
          </a:p>
          <a:p>
            <a:pPr algn="ctr"/>
            <a:r>
              <a:rPr lang="de-DE" dirty="0" smtClean="0"/>
              <a:t>Clusterfähigkeit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91580" y="2996952"/>
            <a:ext cx="1044116" cy="86409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835696" y="2717304"/>
            <a:ext cx="1712104" cy="4956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571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323528" y="3284984"/>
            <a:ext cx="2088232" cy="792088"/>
          </a:xfrm>
          <a:prstGeom prst="borderCallout2">
            <a:avLst>
              <a:gd name="adj1" fmla="val 25163"/>
              <a:gd name="adj2" fmla="val 100651"/>
              <a:gd name="adj3" fmla="val 26446"/>
              <a:gd name="adj4" fmla="val 124915"/>
              <a:gd name="adj5" fmla="val -32444"/>
              <a:gd name="adj6" fmla="val 124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Autorisierung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47748" y="1556792"/>
            <a:ext cx="2516140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120172" y="534278"/>
            <a:ext cx="2088232" cy="792088"/>
          </a:xfrm>
          <a:prstGeom prst="borderCallout2">
            <a:avLst>
              <a:gd name="adj1" fmla="val 27728"/>
              <a:gd name="adj2" fmla="val -1522"/>
              <a:gd name="adj3" fmla="val 62362"/>
              <a:gd name="adj4" fmla="val -64348"/>
              <a:gd name="adj5" fmla="val 130458"/>
              <a:gd name="adj6" fmla="val -651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63888" y="1556792"/>
            <a:ext cx="3024336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416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840252" y="238398"/>
            <a:ext cx="2088232" cy="1246386"/>
          </a:xfrm>
          <a:prstGeom prst="borderCallout2">
            <a:avLst>
              <a:gd name="adj1" fmla="val 34379"/>
              <a:gd name="adj2" fmla="val -549"/>
              <a:gd name="adj3" fmla="val 36432"/>
              <a:gd name="adj4" fmla="val -45373"/>
              <a:gd name="adj5" fmla="val 88775"/>
              <a:gd name="adj6" fmla="val -452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 Side Push</a:t>
            </a:r>
            <a:br>
              <a:rPr lang="de-DE" dirty="0" smtClean="0"/>
            </a:br>
            <a:r>
              <a:rPr lang="de-DE" dirty="0" smtClean="0"/>
              <a:t>Benachrichtigung über Änderungen im Cluster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909356" y="1326366"/>
            <a:ext cx="1678868" cy="168207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660232" y="5322448"/>
            <a:ext cx="2088232" cy="698840"/>
          </a:xfrm>
          <a:prstGeom prst="borderCallout2">
            <a:avLst>
              <a:gd name="adj1" fmla="val 27728"/>
              <a:gd name="adj2" fmla="val -1522"/>
              <a:gd name="adj3" fmla="val 30295"/>
              <a:gd name="adj4" fmla="val -35156"/>
              <a:gd name="adj5" fmla="val -54249"/>
              <a:gd name="adj6" fmla="val -544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Fachliche Logik</a:t>
            </a:r>
            <a:br>
              <a:rPr lang="de-DE" dirty="0" smtClean="0"/>
            </a:br>
            <a:r>
              <a:rPr lang="de-DE" dirty="0" smtClean="0"/>
              <a:t>an einer Stelle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4477504" y="4149080"/>
            <a:ext cx="1642668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3889605"/>
      </p:ext>
    </p:extLst>
  </p:cSld>
  <p:clrMapOvr>
    <a:masterClrMapping/>
  </p:clrMapOvr>
</p:sld>
</file>

<file path=ppt/theme/theme1.xml><?xml version="1.0" encoding="utf-8"?>
<a:theme xmlns:a="http://schemas.openxmlformats.org/drawingml/2006/main" name="PRODYNA AG - Template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 AG - Template</Template>
  <TotalTime>0</TotalTime>
  <Words>649</Words>
  <Application>Microsoft Office PowerPoint</Application>
  <PresentationFormat>Bildschirmpräsentation (4:3)</PresentationFormat>
  <Paragraphs>214</Paragraphs>
  <Slides>30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PRODYNA AG - Template</vt:lpstr>
      <vt:lpstr>Text + Graphic Templates</vt:lpstr>
      <vt:lpstr>Agenda Templates</vt:lpstr>
      <vt:lpstr>Tile Templates</vt:lpstr>
      <vt:lpstr>1.0</vt:lpstr>
      <vt:lpstr>PowerPoint-Präsentation</vt:lpstr>
      <vt:lpstr>Unser Versprechen</vt:lpstr>
      <vt:lpstr>PowerPoint-Präsentation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PowerPoint-Präsentation</vt:lpstr>
      <vt:lpstr>Unsere Prozesse</vt:lpstr>
      <vt:lpstr>Unsere Prozesse</vt:lpstr>
      <vt:lpstr>Unsere Prozesse</vt:lpstr>
      <vt:lpstr>Unsere Prozesse</vt:lpstr>
      <vt:lpstr>PowerPoint-Präsentation</vt:lpstr>
      <vt:lpstr>Unser Qualität</vt:lpstr>
      <vt:lpstr>Unser Qualität</vt:lpstr>
      <vt:lpstr>Unser Qualität</vt:lpstr>
      <vt:lpstr>Unser Qualität</vt:lpstr>
      <vt:lpstr>PowerPoint-Präsentation</vt:lpstr>
      <vt:lpstr>Monitoring</vt:lpstr>
      <vt:lpstr>Monitoring</vt:lpstr>
      <vt:lpstr>Monitoring</vt:lpstr>
      <vt:lpstr>Monitoring</vt:lpstr>
      <vt:lpstr>PowerPoint-Präsentation</vt:lpstr>
      <vt:lpstr>Demo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PRODYNA</dc:subject>
  <dc:creator>Leonid Agranovskiy</dc:creator>
  <cp:lastModifiedBy>Leonid Agranovskiy</cp:lastModifiedBy>
  <cp:revision>86</cp:revision>
  <cp:lastPrinted>2014-10-20T12:40:13Z</cp:lastPrinted>
  <dcterms:created xsi:type="dcterms:W3CDTF">2015-01-21T20:07:37Z</dcterms:created>
  <dcterms:modified xsi:type="dcterms:W3CDTF">2015-06-20T23:35:54Z</dcterms:modified>
</cp:coreProperties>
</file>