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727" r:id="rId2"/>
    <p:sldMasterId id="2147483765" r:id="rId3"/>
    <p:sldMasterId id="2147483934" r:id="rId4"/>
  </p:sldMasterIdLst>
  <p:handoutMasterIdLst>
    <p:handoutMasterId r:id="rId49"/>
  </p:handoutMasterIdLst>
  <p:sldIdLst>
    <p:sldId id="256" r:id="rId5"/>
    <p:sldId id="257" r:id="rId6"/>
    <p:sldId id="263" r:id="rId7"/>
    <p:sldId id="298" r:id="rId8"/>
    <p:sldId id="279" r:id="rId9"/>
    <p:sldId id="305" r:id="rId10"/>
    <p:sldId id="307" r:id="rId11"/>
    <p:sldId id="260" r:id="rId12"/>
    <p:sldId id="299" r:id="rId13"/>
    <p:sldId id="295" r:id="rId14"/>
    <p:sldId id="297" r:id="rId15"/>
    <p:sldId id="265" r:id="rId16"/>
    <p:sldId id="271" r:id="rId17"/>
    <p:sldId id="302" r:id="rId18"/>
    <p:sldId id="276" r:id="rId19"/>
    <p:sldId id="275" r:id="rId20"/>
    <p:sldId id="274" r:id="rId21"/>
    <p:sldId id="277" r:id="rId22"/>
    <p:sldId id="278" r:id="rId23"/>
    <p:sldId id="304" r:id="rId24"/>
    <p:sldId id="280" r:id="rId25"/>
    <p:sldId id="284" r:id="rId26"/>
    <p:sldId id="301" r:id="rId27"/>
    <p:sldId id="289" r:id="rId28"/>
    <p:sldId id="290" r:id="rId29"/>
    <p:sldId id="291" r:id="rId30"/>
    <p:sldId id="281" r:id="rId31"/>
    <p:sldId id="285" r:id="rId32"/>
    <p:sldId id="303" r:id="rId33"/>
    <p:sldId id="286" r:id="rId34"/>
    <p:sldId id="287" r:id="rId35"/>
    <p:sldId id="270" r:id="rId36"/>
    <p:sldId id="288" r:id="rId37"/>
    <p:sldId id="282" r:id="rId38"/>
    <p:sldId id="267" r:id="rId39"/>
    <p:sldId id="293" r:id="rId40"/>
    <p:sldId id="294" r:id="rId41"/>
    <p:sldId id="292" r:id="rId42"/>
    <p:sldId id="308" r:id="rId43"/>
    <p:sldId id="283" r:id="rId44"/>
    <p:sldId id="268" r:id="rId45"/>
    <p:sldId id="300" r:id="rId46"/>
    <p:sldId id="306" r:id="rId47"/>
    <p:sldId id="296" r:id="rId4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FBC2B0-A661-4AB2-BB0B-B811951E23C2}">
          <p14:sldIdLst>
            <p14:sldId id="256"/>
            <p14:sldId id="257"/>
            <p14:sldId id="263"/>
            <p14:sldId id="298"/>
            <p14:sldId id="279"/>
            <p14:sldId id="305"/>
            <p14:sldId id="307"/>
            <p14:sldId id="260"/>
            <p14:sldId id="299"/>
            <p14:sldId id="295"/>
            <p14:sldId id="297"/>
            <p14:sldId id="265"/>
            <p14:sldId id="271"/>
            <p14:sldId id="302"/>
            <p14:sldId id="276"/>
            <p14:sldId id="275"/>
            <p14:sldId id="274"/>
            <p14:sldId id="277"/>
            <p14:sldId id="278"/>
            <p14:sldId id="304"/>
            <p14:sldId id="280"/>
            <p14:sldId id="284"/>
            <p14:sldId id="301"/>
            <p14:sldId id="289"/>
            <p14:sldId id="290"/>
            <p14:sldId id="291"/>
            <p14:sldId id="281"/>
            <p14:sldId id="285"/>
            <p14:sldId id="303"/>
            <p14:sldId id="286"/>
            <p14:sldId id="287"/>
            <p14:sldId id="270"/>
            <p14:sldId id="288"/>
            <p14:sldId id="282"/>
            <p14:sldId id="267"/>
            <p14:sldId id="293"/>
            <p14:sldId id="294"/>
            <p14:sldId id="292"/>
            <p14:sldId id="308"/>
            <p14:sldId id="283"/>
            <p14:sldId id="268"/>
            <p14:sldId id="300"/>
            <p14:sldId id="306"/>
            <p14:sldId id="296"/>
          </p14:sldIdLst>
        </p14:section>
        <p14:section name="Technologiestack" id="{DE8E2112-AFAF-4900-9077-2CD7FC501729}">
          <p14:sldIdLst/>
        </p14:section>
      </p14:sectionLst>
    </p:ext>
    <p:ext uri="{EFAFB233-063F-42B5-8137-9DF3F51BA10A}">
      <p15:sldGuideLst xmlns:p15="http://schemas.microsoft.com/office/powerpoint/2012/main" xmlns="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FF9900"/>
    <a:srgbClr val="C00000"/>
    <a:srgbClr val="C76141"/>
    <a:srgbClr val="0005D2"/>
    <a:srgbClr val="D8BB6C"/>
    <a:srgbClr val="3A3B39"/>
    <a:srgbClr val="548235"/>
    <a:srgbClr val="8BC4F2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 autoAdjust="0"/>
    <p:restoredTop sz="99716" autoAdjust="0"/>
  </p:normalViewPr>
  <p:slideViewPr>
    <p:cSldViewPr>
      <p:cViewPr varScale="1">
        <p:scale>
          <a:sx n="89" d="100"/>
          <a:sy n="89" d="100"/>
        </p:scale>
        <p:origin x="-1584" y="-108"/>
      </p:cViewPr>
      <p:guideLst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4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195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  <p:sp>
        <p:nvSpPr>
          <p:cNvPr id="4" name="TextBox 1"/>
          <p:cNvSpPr txBox="1"/>
          <p:nvPr userDrawn="1"/>
        </p:nvSpPr>
        <p:spPr>
          <a:xfrm>
            <a:off x="82972" y="6542513"/>
            <a:ext cx="204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</a:t>
            </a: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5" name="TextBox 1"/>
          <p:cNvSpPr txBox="1"/>
          <p:nvPr userDrawn="1"/>
        </p:nvSpPr>
        <p:spPr>
          <a:xfrm>
            <a:off x="8028384" y="65425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Seite </a:t>
            </a:r>
            <a:fld id="{BBA671B7-3D19-4EFA-8B03-4F62AD688927}" type="slidenum">
              <a:rPr lang="de-DE" sz="120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‹Nr.›</a:t>
            </a:fld>
            <a:r>
              <a:rPr lang="de-DE" sz="1200" baseline="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949" r:id="rId2"/>
    <p:sldLayoutId id="2147483950" r:id="rId3"/>
    <p:sldLayoutId id="2147483951" r:id="rId4"/>
    <p:sldLayoutId id="2147483953" r:id="rId5"/>
    <p:sldLayoutId id="2147483952" r:id="rId6"/>
    <p:sldLayoutId id="2147483954" r:id="rId7"/>
    <p:sldLayoutId id="2147483955" r:id="rId8"/>
    <p:sldLayoutId id="2147484026" r:id="rId9"/>
    <p:sldLayoutId id="2147484027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2" y="6542513"/>
            <a:ext cx="204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</a:t>
            </a: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  <p:sp>
        <p:nvSpPr>
          <p:cNvPr id="7" name="TextBox 1"/>
          <p:cNvSpPr txBox="1"/>
          <p:nvPr userDrawn="1"/>
        </p:nvSpPr>
        <p:spPr>
          <a:xfrm>
            <a:off x="8028384" y="65425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Seite </a:t>
            </a:r>
            <a:fld id="{BBA671B7-3D19-4EFA-8B03-4F62AD688927}" type="slidenum">
              <a:rPr lang="de-DE" sz="120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‹Nr.›</a:t>
            </a:fld>
            <a:r>
              <a:rPr lang="de-DE" sz="1200" baseline="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  <p:sp>
        <p:nvSpPr>
          <p:cNvPr id="4" name="TextBox 1"/>
          <p:cNvSpPr txBox="1"/>
          <p:nvPr userDrawn="1"/>
        </p:nvSpPr>
        <p:spPr>
          <a:xfrm>
            <a:off x="82972" y="6542513"/>
            <a:ext cx="204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</a:t>
            </a: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extBox 1"/>
          <p:cNvSpPr txBox="1"/>
          <p:nvPr userDrawn="1"/>
        </p:nvSpPr>
        <p:spPr>
          <a:xfrm>
            <a:off x="8028384" y="65425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Seite </a:t>
            </a:r>
            <a:fld id="{BBA671B7-3D19-4EFA-8B03-4F62AD688927}" type="slidenum">
              <a:rPr lang="de-DE" sz="120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‹Nr.›</a:t>
            </a:fld>
            <a:r>
              <a:rPr lang="de-DE" sz="1200" baseline="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  <p:sldLayoutId id="214748402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12factor.net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.12factor.net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.12factor.ne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12360" y="1306104"/>
            <a:ext cx="1152128" cy="1224136"/>
          </a:xfrm>
        </p:spPr>
        <p:txBody>
          <a:bodyPr/>
          <a:lstStyle/>
          <a:p>
            <a:r>
              <a:rPr lang="de-DE" dirty="0" smtClean="0"/>
              <a:t>1.0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Lösungsvorstellung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Leonid Agranovskiy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9552" y="5445224"/>
            <a:ext cx="4354286" cy="312417"/>
          </a:xfrm>
        </p:spPr>
        <p:txBody>
          <a:bodyPr/>
          <a:lstStyle/>
          <a:p>
            <a:r>
              <a:rPr lang="de-DE" dirty="0" smtClean="0"/>
              <a:t>26.06.2015 </a:t>
            </a:r>
            <a:r>
              <a:rPr lang="de-DE" dirty="0" smtClean="0"/>
              <a:t>Eschborn</a:t>
            </a:r>
            <a:endParaRPr lang="de-DE" dirty="0"/>
          </a:p>
        </p:txBody>
      </p:sp>
      <p:pic>
        <p:nvPicPr>
          <p:cNvPr id="2050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48100" cy="866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wir eingesetzt</a:t>
            </a:r>
            <a:endParaRPr lang="de-DE" dirty="0"/>
          </a:p>
        </p:txBody>
      </p:sp>
      <p:pic>
        <p:nvPicPr>
          <p:cNvPr id="3076" name="Picture 4" descr="http://code-maven.com/img/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647926" cy="15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gcrea.github.io/angular-7min/images/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84864"/>
            <a:ext cx="2323134" cy="23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rodpublishingstorage.blob.core.windows.net/93361d85-12d3-4a0d-b4fc-3829ea5983f5/logo-1303589590414569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15150"/>
            <a:ext cx="1642307" cy="16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kaazing.com/wordpress/wp-content/uploads/2013/06/amqp-edi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70" y="4545741"/>
            <a:ext cx="12954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eo4j_notag_whiteb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19" y="5500588"/>
            <a:ext cx="25431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abbitMQ as a serv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05" y="3474501"/>
            <a:ext cx="1934344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mo7.dnngo.net/20061/bootstra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74" y="149873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eroku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0" y="3061691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.rawgit.com/ahmetalpbalkan/docker-chocolatey/d9d3bd5a750d03fc8933e1bee4c3755f361e2797/dock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40" y="3140968"/>
            <a:ext cx="2234667" cy="19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ojektplan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1556" r="3157" b="2372"/>
          <a:stretch/>
        </p:blipFill>
        <p:spPr bwMode="auto">
          <a:xfrm>
            <a:off x="2140772" y="1340768"/>
            <a:ext cx="3958814" cy="494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5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/>
              <a:t>Unsere </a:t>
            </a:r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K</a:t>
            </a:r>
            <a:r>
              <a:rPr lang="de-DE" dirty="0" smtClean="0"/>
              <a:t>ommunikation wird bei uns Großgeschrieben</a:t>
            </a:r>
            <a:endParaRPr lang="de-DE" dirty="0"/>
          </a:p>
        </p:txBody>
      </p:sp>
      <p:pic>
        <p:nvPicPr>
          <p:cNvPr id="3076" name="Picture 4" descr="C:\Users\lagranovskiy\Projekte\pac\timetracker-server\doc\inf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933004" cy="519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79512" y="1916832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Sitzungsdaten </a:t>
            </a:r>
            <a:r>
              <a:rPr lang="de-DE" dirty="0" smtClean="0"/>
              <a:t>sind in </a:t>
            </a:r>
            <a:r>
              <a:rPr lang="de-DE" dirty="0" err="1" smtClean="0"/>
              <a:t>Redis</a:t>
            </a:r>
            <a:r>
              <a:rPr lang="de-DE" dirty="0" smtClean="0"/>
              <a:t> </a:t>
            </a:r>
            <a:r>
              <a:rPr lang="de-DE" dirty="0" smtClean="0"/>
              <a:t>ausgelagert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Benachrichtigung über Events mit AMQP (JMS) Messaging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Aktive Monitoring von Fachaktivitäten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Event Bus für interne Benachrichtigungen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Websockets</a:t>
            </a:r>
            <a:r>
              <a:rPr lang="de-DE" dirty="0" smtClean="0"/>
              <a:t> für Server Push</a:t>
            </a:r>
          </a:p>
        </p:txBody>
      </p:sp>
    </p:spTree>
    <p:extLst>
      <p:ext uri="{BB962C8B-B14F-4D97-AF65-F5344CB8AC3E}">
        <p14:creationId xmlns:p14="http://schemas.microsoft.com/office/powerpoint/2010/main" val="3329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3275856" y="1268760"/>
            <a:ext cx="3312368" cy="6480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732240" y="332656"/>
            <a:ext cx="2088232" cy="792088"/>
          </a:xfrm>
          <a:prstGeom prst="borderCallout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Lose Koppelung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9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323528" y="3284984"/>
            <a:ext cx="2088232" cy="792088"/>
          </a:xfrm>
          <a:prstGeom prst="borderCallout2">
            <a:avLst>
              <a:gd name="adj1" fmla="val 25163"/>
              <a:gd name="adj2" fmla="val 100651"/>
              <a:gd name="adj3" fmla="val 26446"/>
              <a:gd name="adj4" fmla="val 124915"/>
              <a:gd name="adj5" fmla="val -32444"/>
              <a:gd name="adj6" fmla="val 124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Autorisierung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47748" y="1556792"/>
            <a:ext cx="2516140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120172" y="534278"/>
            <a:ext cx="2088232" cy="792088"/>
          </a:xfrm>
          <a:prstGeom prst="borderCallout2">
            <a:avLst>
              <a:gd name="adj1" fmla="val 27728"/>
              <a:gd name="adj2" fmla="val -1522"/>
              <a:gd name="adj3" fmla="val 62362"/>
              <a:gd name="adj4" fmla="val -64348"/>
              <a:gd name="adj5" fmla="val 130458"/>
              <a:gd name="adj6" fmla="val -651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63888" y="1556792"/>
            <a:ext cx="3024336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4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88024" y="2996952"/>
            <a:ext cx="3420380" cy="11011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40252" y="190395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73906"/>
              <a:gd name="adj4" fmla="val -11315"/>
              <a:gd name="adj5" fmla="val 138154"/>
              <a:gd name="adj6" fmla="val -106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Skalierbarkeit</a:t>
            </a:r>
          </a:p>
          <a:p>
            <a:pPr algn="ctr"/>
            <a:r>
              <a:rPr lang="de-DE" dirty="0" smtClean="0"/>
              <a:t>Clusterfähigkeit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91580" y="2996952"/>
            <a:ext cx="1044116" cy="86409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835696" y="2717304"/>
            <a:ext cx="1712104" cy="4956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57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843808" y="4149080"/>
            <a:ext cx="3312368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76256" y="409813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18750"/>
              <a:gd name="adj4" fmla="val -16667"/>
              <a:gd name="adj5" fmla="val 80433"/>
              <a:gd name="adj6" fmla="val -34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Erweiterbare Architektur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840252" y="238398"/>
            <a:ext cx="2088232" cy="1246386"/>
          </a:xfrm>
          <a:prstGeom prst="borderCallout2">
            <a:avLst>
              <a:gd name="adj1" fmla="val 34379"/>
              <a:gd name="adj2" fmla="val -549"/>
              <a:gd name="adj3" fmla="val 36432"/>
              <a:gd name="adj4" fmla="val -45373"/>
              <a:gd name="adj5" fmla="val 88775"/>
              <a:gd name="adj6" fmla="val -452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 Side Push</a:t>
            </a:r>
            <a:br>
              <a:rPr lang="de-DE" dirty="0" smtClean="0"/>
            </a:br>
            <a:r>
              <a:rPr lang="de-DE" dirty="0" smtClean="0"/>
              <a:t>Benachrichtigung über Änderungen im Cluster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909356" y="1326366"/>
            <a:ext cx="1678868" cy="168207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660232" y="5085184"/>
            <a:ext cx="2088232" cy="1296144"/>
          </a:xfrm>
          <a:prstGeom prst="borderCallout2">
            <a:avLst>
              <a:gd name="adj1" fmla="val 27728"/>
              <a:gd name="adj2" fmla="val -1522"/>
              <a:gd name="adj3" fmla="val 30295"/>
              <a:gd name="adj4" fmla="val -35156"/>
              <a:gd name="adj5" fmla="val -11920"/>
              <a:gd name="adj6" fmla="val -482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Fachliche Validierung, </a:t>
            </a:r>
            <a:r>
              <a:rPr lang="de-DE" dirty="0" err="1" smtClean="0"/>
              <a:t>Constraints</a:t>
            </a:r>
            <a:r>
              <a:rPr lang="de-DE" dirty="0" smtClean="0"/>
              <a:t> etc.</a:t>
            </a:r>
            <a:br>
              <a:rPr lang="de-DE" dirty="0" smtClean="0"/>
            </a:br>
            <a:r>
              <a:rPr lang="de-DE" dirty="0" smtClean="0"/>
              <a:t>an einer Stelle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4477504" y="4149080"/>
            <a:ext cx="1642668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11560" y="1412776"/>
            <a:ext cx="2088232" cy="1462410"/>
          </a:xfrm>
          <a:prstGeom prst="borderCallout2">
            <a:avLst>
              <a:gd name="adj1" fmla="val 44976"/>
              <a:gd name="adj2" fmla="val 99677"/>
              <a:gd name="adj3" fmla="val 54365"/>
              <a:gd name="adj4" fmla="val 121995"/>
              <a:gd name="adj5" fmla="val 117305"/>
              <a:gd name="adj6" fmla="val 1226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 und Protokollierung von fachlichen und technischen Daten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83568" y="3861048"/>
            <a:ext cx="1678868" cy="15841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62436" y="3141315"/>
            <a:ext cx="1489772" cy="100776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3275856" y="3501008"/>
            <a:ext cx="360040" cy="93610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</a:p>
          <a:p>
            <a:r>
              <a:rPr lang="de-DE" dirty="0" smtClean="0"/>
              <a:t>Unsere Lösung</a:t>
            </a:r>
          </a:p>
          <a:p>
            <a:r>
              <a:rPr lang="de-DE" dirty="0" smtClean="0"/>
              <a:t>Unsere Prozesse</a:t>
            </a:r>
          </a:p>
          <a:p>
            <a:r>
              <a:rPr lang="de-DE" dirty="0" smtClean="0"/>
              <a:t>Unsere Qualität</a:t>
            </a:r>
          </a:p>
          <a:p>
            <a:r>
              <a:rPr lang="de-DE" dirty="0" smtClean="0"/>
              <a:t>Unser Monitoring</a:t>
            </a:r>
          </a:p>
          <a:p>
            <a:r>
              <a:rPr lang="de-DE" dirty="0" smtClean="0"/>
              <a:t>Unsere Demo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74674" y="1449388"/>
            <a:ext cx="2765173" cy="504031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Leicht erweiterbar</a:t>
            </a:r>
          </a:p>
          <a:p>
            <a:r>
              <a:rPr lang="de-DE" sz="2000" dirty="0" smtClean="0"/>
              <a:t>Dynamische </a:t>
            </a:r>
            <a:r>
              <a:rPr lang="de-DE" sz="2000" dirty="0" err="1" smtClean="0"/>
              <a:t>Authorisierung</a:t>
            </a:r>
            <a:endParaRPr lang="de-DE" sz="2000" dirty="0" smtClean="0"/>
          </a:p>
          <a:p>
            <a:r>
              <a:rPr lang="de-DE" sz="2000" dirty="0" smtClean="0"/>
              <a:t>Trennung zwischen Fachlichkeit und Technik (Person und Benutzer)</a:t>
            </a:r>
            <a:endParaRPr lang="de-DE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68760"/>
            <a:ext cx="5804153" cy="45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DE" dirty="0" smtClean="0"/>
              <a:t>lare </a:t>
            </a:r>
            <a:r>
              <a:rPr lang="de-DE" dirty="0" smtClean="0"/>
              <a:t>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DE" dirty="0" smtClean="0"/>
              <a:t>lare </a:t>
            </a:r>
            <a:r>
              <a:rPr lang="de-DE" dirty="0" smtClean="0"/>
              <a:t>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4388576" y="4149080"/>
            <a:ext cx="1656184" cy="247935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gende mit Linie 2 6"/>
          <p:cNvSpPr/>
          <p:nvPr/>
        </p:nvSpPr>
        <p:spPr>
          <a:xfrm>
            <a:off x="6228184" y="3048521"/>
            <a:ext cx="2664296" cy="9516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819"/>
              <a:gd name="adj6" fmla="val -2391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Container basierte Entwicklungsumgebung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259632" y="4725144"/>
            <a:ext cx="2952328" cy="115212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2 9"/>
          <p:cNvSpPr/>
          <p:nvPr/>
        </p:nvSpPr>
        <p:spPr>
          <a:xfrm>
            <a:off x="1763688" y="3793562"/>
            <a:ext cx="1944216" cy="787566"/>
          </a:xfrm>
          <a:prstGeom prst="borderCallout2">
            <a:avLst>
              <a:gd name="adj1" fmla="val 19830"/>
              <a:gd name="adj2" fmla="val 103498"/>
              <a:gd name="adj3" fmla="val 20909"/>
              <a:gd name="adj4" fmla="val 114445"/>
              <a:gd name="adj5" fmla="val 120058"/>
              <a:gd name="adj6" fmla="val 117966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Dezentrale </a:t>
            </a:r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7544" y="5877272"/>
            <a:ext cx="1008112" cy="8640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gende mit Linie 2 11"/>
          <p:cNvSpPr/>
          <p:nvPr/>
        </p:nvSpPr>
        <p:spPr>
          <a:xfrm>
            <a:off x="1907704" y="6044607"/>
            <a:ext cx="280831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1654"/>
              <a:gd name="adj5" fmla="val 18726"/>
              <a:gd name="adj6" fmla="val -6562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 hat eine homogene Entwicklungsumgebung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0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Klare </a:t>
            </a:r>
            <a:r>
              <a:rPr lang="de-DE" dirty="0"/>
              <a:t>Prozesse – Schlüssel zu Ihrem Erfolg</a:t>
            </a:r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551960" y="1882818"/>
            <a:ext cx="1476164" cy="1906221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gende mit Linie 2 5"/>
          <p:cNvSpPr/>
          <p:nvPr/>
        </p:nvSpPr>
        <p:spPr>
          <a:xfrm>
            <a:off x="1236036" y="5369764"/>
            <a:ext cx="1584176" cy="1303045"/>
          </a:xfrm>
          <a:prstGeom prst="borderCallout2">
            <a:avLst>
              <a:gd name="adj1" fmla="val -670"/>
              <a:gd name="adj2" fmla="val 48539"/>
              <a:gd name="adj3" fmla="val -95516"/>
              <a:gd name="adj4" fmla="val 48239"/>
              <a:gd name="adj5" fmla="val -123690"/>
              <a:gd name="adj6" fmla="val 3066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Quality Gate für jeden Commit:</a:t>
            </a:r>
            <a:br>
              <a:rPr lang="de-DE" dirty="0" smtClean="0"/>
            </a:br>
            <a:r>
              <a:rPr lang="de-DE" sz="1200" dirty="0" err="1" smtClean="0"/>
              <a:t>Build</a:t>
            </a:r>
            <a:r>
              <a:rPr lang="de-DE" sz="1200" dirty="0" smtClean="0"/>
              <a:t>, Tests, </a:t>
            </a:r>
            <a:r>
              <a:rPr lang="de-DE" sz="1200" dirty="0" err="1" smtClean="0"/>
              <a:t>Coverage</a:t>
            </a:r>
            <a:endParaRPr lang="de-DE" sz="1200" dirty="0"/>
          </a:p>
        </p:txBody>
      </p:sp>
      <p:sp>
        <p:nvSpPr>
          <p:cNvPr id="7" name="Legende mit Linie 2 6"/>
          <p:cNvSpPr/>
          <p:nvPr/>
        </p:nvSpPr>
        <p:spPr>
          <a:xfrm>
            <a:off x="2915816" y="5369764"/>
            <a:ext cx="1512168" cy="1303045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2097"/>
              <a:gd name="adj6" fmla="val -28890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Commit führt zum </a:t>
            </a:r>
            <a:r>
              <a:rPr lang="de-DE" dirty="0" err="1" smtClean="0"/>
              <a:t>Build</a:t>
            </a:r>
            <a:r>
              <a:rPr lang="de-DE" dirty="0" smtClean="0"/>
              <a:t> + Release </a:t>
            </a:r>
            <a:r>
              <a:rPr lang="de-DE" sz="1200" dirty="0" smtClean="0"/>
              <a:t>(Docker </a:t>
            </a:r>
            <a:r>
              <a:rPr lang="de-DE" sz="1200" dirty="0" err="1" smtClean="0"/>
              <a:t>image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8" name="Legende mit Linie 2 7"/>
          <p:cNvSpPr/>
          <p:nvPr/>
        </p:nvSpPr>
        <p:spPr>
          <a:xfrm>
            <a:off x="3275856" y="2708920"/>
            <a:ext cx="1584176" cy="1496457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0204"/>
              <a:gd name="adj6" fmla="val 8814"/>
            </a:avLst>
          </a:prstGeom>
          <a:solidFill>
            <a:schemeClr val="accent1">
              <a:lumMod val="60000"/>
              <a:lumOff val="40000"/>
              <a:alpha val="4902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Quality Gate:</a:t>
            </a:r>
            <a:b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Peer Review</a:t>
            </a:r>
            <a:endParaRPr lang="de-D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5360487" y="2708920"/>
            <a:ext cx="1512168" cy="1496457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0204"/>
              <a:gd name="adj6" fmla="val 8814"/>
            </a:avLst>
          </a:prstGeom>
          <a:solidFill>
            <a:schemeClr val="accent1">
              <a:lumMod val="60000"/>
              <a:lumOff val="40000"/>
              <a:alpha val="4902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Quality Gate: </a:t>
            </a:r>
            <a: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Fachliche Tests</a:t>
            </a:r>
            <a:endParaRPr lang="de-D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Docker basierte Release Pipeline</a:t>
            </a:r>
          </a:p>
          <a:p>
            <a:r>
              <a:rPr lang="de-DE" dirty="0" smtClean="0"/>
              <a:t>Aufteilung in </a:t>
            </a:r>
            <a:r>
              <a:rPr lang="de-DE" dirty="0" err="1"/>
              <a:t>N</a:t>
            </a:r>
            <a:r>
              <a:rPr lang="de-DE" dirty="0" err="1" smtClean="0"/>
              <a:t>ightly</a:t>
            </a:r>
            <a:r>
              <a:rPr lang="de-DE" dirty="0" smtClean="0"/>
              <a:t>, </a:t>
            </a:r>
            <a:r>
              <a:rPr lang="de-DE" dirty="0" err="1" smtClean="0"/>
              <a:t>Staging</a:t>
            </a:r>
            <a:r>
              <a:rPr lang="de-DE" dirty="0" smtClean="0"/>
              <a:t>, Live Umgebungen</a:t>
            </a:r>
          </a:p>
          <a:p>
            <a:r>
              <a:rPr lang="de-DE" dirty="0" smtClean="0"/>
              <a:t>Feedback vom Fachbereich im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Klare </a:t>
            </a:r>
            <a:r>
              <a:rPr lang="de-DE" dirty="0"/>
              <a:t>Prozesse – Schlüssel zu Ihrem Erfolg</a:t>
            </a:r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b="54471"/>
          <a:stretch/>
        </p:blipFill>
        <p:spPr bwMode="auto">
          <a:xfrm>
            <a:off x="107504" y="1412776"/>
            <a:ext cx="891287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664968" y="5085184"/>
            <a:ext cx="33554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eroku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pipeline:promote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Prozesse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Klare </a:t>
            </a:r>
            <a:r>
              <a:rPr lang="de-DE" dirty="0"/>
              <a:t>Prozesse – Schlüssel zu Ihrem Erfolg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r>
              <a:rPr lang="de-DE" dirty="0" err="1" smtClean="0"/>
              <a:t>Nightly</a:t>
            </a:r>
            <a:r>
              <a:rPr lang="de-DE" dirty="0" smtClean="0"/>
              <a:t> (Test)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tx1"/>
                </a:solidFill>
              </a:rPr>
              <a:t>Technische Testumgebung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Entwickler Commit führt über Quality Gate zum Release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Schnelles Feedback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Mehr Transparenz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Frühere Fehlererkennung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r>
              <a:rPr lang="de-DE" sz="2000" dirty="0" smtClean="0"/>
              <a:t>Technische und fachliche Testumgebung</a:t>
            </a:r>
          </a:p>
          <a:p>
            <a:r>
              <a:rPr lang="de-DE" sz="2000" dirty="0" smtClean="0"/>
              <a:t>Stelle für fachliche Testszenarien</a:t>
            </a:r>
          </a:p>
          <a:p>
            <a:r>
              <a:rPr lang="de-DE" sz="2000" dirty="0" smtClean="0"/>
              <a:t>Abnahme und Freigabe für -&gt; </a:t>
            </a:r>
          </a:p>
          <a:p>
            <a:r>
              <a:rPr lang="de-DE" sz="2000" dirty="0" smtClean="0"/>
              <a:t>Mehrere </a:t>
            </a:r>
            <a:r>
              <a:rPr lang="de-DE" sz="2000" dirty="0" err="1" smtClean="0"/>
              <a:t>Dyno‘s</a:t>
            </a:r>
            <a:endParaRPr lang="de-DE" sz="2000" dirty="0" smtClean="0"/>
          </a:p>
          <a:p>
            <a:r>
              <a:rPr lang="de-DE" sz="2000" dirty="0" smtClean="0"/>
              <a:t>Identisch mit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und Live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Hochverfügbar</a:t>
            </a:r>
          </a:p>
          <a:p>
            <a:r>
              <a:rPr lang="de-DE" sz="2000" dirty="0" smtClean="0"/>
              <a:t>Dauerüberwachung</a:t>
            </a:r>
          </a:p>
          <a:p>
            <a:r>
              <a:rPr lang="de-DE" sz="2000" dirty="0" smtClean="0"/>
              <a:t>Alarmierung</a:t>
            </a:r>
          </a:p>
          <a:p>
            <a:r>
              <a:rPr lang="de-DE" sz="2000" dirty="0" smtClean="0"/>
              <a:t>Hochskaliert</a:t>
            </a:r>
          </a:p>
          <a:p>
            <a:r>
              <a:rPr lang="de-DE" sz="2000" dirty="0" smtClean="0"/>
              <a:t>Rollback falls Probleme mit neuen Version</a:t>
            </a:r>
          </a:p>
          <a:p>
            <a:endParaRPr lang="de-DE" sz="2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Live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 smtClean="0"/>
              <a:t>Unsere </a:t>
            </a:r>
            <a:r>
              <a:rPr lang="de-DE" dirty="0"/>
              <a:t>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Wir setzen auf beste Pferde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Verfügbarkeit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smtClean="0"/>
              <a:t>PAAS</a:t>
            </a:r>
            <a:endParaRPr lang="de-DE" dirty="0"/>
          </a:p>
          <a:p>
            <a:r>
              <a:rPr lang="de-DE" dirty="0" smtClean="0"/>
              <a:t>Dynamisch </a:t>
            </a:r>
            <a:r>
              <a:rPr lang="de-DE" dirty="0" smtClean="0"/>
              <a:t>skalierbar</a:t>
            </a:r>
          </a:p>
          <a:p>
            <a:r>
              <a:rPr lang="de-DE" dirty="0" smtClean="0"/>
              <a:t>Integrierte </a:t>
            </a:r>
            <a:br>
              <a:rPr lang="de-DE" dirty="0" smtClean="0"/>
            </a:b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Balancer</a:t>
            </a:r>
            <a:endParaRPr lang="de-DE" dirty="0" smtClean="0"/>
          </a:p>
          <a:p>
            <a:r>
              <a:rPr lang="de-DE" dirty="0"/>
              <a:t>Hochverfügbar</a:t>
            </a:r>
            <a:br>
              <a:rPr lang="de-DE" dirty="0"/>
            </a:br>
            <a:r>
              <a:rPr lang="de-DE" dirty="0"/>
              <a:t>99,999%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err="1" smtClean="0"/>
              <a:t>CloudAMQP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r>
              <a:rPr lang="de-DE" dirty="0" smtClean="0"/>
              <a:t>Zuverlässige Messaging</a:t>
            </a:r>
            <a:endParaRPr lang="de-DE" dirty="0" smtClean="0"/>
          </a:p>
          <a:p>
            <a:r>
              <a:rPr lang="de-DE" dirty="0"/>
              <a:t>Lose Kopplung für </a:t>
            </a:r>
            <a:r>
              <a:rPr lang="de-DE" dirty="0" smtClean="0"/>
              <a:t>Cluster</a:t>
            </a:r>
          </a:p>
          <a:p>
            <a:r>
              <a:rPr lang="de-DE" dirty="0"/>
              <a:t>Hochverfügbar</a:t>
            </a:r>
            <a:br>
              <a:rPr lang="de-DE" dirty="0"/>
            </a:br>
            <a:r>
              <a:rPr lang="de-DE" dirty="0"/>
              <a:t>99,95%</a:t>
            </a:r>
          </a:p>
          <a:p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46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</a:p>
          <a:p>
            <a:r>
              <a:rPr lang="de-DE" dirty="0" smtClean="0"/>
              <a:t>Auswertung von Server und Client </a:t>
            </a:r>
            <a:r>
              <a:rPr lang="de-DE" dirty="0" err="1" smtClean="0"/>
              <a:t>side</a:t>
            </a:r>
            <a:r>
              <a:rPr lang="de-DE" dirty="0" smtClean="0"/>
              <a:t> Daten</a:t>
            </a:r>
          </a:p>
          <a:p>
            <a:r>
              <a:rPr lang="de-DE" dirty="0" smtClean="0"/>
              <a:t>Auswertung von fachlichen Aktionen</a:t>
            </a:r>
          </a:p>
          <a:p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de-DE" dirty="0" smtClean="0"/>
              <a:t>Logs </a:t>
            </a:r>
            <a:r>
              <a:rPr lang="de-DE" dirty="0" err="1" smtClean="0"/>
              <a:t>Persistierung</a:t>
            </a:r>
            <a:endParaRPr lang="de-DE" dirty="0" smtClean="0"/>
          </a:p>
          <a:p>
            <a:r>
              <a:rPr lang="de-DE" dirty="0" smtClean="0"/>
              <a:t>Suche &amp; Analyse</a:t>
            </a:r>
          </a:p>
          <a:p>
            <a:r>
              <a:rPr lang="de-DE" dirty="0" smtClean="0"/>
              <a:t>Alarm beim Auftreten von vordefinierten Muster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9" t="30650" r="25550" b="10084"/>
          <a:stretch/>
        </p:blipFill>
        <p:spPr bwMode="auto">
          <a:xfrm>
            <a:off x="107504" y="2060848"/>
            <a:ext cx="4320480" cy="2895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251520" y="512205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Anwendung ist online solange alle seine Komponenten online sind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1337" y="5877272"/>
            <a:ext cx="33457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heroku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ps:scale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web=10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worker=1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Scaling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dynos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Done…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erok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40416"/>
            <a:ext cx="1308463" cy="13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abbitMQ as a serv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380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pertrail-transparent-white-278x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069828"/>
            <a:ext cx="132397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ew Rel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87" y="3997542"/>
            <a:ext cx="1413424" cy="37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Wir setzen auf beste Pferde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en-US" dirty="0"/>
              <a:t>Multi-core Redis</a:t>
            </a:r>
          </a:p>
          <a:p>
            <a:r>
              <a:rPr lang="en-US" dirty="0" err="1" smtClean="0"/>
              <a:t>Replikation</a:t>
            </a:r>
            <a:endParaRPr lang="en-US" dirty="0"/>
          </a:p>
          <a:p>
            <a:r>
              <a:rPr lang="en-US" dirty="0"/>
              <a:t>Auto-failover</a:t>
            </a:r>
          </a:p>
          <a:p>
            <a:r>
              <a:rPr lang="en-US" dirty="0"/>
              <a:t>Data persistence</a:t>
            </a:r>
          </a:p>
          <a:p>
            <a:r>
              <a:rPr lang="en-US" dirty="0" smtClean="0"/>
              <a:t>Backups</a:t>
            </a:r>
          </a:p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/>
              <a:t>Amazon </a:t>
            </a:r>
            <a:r>
              <a:rPr lang="de-DE" dirty="0" err="1"/>
              <a:t>hosted</a:t>
            </a:r>
            <a:endParaRPr lang="de-DE" dirty="0"/>
          </a:p>
          <a:p>
            <a:r>
              <a:rPr lang="de-DE" dirty="0"/>
              <a:t>Dynamisch </a:t>
            </a:r>
            <a:r>
              <a:rPr lang="de-DE" dirty="0" smtClean="0"/>
              <a:t>skalierbar</a:t>
            </a:r>
          </a:p>
          <a:p>
            <a:r>
              <a:rPr lang="de-DE" dirty="0" smtClean="0"/>
              <a:t>Eigenes Monitoring</a:t>
            </a:r>
            <a:endParaRPr lang="de-DE" dirty="0"/>
          </a:p>
          <a:p>
            <a:r>
              <a:rPr lang="de-DE" dirty="0"/>
              <a:t>Support + SLA</a:t>
            </a:r>
          </a:p>
          <a:p>
            <a:endParaRPr lang="de-DE" dirty="0"/>
          </a:p>
        </p:txBody>
      </p:sp>
      <p:pic>
        <p:nvPicPr>
          <p:cNvPr id="1026" name="Picture 2" descr="Herok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-250677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dis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7337"/>
            <a:ext cx="1735460" cy="253352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5c4cf848f6454dc02ec8-c49fe7e7355d384845270f4a7a0a7aa1.r53.cf2.rackcdn.com/images/931a118ad0c1afe2873ae06784fe93bc234e98e5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545156"/>
            <a:ext cx="1476375" cy="1524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 rot="16200000">
            <a:off x="3172490" y="270295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Business Daten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3172490" y="51338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Session Daten</a:t>
            </a:r>
            <a:endParaRPr lang="de-DE" dirty="0"/>
          </a:p>
        </p:txBody>
      </p:sp>
      <p:pic>
        <p:nvPicPr>
          <p:cNvPr id="1034" name="Picture 10" descr="cloud,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5" y="2434009"/>
            <a:ext cx="3211468" cy="32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67296" y="1436690"/>
            <a:ext cx="22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 als </a:t>
            </a:r>
            <a:r>
              <a:rPr lang="de-D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Backing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Service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Das haben Sie bestellt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r>
              <a:rPr lang="de-DE" dirty="0" smtClean="0"/>
              <a:t>Projektverwaltung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Übersicht, Erfassung </a:t>
            </a:r>
            <a:r>
              <a:rPr lang="de-DE" dirty="0">
                <a:solidFill>
                  <a:schemeClr val="tx1"/>
                </a:solidFill>
              </a:rPr>
              <a:t>und </a:t>
            </a:r>
            <a:r>
              <a:rPr lang="de-DE" dirty="0" smtClean="0">
                <a:solidFill>
                  <a:schemeClr val="tx1"/>
                </a:solidFill>
              </a:rPr>
              <a:t>Bearbeitung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Mitarbeiterzuordnung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Smart Refresh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r>
              <a:rPr lang="de-DE" dirty="0"/>
              <a:t>Wenn sich Sichten </a:t>
            </a:r>
            <a:r>
              <a:rPr lang="de-DE" dirty="0" smtClean="0"/>
              <a:t>ändern</a:t>
            </a:r>
            <a:r>
              <a:rPr lang="de-DE" dirty="0"/>
              <a:t> </a:t>
            </a:r>
            <a:r>
              <a:rPr lang="de-DE" dirty="0" smtClean="0"/>
              <a:t>–Refresh ohne </a:t>
            </a:r>
            <a:r>
              <a:rPr lang="de-DE" dirty="0" err="1" smtClean="0"/>
              <a:t>Neuladen</a:t>
            </a:r>
            <a:endParaRPr lang="de-DE" dirty="0"/>
          </a:p>
        </p:txBody>
      </p:sp>
      <p:sp>
        <p:nvSpPr>
          <p:cNvPr id="40" name="Textplatzhalter 39"/>
          <p:cNvSpPr>
            <a:spLocks noGrp="1"/>
          </p:cNvSpPr>
          <p:nvPr>
            <p:ph type="body" sz="half" idx="36"/>
          </p:nvPr>
        </p:nvSpPr>
        <p:spPr/>
        <p:txBody>
          <a:bodyPr/>
          <a:lstStyle/>
          <a:p>
            <a:r>
              <a:rPr lang="de-DE" dirty="0" smtClean="0"/>
              <a:t>Buchungsverwaltung</a:t>
            </a:r>
            <a:endParaRPr lang="de-DE" dirty="0"/>
          </a:p>
        </p:txBody>
      </p:sp>
      <p:sp>
        <p:nvSpPr>
          <p:cNvPr id="46" name="Textplatzhalter 45"/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r>
              <a:rPr lang="de-DE" dirty="0" smtClean="0"/>
              <a:t>Zeitenerfassen</a:t>
            </a:r>
          </a:p>
          <a:p>
            <a:r>
              <a:rPr lang="de-DE" dirty="0" smtClean="0"/>
              <a:t>Projektbezug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7" name="Textplatzhalter 46"/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r>
              <a:rPr lang="de-DE" dirty="0" smtClean="0"/>
              <a:t>Kollision Freiheit</a:t>
            </a:r>
            <a:endParaRPr lang="de-DE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r>
              <a:rPr lang="de-DE" dirty="0" smtClean="0"/>
              <a:t>Buchungen von einem MA dürfen nicht mit einander kollidieren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Selbstregistrierung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Ändern, Kennwort-</a:t>
            </a:r>
            <a:r>
              <a:rPr lang="de-DE" dirty="0" err="1" smtClean="0">
                <a:solidFill>
                  <a:schemeClr val="tx1"/>
                </a:solidFill>
              </a:rPr>
              <a:t>Reset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Deaktivieren von Benutzer</a:t>
            </a:r>
          </a:p>
          <a:p>
            <a:endParaRPr lang="de-DE" dirty="0"/>
          </a:p>
        </p:txBody>
      </p:sp>
      <p:sp>
        <p:nvSpPr>
          <p:cNvPr id="51" name="Textplatzhalter 50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52" name="Textplatzhalter 51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Instant UI – zack </a:t>
            </a:r>
            <a:r>
              <a:rPr lang="de-DE" dirty="0" err="1" smtClean="0"/>
              <a:t>zack</a:t>
            </a:r>
            <a:endParaRPr lang="de-DE" dirty="0" smtClean="0"/>
          </a:p>
          <a:p>
            <a:r>
              <a:rPr lang="de-DE" dirty="0" smtClean="0"/>
              <a:t>Min. Klicks / Fachliche Aktion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folder, pro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75991"/>
            <a:ext cx="1080120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guard, male, man, password, power, protect, protection, secure, security, shield, steroid, strong, stup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1913"/>
            <a:ext cx="934199" cy="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rows, exchange, interact, refresh, reload, swap, sync, upd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2" y="52292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tim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75992"/>
            <a:ext cx="1080120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billard, collisi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93" y="52209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fast, performance, power, settings, spee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87" y="51797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480869"/>
            <a:ext cx="8139112" cy="1260499"/>
          </a:xfrm>
        </p:spPr>
        <p:txBody>
          <a:bodyPr/>
          <a:lstStyle/>
          <a:p>
            <a:r>
              <a:rPr lang="de-DE" dirty="0" smtClean="0"/>
              <a:t>Unit Tests mit </a:t>
            </a:r>
            <a:r>
              <a:rPr lang="de-DE" dirty="0" err="1" smtClean="0"/>
              <a:t>Mocha+Sinon</a:t>
            </a:r>
            <a:r>
              <a:rPr lang="de-DE" dirty="0" smtClean="0"/>
              <a:t> (Mocks)</a:t>
            </a:r>
            <a:endParaRPr lang="de-DE" dirty="0"/>
          </a:p>
          <a:p>
            <a:r>
              <a:rPr lang="de-DE" dirty="0" smtClean="0"/>
              <a:t>Integrationstests mit Mocha + Supertest (Http)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Tests mit Testabdeckung sind besser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8" t="10851" r="20873" b="10851"/>
          <a:stretch/>
        </p:blipFill>
        <p:spPr bwMode="auto">
          <a:xfrm>
            <a:off x="1907704" y="1268760"/>
            <a:ext cx="519205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Analyse von Codequalität (Style, </a:t>
            </a:r>
            <a:r>
              <a:rPr lang="de-DE" dirty="0" err="1" smtClean="0"/>
              <a:t>Complexity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Jedes Commit -&gt; Code Analyse</a:t>
            </a:r>
          </a:p>
          <a:p>
            <a:r>
              <a:rPr lang="de-DE" dirty="0" smtClean="0"/>
              <a:t>Erzeugung von Qualitätsreports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s</a:t>
            </a:r>
            <a:r>
              <a:rPr lang="de-DE" dirty="0" smtClean="0"/>
              <a:t>tatische Codeanalyse ist </a:t>
            </a:r>
            <a:r>
              <a:rPr lang="de-DE" dirty="0"/>
              <a:t>besser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25562" r="20286" b="9351"/>
          <a:stretch/>
        </p:blipFill>
        <p:spPr bwMode="auto">
          <a:xfrm>
            <a:off x="3779912" y="1412777"/>
            <a:ext cx="5188450" cy="31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5" t="33327" r="20667" b="25008"/>
          <a:stretch/>
        </p:blipFill>
        <p:spPr bwMode="auto">
          <a:xfrm>
            <a:off x="755576" y="1412777"/>
            <a:ext cx="252881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7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4" y="342553"/>
            <a:ext cx="8139112" cy="638175"/>
          </a:xfrm>
          <a:prstGeom prst="rect">
            <a:avLst/>
          </a:prstGeom>
        </p:spPr>
        <p:txBody>
          <a:bodyPr/>
          <a:lstStyle/>
          <a:p>
            <a:r>
              <a:rPr lang="de-DE" sz="3600" dirty="0" smtClean="0"/>
              <a:t>Unsere Qualität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Lasttests sind </a:t>
            </a:r>
            <a:r>
              <a:rPr lang="de-DE" dirty="0"/>
              <a:t>besser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18108" r="14467" b="3752"/>
          <a:stretch/>
        </p:blipFill>
        <p:spPr bwMode="auto">
          <a:xfrm>
            <a:off x="1979712" y="1338031"/>
            <a:ext cx="6866627" cy="4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55514" r="13582" b="4673"/>
          <a:stretch/>
        </p:blipFill>
        <p:spPr bwMode="auto">
          <a:xfrm rot="16200000">
            <a:off x="-1147057" y="2603135"/>
            <a:ext cx="4102720" cy="15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Inhaltsplatzhalter 3"/>
          <p:cNvSpPr txBox="1">
            <a:spLocks/>
          </p:cNvSpPr>
          <p:nvPr/>
        </p:nvSpPr>
        <p:spPr>
          <a:xfrm>
            <a:off x="576263" y="5734789"/>
            <a:ext cx="8139112" cy="5404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Performance Probleme </a:t>
            </a:r>
            <a:r>
              <a:rPr lang="de-DE" dirty="0" smtClean="0"/>
              <a:t>werden frühzeitig entdeckt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701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01649" y="4869160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Regelmäßige Sicherheitsüberprüfung</a:t>
            </a:r>
          </a:p>
          <a:p>
            <a:r>
              <a:rPr lang="de-DE" dirty="0" smtClean="0"/>
              <a:t>Suche nach bekannten Sicherheitslücken</a:t>
            </a:r>
          </a:p>
          <a:p>
            <a:r>
              <a:rPr lang="de-DE" dirty="0" smtClean="0"/>
              <a:t>Erzeugung von Sicherheitsreports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Vertrauen ist gut, </a:t>
            </a:r>
            <a:r>
              <a:rPr lang="de-DE" dirty="0" smtClean="0"/>
              <a:t>Sicherheitstests </a:t>
            </a:r>
            <a:r>
              <a:rPr lang="de-DE" dirty="0" smtClean="0"/>
              <a:t>sind besser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" y="1628800"/>
            <a:ext cx="717391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Auswertung von: Antwortzeiten, Durchsatz, Fehlerquote </a:t>
            </a:r>
            <a:r>
              <a:rPr lang="de-DE" sz="2000" dirty="0" err="1" smtClean="0"/>
              <a:t>usw</a:t>
            </a:r>
            <a:r>
              <a:rPr lang="de-DE" sz="2000" dirty="0" smtClean="0"/>
              <a:t>…</a:t>
            </a:r>
            <a:endParaRPr lang="de-DE" sz="2000" dirty="0" smtClean="0"/>
          </a:p>
          <a:p>
            <a:r>
              <a:rPr lang="de-DE" sz="2000" dirty="0" smtClean="0"/>
              <a:t>Speicherung und </a:t>
            </a:r>
            <a:r>
              <a:rPr lang="de-DE" sz="2000" dirty="0" smtClean="0"/>
              <a:t>Visualisierung</a:t>
            </a:r>
          </a:p>
          <a:p>
            <a:r>
              <a:rPr lang="de-DE" sz="2000" dirty="0" err="1" smtClean="0"/>
              <a:t>Active</a:t>
            </a:r>
            <a:r>
              <a:rPr lang="de-DE" sz="2000" dirty="0" smtClean="0"/>
              <a:t> </a:t>
            </a:r>
            <a:r>
              <a:rPr lang="de-DE" sz="2000" dirty="0" smtClean="0"/>
              <a:t>Ping</a:t>
            </a:r>
          </a:p>
          <a:p>
            <a:r>
              <a:rPr lang="de-DE" sz="2000" dirty="0" smtClean="0"/>
              <a:t>Visualisierung von Daten aus: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smtClean="0">
                <a:solidFill>
                  <a:schemeClr val="bg1"/>
                </a:solidFill>
              </a:rPr>
              <a:t>Server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smtClean="0">
                <a:solidFill>
                  <a:schemeClr val="bg1"/>
                </a:solidFill>
              </a:rPr>
              <a:t>Fachliche Events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smtClean="0">
                <a:solidFill>
                  <a:schemeClr val="bg1"/>
                </a:solidFill>
              </a:rPr>
              <a:t>Browserverhalten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Hardware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sz="18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pic>
        <p:nvPicPr>
          <p:cNvPr id="8" name="Picture 3" descr="C:\Users\lagranovskiy\Projekte\pac\timetracker-server\doc\newrelic_response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4"/>
          <a:stretch/>
        </p:blipFill>
        <p:spPr bwMode="auto">
          <a:xfrm>
            <a:off x="0" y="1408360"/>
            <a:ext cx="4562700" cy="35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lagranovskiy\Projekte\pac\timetracker-server\doc\newrelic_error_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4562700" cy="16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basierte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Objektive </a:t>
            </a:r>
            <a:r>
              <a:rPr lang="de-DE" dirty="0" smtClean="0">
                <a:solidFill>
                  <a:schemeClr val="tx1"/>
                </a:solidFill>
              </a:rPr>
              <a:t>Wert zum messen der Nutzerzufriedenheit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Kann benutzt werden um Rückschlüsse auf  </a:t>
            </a:r>
            <a:r>
              <a:rPr lang="de-DE" dirty="0">
                <a:solidFill>
                  <a:schemeClr val="tx1"/>
                </a:solidFill>
              </a:rPr>
              <a:t>S</a:t>
            </a:r>
            <a:r>
              <a:rPr lang="de-DE" dirty="0" smtClean="0">
                <a:solidFill>
                  <a:schemeClr val="tx1"/>
                </a:solidFill>
              </a:rPr>
              <a:t>kalierbarkeit zu ziehen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b="1" u="sng" dirty="0" err="1" smtClean="0"/>
              <a:t>A</a:t>
            </a:r>
            <a:r>
              <a:rPr lang="de-DE" dirty="0" err="1" smtClean="0"/>
              <a:t>pplication</a:t>
            </a:r>
            <a:r>
              <a:rPr lang="de-DE" dirty="0" smtClean="0"/>
              <a:t> </a:t>
            </a:r>
            <a:r>
              <a:rPr lang="de-DE" b="1" u="sng" dirty="0" smtClean="0"/>
              <a:t>P</a:t>
            </a:r>
            <a:r>
              <a:rPr lang="de-DE" dirty="0" smtClean="0"/>
              <a:t>erformance In</a:t>
            </a:r>
            <a:r>
              <a:rPr lang="de-DE" b="1" u="sng" dirty="0" smtClean="0"/>
              <a:t>dex</a:t>
            </a:r>
            <a:endParaRPr lang="de-DE" b="1" u="sng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r="46081"/>
          <a:stretch/>
        </p:blipFill>
        <p:spPr bwMode="auto">
          <a:xfrm>
            <a:off x="4594594" y="1809654"/>
            <a:ext cx="45720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apdex_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2" y="3367065"/>
            <a:ext cx="3749402" cy="14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dex_tol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81128"/>
            <a:ext cx="3779912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82282" y="530604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(100 </a:t>
            </a:r>
            <a:r>
              <a:rPr lang="de-DE" dirty="0"/>
              <a:t>+ </a:t>
            </a:r>
            <a:r>
              <a:rPr lang="de-DE" dirty="0" smtClean="0"/>
              <a:t>50 </a:t>
            </a:r>
            <a:r>
              <a:rPr lang="de-DE" dirty="0"/>
              <a:t>/ 2) / </a:t>
            </a:r>
            <a:r>
              <a:rPr lang="de-DE" dirty="0" smtClean="0"/>
              <a:t>150 </a:t>
            </a:r>
            <a:r>
              <a:rPr lang="de-DE" dirty="0"/>
              <a:t>= </a:t>
            </a:r>
            <a:r>
              <a:rPr lang="de-DE" dirty="0" smtClean="0"/>
              <a:t>0,83  &gt;  </a:t>
            </a:r>
            <a:r>
              <a:rPr lang="de-DE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ok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smtClean="0"/>
              <a:t>(50 + 100 / 2) / 150 = 0,66  &gt;  </a:t>
            </a:r>
            <a:r>
              <a:rPr lang="de-DE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warn</a:t>
            </a:r>
            <a:endParaRPr lang="de-DE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de-DE" dirty="0"/>
              <a:t>(50 + 100 / 2) / 200 = </a:t>
            </a:r>
            <a:r>
              <a:rPr lang="de-DE" dirty="0" smtClean="0"/>
              <a:t>0,5    &gt;  </a:t>
            </a:r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danger</a:t>
            </a:r>
            <a:endParaRPr lang="de-DE" dirty="0"/>
          </a:p>
        </p:txBody>
      </p:sp>
      <p:pic>
        <p:nvPicPr>
          <p:cNvPr id="5122" name="Picture 2" descr="Apdex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40" y="116632"/>
            <a:ext cx="1544960" cy="68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smtClean="0"/>
              <a:t>Weltweites Zeitbasierte Ping</a:t>
            </a:r>
          </a:p>
          <a:p>
            <a:r>
              <a:rPr lang="de-DE" dirty="0" smtClean="0"/>
              <a:t>Auswertung der Antwortzeiten für bestimmte Regionen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Auswertung von Verbindungszeiten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Reaktionszeiten nachvollziehen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Network Time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Load</a:t>
            </a:r>
            <a:r>
              <a:rPr lang="de-DE" dirty="0" smtClean="0"/>
              <a:t> time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7"/>
          <a:stretch/>
        </p:blipFill>
        <p:spPr bwMode="auto">
          <a:xfrm>
            <a:off x="0" y="3933056"/>
            <a:ext cx="457713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1"/>
          <a:stretch/>
        </p:blipFill>
        <p:spPr bwMode="auto">
          <a:xfrm>
            <a:off x="4577138" y="3933056"/>
            <a:ext cx="456686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4696966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/>
              <a:t>Dashboards mit </a:t>
            </a:r>
            <a:r>
              <a:rPr lang="de-DE" sz="2000" dirty="0" smtClean="0"/>
              <a:t>NSQL</a:t>
            </a:r>
            <a:endParaRPr lang="de-DE" sz="20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Überwachung </a:t>
            </a:r>
            <a:r>
              <a:rPr lang="de-DE" sz="2000" dirty="0" smtClean="0"/>
              <a:t>und </a:t>
            </a:r>
            <a:r>
              <a:rPr lang="de-DE" sz="2000" dirty="0" err="1" smtClean="0"/>
              <a:t>Persistierung</a:t>
            </a:r>
            <a:endParaRPr lang="de-DE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err="1" smtClean="0"/>
              <a:t>Alerts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policies</a:t>
            </a:r>
            <a:endParaRPr lang="de-DE" sz="2000" dirty="0"/>
          </a:p>
        </p:txBody>
      </p:sp>
      <p:pic>
        <p:nvPicPr>
          <p:cNvPr id="11" name="Picture 2" descr="C:\Users\lagranovskiy\Projekte\pac\timetracker-server\doc\newrelic_ins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39196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-19050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Auswertung </a:t>
            </a:r>
            <a:r>
              <a:rPr lang="de-DE" sz="2000" dirty="0">
                <a:solidFill>
                  <a:schemeClr val="tx1"/>
                </a:solidFill>
              </a:rPr>
              <a:t>von fachlichen </a:t>
            </a:r>
            <a:r>
              <a:rPr lang="de-DE" sz="2000" dirty="0" smtClean="0">
                <a:solidFill>
                  <a:schemeClr val="tx1"/>
                </a:solidFill>
              </a:rPr>
              <a:t>Events </a:t>
            </a:r>
            <a:r>
              <a:rPr lang="de-DE" sz="2000" dirty="0" smtClean="0">
                <a:solidFill>
                  <a:schemeClr val="tx1"/>
                </a:solidFill>
              </a:rPr>
              <a:t>(z.B</a:t>
            </a:r>
            <a:r>
              <a:rPr lang="de-DE" sz="2000" dirty="0" smtClean="0">
                <a:solidFill>
                  <a:schemeClr val="tx1"/>
                </a:solidFill>
              </a:rPr>
              <a:t>. Buchung erzeugt)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Events </a:t>
            </a:r>
            <a:r>
              <a:rPr lang="de-DE" sz="2000" dirty="0">
                <a:solidFill>
                  <a:schemeClr val="tx1"/>
                </a:solidFill>
              </a:rPr>
              <a:t>werden aktiv aus den Anwendung gesendet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1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Worte sagen auch einiges aus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" y="1332111"/>
            <a:ext cx="5703803" cy="44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3475809"/>
            <a:ext cx="5508104" cy="3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5939165" y="148478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Log 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Filterung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Persistierung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Alerts</a:t>
            </a:r>
            <a:r>
              <a:rPr lang="de-DE" dirty="0" smtClean="0"/>
              <a:t> bei Events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576264" y="297430"/>
            <a:ext cx="8139112" cy="638175"/>
          </a:xfrm>
        </p:spPr>
        <p:txBody>
          <a:bodyPr/>
          <a:lstStyle/>
          <a:p>
            <a:r>
              <a:rPr lang="de-DE" sz="3600" dirty="0" smtClean="0"/>
              <a:t>Unser </a:t>
            </a:r>
            <a:r>
              <a:rPr lang="de-DE" sz="3600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6328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Dafür haben Sie bezahlt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3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Architektur muss leicht erweitert werden können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tx1"/>
                </a:solidFill>
              </a:rPr>
              <a:t>Geringe Systemressourcen -Anforderungen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platzhalter 30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Leichtgewichtigkeit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Konfigurierbarkeit</a:t>
            </a:r>
            <a:endParaRPr lang="de-DE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Zentrale Änderungen der Laufzeit-konfigurationen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smtClean="0"/>
              <a:t>SLA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half" idx="4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Überwachung der technischen und fachlichen Aktivitäten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1s, </a:t>
            </a:r>
            <a:br>
              <a:rPr lang="de-DE" dirty="0" smtClean="0"/>
            </a:b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3s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99,5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 smtClean="0"/>
              <a:t> Online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half" idx="52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42" name="Textplatzhalter 41"/>
          <p:cNvSpPr>
            <a:spLocks noGrp="1"/>
          </p:cNvSpPr>
          <p:nvPr>
            <p:ph type="body" sz="half" idx="53"/>
          </p:nvPr>
        </p:nvSpPr>
        <p:spPr/>
        <p:txBody>
          <a:bodyPr/>
          <a:lstStyle/>
          <a:p>
            <a:r>
              <a:rPr lang="de-DE" dirty="0" err="1" smtClean="0"/>
              <a:t>Clusterready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half" idx="5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44" name="Textplatzhalter 43"/>
          <p:cNvSpPr>
            <a:spLocks noGrp="1"/>
          </p:cNvSpPr>
          <p:nvPr>
            <p:ph type="body" sz="half" idx="5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Die Anwendung soll im Cluster laufen können</a:t>
            </a:r>
            <a:endParaRPr lang="de-DE" dirty="0"/>
          </a:p>
        </p:txBody>
      </p:sp>
      <p:sp>
        <p:nvSpPr>
          <p:cNvPr id="45" name="Textplatzhalter 44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tx1"/>
                </a:solidFill>
              </a:rPr>
              <a:t>250 – 100 000 Benutzer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lagranovskiy\Downloads\1434678409_exte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88515"/>
            <a:ext cx="903496" cy="903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rd, skat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5" y="2695084"/>
            <a:ext cx="1017011" cy="1017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ig, mydocumen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27" y="2618204"/>
            <a:ext cx="1093891" cy="109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der, scanner, securit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3" y="5182902"/>
            <a:ext cx="1026325" cy="102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us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00" y="5278059"/>
            <a:ext cx="931168" cy="9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itor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32" y="5278059"/>
            <a:ext cx="977464" cy="97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16" y="5404688"/>
            <a:ext cx="899696" cy="8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siness, chart, computer, data, finance, graph, statistic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5"/>
            <a:ext cx="1219200" cy="121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Show time</a:t>
            </a:r>
            <a:endParaRPr lang="de-DE" dirty="0"/>
          </a:p>
        </p:txBody>
      </p:sp>
      <p:pic>
        <p:nvPicPr>
          <p:cNvPr id="1026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481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907704" y="2881127"/>
            <a:ext cx="6763475" cy="3343177"/>
          </a:xfrm>
        </p:spPr>
        <p:txBody>
          <a:bodyPr>
            <a:normAutofit/>
          </a:bodyPr>
          <a:lstStyle/>
          <a:p>
            <a:r>
              <a:rPr lang="de-DE" dirty="0" smtClean="0"/>
              <a:t>Leonid Agranovskiy</a:t>
            </a:r>
            <a:br>
              <a:rPr lang="de-DE" dirty="0" smtClean="0"/>
            </a:br>
            <a:r>
              <a:rPr lang="de-DE" dirty="0" smtClean="0"/>
              <a:t>PRODYNA AG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IT Consultant / Software Engineer</a:t>
            </a:r>
          </a:p>
          <a:p>
            <a:r>
              <a:rPr lang="de-DE" dirty="0" smtClean="0"/>
              <a:t>Tel. 0176 / 178 70 248</a:t>
            </a:r>
            <a:endParaRPr lang="de-DE" dirty="0"/>
          </a:p>
        </p:txBody>
      </p:sp>
      <p:pic>
        <p:nvPicPr>
          <p:cNvPr id="1026" name="Picture 2" descr="C:\Users\lagranovskiy\Dropbox\PRODYNA\Unterlagen\Leonid Agranovskiy_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93770"/>
            <a:ext cx="1440160" cy="1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codebase tracked in revision control, many deploys</a:t>
            </a:r>
          </a:p>
          <a:p>
            <a:r>
              <a:rPr lang="en-US" dirty="0"/>
              <a:t>Explicitly declare and isolate dependencies</a:t>
            </a:r>
          </a:p>
          <a:p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dirty="0"/>
              <a:t>Treat backing services as attached resources</a:t>
            </a:r>
          </a:p>
          <a:p>
            <a:r>
              <a:rPr lang="en-US" dirty="0"/>
              <a:t>Strictly separate build and run stages</a:t>
            </a:r>
          </a:p>
          <a:p>
            <a:r>
              <a:rPr lang="en-US" dirty="0"/>
              <a:t>Execute the app as one or more stateless processes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12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dirty="0"/>
              <a:t>Run admin/management tasks as one-off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Sehr breites Spektrum an neu 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gelernten 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Technologien</a:t>
            </a: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Weitblick im Bezug auf wichtige Architekturthemen</a:t>
            </a: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Twelwe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Factor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 App</a:t>
            </a:r>
            <a:br>
              <a:rPr lang="de-D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http://12factor.net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/Docker basierte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Releasemanagement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Viel Erfahrung mit Unit Tests im JS Umfeld</a:t>
            </a:r>
          </a:p>
          <a:p>
            <a:endParaRPr lang="de-D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Gezogene Lehre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Mut etwas neues Auszuprobieren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C00000"/>
                </a:solidFill>
              </a:rPr>
              <a:t>CodeClimate</a:t>
            </a:r>
            <a:r>
              <a:rPr lang="de-DE" dirty="0" smtClean="0">
                <a:solidFill>
                  <a:srgbClr val="C00000"/>
                </a:solidFill>
              </a:rPr>
              <a:t>? Nein Danke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Arbeit mit Datumswerten birgt mehr Probleme als man denkt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DB Datenstrukturen könnten besser ausgenutzt werden</a:t>
            </a:r>
          </a:p>
        </p:txBody>
      </p:sp>
    </p:spTree>
    <p:extLst>
      <p:ext uri="{BB962C8B-B14F-4D97-AF65-F5344CB8AC3E}">
        <p14:creationId xmlns:p14="http://schemas.microsoft.com/office/powerpoint/2010/main" val="9972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 factor app (</a:t>
            </a:r>
            <a:r>
              <a:rPr lang="en-US" dirty="0" smtClean="0">
                <a:hlinkClick r:id="rId2"/>
              </a:rPr>
              <a:t>http://12factor.net</a:t>
            </a:r>
            <a:r>
              <a:rPr lang="en-US" dirty="0" smtClean="0"/>
              <a:t>)</a:t>
            </a:r>
            <a:endParaRPr lang="de-DE" dirty="0" smtClean="0"/>
          </a:p>
          <a:p>
            <a:r>
              <a:rPr lang="de-DE" dirty="0" smtClean="0"/>
              <a:t>Containeransatz</a:t>
            </a:r>
          </a:p>
          <a:p>
            <a:r>
              <a:rPr lang="de-DE" dirty="0" err="1" smtClean="0"/>
              <a:t>Backing</a:t>
            </a:r>
            <a:r>
              <a:rPr lang="de-DE" dirty="0" smtClean="0"/>
              <a:t> Services</a:t>
            </a:r>
          </a:p>
          <a:p>
            <a:r>
              <a:rPr lang="de-DE" dirty="0" smtClean="0"/>
              <a:t>Saubere Entwicklungsprozess</a:t>
            </a:r>
          </a:p>
          <a:p>
            <a:r>
              <a:rPr lang="de-DE" dirty="0" smtClean="0"/>
              <a:t>Leichte Wartung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Alles fängt mit einer Idee an</a:t>
            </a:r>
            <a:endParaRPr lang="de-DE" dirty="0"/>
          </a:p>
        </p:txBody>
      </p:sp>
      <p:pic>
        <p:nvPicPr>
          <p:cNvPr id="12" name="Picture 2" descr="brainstorming, bulb, creative, idea, lightbulb, though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 factor app (</a:t>
            </a:r>
            <a:r>
              <a:rPr lang="en-US" dirty="0" smtClean="0">
                <a:hlinkClick r:id="rId2"/>
              </a:rPr>
              <a:t>http://12factor.net</a:t>
            </a:r>
            <a:r>
              <a:rPr lang="en-US" dirty="0" smtClean="0"/>
              <a:t>)</a:t>
            </a:r>
            <a:endParaRPr lang="de-DE" dirty="0" smtClean="0"/>
          </a:p>
          <a:p>
            <a:r>
              <a:rPr lang="de-DE" dirty="0" smtClean="0"/>
              <a:t>Containeransatz</a:t>
            </a:r>
          </a:p>
          <a:p>
            <a:r>
              <a:rPr lang="de-DE" dirty="0" err="1" smtClean="0"/>
              <a:t>Backing</a:t>
            </a:r>
            <a:r>
              <a:rPr lang="de-DE" dirty="0" smtClean="0"/>
              <a:t> Services</a:t>
            </a:r>
          </a:p>
          <a:p>
            <a:r>
              <a:rPr lang="de-DE" dirty="0" smtClean="0"/>
              <a:t>Saubere Entwicklungsprozess</a:t>
            </a:r>
          </a:p>
          <a:p>
            <a:r>
              <a:rPr lang="de-DE" dirty="0" smtClean="0"/>
              <a:t>Leichte Wartung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Alles fängt mit einer Idee an</a:t>
            </a:r>
            <a:endParaRPr lang="de-DE" dirty="0"/>
          </a:p>
        </p:txBody>
      </p:sp>
      <p:pic>
        <p:nvPicPr>
          <p:cNvPr id="2050" name="Picture 2" descr="brainstorming, bulb, creative, idea, lightbulb, though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ern mit 7 Zacken 4"/>
          <p:cNvSpPr/>
          <p:nvPr/>
        </p:nvSpPr>
        <p:spPr>
          <a:xfrm>
            <a:off x="1979712" y="3162737"/>
            <a:ext cx="4464496" cy="3677344"/>
          </a:xfrm>
          <a:prstGeom prst="star7">
            <a:avLst/>
          </a:prstGeom>
          <a:solidFill>
            <a:srgbClr val="90BD20">
              <a:alpha val="8902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600000"/>
            </a:lightRig>
          </a:scene3d>
          <a:sp3d extrusionH="38100" prstMaterial="powde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Und das alles ab </a:t>
            </a:r>
            <a:r>
              <a:rPr lang="de-DE" sz="3200" u="sng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0$/Monat</a:t>
            </a:r>
            <a:r>
              <a:rPr lang="de-DE" sz="3200" u="sng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*</a:t>
            </a:r>
            <a:r>
              <a:rPr lang="de-DE" sz="32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inkl. </a:t>
            </a:r>
            <a:r>
              <a:rPr lang="de-D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Mwst.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3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>
          <a:xfrm>
            <a:off x="4619697" y="1865289"/>
            <a:ext cx="4524303" cy="395826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/>
              <a:t>Leicht skalierbar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Starke Einbeziehung von </a:t>
            </a:r>
            <a:r>
              <a:rPr lang="de-DE" dirty="0" err="1"/>
              <a:t>Cloud</a:t>
            </a:r>
            <a:r>
              <a:rPr lang="de-DE" dirty="0"/>
              <a:t> Diensten</a:t>
            </a:r>
            <a:br>
              <a:rPr lang="de-DE" dirty="0"/>
            </a:br>
            <a:r>
              <a:rPr lang="de-DE" dirty="0"/>
              <a:t>Sie zahlen nach </a:t>
            </a:r>
            <a:r>
              <a:rPr lang="de-DE" dirty="0" smtClean="0"/>
              <a:t>einem festen Tarif </a:t>
            </a:r>
            <a:endParaRPr lang="de-DE" dirty="0"/>
          </a:p>
          <a:p>
            <a:pPr>
              <a:buFont typeface="Wingdings" pitchFamily="2" charset="2"/>
              <a:buChar char="ü"/>
            </a:pPr>
            <a:r>
              <a:rPr lang="de-DE" dirty="0"/>
              <a:t>Leichte Administration (</a:t>
            </a:r>
            <a:r>
              <a:rPr lang="de-DE" dirty="0" err="1"/>
              <a:t>Heroku</a:t>
            </a:r>
            <a:r>
              <a:rPr lang="de-DE" dirty="0"/>
              <a:t> Dashboard)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Leicht erweiterbar (Wartungskosten)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Ausgereiftes Monitoring (keine Mehrkosten)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Extrem hohe Verfügbarkeit (</a:t>
            </a:r>
            <a:r>
              <a:rPr lang="de-DE" dirty="0" err="1"/>
              <a:t>Heroku</a:t>
            </a:r>
            <a:r>
              <a:rPr lang="de-DE" dirty="0"/>
              <a:t> &amp; </a:t>
            </a:r>
            <a:r>
              <a:rPr lang="de-DE" dirty="0" err="1"/>
              <a:t>co.</a:t>
            </a:r>
            <a:r>
              <a:rPr lang="de-DE" dirty="0"/>
              <a:t>)</a:t>
            </a:r>
            <a:br>
              <a:rPr lang="de-DE" dirty="0"/>
            </a:b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b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 Betriebskosten!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Leben im Cluster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60817" y="1798217"/>
            <a:ext cx="4461360" cy="465298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/>
          <p:cNvSpPr/>
          <p:nvPr/>
        </p:nvSpPr>
        <p:spPr>
          <a:xfrm>
            <a:off x="2885052" y="2656253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2950778" y="3501984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1188388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1188389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1180767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2904193" y="2158720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237560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68960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1188389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709452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79518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179518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238209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2941063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2941063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3428387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917050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66124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1534353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2202794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2193122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1390337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2017013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Datenträger mit direktem Zugriff 1"/>
          <p:cNvSpPr/>
          <p:nvPr/>
        </p:nvSpPr>
        <p:spPr>
          <a:xfrm>
            <a:off x="2830497" y="5930994"/>
            <a:ext cx="1531481" cy="43204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AMQP</a:t>
            </a:r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AutoShape 2" descr="Bildergebnis fü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3" name="Picture 2" descr="Herok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32502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>
          <a:xfrm>
            <a:off x="4619697" y="1865289"/>
            <a:ext cx="4524303" cy="395826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/>
              <a:t>Leicht skalierbar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Starke Einbeziehung von </a:t>
            </a:r>
            <a:r>
              <a:rPr lang="de-DE" dirty="0" err="1"/>
              <a:t>Cloud</a:t>
            </a:r>
            <a:r>
              <a:rPr lang="de-DE" dirty="0"/>
              <a:t> Diensten</a:t>
            </a:r>
            <a:br>
              <a:rPr lang="de-DE" dirty="0"/>
            </a:br>
            <a:r>
              <a:rPr lang="de-DE" dirty="0"/>
              <a:t>Sie zahlen nach einem festen Tarif 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Leichte Administration (</a:t>
            </a:r>
            <a:r>
              <a:rPr lang="de-DE" dirty="0" err="1"/>
              <a:t>Heroku</a:t>
            </a:r>
            <a:r>
              <a:rPr lang="de-DE" dirty="0"/>
              <a:t> Dashboard)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Leicht erweiterbar (Wartungskosten)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Ausgereiftes Monitoring (keine Mehrkosten)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Extrem hohe Verfügbarkeit (</a:t>
            </a:r>
            <a:r>
              <a:rPr lang="de-DE" dirty="0" err="1"/>
              <a:t>Heroku</a:t>
            </a:r>
            <a:r>
              <a:rPr lang="de-DE" dirty="0"/>
              <a:t> &amp; </a:t>
            </a:r>
            <a:r>
              <a:rPr lang="de-DE" dirty="0" err="1"/>
              <a:t>co.</a:t>
            </a:r>
            <a:r>
              <a:rPr lang="de-DE" dirty="0"/>
              <a:t>)</a:t>
            </a:r>
            <a:br>
              <a:rPr lang="de-DE" dirty="0"/>
            </a:b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b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 Betriebskosten!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Leben im Cluster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4"/>
          </p:nvPr>
        </p:nvSpPr>
        <p:spPr>
          <a:xfrm>
            <a:off x="3275285" y="2120997"/>
            <a:ext cx="4537075" cy="358477"/>
          </a:xfrm>
        </p:spPr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60817" y="1798217"/>
            <a:ext cx="4461360" cy="465298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/>
          <p:cNvSpPr/>
          <p:nvPr/>
        </p:nvSpPr>
        <p:spPr>
          <a:xfrm>
            <a:off x="1543825" y="3299016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1609551" y="4144747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1188388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1188389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1180767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1562966" y="2801483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237560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68960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1188389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709452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79518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179518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238209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2941063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2941063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3428387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917050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66124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1534353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2202794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2193122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1390337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2017013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Datenträger mit direktem Zugriff 1"/>
          <p:cNvSpPr/>
          <p:nvPr/>
        </p:nvSpPr>
        <p:spPr>
          <a:xfrm>
            <a:off x="2830497" y="5930994"/>
            <a:ext cx="1531481" cy="43204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AMQP</a:t>
            </a:r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AutoShape 2" descr="Bildergebnis fü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115616" y="980728"/>
            <a:ext cx="6710055" cy="3960440"/>
          </a:xfrm>
          <a:prstGeom prst="roundRect">
            <a:avLst/>
          </a:prstGeom>
          <a:solidFill>
            <a:schemeClr val="accent1">
              <a:lumMod val="50000"/>
              <a:alpha val="7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21183" y="1000730"/>
            <a:ext cx="578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Rechenbeispiel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40888"/>
              </p:ext>
            </p:extLst>
          </p:nvPr>
        </p:nvGraphicFramePr>
        <p:xfrm>
          <a:off x="1422643" y="1770789"/>
          <a:ext cx="60960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2280"/>
                <a:gridCol w="1253101"/>
                <a:gridCol w="1296144"/>
                <a:gridCol w="14344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Parallele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Benutzer / </a:t>
                      </a:r>
                      <a:r>
                        <a:rPr lang="de-DE" dirty="0" err="1" smtClean="0"/>
                        <a:t>Dyno</a:t>
                      </a:r>
                      <a:r>
                        <a:rPr lang="de-DE" baseline="0" dirty="0" err="1" smtClean="0"/>
                        <a:t>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100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10000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Dyno</a:t>
                      </a:r>
                      <a:r>
                        <a:rPr lang="de-DE" dirty="0" smtClean="0"/>
                        <a:t>-kosten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34</a:t>
                      </a:r>
                      <a:r>
                        <a:rPr lang="de-DE" b="1" baseline="0" dirty="0" smtClean="0"/>
                        <a:t> $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250 $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680$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Monitoring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159$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399$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AMQP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299$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Datenbanken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9$+10$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120$+102$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960$+252$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Inkl.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Inkl.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Inkl.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Monatlich ca.: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121</a:t>
                      </a:r>
                      <a:r>
                        <a:rPr lang="de-DE" b="1" cap="none" spc="0" baseline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$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703$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2590$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" name="Picture 2" descr="Herok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32502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 AG - Template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 AG - Template</Template>
  <TotalTime>0</TotalTime>
  <Words>1133</Words>
  <Application>Microsoft Office PowerPoint</Application>
  <PresentationFormat>Bildschirmpräsentation (4:3)</PresentationFormat>
  <Paragraphs>366</Paragraphs>
  <Slides>44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44</vt:i4>
      </vt:variant>
    </vt:vector>
  </HeadingPairs>
  <TitlesOfParts>
    <vt:vector size="48" baseType="lpstr">
      <vt:lpstr>PRODYNA AG - Template</vt:lpstr>
      <vt:lpstr>Text + Graphic Templates</vt:lpstr>
      <vt:lpstr>Agenda Templates</vt:lpstr>
      <vt:lpstr>Tile Templates</vt:lpstr>
      <vt:lpstr>1.0</vt:lpstr>
      <vt:lpstr>PowerPoint-Präsentation</vt:lpstr>
      <vt:lpstr>Unser Versprechen</vt:lpstr>
      <vt:lpstr>Unser Versprechen</vt:lpstr>
      <vt:lpstr>PowerPoint-Präsentation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PowerPoint-Präsentation</vt:lpstr>
      <vt:lpstr>Unsere Prozesse</vt:lpstr>
      <vt:lpstr>Unsere Prozesse</vt:lpstr>
      <vt:lpstr>Unsere Prozesse</vt:lpstr>
      <vt:lpstr>Unsere Prozesse</vt:lpstr>
      <vt:lpstr>Unsere Prozesse</vt:lpstr>
      <vt:lpstr>PowerPoint-Präsentation</vt:lpstr>
      <vt:lpstr>Unsere Qualität</vt:lpstr>
      <vt:lpstr>Unsere Qualität</vt:lpstr>
      <vt:lpstr>Unsere Qualität</vt:lpstr>
      <vt:lpstr>Unsere Qualität</vt:lpstr>
      <vt:lpstr>Unsere Qualität</vt:lpstr>
      <vt:lpstr>Unsere Qualität</vt:lpstr>
      <vt:lpstr>PowerPoint-Präsentation</vt:lpstr>
      <vt:lpstr>Unser Monitoring</vt:lpstr>
      <vt:lpstr>Unser Monitoring</vt:lpstr>
      <vt:lpstr>Unser Monitoring</vt:lpstr>
      <vt:lpstr>Unser Monitoring</vt:lpstr>
      <vt:lpstr>Unser Monitoring</vt:lpstr>
      <vt:lpstr>PowerPoint-Präsentation</vt:lpstr>
      <vt:lpstr>Demo</vt:lpstr>
      <vt:lpstr>Vielen Dank</vt:lpstr>
      <vt:lpstr>12 Factor app</vt:lpstr>
      <vt:lpstr>Gezogene Lehre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PRODYNA</dc:subject>
  <dc:creator>Leonid Agranovskiy</dc:creator>
  <cp:lastModifiedBy>Leonid Agranovskiy</cp:lastModifiedBy>
  <cp:revision>169</cp:revision>
  <cp:lastPrinted>2014-10-20T12:40:13Z</cp:lastPrinted>
  <dcterms:created xsi:type="dcterms:W3CDTF">2015-01-21T20:07:37Z</dcterms:created>
  <dcterms:modified xsi:type="dcterms:W3CDTF">2015-06-25T22:38:21Z</dcterms:modified>
</cp:coreProperties>
</file>