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</p14:sldIdLst>
        </p14:section>
        <p14:section name="Technologiestack" id="{DE8E2112-AFAF-4900-9077-2CD7FC501729}">
          <p14:sldIdLst>
            <p14:sldId id="258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3" autoAdjust="0"/>
    <p:restoredTop sz="94660"/>
  </p:normalViewPr>
  <p:slideViewPr>
    <p:cSldViewPr>
      <p:cViewPr varScale="1">
        <p:scale>
          <a:sx n="94" d="100"/>
          <a:sy n="94" d="100"/>
        </p:scale>
        <p:origin x="-1512" y="-90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</a:t>
            </a:r>
            <a:r>
              <a:rPr lang="de-DE" dirty="0" smtClean="0"/>
              <a:t>-</a:t>
            </a:r>
            <a:r>
              <a:rPr lang="de-DE" dirty="0" smtClean="0">
                <a:solidFill>
                  <a:srgbClr val="FF0000"/>
                </a:solidFill>
              </a:rPr>
              <a:t>time</a:t>
            </a:r>
            <a:r>
              <a:rPr lang="de-DE" dirty="0" smtClean="0"/>
              <a:t>tracker.</a:t>
            </a:r>
            <a:r>
              <a:rPr lang="de-DE" dirty="0" smtClean="0">
                <a:solidFill>
                  <a:srgbClr val="FF0000"/>
                </a:solidFill>
              </a:rPr>
              <a:t>io</a:t>
            </a:r>
            <a:r>
              <a:rPr lang="de-DE" dirty="0" smtClean="0"/>
              <a:t> v.1.0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Lösungsvorstellung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23.06.2015 </a:t>
            </a:r>
            <a:r>
              <a:rPr lang="de-DE" dirty="0" smtClean="0"/>
              <a:t>Eschborn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Wir halten </a:t>
            </a:r>
            <a:r>
              <a:rPr lang="de-DE" smtClean="0"/>
              <a:t>unser Versprechen</a:t>
            </a:r>
            <a:endParaRPr lang="de-DE" dirty="0" smtClean="0"/>
          </a:p>
          <a:p>
            <a:r>
              <a:rPr lang="de-DE" dirty="0" smtClean="0"/>
              <a:t>Architektur</a:t>
            </a:r>
            <a:endParaRPr lang="de-DE" dirty="0" smtClean="0"/>
          </a:p>
          <a:p>
            <a:r>
              <a:rPr lang="de-DE" dirty="0" smtClean="0"/>
              <a:t>Infrastruktur</a:t>
            </a:r>
          </a:p>
          <a:p>
            <a:r>
              <a:rPr lang="de-DE" dirty="0" smtClean="0"/>
              <a:t>Entwicklungsworkflow</a:t>
            </a:r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Demo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Was wollen wir haben?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Wir müssen können</a:t>
            </a:r>
          </a:p>
          <a:p>
            <a:pPr marL="0" indent="0" algn="ctr">
              <a:buNone/>
            </a:pPr>
            <a:r>
              <a:rPr lang="de-DE" dirty="0" smtClean="0"/>
              <a:t>Authentifizierung gegen XXX</a:t>
            </a:r>
          </a:p>
          <a:p>
            <a:pPr marL="0" indent="0" algn="ctr">
              <a:buNone/>
            </a:pPr>
            <a:r>
              <a:rPr lang="de-DE" dirty="0" smtClean="0"/>
              <a:t>Cluster-fähig sein</a:t>
            </a:r>
          </a:p>
          <a:p>
            <a:pPr marL="0" indent="0" algn="ctr">
              <a:buNone/>
            </a:pPr>
            <a:r>
              <a:rPr lang="de-DE" dirty="0" smtClean="0"/>
              <a:t>Monitoring</a:t>
            </a:r>
          </a:p>
          <a:p>
            <a:pPr marL="0" indent="0" algn="ctr">
              <a:buNone/>
            </a:pPr>
            <a:r>
              <a:rPr lang="de-DE" dirty="0" smtClean="0"/>
              <a:t>Antwortzeiten einhalten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Unsere Ziel:</a:t>
            </a:r>
          </a:p>
          <a:p>
            <a:r>
              <a:rPr lang="de-DE" dirty="0" smtClean="0"/>
              <a:t>Skalierbarkeit</a:t>
            </a:r>
          </a:p>
          <a:p>
            <a:r>
              <a:rPr lang="de-DE" dirty="0" smtClean="0"/>
              <a:t>Erweiterbarkeit</a:t>
            </a:r>
          </a:p>
          <a:p>
            <a:r>
              <a:rPr lang="de-DE" dirty="0" smtClean="0"/>
              <a:t>Leichtgewichtigkeit</a:t>
            </a:r>
          </a:p>
          <a:p>
            <a:r>
              <a:rPr lang="de-DE" dirty="0" smtClean="0"/>
              <a:t>Konfigurierbarkeit</a:t>
            </a:r>
          </a:p>
          <a:p>
            <a:r>
              <a:rPr lang="de-DE" dirty="0" smtClean="0"/>
              <a:t>Sicherheit der Daten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Referenzarchitektur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79512" y="3573016"/>
            <a:ext cx="3400247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Serveranteil</a:t>
            </a:r>
          </a:p>
          <a:p>
            <a:pPr algn="ctr"/>
            <a:r>
              <a:rPr lang="de-DE" dirty="0" smtClean="0"/>
              <a:t>Rest API</a:t>
            </a:r>
            <a:br>
              <a:rPr lang="de-DE" dirty="0" smtClean="0"/>
            </a:br>
            <a:r>
              <a:rPr lang="de-DE" dirty="0" smtClean="0"/>
              <a:t>Message Bus</a:t>
            </a:r>
          </a:p>
          <a:p>
            <a:pPr algn="ctr"/>
            <a:r>
              <a:rPr lang="de-DE" dirty="0" smtClean="0"/>
              <a:t>Business Logik</a:t>
            </a:r>
          </a:p>
          <a:p>
            <a:pPr algn="ctr"/>
            <a:r>
              <a:rPr lang="de-DE" dirty="0" err="1" smtClean="0"/>
              <a:t>Persistenzschicht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79512" y="1988840"/>
            <a:ext cx="1512168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Client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067591" y="2013579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Client</a:t>
            </a:r>
            <a:endParaRPr lang="de-DE" dirty="0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4067944" y="3763639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>
            <a:stCxn id="53" idx="6"/>
          </p:cNvCxnSpPr>
          <p:nvPr/>
        </p:nvCxnSpPr>
        <p:spPr>
          <a:xfrm>
            <a:off x="4211960" y="3835647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1" name="Flussdiagramm: Verbindungsstelle 60"/>
          <p:cNvSpPr/>
          <p:nvPr/>
        </p:nvSpPr>
        <p:spPr>
          <a:xfrm>
            <a:off x="4067944" y="4221088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61"/>
          <p:cNvCxnSpPr>
            <a:stCxn id="61" idx="6"/>
          </p:cNvCxnSpPr>
          <p:nvPr/>
        </p:nvCxnSpPr>
        <p:spPr>
          <a:xfrm>
            <a:off x="4211960" y="4293096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3" name="Flussdiagramm: Verbindungsstelle 62"/>
          <p:cNvSpPr/>
          <p:nvPr/>
        </p:nvSpPr>
        <p:spPr>
          <a:xfrm>
            <a:off x="4067944" y="4712328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63"/>
          <p:cNvCxnSpPr>
            <a:stCxn id="63" idx="6"/>
          </p:cNvCxnSpPr>
          <p:nvPr/>
        </p:nvCxnSpPr>
        <p:spPr>
          <a:xfrm>
            <a:off x="4211960" y="4784336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6" name="Halbbogen 65"/>
          <p:cNvSpPr/>
          <p:nvPr/>
        </p:nvSpPr>
        <p:spPr>
          <a:xfrm rot="16200000">
            <a:off x="3851920" y="3615845"/>
            <a:ext cx="432048" cy="432048"/>
          </a:xfrm>
          <a:prstGeom prst="blockArc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579759" y="3844367"/>
            <a:ext cx="272161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grpSp>
        <p:nvGrpSpPr>
          <p:cNvPr id="86" name="Gruppieren 85"/>
          <p:cNvGrpSpPr/>
          <p:nvPr/>
        </p:nvGrpSpPr>
        <p:grpSpPr>
          <a:xfrm>
            <a:off x="3563888" y="4077072"/>
            <a:ext cx="704209" cy="432048"/>
            <a:chOff x="3563888" y="4077072"/>
            <a:chExt cx="704209" cy="432048"/>
          </a:xfrm>
        </p:grpSpPr>
        <p:sp>
          <p:nvSpPr>
            <p:cNvPr id="69" name="Halbbogen 68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0" name="Gerade Verbindung 69"/>
            <p:cNvCxnSpPr/>
            <p:nvPr/>
          </p:nvCxnSpPr>
          <p:spPr>
            <a:xfrm>
              <a:off x="3563888" y="4305594"/>
              <a:ext cx="272161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71" name="Halbbogen 70"/>
          <p:cNvSpPr/>
          <p:nvPr/>
        </p:nvSpPr>
        <p:spPr>
          <a:xfrm rot="16200000">
            <a:off x="3836049" y="4581128"/>
            <a:ext cx="432048" cy="432048"/>
          </a:xfrm>
          <a:prstGeom prst="blockArc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2" name="Gerade Verbindung 71"/>
          <p:cNvCxnSpPr/>
          <p:nvPr/>
        </p:nvCxnSpPr>
        <p:spPr>
          <a:xfrm>
            <a:off x="3563888" y="4809650"/>
            <a:ext cx="272161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grpSp>
        <p:nvGrpSpPr>
          <p:cNvPr id="79" name="Gruppieren 78"/>
          <p:cNvGrpSpPr/>
          <p:nvPr/>
        </p:nvGrpSpPr>
        <p:grpSpPr>
          <a:xfrm rot="5400000">
            <a:off x="1669775" y="3291147"/>
            <a:ext cx="419723" cy="144016"/>
            <a:chOff x="1692286" y="3110541"/>
            <a:chExt cx="419723" cy="144016"/>
          </a:xfrm>
        </p:grpSpPr>
        <p:sp>
          <p:nvSpPr>
            <p:cNvPr id="77" name="Flussdiagramm: Verbindungsstelle 76"/>
            <p:cNvSpPr/>
            <p:nvPr/>
          </p:nvSpPr>
          <p:spPr>
            <a:xfrm>
              <a:off x="1692286" y="3110541"/>
              <a:ext cx="144016" cy="14401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 Verbindung 77"/>
            <p:cNvCxnSpPr>
              <a:stCxn id="77" idx="6"/>
              <a:endCxn id="17" idx="0"/>
            </p:cNvCxnSpPr>
            <p:nvPr/>
          </p:nvCxnSpPr>
          <p:spPr>
            <a:xfrm rot="16200000">
              <a:off x="1974156" y="3044696"/>
              <a:ext cx="0" cy="27570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 rot="10800000">
            <a:off x="1730013" y="2950345"/>
            <a:ext cx="1102129" cy="479317"/>
            <a:chOff x="3165968" y="4077072"/>
            <a:chExt cx="1102129" cy="479317"/>
          </a:xfrm>
        </p:grpSpPr>
        <p:sp>
          <p:nvSpPr>
            <p:cNvPr id="88" name="Halbbogen 87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9" name="Gerade Verbindung 88"/>
            <p:cNvCxnSpPr>
              <a:stCxn id="30" idx="2"/>
            </p:cNvCxnSpPr>
            <p:nvPr/>
          </p:nvCxnSpPr>
          <p:spPr>
            <a:xfrm rot="10800000" flipH="1">
              <a:off x="3165968" y="4305594"/>
              <a:ext cx="670080" cy="250795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90" name="Gruppieren 89"/>
          <p:cNvGrpSpPr/>
          <p:nvPr/>
        </p:nvGrpSpPr>
        <p:grpSpPr>
          <a:xfrm>
            <a:off x="935596" y="2924944"/>
            <a:ext cx="1100253" cy="508493"/>
            <a:chOff x="3167844" y="4000627"/>
            <a:chExt cx="1100253" cy="508493"/>
          </a:xfrm>
        </p:grpSpPr>
        <p:sp>
          <p:nvSpPr>
            <p:cNvPr id="91" name="Halbbogen 90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92" name="Gerade Verbindung 91"/>
            <p:cNvCxnSpPr>
              <a:stCxn id="29" idx="2"/>
            </p:cNvCxnSpPr>
            <p:nvPr/>
          </p:nvCxnSpPr>
          <p:spPr>
            <a:xfrm>
              <a:off x="3167844" y="4000627"/>
              <a:ext cx="668205" cy="30496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96" name="Gruppieren 95"/>
          <p:cNvGrpSpPr/>
          <p:nvPr/>
        </p:nvGrpSpPr>
        <p:grpSpPr>
          <a:xfrm rot="5400000">
            <a:off x="1560485" y="5193196"/>
            <a:ext cx="648073" cy="432048"/>
            <a:chOff x="3644674" y="4089571"/>
            <a:chExt cx="648073" cy="432048"/>
          </a:xfrm>
        </p:grpSpPr>
        <p:sp>
          <p:nvSpPr>
            <p:cNvPr id="97" name="Halbbogen 96"/>
            <p:cNvSpPr/>
            <p:nvPr/>
          </p:nvSpPr>
          <p:spPr>
            <a:xfrm rot="16200000">
              <a:off x="3860699" y="4089571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98" name="Gerade Verbindung 97"/>
            <p:cNvCxnSpPr>
              <a:stCxn id="17" idx="2"/>
            </p:cNvCxnSpPr>
            <p:nvPr/>
          </p:nvCxnSpPr>
          <p:spPr>
            <a:xfrm rot="16200000" flipH="1">
              <a:off x="3752686" y="4202469"/>
              <a:ext cx="2" cy="216025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99" name="Flussdiagramm: Magnetplattenspeicher 98"/>
          <p:cNvSpPr/>
          <p:nvPr/>
        </p:nvSpPr>
        <p:spPr>
          <a:xfrm>
            <a:off x="1125413" y="5696903"/>
            <a:ext cx="1508447" cy="68854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grpSp>
        <p:nvGrpSpPr>
          <p:cNvPr id="82" name="Gruppieren 81"/>
          <p:cNvGrpSpPr/>
          <p:nvPr/>
        </p:nvGrpSpPr>
        <p:grpSpPr>
          <a:xfrm rot="5400000">
            <a:off x="1717616" y="5569102"/>
            <a:ext cx="324036" cy="144016"/>
            <a:chOff x="1692286" y="3110541"/>
            <a:chExt cx="324036" cy="144016"/>
          </a:xfrm>
        </p:grpSpPr>
        <p:sp>
          <p:nvSpPr>
            <p:cNvPr id="83" name="Flussdiagramm: Verbindungsstelle 82"/>
            <p:cNvSpPr/>
            <p:nvPr/>
          </p:nvSpPr>
          <p:spPr>
            <a:xfrm>
              <a:off x="1692286" y="3110541"/>
              <a:ext cx="144016" cy="14401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>
              <a:stCxn id="83" idx="6"/>
            </p:cNvCxnSpPr>
            <p:nvPr/>
          </p:nvCxnSpPr>
          <p:spPr>
            <a:xfrm rot="16200000">
              <a:off x="1926312" y="3092539"/>
              <a:ext cx="0" cy="1800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695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3131840" y="2618663"/>
            <a:ext cx="1224136" cy="24272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102" name="Flussdiagramm: Prozess 101"/>
          <p:cNvSpPr/>
          <p:nvPr/>
        </p:nvSpPr>
        <p:spPr>
          <a:xfrm>
            <a:off x="3131840" y="1798217"/>
            <a:ext cx="1224136" cy="116476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444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56" name="Abgerundetes Rechteck 55"/>
          <p:cNvSpPr/>
          <p:nvPr/>
        </p:nvSpPr>
        <p:spPr>
          <a:xfrm>
            <a:off x="2421024" y="5355653"/>
            <a:ext cx="1934952" cy="1095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Session</a:t>
            </a:r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07504" y="2585936"/>
            <a:ext cx="2745462" cy="24272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Server Instance</a:t>
            </a:r>
            <a:endParaRPr lang="de-DE" dirty="0"/>
          </a:p>
        </p:txBody>
      </p:sp>
      <p:sp>
        <p:nvSpPr>
          <p:cNvPr id="27" name="Flussdiagramm: Prozess 26"/>
          <p:cNvSpPr/>
          <p:nvPr/>
        </p:nvSpPr>
        <p:spPr>
          <a:xfrm>
            <a:off x="119669" y="1810213"/>
            <a:ext cx="2733297" cy="116476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der Betrieb aussehen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Einzelansicht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Clusterlösung</a:t>
            </a:r>
            <a:endParaRPr lang="de-DE" dirty="0"/>
          </a:p>
        </p:txBody>
      </p:sp>
      <p:sp>
        <p:nvSpPr>
          <p:cNvPr id="47" name="Flussdiagramm: Magnetplattenspeicher 46"/>
          <p:cNvSpPr/>
          <p:nvPr/>
        </p:nvSpPr>
        <p:spPr>
          <a:xfrm>
            <a:off x="3075577" y="5497716"/>
            <a:ext cx="625846" cy="43327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162569" y="5309675"/>
            <a:ext cx="1924411" cy="1095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Data</a:t>
            </a:r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46" name="Flussdiagramm: Magnetplattenspeicher 45"/>
          <p:cNvSpPr/>
          <p:nvPr/>
        </p:nvSpPr>
        <p:spPr>
          <a:xfrm>
            <a:off x="828951" y="5488604"/>
            <a:ext cx="646705" cy="37118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/>
          <p:cNvGrpSpPr/>
          <p:nvPr/>
        </p:nvGrpSpPr>
        <p:grpSpPr>
          <a:xfrm>
            <a:off x="194685" y="3501984"/>
            <a:ext cx="829096" cy="909971"/>
            <a:chOff x="2121827" y="2924944"/>
            <a:chExt cx="829096" cy="618830"/>
          </a:xfrm>
        </p:grpSpPr>
        <p:sp>
          <p:nvSpPr>
            <p:cNvPr id="51" name="Abgerundetes Rechteck 50"/>
            <p:cNvSpPr/>
            <p:nvPr/>
          </p:nvSpPr>
          <p:spPr>
            <a:xfrm>
              <a:off x="2121827" y="2924944"/>
              <a:ext cx="829096" cy="618830"/>
            </a:xfrm>
            <a:prstGeom prst="roundRect">
              <a:avLst/>
            </a:prstGeom>
            <a:ln w="57150"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Pfeil nach links, rechts und oben 49"/>
            <p:cNvSpPr/>
            <p:nvPr/>
          </p:nvSpPr>
          <p:spPr>
            <a:xfrm rot="10800000">
              <a:off x="2232337" y="3071290"/>
              <a:ext cx="608076" cy="326136"/>
            </a:xfrm>
            <a:prstGeom prst="leftRightUpArrow">
              <a:avLst/>
            </a:prstGeom>
            <a:ln w="57150"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Flussdiagramm: Mehrere Dokumente 54"/>
          <p:cNvSpPr/>
          <p:nvPr/>
        </p:nvSpPr>
        <p:spPr>
          <a:xfrm>
            <a:off x="1685168" y="3278152"/>
            <a:ext cx="1086632" cy="130297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</a:t>
            </a:r>
            <a:br>
              <a:rPr lang="de-DE" dirty="0" smtClean="0"/>
            </a:br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4682640" y="1798217"/>
            <a:ext cx="4204484" cy="431299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399175" y="2390944"/>
            <a:ext cx="827188" cy="389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</a:t>
            </a:r>
            <a:endParaRPr lang="de-DE" sz="1400" dirty="0"/>
          </a:p>
        </p:txBody>
      </p:sp>
      <p:sp>
        <p:nvSpPr>
          <p:cNvPr id="81" name="Ellipse 80"/>
          <p:cNvSpPr/>
          <p:nvPr/>
        </p:nvSpPr>
        <p:spPr>
          <a:xfrm>
            <a:off x="1692776" y="2356203"/>
            <a:ext cx="864628" cy="45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TCP</a:t>
            </a:r>
            <a:br>
              <a:rPr lang="de-DE" sz="1400" dirty="0" smtClean="0"/>
            </a:br>
            <a:r>
              <a:rPr lang="de-DE" sz="1400" dirty="0" smtClean="0"/>
              <a:t>UDP</a:t>
            </a:r>
            <a:endParaRPr lang="de-DE" sz="1400" dirty="0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632053" y="1844824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077936" y="1852147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V="1">
            <a:off x="1936015" y="1861758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2308717" y="1865289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81" idx="3"/>
            <a:endCxn id="51" idx="0"/>
          </p:cNvCxnSpPr>
          <p:nvPr/>
        </p:nvCxnSpPr>
        <p:spPr>
          <a:xfrm flipH="1">
            <a:off x="609233" y="2748381"/>
            <a:ext cx="1210165" cy="753603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3347864" y="2348880"/>
            <a:ext cx="823460" cy="46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</a:t>
            </a:r>
            <a:endParaRPr lang="de-DE" sz="1400" dirty="0"/>
          </a:p>
        </p:txBody>
      </p:sp>
      <p:sp>
        <p:nvSpPr>
          <p:cNvPr id="101" name="Eine Ecke des Rechtecks schneiden 100"/>
          <p:cNvSpPr/>
          <p:nvPr/>
        </p:nvSpPr>
        <p:spPr>
          <a:xfrm>
            <a:off x="3255560" y="3799555"/>
            <a:ext cx="1008068" cy="72781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Client</a:t>
            </a:r>
            <a:br>
              <a:rPr lang="de-DE" sz="1400" dirty="0" smtClean="0"/>
            </a:br>
            <a:r>
              <a:rPr lang="de-DE" sz="1400" dirty="0" err="1" smtClean="0"/>
              <a:t>Static</a:t>
            </a:r>
            <a:r>
              <a:rPr lang="de-DE" sz="1400" dirty="0" smtClean="0"/>
              <a:t> Resources</a:t>
            </a:r>
            <a:endParaRPr lang="de-DE" sz="1400" dirty="0"/>
          </a:p>
        </p:txBody>
      </p:sp>
      <p:cxnSp>
        <p:nvCxnSpPr>
          <p:cNvPr id="103" name="Gerade Verbindung mit Pfeil 102"/>
          <p:cNvCxnSpPr>
            <a:stCxn id="82" idx="4"/>
            <a:endCxn id="101" idx="3"/>
          </p:cNvCxnSpPr>
          <p:nvPr/>
        </p:nvCxnSpPr>
        <p:spPr>
          <a:xfrm>
            <a:off x="3759594" y="2815668"/>
            <a:ext cx="0" cy="983887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3443401" y="1852147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>
            <a:off x="3995936" y="1837171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609233" y="2780928"/>
            <a:ext cx="203536" cy="721056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1077936" y="5013175"/>
            <a:ext cx="367798" cy="171239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endCxn id="129" idx="0"/>
          </p:cNvCxnSpPr>
          <p:nvPr/>
        </p:nvCxnSpPr>
        <p:spPr>
          <a:xfrm>
            <a:off x="2602526" y="4984772"/>
            <a:ext cx="363321" cy="20376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lussdiagramm: Prozess 126"/>
          <p:cNvSpPr/>
          <p:nvPr/>
        </p:nvSpPr>
        <p:spPr>
          <a:xfrm>
            <a:off x="913271" y="4941168"/>
            <a:ext cx="2652131" cy="491762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37" name="Würfel 136"/>
          <p:cNvSpPr/>
          <p:nvPr/>
        </p:nvSpPr>
        <p:spPr>
          <a:xfrm>
            <a:off x="7506875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7572601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5810211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5810212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5802590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7526016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4859383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4690783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5810212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5331275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Würfel 162"/>
          <p:cNvSpPr/>
          <p:nvPr/>
        </p:nvSpPr>
        <p:spPr>
          <a:xfrm>
            <a:off x="7994068" y="5758462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LDAP</a:t>
            </a:r>
          </a:p>
        </p:txBody>
      </p:sp>
      <p:cxnSp>
        <p:nvCxnSpPr>
          <p:cNvPr id="164" name="Gerade Verbindung mit Pfeil 163"/>
          <p:cNvCxnSpPr/>
          <p:nvPr/>
        </p:nvCxnSpPr>
        <p:spPr>
          <a:xfrm>
            <a:off x="4801341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4801341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4860032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7562886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7562886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8050210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5538873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187947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6156176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6824617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6814945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Pfeil nach rechts 193"/>
          <p:cNvSpPr/>
          <p:nvPr/>
        </p:nvSpPr>
        <p:spPr>
          <a:xfrm>
            <a:off x="1124774" y="3717181"/>
            <a:ext cx="471558" cy="5935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5" name="Gerade Verbindung mit Pfeil 194"/>
          <p:cNvCxnSpPr/>
          <p:nvPr/>
        </p:nvCxnSpPr>
        <p:spPr>
          <a:xfrm flipV="1">
            <a:off x="863015" y="1853291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/>
          <p:nvPr/>
        </p:nvCxnSpPr>
        <p:spPr>
          <a:xfrm>
            <a:off x="2122366" y="1844824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ussdiagramm: Verbindungsstelle 127"/>
          <p:cNvSpPr/>
          <p:nvPr/>
        </p:nvSpPr>
        <p:spPr>
          <a:xfrm>
            <a:off x="1214315" y="5184414"/>
            <a:ext cx="764035" cy="239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</a:t>
            </a:r>
            <a:endParaRPr lang="de-DE" sz="1200" dirty="0"/>
          </a:p>
        </p:txBody>
      </p:sp>
      <p:sp>
        <p:nvSpPr>
          <p:cNvPr id="129" name="Flussdiagramm: Verbindungsstelle 128"/>
          <p:cNvSpPr/>
          <p:nvPr/>
        </p:nvSpPr>
        <p:spPr>
          <a:xfrm>
            <a:off x="2583829" y="5188532"/>
            <a:ext cx="764035" cy="239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</a:t>
            </a:r>
            <a:endParaRPr lang="de-DE" sz="1200" dirty="0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6012160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6638836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unser Produkt zum Renner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10 X Argumente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err="1" smtClean="0"/>
              <a:t>NodeJS</a:t>
            </a:r>
            <a:endParaRPr lang="de-DE" dirty="0" smtClean="0"/>
          </a:p>
          <a:p>
            <a:r>
              <a:rPr lang="de-DE" dirty="0" smtClean="0"/>
              <a:t>Express (Routing)</a:t>
            </a:r>
          </a:p>
          <a:p>
            <a:r>
              <a:rPr lang="de-DE" dirty="0" err="1" smtClean="0"/>
              <a:t>Passport</a:t>
            </a:r>
            <a:r>
              <a:rPr lang="de-DE" dirty="0" smtClean="0"/>
              <a:t> (</a:t>
            </a:r>
            <a:r>
              <a:rPr lang="de-DE" dirty="0" err="1" smtClean="0"/>
              <a:t>Auth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SocketIO</a:t>
            </a:r>
            <a:r>
              <a:rPr lang="de-DE" dirty="0" smtClean="0"/>
              <a:t> (Messaging)</a:t>
            </a:r>
          </a:p>
          <a:p>
            <a:r>
              <a:rPr lang="de-DE" dirty="0" smtClean="0"/>
              <a:t>HTTPS 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Mocha (Testframework)</a:t>
            </a:r>
          </a:p>
          <a:p>
            <a:r>
              <a:rPr lang="de-DE" dirty="0" err="1" smtClean="0"/>
              <a:t>Schould</a:t>
            </a:r>
            <a:r>
              <a:rPr lang="de-DE" dirty="0" smtClean="0"/>
              <a:t> (Assertion)</a:t>
            </a:r>
          </a:p>
          <a:p>
            <a:r>
              <a:rPr lang="de-DE" dirty="0" err="1" smtClean="0"/>
              <a:t>Sinon</a:t>
            </a:r>
            <a:r>
              <a:rPr lang="de-DE" dirty="0" smtClean="0"/>
              <a:t> (</a:t>
            </a:r>
            <a:r>
              <a:rPr lang="de-DE" dirty="0" err="1" smtClean="0"/>
              <a:t>Mocking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Istanbul (</a:t>
            </a:r>
            <a:r>
              <a:rPr lang="de-DE" dirty="0" err="1" smtClean="0"/>
              <a:t>Coverage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Neo4J (Daten)</a:t>
            </a:r>
          </a:p>
          <a:p>
            <a:r>
              <a:rPr lang="de-DE" dirty="0" err="1" smtClean="0"/>
              <a:t>Redis</a:t>
            </a:r>
            <a:r>
              <a:rPr lang="de-DE" dirty="0" smtClean="0"/>
              <a:t> (Session)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 smtClean="0"/>
          </a:p>
          <a:p>
            <a:r>
              <a:rPr lang="de-DE" dirty="0" smtClean="0"/>
              <a:t>Bootstrap </a:t>
            </a:r>
          </a:p>
          <a:p>
            <a:r>
              <a:rPr lang="de-DE" dirty="0" err="1" smtClean="0"/>
              <a:t>AngularUI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SocketIO</a:t>
            </a:r>
            <a:endParaRPr lang="de-DE" dirty="0" smtClean="0"/>
          </a:p>
        </p:txBody>
      </p:sp>
      <p:sp>
        <p:nvSpPr>
          <p:cNvPr id="65" name="Textfeld 64"/>
          <p:cNvSpPr txBox="1"/>
          <p:nvPr/>
        </p:nvSpPr>
        <p:spPr>
          <a:xfrm>
            <a:off x="251520" y="2132856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Weniger </a:t>
            </a:r>
            <a:r>
              <a:rPr lang="de-DE" dirty="0" smtClean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Leicht</a:t>
            </a:r>
            <a:r>
              <a:rPr lang="de-DE" dirty="0" smtClean="0"/>
              <a:t>gewichtig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JavaScript </a:t>
            </a:r>
            <a:r>
              <a:rPr lang="de-DE" dirty="0" err="1" smtClean="0"/>
              <a:t>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Nur eine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de-DE" dirty="0" smtClean="0"/>
              <a:t>Programmiersprache)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Ein </a:t>
            </a:r>
            <a:r>
              <a:rPr lang="de-DE" dirty="0" smtClean="0"/>
              <a:t>Datenformat (JSON)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Keine </a:t>
            </a:r>
            <a:r>
              <a:rPr lang="de-DE" dirty="0" smtClean="0"/>
              <a:t>Schema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migrationen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Geringer </a:t>
            </a:r>
            <a:r>
              <a:rPr lang="de-DE" dirty="0" smtClean="0"/>
              <a:t>Ressourcen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verbrauch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Leichte Anbindung</a:t>
            </a:r>
            <a:r>
              <a:rPr lang="de-DE" dirty="0" smtClean="0"/>
              <a:t> an Drittsysteme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Performanz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Automatisiertes 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Monitoring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Verschlüsselte </a:t>
            </a:r>
            <a:r>
              <a:rPr lang="de-DE" dirty="0" smtClean="0"/>
              <a:t>Kommunikation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51520" y="584362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…Weniger </a:t>
            </a:r>
            <a:r>
              <a:rPr lang="de-DE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Kosten</a:t>
            </a:r>
            <a:r>
              <a:rPr lang="de-DE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de-DE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8" name="Gleich 67"/>
          <p:cNvSpPr/>
          <p:nvPr/>
        </p:nvSpPr>
        <p:spPr>
          <a:xfrm>
            <a:off x="1751112" y="5192216"/>
            <a:ext cx="745232" cy="745232"/>
          </a:xfrm>
          <a:prstGeom prst="mathEqua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calebmadrigal.com/static/images/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150"/>
            <a:ext cx="1102024" cy="5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 in Originalgröße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52" y="890646"/>
            <a:ext cx="1102024" cy="2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uschmais.de/wp-content/uploads/2013/05/neo4j_notag_whiteb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131"/>
            <a:ext cx="1028953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 in Originalgröße anzei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16" y="890646"/>
            <a:ext cx="1184920" cy="39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/>
          <p:cNvSpPr/>
          <p:nvPr/>
        </p:nvSpPr>
        <p:spPr>
          <a:xfrm>
            <a:off x="4282119" y="980728"/>
            <a:ext cx="4610361" cy="4608512"/>
          </a:xfrm>
          <a:prstGeom prst="rect">
            <a:avLst/>
          </a:prstGeom>
          <a:solidFill>
            <a:schemeClr val="lt1">
              <a:alpha val="6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467544" y="1340768"/>
            <a:ext cx="3131371" cy="3744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Infrastruktur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entwickelt</a:t>
            </a:r>
            <a:endParaRPr lang="de-DE" dirty="0"/>
          </a:p>
        </p:txBody>
      </p:sp>
      <p:pic>
        <p:nvPicPr>
          <p:cNvPr id="3076" name="Picture 4" descr="micon_chr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447279" cy="4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560091" y="1556792"/>
            <a:ext cx="3413599" cy="2788842"/>
            <a:chOff x="780639" y="1956582"/>
            <a:chExt cx="5040980" cy="4118379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3342" y="3673366"/>
              <a:ext cx="1836204" cy="13669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pic>
          <p:nvPicPr>
            <p:cNvPr id="16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852" y="3815814"/>
              <a:ext cx="1728192" cy="58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bgerundetes Rechteck 9"/>
            <p:cNvSpPr/>
            <p:nvPr/>
          </p:nvSpPr>
          <p:spPr>
            <a:xfrm>
              <a:off x="780639" y="4634801"/>
              <a:ext cx="1836204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074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86705"/>
              <a:ext cx="1728192" cy="586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ussdiagramm: Magnetplattenspeicher 10"/>
            <p:cNvSpPr/>
            <p:nvPr/>
          </p:nvSpPr>
          <p:spPr>
            <a:xfrm>
              <a:off x="1320699" y="5361549"/>
              <a:ext cx="756084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neo4j</a:t>
              </a:r>
              <a:endParaRPr lang="de-DE" sz="1000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166852" y="1956582"/>
              <a:ext cx="1836204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 smtClean="0"/>
            </a:p>
            <a:p>
              <a:pPr algn="ctr"/>
              <a:endParaRPr lang="de-DE" sz="1200" dirty="0"/>
            </a:p>
            <a:p>
              <a:pPr algn="ctr"/>
              <a:r>
                <a:rPr lang="de-DE" sz="1000" dirty="0" smtClean="0"/>
                <a:t>Angular </a:t>
              </a:r>
            </a:p>
            <a:p>
              <a:pPr algn="ctr"/>
              <a:r>
                <a:rPr lang="de-DE" sz="1000" dirty="0" smtClean="0"/>
                <a:t>Client Server</a:t>
              </a:r>
              <a:endParaRPr lang="de-DE" sz="1000" dirty="0"/>
            </a:p>
          </p:txBody>
        </p:sp>
        <p:pic>
          <p:nvPicPr>
            <p:cNvPr id="14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50" y="2054147"/>
              <a:ext cx="1728192" cy="58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bgerundetes Rechteck 17"/>
            <p:cNvSpPr/>
            <p:nvPr/>
          </p:nvSpPr>
          <p:spPr>
            <a:xfrm>
              <a:off x="857488" y="2879575"/>
              <a:ext cx="1836204" cy="14401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9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33" y="3031479"/>
              <a:ext cx="1728192" cy="586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lussdiagramm: Magnetplattenspeicher 19"/>
            <p:cNvSpPr/>
            <p:nvPr/>
          </p:nvSpPr>
          <p:spPr>
            <a:xfrm>
              <a:off x="1397548" y="3606323"/>
              <a:ext cx="756084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/>
                <a:t>redis</a:t>
              </a:r>
              <a:endParaRPr lang="de-DE" sz="1000" dirty="0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327048">
              <a:off x="2460151" y="3594805"/>
              <a:ext cx="937840" cy="484632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links und rechts 21"/>
            <p:cNvSpPr/>
            <p:nvPr/>
          </p:nvSpPr>
          <p:spPr>
            <a:xfrm rot="19858152">
              <a:off x="2470433" y="4544389"/>
              <a:ext cx="937840" cy="484632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iger Pfeil 23"/>
            <p:cNvSpPr/>
            <p:nvPr/>
          </p:nvSpPr>
          <p:spPr>
            <a:xfrm flipH="1">
              <a:off x="5123265" y="2347402"/>
              <a:ext cx="698353" cy="732531"/>
            </a:xfrm>
            <a:prstGeom prst="ben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Rechteckiger Pfeil 29"/>
            <p:cNvSpPr/>
            <p:nvPr/>
          </p:nvSpPr>
          <p:spPr>
            <a:xfrm flipH="1" flipV="1">
              <a:off x="5123266" y="4056512"/>
              <a:ext cx="698353" cy="730193"/>
            </a:xfrm>
            <a:prstGeom prst="ben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078" name="Picture 6" descr="Bild in Originalgröße anzei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55" y="4587023"/>
            <a:ext cx="848281" cy="3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 in Originalgröße anzei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67" y="5811934"/>
            <a:ext cx="978222" cy="4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ild in Originalgröße anzeig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52" y="5681715"/>
            <a:ext cx="114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feil nach links und rechts 33"/>
          <p:cNvSpPr/>
          <p:nvPr/>
        </p:nvSpPr>
        <p:spPr>
          <a:xfrm rot="5400000">
            <a:off x="2410133" y="5192231"/>
            <a:ext cx="494648" cy="28055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5664013" y="5916816"/>
            <a:ext cx="1679582" cy="291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Build</a:t>
            </a:r>
            <a:endParaRPr lang="de-DE" sz="1000" dirty="0"/>
          </a:p>
        </p:txBody>
      </p:sp>
      <p:pic>
        <p:nvPicPr>
          <p:cNvPr id="3084" name="Picture 12" descr="http://tech.m6web.fr/images/posts/imgob/0-00-30-83-201307-ob_d472509f78a8e21ad02b2e74ec9f03a0_15f75683-mocha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85" y="6258553"/>
            <a:ext cx="616752" cy="5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ild in Originalgröße anzeig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84" y="6428881"/>
            <a:ext cx="725026" cy="32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Bild in Originalgröße anzeig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43" y="6173707"/>
            <a:ext cx="733007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ild in Originalgröße anzei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72" y="5745348"/>
            <a:ext cx="414312" cy="4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Bild in Originalgröße anzei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24" y="5747167"/>
            <a:ext cx="412470" cy="4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 nach rechts 40"/>
          <p:cNvSpPr/>
          <p:nvPr/>
        </p:nvSpPr>
        <p:spPr>
          <a:xfrm>
            <a:off x="3128470" y="5916816"/>
            <a:ext cx="914734" cy="291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commit</a:t>
            </a:r>
            <a:endParaRPr lang="de-DE" sz="1000" dirty="0"/>
          </a:p>
        </p:txBody>
      </p:sp>
      <p:pic>
        <p:nvPicPr>
          <p:cNvPr id="3092" name="Picture 20" descr="https://atom.io/assets/logo-3f63f8265b387a01752f4dc7e90ad48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4670325"/>
            <a:ext cx="979850" cy="2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15" y="3592356"/>
            <a:ext cx="1170279" cy="3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Pfeil nach rechts 54"/>
          <p:cNvSpPr/>
          <p:nvPr/>
        </p:nvSpPr>
        <p:spPr>
          <a:xfrm rot="16200000">
            <a:off x="7460507" y="4841814"/>
            <a:ext cx="954754" cy="2917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856039" y="1468791"/>
            <a:ext cx="64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62" name="Rechteckiger Pfeil 61"/>
          <p:cNvSpPr/>
          <p:nvPr/>
        </p:nvSpPr>
        <p:spPr>
          <a:xfrm rot="10800000" flipH="1">
            <a:off x="4043204" y="2995849"/>
            <a:ext cx="472904" cy="496048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3" name="Rechteckiger Pfeil 62"/>
          <p:cNvSpPr/>
          <p:nvPr/>
        </p:nvSpPr>
        <p:spPr>
          <a:xfrm rot="10800000" flipH="1" flipV="1">
            <a:off x="4045667" y="1844824"/>
            <a:ext cx="472904" cy="49446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164516" y="39857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Docker Hub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4605527" y="6383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7549183" y="6116248"/>
            <a:ext cx="8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Deployment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Unit</a:t>
            </a:r>
            <a:endParaRPr lang="de-DE" sz="10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4638711" y="1844824"/>
            <a:ext cx="2318955" cy="1555210"/>
            <a:chOff x="4518571" y="2140436"/>
            <a:chExt cx="2984995" cy="2001891"/>
          </a:xfrm>
        </p:grpSpPr>
        <p:sp>
          <p:nvSpPr>
            <p:cNvPr id="57" name="Abgerundetes Rechteck 56"/>
            <p:cNvSpPr/>
            <p:nvPr/>
          </p:nvSpPr>
          <p:spPr>
            <a:xfrm>
              <a:off x="4518571" y="2147712"/>
              <a:ext cx="1445244" cy="19946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Flussdiagramm: Mehrere Dokumente 34"/>
            <p:cNvSpPr/>
            <p:nvPr/>
          </p:nvSpPr>
          <p:spPr>
            <a:xfrm>
              <a:off x="4619912" y="2701278"/>
              <a:ext cx="1229896" cy="949496"/>
            </a:xfrm>
            <a:prstGeom prst="flowChartMultidocumen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89504" y="2162262"/>
              <a:ext cx="948852" cy="35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Prod</a:t>
              </a:r>
              <a:endParaRPr lang="de-DE" sz="1200" dirty="0"/>
            </a:p>
          </p:txBody>
        </p:sp>
        <p:pic>
          <p:nvPicPr>
            <p:cNvPr id="60" name="Picture 2" descr="Docker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602" y="3062189"/>
              <a:ext cx="897766" cy="30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Abgerundetes Rechteck 69"/>
            <p:cNvSpPr/>
            <p:nvPr/>
          </p:nvSpPr>
          <p:spPr>
            <a:xfrm>
              <a:off x="6058322" y="2140436"/>
              <a:ext cx="1445244" cy="19946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Flussdiagramm: Mehrere Dokumente 70"/>
            <p:cNvSpPr/>
            <p:nvPr/>
          </p:nvSpPr>
          <p:spPr>
            <a:xfrm>
              <a:off x="6159663" y="2694002"/>
              <a:ext cx="1229896" cy="949496"/>
            </a:xfrm>
            <a:prstGeom prst="flowChartMultidocumen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450154" y="2147712"/>
              <a:ext cx="83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Test</a:t>
              </a:r>
              <a:endParaRPr lang="de-DE" sz="1200" dirty="0"/>
            </a:p>
          </p:txBody>
        </p:sp>
        <p:pic>
          <p:nvPicPr>
            <p:cNvPr id="73" name="Picture 2" descr="Docker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353" y="3054913"/>
              <a:ext cx="897766" cy="30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4" name="Picture 22" descr="Bild in Originalgröße anzeig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21" y="3801929"/>
            <a:ext cx="922104" cy="6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2443740" y="3247290"/>
            <a:ext cx="6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NodeJS</a:t>
            </a:r>
            <a:endParaRPr lang="de-DE" sz="1000" dirty="0"/>
          </a:p>
        </p:txBody>
      </p:sp>
      <p:sp>
        <p:nvSpPr>
          <p:cNvPr id="49" name="Rechteckiger Pfeil 48"/>
          <p:cNvSpPr/>
          <p:nvPr/>
        </p:nvSpPr>
        <p:spPr>
          <a:xfrm rot="16200000">
            <a:off x="5072379" y="343588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Rechteckiger Pfeil 80"/>
          <p:cNvSpPr/>
          <p:nvPr/>
        </p:nvSpPr>
        <p:spPr>
          <a:xfrm rot="16200000">
            <a:off x="6116661" y="343588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175</Words>
  <Application>Microsoft Office PowerPoint</Application>
  <PresentationFormat>Bildschirmpräsentation 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PRODYNA AG - Template</vt:lpstr>
      <vt:lpstr>Text + Graphic Templates</vt:lpstr>
      <vt:lpstr>Agenda Templates</vt:lpstr>
      <vt:lpstr>Tile Templates</vt:lpstr>
      <vt:lpstr>pac-timetracker.io v.1.0</vt:lpstr>
      <vt:lpstr>PowerPoint-Präsentation</vt:lpstr>
      <vt:lpstr>Architektur</vt:lpstr>
      <vt:lpstr>Infrastruktur</vt:lpstr>
      <vt:lpstr>Technologien</vt:lpstr>
      <vt:lpstr>Development Infrastruktur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36</cp:revision>
  <cp:lastPrinted>2014-10-20T12:40:13Z</cp:lastPrinted>
  <dcterms:created xsi:type="dcterms:W3CDTF">2015-01-21T20:07:37Z</dcterms:created>
  <dcterms:modified xsi:type="dcterms:W3CDTF">2015-06-18T19:54:31Z</dcterms:modified>
</cp:coreProperties>
</file>