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4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notesSlides/notesSlide20.xml" ContentType="application/vnd.openxmlformats-officedocument.presentationml.notes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21.xml" ContentType="application/vnd.openxmlformats-officedocument.presentationml.notesSlide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2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108" d="100"/>
          <a:sy n="108" d="100"/>
        </p:scale>
        <p:origin x="544" y="200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notesMaster" Target="notesMasters/notesMaster1.xml"/><Relationship Id="rId30" Type="http://schemas.openxmlformats.org/officeDocument/2006/relationships/presProps" Target="presProps.xml" /><Relationship Id="rId31" Type="http://schemas.openxmlformats.org/officeDocument/2006/relationships/tableStyles" Target="tableStyles.xml" /><Relationship Id="rId3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F8385E-531E-3FF5-14DD-6E3C7856E1C6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165926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106206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461578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B736BB-674E-0976-EAB3-D5CD8B561AAC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51174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84612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185275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8933F0-C898-607F-450D-46D6D70909CC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A233DC-BB14-1EE3-7685-787496038F4E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54342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528578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352957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DB0B78-03B2-9A18-9CB0-D84AC2F773EB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80FABC-C008-8CD5-7436-DDB2A2F05C60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15BDAF-1E51-C49A-1DF8-B126D916094A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735968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910356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274743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4806A8-C0EE-D1F7-872C-3F8524B56DD7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608865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688942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241148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7F6A342-602D-C699-D103-514A8DA256A8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9DE48D-807A-4277-8A02-B3C1E6866BD3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1019BAA-EB7D-5AD5-AF18-633ACD3F81D8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2DE7BC-3ACD-6C49-AE36-880EC3640D26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A2E9B3A-2747-0755-1D28-97EF9BA38F82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89F5F6-D3A7-DD01-1112-956B02107F82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856E05-5294-B2E1-607A-42E1527F7BF0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030AAB5-3B75-50A7-CC2A-7121F65CCECB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4CDAAAA-C140-62FF-F3BF-4C97100F26E3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406B4F-7A38-45A4-52F5-7CBBA63F5F73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E27F0F-D696-74FA-B6DF-D25DEFEE9D24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AD3605-1016-D2EE-4BF4-4A3F2FE00178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DA5764-0282-1718-10B7-DEE091909121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04F89C9-A980-DC97-4FD1-F1DD506F98E2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2C9E8A-0F1A-8355-7475-C96958D20F66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BEB6DD-4F58-3496-1FC8-9ED235B659E5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040244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833547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826106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D05FC6-B93F-1E4B-D93D-80853273D22F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66120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414088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261782" y="365124"/>
            <a:ext cx="9668435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261782" y="1825624"/>
            <a:ext cx="9668435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282887" y="1709737"/>
            <a:ext cx="9626226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82886" y="4589462"/>
            <a:ext cx="96262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14344" y="365124"/>
            <a:ext cx="9963311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114344" y="1864658"/>
            <a:ext cx="7108051" cy="4688822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222396" y="1864658"/>
            <a:ext cx="2855258" cy="4688822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261782" y="365124"/>
            <a:ext cx="96684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Orkney Medium"/>
                <a:ea typeface="Orkney Medium"/>
                <a:cs typeface="Orkney Medium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61782" y="1825624"/>
            <a:ext cx="96684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latin typeface="Source Sans Pro"/>
                <a:ea typeface="Source Sans Pro"/>
                <a:cs typeface="Source Sans Pro"/>
              </a:defRPr>
            </a:lvl1pPr>
            <a:lvl2pPr>
              <a:defRPr sz="1400">
                <a:latin typeface="Source Sans Pro"/>
                <a:ea typeface="Source Sans Pro"/>
                <a:cs typeface="Source Sans Pro"/>
              </a:defRPr>
            </a:lvl2pPr>
            <a:lvl3pPr>
              <a:defRPr sz="1100">
                <a:latin typeface="Source Sans Pro"/>
                <a:ea typeface="Source Sans Pro"/>
                <a:cs typeface="Source Sans Pro"/>
              </a:defRPr>
            </a:lvl3pPr>
            <a:lvl4pPr>
              <a:defRPr sz="1000">
                <a:latin typeface="Source Sans Pro"/>
                <a:ea typeface="Source Sans Pro"/>
                <a:cs typeface="Source Sans Pro"/>
              </a:defRPr>
            </a:lvl4pPr>
            <a:lvl5pPr>
              <a:defRPr sz="1000">
                <a:latin typeface="Source Sans Pro"/>
                <a:ea typeface="Source Sans Pro"/>
                <a:cs typeface="Source Sans Pro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1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 b="0" i="0">
          <a:solidFill>
            <a:srgbClr val="404040"/>
          </a:solidFill>
          <a:latin typeface="Source Sans Pro Ligh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 b="0" i="0">
          <a:solidFill>
            <a:srgbClr val="404040"/>
          </a:solidFill>
          <a:latin typeface="Source Sans Pro Ligh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 b="0" i="0">
          <a:solidFill>
            <a:srgbClr val="404040"/>
          </a:solidFill>
          <a:latin typeface="Source Sans Pro Ligh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 b="0" i="0">
          <a:solidFill>
            <a:srgbClr val="404040"/>
          </a:solidFill>
          <a:latin typeface="Source Sans Pro Ligh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 b="0" i="0">
          <a:solidFill>
            <a:srgbClr val="404040"/>
          </a:solidFill>
          <a:latin typeface="Source Sans Pro Ligh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 b="0" i="0">
          <a:solidFill>
            <a:srgbClr val="404040"/>
          </a:solidFill>
          <a:latin typeface="Source Sans Pro Ligh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slide16.xml"/><Relationship Id="rId4" Type="http://schemas.openxmlformats.org/officeDocument/2006/relationships/slide" Target="slide17.xml"/><Relationship Id="rId5" Type="http://schemas.openxmlformats.org/officeDocument/2006/relationships/slide" Target="slide20.xml"/><Relationship Id="rId6" Type="http://schemas.openxmlformats.org/officeDocument/2006/relationships/slide" Target="slide25.xml"/><Relationship Id="rId7" Type="http://schemas.openxmlformats.org/officeDocument/2006/relationships/slide" Target="slide28.xml"/><Relationship Id="rId8" Type="http://schemas.openxmlformats.org/officeDocument/2006/relationships/slide" Target="slide29.xml"/><Relationship Id="rId9" Type="http://schemas.openxmlformats.org/officeDocument/2006/relationships/slide" Target="slide34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661205"/>
            <a:ext cx="9144000" cy="2387600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/>
              <a:t>Projet 2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4140880"/>
            <a:ext cx="9144000" cy="1655762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/>
              <a:t>Analyse des données de systèmes éducatifs</a:t>
            </a:r>
            <a:br>
              <a:rPr/>
            </a:br>
            <a:br>
              <a:rPr/>
            </a:br>
            <a:r>
              <a:rPr/>
              <a:t>Guillaume LAFON</a:t>
            </a:r>
            <a:endParaRPr/>
          </a:p>
        </p:txBody>
      </p:sp>
      <p:sp>
        <p:nvSpPr>
          <p:cNvPr id="2106308089" name=""/>
          <p:cNvSpPr/>
          <p:nvPr/>
        </p:nvSpPr>
        <p:spPr bwMode="auto"/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5103697" name="Title 1"/>
          <p:cNvSpPr>
            <a:spLocks noGrp="1"/>
          </p:cNvSpPr>
          <p:nvPr>
            <p:ph type="title"/>
          </p:nvPr>
        </p:nvSpPr>
        <p:spPr bwMode="auto">
          <a:xfrm>
            <a:off x="1261782" y="365123"/>
            <a:ext cx="9668434" cy="1325562"/>
          </a:xfrm>
        </p:spPr>
        <p:txBody>
          <a:bodyPr/>
          <a:lstStyle/>
          <a:p>
            <a:pPr marL="0" lvl="0" indent="0">
              <a:spcBef>
                <a:spcPts val="2999"/>
              </a:spcBef>
              <a:buNone/>
              <a:defRPr/>
            </a:pPr>
            <a:r>
              <a:rPr lang="fr-FR" sz="4400" b="0" i="0" u="none" strike="noStrike" cap="none" spc="0">
                <a:solidFill>
                  <a:srgbClr val="404040"/>
                </a:solidFill>
                <a:latin typeface="Orkney Medium"/>
                <a:ea typeface="Orkney Medium"/>
                <a:cs typeface="Orkney Medium"/>
              </a:rPr>
              <a:t>3.3 Capacité financière des pays :</a:t>
            </a:r>
            <a:endParaRPr sz="4400" b="0"/>
          </a:p>
        </p:txBody>
      </p:sp>
      <p:sp>
        <p:nvSpPr>
          <p:cNvPr id="80828940" name="Content Placeholder 2"/>
          <p:cNvSpPr>
            <a:spLocks noGrp="1"/>
          </p:cNvSpPr>
          <p:nvPr>
            <p:ph idx="1"/>
          </p:nvPr>
        </p:nvSpPr>
        <p:spPr bwMode="auto">
          <a:xfrm>
            <a:off x="1261782" y="1825623"/>
            <a:ext cx="9668434" cy="4351338"/>
          </a:xfrm>
        </p:spPr>
        <p:txBody>
          <a:bodyPr/>
          <a:lstStyle/>
          <a:p>
            <a:pPr lvl="0">
              <a:defRPr/>
            </a:pPr>
            <a:r>
              <a:rPr lang="fr-FR" sz="2600" b="0" i="1" u="none" strike="noStrike" cap="none" spc="0">
                <a:solidFill>
                  <a:srgbClr val="404040"/>
                </a:solidFill>
                <a:latin typeface="Source Sans Pro"/>
                <a:ea typeface="Source Sans Pro"/>
                <a:cs typeface="Source Sans Pro"/>
              </a:rPr>
              <a:t>GNI per capita, PPP (current international $)</a:t>
            </a:r>
            <a:endParaRPr sz="2600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4014477" name="Title 1"/>
          <p:cNvSpPr>
            <a:spLocks noGrp="1"/>
          </p:cNvSpPr>
          <p:nvPr>
            <p:ph type="title"/>
          </p:nvPr>
        </p:nvSpPr>
        <p:spPr bwMode="auto">
          <a:xfrm>
            <a:off x="1261782" y="365123"/>
            <a:ext cx="9668434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0" lvl="0" indent="0">
              <a:spcBef>
                <a:spcPts val="2999"/>
              </a:spcBef>
              <a:buNone/>
              <a:defRPr/>
            </a:pPr>
            <a:r>
              <a:rPr lang="fr-FR" sz="4400" b="0" i="0" u="none" strike="noStrike" cap="none" spc="0">
                <a:solidFill>
                  <a:srgbClr val="404040"/>
                </a:solidFill>
                <a:latin typeface="Orkney Medium"/>
                <a:ea typeface="Orkney Medium"/>
                <a:cs typeface="Orkney Medium"/>
              </a:rPr>
              <a:t>3.4 Investissement public dans l’éducation :</a:t>
            </a:r>
            <a:endParaRPr sz="4400" b="0"/>
          </a:p>
        </p:txBody>
      </p:sp>
      <p:sp>
        <p:nvSpPr>
          <p:cNvPr id="825022510" name="Content Placeholder 2"/>
          <p:cNvSpPr>
            <a:spLocks noGrp="1"/>
          </p:cNvSpPr>
          <p:nvPr>
            <p:ph idx="1"/>
          </p:nvPr>
        </p:nvSpPr>
        <p:spPr bwMode="auto">
          <a:xfrm>
            <a:off x="1261782" y="1825623"/>
            <a:ext cx="9668434" cy="4351338"/>
          </a:xfrm>
        </p:spPr>
        <p:txBody>
          <a:bodyPr/>
          <a:lstStyle/>
          <a:p>
            <a:pPr lvl="0">
              <a:defRPr/>
            </a:pPr>
            <a:r>
              <a:rPr lang="fr-FR" sz="2600" b="0" i="1" u="none" strike="noStrike" cap="none" spc="0">
                <a:solidFill>
                  <a:srgbClr val="404040"/>
                </a:solidFill>
                <a:latin typeface="Source Sans Pro"/>
                <a:ea typeface="Source Sans Pro"/>
                <a:cs typeface="Source Sans Pro"/>
              </a:rPr>
              <a:t>Government expenditure on education as % of GDP (%)</a:t>
            </a:r>
            <a:endParaRPr sz="2600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261782" y="365124"/>
            <a:ext cx="9668435" cy="1325563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/>
              <a:t>4 Analyse exploratoire des indicateurs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 sz="2600"/>
              <a:t>Par pays et pour chaque indicateur, je conserve la dernière valeur connue.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1804670" name="Title 1"/>
          <p:cNvSpPr>
            <a:spLocks noGrp="1"/>
          </p:cNvSpPr>
          <p:nvPr>
            <p:ph type="title"/>
          </p:nvPr>
        </p:nvSpPr>
        <p:spPr bwMode="auto">
          <a:xfrm>
            <a:off x="1261782" y="365122"/>
            <a:ext cx="9668433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0" lvl="0" indent="0">
              <a:spcBef>
                <a:spcPts val="2999"/>
              </a:spcBef>
              <a:buNone/>
              <a:defRPr/>
            </a:pPr>
            <a:r>
              <a:rPr lang="fr-FR" sz="4400" b="0" i="0" u="none" strike="noStrike" cap="none" spc="0">
                <a:solidFill>
                  <a:srgbClr val="404040"/>
                </a:solidFill>
                <a:latin typeface="Orkney Medium"/>
                <a:ea typeface="Orkney Medium"/>
                <a:cs typeface="Orkney Medium"/>
              </a:rPr>
              <a:t>4.1 Analyses bivariées</a:t>
            </a:r>
            <a:endParaRPr sz="4400" b="0"/>
          </a:p>
        </p:txBody>
      </p:sp>
      <p:sp>
        <p:nvSpPr>
          <p:cNvPr id="80488810" name="Content Placeholder 2"/>
          <p:cNvSpPr>
            <a:spLocks noGrp="1"/>
          </p:cNvSpPr>
          <p:nvPr>
            <p:ph idx="1"/>
          </p:nvPr>
        </p:nvSpPr>
        <p:spPr bwMode="auto">
          <a:xfrm>
            <a:off x="1261782" y="1825623"/>
            <a:ext cx="9668433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1237325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666999" y="0"/>
            <a:ext cx="6858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5180065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666999" y="0"/>
            <a:ext cx="6858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0962203" name="Title 1"/>
          <p:cNvSpPr>
            <a:spLocks noGrp="1"/>
          </p:cNvSpPr>
          <p:nvPr>
            <p:ph type="title"/>
          </p:nvPr>
        </p:nvSpPr>
        <p:spPr bwMode="auto">
          <a:xfrm>
            <a:off x="1261782" y="365123"/>
            <a:ext cx="9668434" cy="1325562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96462805" name="Content Placeholder 2"/>
          <p:cNvSpPr>
            <a:spLocks noGrp="1"/>
          </p:cNvSpPr>
          <p:nvPr>
            <p:ph idx="1"/>
          </p:nvPr>
        </p:nvSpPr>
        <p:spPr bwMode="auto">
          <a:xfrm>
            <a:off x="1261782" y="1825623"/>
            <a:ext cx="9668434" cy="4351338"/>
          </a:xfrm>
        </p:spPr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859683800" name="Picture 1" descr="images/matrice_correlation.png"/>
          <p:cNvPicPr>
            <a:picLocks noChangeAspect="1" noGrp="1"/>
          </p:cNvPicPr>
          <p:nvPr/>
        </p:nvPicPr>
        <p:blipFill>
          <a:blip r:embed="rId3"/>
          <a:stretch/>
        </p:blipFill>
        <p:spPr bwMode="auto">
          <a:xfrm flipH="0" flipV="0">
            <a:off x="1103271" y="-18081"/>
            <a:ext cx="9557301" cy="684702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6697056" name="Title 1"/>
          <p:cNvSpPr>
            <a:spLocks noGrp="1"/>
          </p:cNvSpPr>
          <p:nvPr>
            <p:ph type="title"/>
          </p:nvPr>
        </p:nvSpPr>
        <p:spPr bwMode="auto">
          <a:xfrm>
            <a:off x="1261782" y="365122"/>
            <a:ext cx="9668433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0" lvl="0" indent="0">
              <a:spcBef>
                <a:spcPts val="2999"/>
              </a:spcBef>
              <a:buNone/>
              <a:defRPr/>
            </a:pPr>
            <a:r>
              <a:rPr lang="fr-FR" sz="4400" b="1" i="0" u="none" strike="noStrike" cap="none" spc="0">
                <a:solidFill>
                  <a:srgbClr val="404040"/>
                </a:solidFill>
                <a:latin typeface="Orkney Medium"/>
                <a:ea typeface="Orkney Medium"/>
                <a:cs typeface="Orkney Medium"/>
              </a:rPr>
              <a:t>4.2 Analyses multivariées</a:t>
            </a:r>
            <a:endParaRPr sz="4400"/>
          </a:p>
        </p:txBody>
      </p:sp>
      <p:sp>
        <p:nvSpPr>
          <p:cNvPr id="632346121" name="Content Placeholder 2"/>
          <p:cNvSpPr>
            <a:spLocks noGrp="1"/>
          </p:cNvSpPr>
          <p:nvPr>
            <p:ph idx="1"/>
          </p:nvPr>
        </p:nvSpPr>
        <p:spPr bwMode="auto">
          <a:xfrm>
            <a:off x="1261782" y="1825623"/>
            <a:ext cx="9668433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95847968" name="Picture 1" descr="images/boxplots_indicateurs.png"/>
          <p:cNvPicPr>
            <a:picLocks noChangeAspect="1" noGrp="1"/>
          </p:cNvPicPr>
          <p:nvPr/>
        </p:nvPicPr>
        <p:blipFill>
          <a:blip r:embed="rId3"/>
          <a:srcRect l="0" t="1381" r="0" b="0"/>
          <a:stretch/>
        </p:blipFill>
        <p:spPr bwMode="auto">
          <a:xfrm flipH="0" flipV="0">
            <a:off x="2843008" y="274448"/>
            <a:ext cx="6654796" cy="656288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261782" y="365124"/>
            <a:ext cx="9668435" cy="1325563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/>
              <a:t>5 Scoring</a:t>
            </a:r>
            <a:r>
              <a:rPr/>
              <a:t> </a:t>
            </a:r>
            <a:r>
              <a:rPr sz="2200" b="0"/>
              <a:t>(</a:t>
            </a:r>
            <a:r>
              <a:rPr lang="fr-FR" sz="2200" b="0" i="0" u="none" strike="noStrike" cap="none" spc="0">
                <a:solidFill>
                  <a:srgbClr val="404040"/>
                </a:solidFill>
                <a:latin typeface="Orkney Medium"/>
                <a:ea typeface="Orkney Medium"/>
                <a:cs typeface="Orkney Medium"/>
              </a:rPr>
              <a:t>Min-Max scaling</a:t>
            </a:r>
            <a:r>
              <a:rPr sz="2200" b="0"/>
              <a:t>)</a:t>
            </a:r>
            <a:endParaRPr sz="2200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 sz="2600"/>
              <a:t>Le min-max scaling permet de normaliser les données entre 0 et 1 en soustrayant le minimum et en divisant par l’étendue des valeurs.</a:t>
            </a:r>
            <a:endParaRPr sz="2600"/>
          </a:p>
          <a:p>
            <a:pPr marL="1270000" lvl="0" indent="0">
              <a:buNone/>
              <a:defRPr/>
            </a:pPr>
            <a:endParaRPr sz="2600"/>
          </a:p>
          <a:p>
            <a:pPr marL="1270000" lvl="0" indent="0">
              <a:buNone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2600"/>
                          </m:ctrlPr>
                        </m:sSubPr>
                        <m:e>
                          <m:r>
                            <m:rPr/>
                            <a:rPr sz="2600"/>
                            <m:t>X</m:t>
                          </m:r>
                        </m:e>
                        <m:sub>
                          <m:r>
                            <m:rPr/>
                            <a:rPr sz="2600"/>
                            <m:t>s</m:t>
                          </m:r>
                          <m:r>
                            <m:rPr/>
                            <a:rPr sz="2600"/>
                            <m:t>c</m:t>
                          </m:r>
                          <m:r>
                            <m:rPr/>
                            <a:rPr sz="2600"/>
                            <m:t>a</m:t>
                          </m:r>
                          <m:r>
                            <m:rPr/>
                            <a:rPr sz="2600"/>
                            <m:t>l</m:t>
                          </m:r>
                          <m:r>
                            <m:rPr/>
                            <a:rPr sz="2600"/>
                            <m:t>e</m:t>
                          </m:r>
                          <m:r>
                            <m:rPr/>
                            <a:rPr sz="2600"/>
                            <m:t>d</m:t>
                          </m:r>
                        </m:sub>
                      </m:sSub>
                      <m:r>
                        <m:rPr>
                          <m:sty m:val="p"/>
                        </m:rPr>
                        <a:rPr sz="2600"/>
                        <m:t>=</m:t>
                      </m:r>
                      <m:f>
                        <m:fPr>
                          <m:ctrlPr>
                            <a:rPr sz="2600"/>
                          </m:ctrlPr>
                        </m:fPr>
                        <m:num>
                          <m:r>
                            <m:rPr/>
                            <a:rPr sz="2600"/>
                            <m:t>X</m:t>
                          </m:r>
                          <m:r>
                            <m:rPr>
                              <m:sty m:val="p"/>
                            </m:rPr>
                            <a:rPr sz="2600"/>
                            <m:t>−</m:t>
                          </m:r>
                          <m:sSub>
                            <m:sSubPr>
                              <m:ctrlPr>
                                <a:rPr sz="2600"/>
                              </m:ctrlPr>
                            </m:sSubPr>
                            <m:e>
                              <m:r>
                                <m:rPr/>
                                <a:rPr sz="2600"/>
                                <m:t>X</m:t>
                              </m:r>
                            </m:e>
                            <m:sub>
                              <m:r>
                                <m:rPr/>
                                <a:rPr sz="2600"/>
                                <m:t>m</m:t>
                              </m:r>
                              <m:r>
                                <m:rPr/>
                                <a:rPr sz="2600"/>
                                <m:t>i</m:t>
                              </m:r>
                              <m:r>
                                <m:rPr/>
                                <a:rPr sz="2600"/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sz="2600"/>
                              </m:ctrlPr>
                            </m:sSubPr>
                            <m:e>
                              <m:r>
                                <m:rPr/>
                                <a:rPr sz="2600"/>
                                <m:t>X</m:t>
                              </m:r>
                            </m:e>
                            <m:sub>
                              <m:r>
                                <m:rPr/>
                                <a:rPr sz="2600"/>
                                <m:t>m</m:t>
                              </m:r>
                              <m:r>
                                <m:rPr/>
                                <a:rPr sz="2600"/>
                                <m:t>a</m:t>
                              </m:r>
                              <m:r>
                                <m:rPr/>
                                <a:rPr sz="2600"/>
                                <m:t>x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sz="2600"/>
                            <m:t>−</m:t>
                          </m:r>
                          <m:sSub>
                            <m:sSubPr>
                              <m:ctrlPr>
                                <a:rPr sz="2600"/>
                              </m:ctrlPr>
                            </m:sSubPr>
                            <m:e>
                              <m:r>
                                <m:rPr/>
                                <a:rPr sz="2600"/>
                                <m:t>X</m:t>
                              </m:r>
                            </m:e>
                            <m:sub>
                              <m:r>
                                <m:rPr/>
                                <a:rPr sz="2600"/>
                                <m:t>m</m:t>
                              </m:r>
                              <m:r>
                                <m:rPr/>
                                <a:rPr sz="2600"/>
                                <m:t>i</m:t>
                              </m:r>
                              <m:r>
                                <m:rPr/>
                                <a:rPr sz="2600"/>
                                <m:t>n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mc:Choice>
              <mc:Fallback/>
            </mc:AlternateContent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261782" y="365124"/>
            <a:ext cx="9668435" cy="1325563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/>
              <a:t>Sommaire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sz="2800" u="sng">
                <a:hlinkClick r:id="rId3" action="ppaction://hlinksldjump" tooltip="ppaction://hlinksldjumpslide15"/>
              </a:rPr>
              <a:t>1 Introduction</a:t>
            </a:r>
            <a:endParaRPr sz="2800"/>
          </a:p>
          <a:p>
            <a:pPr lvl="0">
              <a:defRPr/>
            </a:pPr>
            <a:r>
              <a:rPr sz="2800" u="sng">
                <a:hlinkClick r:id="rId4" action="ppaction://hlinksldjump" tooltip="ppaction://hlinksldjumpslide16"/>
              </a:rPr>
              <a:t>2 Qualité et pertinence des données</a:t>
            </a:r>
            <a:endParaRPr sz="2800"/>
          </a:p>
          <a:p>
            <a:pPr lvl="0">
              <a:defRPr/>
            </a:pPr>
            <a:r>
              <a:rPr sz="2800" u="sng">
                <a:hlinkClick r:id="rId5" action="ppaction://hlinksldjump" tooltip="ppaction://hlinksldjumpslide19"/>
              </a:rPr>
              <a:t>3 Sélection des indicateurs</a:t>
            </a:r>
            <a:endParaRPr sz="2800"/>
          </a:p>
          <a:p>
            <a:pPr lvl="0">
              <a:defRPr/>
            </a:pPr>
            <a:r>
              <a:rPr sz="2800" u="sng">
                <a:hlinkClick r:id="rId6" action="ppaction://hlinksldjump" tooltip="ppaction://hlinksldjumpslide24"/>
              </a:rPr>
              <a:t>4 Analyse exploratoire des indicateurs</a:t>
            </a:r>
            <a:endParaRPr sz="2800"/>
          </a:p>
          <a:p>
            <a:pPr lvl="0">
              <a:defRPr/>
            </a:pPr>
            <a:r>
              <a:rPr sz="2800" u="sng">
                <a:hlinkClick r:id="rId7" action="ppaction://hlinksldjump" tooltip="ppaction://hlinksldjumpslide27"/>
              </a:rPr>
              <a:t>5 Scoring</a:t>
            </a:r>
            <a:endParaRPr sz="2800"/>
          </a:p>
          <a:p>
            <a:pPr lvl="0">
              <a:defRPr/>
            </a:pPr>
            <a:r>
              <a:rPr sz="2800" u="sng">
                <a:hlinkClick r:id="rId8" action="ppaction://hlinksldjump" tooltip="ppaction://hlinksldjumpslide28"/>
              </a:rPr>
              <a:t>6 Présentation des résultats</a:t>
            </a:r>
            <a:endParaRPr sz="2800"/>
          </a:p>
          <a:p>
            <a:pPr lvl="0">
              <a:defRPr/>
            </a:pPr>
            <a:r>
              <a:rPr sz="2800" u="sng">
                <a:hlinkClick r:id="rId9" action="ppaction://hlinksldjump" tooltip="ppaction://hlinksldjumpslide33"/>
              </a:rPr>
              <a:t>7 Conclusion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261782" y="365124"/>
            <a:ext cx="9668435" cy="1325563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/>
              <a:t>6 Présentation des résultats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0" name="Picture 1" descr="images/nombre_pays_par_region.png"/>
          <p:cNvPicPr>
            <a:picLocks noChangeAspect="1" noGrp="1"/>
          </p:cNvPicPr>
          <p:nvPr/>
        </p:nvPicPr>
        <p:blipFill>
          <a:blip r:embed="rId3"/>
          <a:srcRect l="0" t="3920" r="0" b="0"/>
          <a:stretch/>
        </p:blipFill>
        <p:spPr bwMode="auto">
          <a:xfrm flipH="0" flipV="0">
            <a:off x="391762" y="1969576"/>
            <a:ext cx="6007099" cy="401449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 bwMode="auto">
          <a:xfrm>
            <a:off x="329984" y="6032499"/>
            <a:ext cx="70993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  <a:defRPr/>
            </a:pPr>
            <a:r>
              <a:rPr/>
              <a:t>Nombre de pays par région</a:t>
            </a:r>
            <a:endParaRPr/>
          </a:p>
        </p:txBody>
      </p:sp>
      <p:pic>
        <p:nvPicPr>
          <p:cNvPr id="0" name="Picture 1" descr="images/score_moyen_par_region.png"/>
          <p:cNvPicPr>
            <a:picLocks noChangeAspect="1" noGrp="1"/>
          </p:cNvPicPr>
          <p:nvPr/>
        </p:nvPicPr>
        <p:blipFill>
          <a:blip r:embed="rId4"/>
          <a:srcRect l="0" t="5137" r="0" b="0"/>
          <a:stretch/>
        </p:blipFill>
        <p:spPr bwMode="auto">
          <a:xfrm flipH="0" flipV="0">
            <a:off x="6790194" y="2034152"/>
            <a:ext cx="5271076" cy="332263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 bwMode="auto">
          <a:xfrm>
            <a:off x="8216900" y="6032500"/>
            <a:ext cx="28448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  <a:defRPr/>
            </a:pPr>
            <a:r>
              <a:rPr/>
              <a:t>Score moyen par région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189552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328737" y="476249"/>
            <a:ext cx="9534524" cy="5905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497138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66812" y="138112"/>
            <a:ext cx="9858375" cy="6581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0" name="Picture 1" descr="images/top_5_pays_carte.png"/>
          <p:cNvPicPr>
            <a:picLocks noChangeAspect="1" noGrp="1"/>
          </p:cNvPicPr>
          <p:nvPr/>
        </p:nvPicPr>
        <p:blipFill>
          <a:blip r:embed="rId3"/>
          <a:stretch/>
        </p:blipFill>
        <p:spPr bwMode="auto">
          <a:xfrm>
            <a:off x="3530600" y="1816100"/>
            <a:ext cx="51181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210107897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-68028" y="1113940"/>
            <a:ext cx="11951714" cy="5271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261782" y="365124"/>
            <a:ext cx="9668435" cy="1325563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/>
              <a:t>7 Conclusion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lvl="0" indent="0">
              <a:buNone/>
              <a:defRPr/>
            </a:pPr>
            <a:r>
              <a:rPr sz="2600"/>
              <a:t>Le jeu de données m’a permis d’identifier 5 pays qui correspondent au mieux à nos critères. </a:t>
            </a:r>
            <a:endParaRPr sz="2600"/>
          </a:p>
          <a:p>
            <a:pPr lvl="0">
              <a:defRPr/>
            </a:pPr>
            <a:r>
              <a:rPr sz="2600"/>
              <a:t> </a:t>
            </a:r>
            <a:r>
              <a:rPr sz="2600">
                <a:latin typeface="Courier"/>
              </a:rPr>
              <a:t>United States</a:t>
            </a:r>
            <a:r>
              <a:rPr sz="2600"/>
              <a:t> </a:t>
            </a:r>
            <a:endParaRPr sz="2600"/>
          </a:p>
          <a:p>
            <a:pPr lvl="0">
              <a:defRPr/>
            </a:pPr>
            <a:r>
              <a:rPr sz="2600">
                <a:latin typeface="Courier"/>
              </a:rPr>
              <a:t>United Kingdom</a:t>
            </a:r>
            <a:r>
              <a:rPr sz="2600"/>
              <a:t> </a:t>
            </a:r>
            <a:endParaRPr sz="2600"/>
          </a:p>
          <a:p>
            <a:pPr lvl="0">
              <a:defRPr/>
            </a:pPr>
            <a:r>
              <a:rPr sz="2600">
                <a:latin typeface="Courier"/>
              </a:rPr>
              <a:t>Korea</a:t>
            </a:r>
            <a:r>
              <a:rPr sz="2600">
                <a:latin typeface="Courier"/>
              </a:rPr>
              <a:t> </a:t>
            </a:r>
            <a:r>
              <a:rPr sz="2600">
                <a:latin typeface="Courier"/>
              </a:rPr>
              <a:t>Rep.</a:t>
            </a:r>
            <a:r>
              <a:rPr sz="2600"/>
              <a:t> </a:t>
            </a:r>
            <a:endParaRPr sz="2600"/>
          </a:p>
          <a:p>
            <a:pPr lvl="0">
              <a:defRPr/>
            </a:pPr>
            <a:r>
              <a:rPr sz="2600">
                <a:latin typeface="Courier"/>
              </a:rPr>
              <a:t>Sweden</a:t>
            </a:r>
            <a:r>
              <a:rPr sz="2600"/>
              <a:t> </a:t>
            </a:r>
            <a:endParaRPr sz="2600"/>
          </a:p>
          <a:p>
            <a:pPr lvl="0">
              <a:defRPr/>
            </a:pPr>
            <a:r>
              <a:rPr sz="2600">
                <a:latin typeface="Courier"/>
              </a:rPr>
              <a:t>Norway</a:t>
            </a:r>
            <a:endParaRPr sz="2600">
              <a:latin typeface="Courier"/>
            </a:endParaRPr>
          </a:p>
          <a:p>
            <a:pPr lvl="0">
              <a:defRPr/>
            </a:pPr>
            <a:endParaRPr sz="2600"/>
          </a:p>
          <a:p>
            <a:pPr marL="0" lvl="0" indent="0">
              <a:buNone/>
              <a:defRPr/>
            </a:pPr>
            <a:r>
              <a:rPr sz="2600"/>
              <a:t>En revanche, je n’ai pas de données suffisantes pour établir une liste potentielle pour 2025. Un autre jeu de données est nécessaire pour cela.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261782" y="365124"/>
            <a:ext cx="9668435" cy="1325563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/>
              <a:t>1 Introduction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lvl="0" indent="0">
              <a:spcBef>
                <a:spcPts val="3000"/>
              </a:spcBef>
              <a:buNone/>
              <a:defRPr/>
            </a:pPr>
            <a:r>
              <a:rPr b="1"/>
              <a:t>1.1 Contexte</a:t>
            </a:r>
            <a:endParaRPr/>
          </a:p>
          <a:p>
            <a:pPr marL="0" lvl="0" indent="0">
              <a:buNone/>
              <a:defRPr/>
            </a:pPr>
            <a:r>
              <a:rPr/>
              <a:t>L’entreprise academy a pour objectif de s’implanter à l’étranger</a:t>
            </a:r>
            <a:br>
              <a:rPr/>
            </a:br>
            <a:r>
              <a:rPr b="1"/>
              <a:t>Mon objectif</a:t>
            </a:r>
            <a:r>
              <a:rPr/>
              <a:t>: Définir une liste de pays à fort potentiel pour l’installation de l’entreprise</a:t>
            </a:r>
            <a:endParaRPr/>
          </a:p>
          <a:p>
            <a:pPr marL="0" lvl="0" indent="0">
              <a:spcBef>
                <a:spcPts val="3000"/>
              </a:spcBef>
              <a:buNone/>
              <a:defRPr/>
            </a:pPr>
            <a:r>
              <a:rPr b="1"/>
              <a:t>1.2 Données</a:t>
            </a:r>
            <a:endParaRPr/>
          </a:p>
          <a:p>
            <a:pPr marL="0" lvl="0" indent="0">
              <a:buNone/>
              <a:defRPr/>
            </a:pPr>
            <a:r>
              <a:rPr/>
              <a:t>Données éducatives mondiales issues de la Banque mondiale (EdStats All Indicator Query)</a:t>
            </a:r>
            <a:endParaRPr/>
          </a:p>
          <a:p>
            <a:pPr marL="0" lvl="0" indent="0">
              <a:spcBef>
                <a:spcPts val="3000"/>
              </a:spcBef>
              <a:buNone/>
              <a:defRPr/>
            </a:pPr>
            <a:r>
              <a:rPr b="1"/>
              <a:t>1.3 Mission</a:t>
            </a:r>
            <a:endParaRPr/>
          </a:p>
          <a:p>
            <a:pPr marL="0" lvl="0" indent="0">
              <a:buNone/>
              <a:defRPr/>
            </a:pPr>
            <a:r>
              <a:rPr/>
              <a:t>Pré-Analyse exploratoire des données pour:</a:t>
            </a:r>
            <a:endParaRPr/>
          </a:p>
          <a:p>
            <a:pPr lvl="0">
              <a:defRPr/>
            </a:pPr>
            <a:r>
              <a:rPr/>
              <a:t>Évaluer si les données de la Banque mondiale sont pertinentes pour guider l’expansion internationale de l’entreprise</a:t>
            </a:r>
            <a:endParaRPr/>
          </a:p>
          <a:p>
            <a:pPr lvl="0">
              <a:defRPr/>
            </a:pPr>
            <a:r>
              <a:rPr/>
              <a:t>Déterminer une liste de 5 pays dans lesquels l’entreprise doit opérer en priorité.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261782" y="365124"/>
            <a:ext cx="9668435" cy="1325563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/>
              <a:t>2 Qualité et pertinence des données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0" name="Picture 1" descr="images/manquants.png"/>
          <p:cNvPicPr>
            <a:picLocks noChangeAspect="1" noGrp="1"/>
          </p:cNvPicPr>
          <p:nvPr/>
        </p:nvPicPr>
        <p:blipFill>
          <a:blip r:embed="rId3"/>
          <a:srcRect l="2759" t="0" r="4926" b="0"/>
          <a:stretch/>
        </p:blipFill>
        <p:spPr bwMode="auto">
          <a:xfrm flipH="0" flipV="0">
            <a:off x="882884" y="209872"/>
            <a:ext cx="10426231" cy="564719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 bwMode="auto">
          <a:xfrm>
            <a:off x="1263649" y="6159499"/>
            <a:ext cx="96647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  <a:defRPr/>
            </a:pPr>
            <a:r>
              <a:rPr/>
              <a:t>Valeurs manquantes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sz="2600"/>
              <a:t>3365 indicateurs</a:t>
            </a:r>
            <a:endParaRPr sz="2600"/>
          </a:p>
          <a:p>
            <a:pPr lvl="0">
              <a:defRPr/>
            </a:pPr>
            <a:r>
              <a:rPr sz="2600"/>
              <a:t>215 pays répartis dans 5 régions</a:t>
            </a:r>
            <a:endParaRPr sz="2600"/>
          </a:p>
          <a:p>
            <a:pPr lvl="0">
              <a:defRPr/>
            </a:pPr>
            <a:r>
              <a:rPr sz="2600"/>
              <a:t>[2010 - 2015]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261782" y="365124"/>
            <a:ext cx="9668435" cy="1325563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/>
              <a:t>3 Sélection des indicateurs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 sz="2600"/>
              <a:t>Sélection de </a:t>
            </a:r>
            <a:r>
              <a:rPr sz="2600"/>
              <a:t>6 indicateurs parmi les 3365.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0438992" name="Title 1"/>
          <p:cNvSpPr>
            <a:spLocks noGrp="1"/>
          </p:cNvSpPr>
          <p:nvPr>
            <p:ph type="title"/>
          </p:nvPr>
        </p:nvSpPr>
        <p:spPr bwMode="auto">
          <a:xfrm>
            <a:off x="1261782" y="365123"/>
            <a:ext cx="9668434" cy="1325562"/>
          </a:xfrm>
        </p:spPr>
        <p:txBody>
          <a:bodyPr/>
          <a:lstStyle/>
          <a:p>
            <a:pPr marL="0" lvl="0" indent="0">
              <a:spcBef>
                <a:spcPts val="2999"/>
              </a:spcBef>
              <a:buNone/>
              <a:defRPr/>
            </a:pPr>
            <a:r>
              <a:rPr lang="fr-FR" sz="4400" b="0" i="0" u="none" strike="noStrike" cap="none" spc="0">
                <a:solidFill>
                  <a:srgbClr val="404040"/>
                </a:solidFill>
                <a:latin typeface="Orkney Medium"/>
                <a:ea typeface="Orkney Medium"/>
                <a:cs typeface="Orkney Medium"/>
              </a:rPr>
              <a:t>3.1 Accès à la technologie :</a:t>
            </a:r>
            <a:endParaRPr sz="4400" b="0"/>
          </a:p>
        </p:txBody>
      </p:sp>
      <p:sp>
        <p:nvSpPr>
          <p:cNvPr id="1950883362" name="Content Placeholder 2"/>
          <p:cNvSpPr>
            <a:spLocks noGrp="1"/>
          </p:cNvSpPr>
          <p:nvPr>
            <p:ph idx="1"/>
          </p:nvPr>
        </p:nvSpPr>
        <p:spPr bwMode="auto">
          <a:xfrm>
            <a:off x="1261782" y="1825623"/>
            <a:ext cx="9668434" cy="4351338"/>
          </a:xfrm>
        </p:spPr>
        <p:txBody>
          <a:bodyPr/>
          <a:lstStyle/>
          <a:p>
            <a:pPr lvl="0">
              <a:defRPr/>
            </a:pPr>
            <a:r>
              <a:rPr lang="fr-FR" sz="2600" b="0" i="1" u="none" strike="noStrike" cap="none" spc="0">
                <a:solidFill>
                  <a:srgbClr val="404040"/>
                </a:solidFill>
                <a:latin typeface="Source Sans Pro"/>
                <a:ea typeface="Source Sans Pro"/>
                <a:cs typeface="Source Sans Pro"/>
              </a:rPr>
              <a:t>Internet users (per 100 people)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3668408" name="Title 1"/>
          <p:cNvSpPr>
            <a:spLocks noGrp="1"/>
          </p:cNvSpPr>
          <p:nvPr>
            <p:ph type="title"/>
          </p:nvPr>
        </p:nvSpPr>
        <p:spPr bwMode="auto">
          <a:xfrm>
            <a:off x="1261782" y="365123"/>
            <a:ext cx="9668434" cy="1325562"/>
          </a:xfrm>
        </p:spPr>
        <p:txBody>
          <a:bodyPr/>
          <a:lstStyle/>
          <a:p>
            <a:pPr marL="0" lvl="0" indent="0">
              <a:spcBef>
                <a:spcPts val="2999"/>
              </a:spcBef>
              <a:buNone/>
              <a:defRPr/>
            </a:pPr>
            <a:r>
              <a:rPr lang="fr-FR" sz="4400" b="0" i="0" u="none" strike="noStrike" cap="none" spc="0">
                <a:solidFill>
                  <a:srgbClr val="404040"/>
                </a:solidFill>
                <a:latin typeface="Orkney Medium"/>
                <a:ea typeface="Orkney Medium"/>
                <a:cs typeface="Orkney Medium"/>
              </a:rPr>
              <a:t>3.2 Répartition de la population :</a:t>
            </a:r>
            <a:endParaRPr sz="4400" b="0"/>
          </a:p>
        </p:txBody>
      </p:sp>
      <p:sp>
        <p:nvSpPr>
          <p:cNvPr id="2141514366" name="Content Placeholder 2"/>
          <p:cNvSpPr>
            <a:spLocks noGrp="1"/>
          </p:cNvSpPr>
          <p:nvPr>
            <p:ph idx="1"/>
          </p:nvPr>
        </p:nvSpPr>
        <p:spPr bwMode="auto">
          <a:xfrm>
            <a:off x="1261782" y="1825623"/>
            <a:ext cx="9668434" cy="4351338"/>
          </a:xfrm>
        </p:spPr>
        <p:txBody>
          <a:bodyPr/>
          <a:lstStyle/>
          <a:p>
            <a:pPr lvl="0">
              <a:defRPr/>
            </a:pPr>
            <a:r>
              <a:rPr lang="fr-FR" sz="2600" b="0" i="1" u="none" strike="noStrike" cap="none" spc="0">
                <a:solidFill>
                  <a:srgbClr val="404040"/>
                </a:solidFill>
                <a:latin typeface="Source Sans Pro"/>
                <a:ea typeface="Source Sans Pro"/>
                <a:cs typeface="Source Sans Pro"/>
              </a:rPr>
              <a:t>Population, ages 15-64 (% of total)</a:t>
            </a:r>
            <a:endParaRPr sz="2600"/>
          </a:p>
          <a:p>
            <a:pPr lvl="0">
              <a:defRPr/>
            </a:pPr>
            <a:r>
              <a:rPr lang="fr-FR" sz="2600" b="0" i="1" u="none" strike="noStrike" cap="none" spc="0">
                <a:solidFill>
                  <a:srgbClr val="404040"/>
                </a:solidFill>
                <a:latin typeface="Source Sans Pro"/>
                <a:ea typeface="Source Sans Pro"/>
                <a:cs typeface="Source Sans Pro"/>
              </a:rPr>
              <a:t>Population, total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40 1">
      <a:dk1>
        <a:srgbClr val="000000"/>
      </a:dk1>
      <a:lt1>
        <a:srgbClr val="404040"/>
      </a:lt1>
      <a:dk2>
        <a:srgbClr val="44546A"/>
      </a:dk2>
      <a:lt2>
        <a:srgbClr val="40404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909090"/>
      </a:hlink>
      <a:folHlink>
        <a:srgbClr val="656565"/>
      </a:folHlink>
    </a:clrScheme>
    <a:fontScheme name="Office Them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40 1">
      <a:dk1>
        <a:srgbClr val="000000"/>
      </a:dk1>
      <a:lt1>
        <a:srgbClr val="404040"/>
      </a:lt1>
      <a:dk2>
        <a:srgbClr val="44546A"/>
      </a:dk2>
      <a:lt2>
        <a:srgbClr val="40404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909090"/>
      </a:hlink>
      <a:folHlink>
        <a:srgbClr val="656565"/>
      </a:folHlink>
    </a:clrScheme>
    <a:fontScheme name="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ONLYOFFICE/8.2.2.22</Application>
  <PresentationFormat>On-screen Show (4:3)</PresentationFormat>
  <Paragraphs>0</Paragraphs>
  <Slides>25</Slides>
  <Notes>25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/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</dc:title>
  <dc:creator>Guillaume LAFON</dc:creator>
  <cp:keywords/>
  <cp:lastModifiedBy/>
  <cp:revision>2</cp:revision>
  <dcterms:created xsi:type="dcterms:W3CDTF">2025-01-16T18:39:04Z</dcterms:created>
  <dcterms:modified xsi:type="dcterms:W3CDTF">2025-01-16T22:35:52Z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2025-01-16</vt:lpwstr>
  </property>
  <property fmtid="{D5CDD505-2E9C-101B-9397-08002B2CF9AE}" pid="6" name="editor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jupyter">
    <vt:lpwstr/>
  </property>
  <property fmtid="{D5CDD505-2E9C-101B-9397-08002B2CF9AE}" pid="11" name="labels">
    <vt:lpwstr/>
  </property>
  <property fmtid="{D5CDD505-2E9C-101B-9397-08002B2CF9AE}" pid="12" name="other-links">
    <vt:lpwstr/>
  </property>
  <property fmtid="{D5CDD505-2E9C-101B-9397-08002B2CF9AE}" pid="13" name="subtitle">
    <vt:lpwstr>Analyse des données de systèmes éducatifs</vt:lpwstr>
  </property>
  <property fmtid="{D5CDD505-2E9C-101B-9397-08002B2CF9AE}" pid="14" name="toc-location">
    <vt:lpwstr>left-body</vt:lpwstr>
  </property>
  <property fmtid="{D5CDD505-2E9C-101B-9397-08002B2CF9AE}" pid="15" name="toc-title">
    <vt:lpwstr>Sommaire</vt:lpwstr>
  </property>
  <property fmtid="{D5CDD505-2E9C-101B-9397-08002B2CF9AE}" pid="16" name="top-depth">
    <vt:lpwstr>1</vt:lpwstr>
  </property>
</Properties>
</file>