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7" r:id="rId7"/>
    <p:sldId id="260" r:id="rId8"/>
    <p:sldId id="261" r:id="rId9"/>
    <p:sldId id="263" r:id="rId10"/>
    <p:sldId id="269" r:id="rId11"/>
    <p:sldId id="268" r:id="rId12"/>
    <p:sldId id="270" r:id="rId13"/>
    <p:sldId id="271" r:id="rId14"/>
    <p:sldId id="262"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89" userDrawn="1">
          <p15:clr>
            <a:srgbClr val="A4A3A4"/>
          </p15:clr>
        </p15:guide>
        <p15:guide id="2" pos="160" userDrawn="1">
          <p15:clr>
            <a:srgbClr val="A4A3A4"/>
          </p15:clr>
        </p15:guide>
        <p15:guide id="3" orient="horz" pos="1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1" d="100"/>
          <a:sy n="71" d="100"/>
        </p:scale>
        <p:origin x="690" y="78"/>
      </p:cViewPr>
      <p:guideLst>
        <p:guide orient="horz" pos="789"/>
        <p:guide pos="160"/>
        <p:guide orient="horz" pos="1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539571" y="3429000"/>
            <a:ext cx="6870861" cy="1753235"/>
          </a:xfrm>
          <a:prstGeom prst="rect">
            <a:avLst/>
          </a:prstGeom>
          <a:noFill/>
        </p:spPr>
        <p:txBody>
          <a:bodyPr wrap="square" rtlCol="0">
            <a:spAutoFit/>
          </a:bodyPr>
          <a:lstStyle/>
          <a:p>
            <a:pPr algn="ctr"/>
            <a:r>
              <a:rPr lang="en-US" altLang="en-GB" sz="3600" b="1" dirty="0">
                <a:solidFill>
                  <a:schemeClr val="bg1"/>
                </a:solidFill>
                <a:latin typeface="Calibri" panose="020F0502020204030204" pitchFamily="34" charset="0"/>
                <a:cs typeface="Times New Roman" panose="02020603050405020304" pitchFamily="18" charset="0"/>
              </a:rPr>
              <a:t>Crop and Fertilizer Recommendation System using Machine Learning</a:t>
            </a: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p:cNvPicPr>
            <a:picLocks noChangeAspect="1"/>
          </p:cNvPicPr>
          <p:nvPr/>
        </p:nvPicPr>
        <p:blipFill>
          <a:blip r:embed="rId1"/>
          <a:stretch>
            <a:fillRect/>
          </a:stretch>
        </p:blipFill>
        <p:spPr>
          <a:xfrm>
            <a:off x="489585" y="1601470"/>
            <a:ext cx="9081770" cy="4812665"/>
          </a:xfrm>
          <a:prstGeom prst="rect">
            <a:avLst/>
          </a:prstGeom>
        </p:spPr>
      </p:pic>
      <p:pic>
        <p:nvPicPr>
          <p:cNvPr id="5" name="Picture 4"/>
          <p:cNvPicPr>
            <a:picLocks noChangeAspect="1"/>
          </p:cNvPicPr>
          <p:nvPr/>
        </p:nvPicPr>
        <p:blipFill>
          <a:blip r:embed="rId2"/>
          <a:stretch>
            <a:fillRect/>
          </a:stretch>
        </p:blipFill>
        <p:spPr>
          <a:xfrm>
            <a:off x="6186170" y="3260090"/>
            <a:ext cx="5751195" cy="23133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213163"/>
                </a:solidFill>
              </a:rPr>
              <a:t>Screenshot of </a:t>
            </a:r>
            <a:r>
              <a:rPr lang="en-IN" altLang="en-US" sz="2000" b="1" dirty="0">
                <a:solidFill>
                  <a:srgbClr val="213163"/>
                </a:solidFill>
              </a:rPr>
              <a:t>Streamlit Application</a:t>
            </a:r>
            <a:r>
              <a:rPr lang="en-US" sz="2000" b="1" dirty="0">
                <a:solidFill>
                  <a:srgbClr val="213163"/>
                </a:solidFill>
              </a:rPr>
              <a:t>:  </a:t>
            </a:r>
            <a:endParaRPr lang="en-IN" sz="2000" b="1" dirty="0">
              <a:solidFill>
                <a:srgbClr val="213163"/>
              </a:solidFill>
            </a:endParaRPr>
          </a:p>
        </p:txBody>
      </p:sp>
      <p:pic>
        <p:nvPicPr>
          <p:cNvPr id="2" name="Picture 1"/>
          <p:cNvPicPr>
            <a:picLocks noChangeAspect="1"/>
          </p:cNvPicPr>
          <p:nvPr/>
        </p:nvPicPr>
        <p:blipFill>
          <a:blip r:embed="rId1"/>
          <a:stretch>
            <a:fillRect/>
          </a:stretch>
        </p:blipFill>
        <p:spPr>
          <a:xfrm>
            <a:off x="1517650" y="1584325"/>
            <a:ext cx="8900795" cy="51092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398780"/>
          </a:xfrm>
          <a:prstGeom prst="rect">
            <a:avLst/>
          </a:prstGeom>
          <a:noFill/>
        </p:spPr>
        <p:txBody>
          <a:bodyPr wrap="square">
            <a:spAutoFit/>
          </a:bodyPr>
          <a:lstStyle/>
          <a:p>
            <a:r>
              <a:rPr lang="en-US" sz="2000" b="1" dirty="0">
                <a:solidFill>
                  <a:srgbClr val="213163"/>
                </a:solidFill>
              </a:rPr>
              <a:t>Screenshot of </a:t>
            </a:r>
            <a:r>
              <a:rPr lang="en-IN" altLang="en-US" sz="2000" b="1" dirty="0">
                <a:solidFill>
                  <a:srgbClr val="213163"/>
                </a:solidFill>
              </a:rPr>
              <a:t>Streamlit Application</a:t>
            </a:r>
            <a:r>
              <a:rPr lang="en-US" sz="2000" b="1" dirty="0">
                <a:solidFill>
                  <a:srgbClr val="213163"/>
                </a:solidFill>
              </a:rPr>
              <a:t>:  </a:t>
            </a:r>
            <a:endParaRPr lang="en-IN" sz="2000" b="1" dirty="0">
              <a:solidFill>
                <a:srgbClr val="213163"/>
              </a:solidFill>
            </a:endParaRPr>
          </a:p>
        </p:txBody>
      </p:sp>
      <p:pic>
        <p:nvPicPr>
          <p:cNvPr id="4" name="Picture 3"/>
          <p:cNvPicPr>
            <a:picLocks noChangeAspect="1"/>
          </p:cNvPicPr>
          <p:nvPr/>
        </p:nvPicPr>
        <p:blipFill>
          <a:blip r:embed="rId1"/>
          <a:stretch>
            <a:fillRect/>
          </a:stretch>
        </p:blipFill>
        <p:spPr>
          <a:xfrm>
            <a:off x="847725" y="1452880"/>
            <a:ext cx="10211435" cy="53174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528320" y="1639570"/>
            <a:ext cx="10739755" cy="5068570"/>
          </a:xfrm>
          <a:prstGeom prst="rect">
            <a:avLst/>
          </a:prstGeom>
          <a:noFill/>
        </p:spPr>
        <p:txBody>
          <a:bodyPr wrap="square" rtlCol="0">
            <a:noAutofit/>
          </a:bodyPr>
          <a:p>
            <a:r>
              <a:rPr lang="en-US" altLang="en-GB" sz="1800"/>
              <a:t>The development of the Crop Recommendation System and Fertilizer Recommendation System using machine learning has shown promising results in assisting farmers with their agricultural decisions. </a:t>
            </a:r>
            <a:endParaRPr lang="en-US" altLang="en-GB" sz="1800"/>
          </a:p>
          <a:p>
            <a:endParaRPr lang="en-US" altLang="en-GB" sz="1800"/>
          </a:p>
          <a:p>
            <a:r>
              <a:rPr lang="en-US" altLang="en-GB" sz="1800" b="1"/>
              <a:t>1. Crop Recommendation System:</a:t>
            </a:r>
            <a:endParaRPr lang="en-US" altLang="en-GB" sz="1800" b="1"/>
          </a:p>
          <a:p>
            <a:r>
              <a:rPr lang="en-US" altLang="en-GB" sz="1800"/>
              <a:t>    -</a:t>
            </a:r>
            <a:r>
              <a:rPr lang="en-IN" altLang="en-US" sz="1800"/>
              <a:t> </a:t>
            </a:r>
            <a:r>
              <a:rPr lang="en-US" altLang="en-GB" sz="1800"/>
              <a:t>Achieved high accuracy in predicting the best crop to grow based on environmental and soil conditions.</a:t>
            </a:r>
            <a:endParaRPr lang="en-US" altLang="en-GB" sz="1800"/>
          </a:p>
          <a:p>
            <a:r>
              <a:rPr lang="en-US" altLang="en-GB" sz="1800"/>
              <a:t>    - Utilized a Decision Tree Classifier for model training and prediction.</a:t>
            </a:r>
            <a:endParaRPr lang="en-US" altLang="en-GB" sz="1800"/>
          </a:p>
          <a:p>
            <a:endParaRPr lang="en-US" altLang="en-GB" sz="1800"/>
          </a:p>
          <a:p>
            <a:r>
              <a:rPr lang="en-US" altLang="en-GB" sz="1800" b="1"/>
              <a:t>2. Fertilizer Recommendation System:</a:t>
            </a:r>
            <a:endParaRPr lang="en-US" altLang="en-GB" sz="1800" b="1"/>
          </a:p>
          <a:p>
            <a:r>
              <a:rPr lang="en-US" altLang="en-GB" sz="1800"/>
              <a:t>    - Successfully recommended the most suitable fertilizer based on soil type, crop type, and other relevant features.</a:t>
            </a:r>
            <a:endParaRPr lang="en-US" altLang="en-GB" sz="1800"/>
          </a:p>
          <a:p>
            <a:r>
              <a:rPr lang="en-US" altLang="en-GB" sz="1800"/>
              <a:t>    - Employed a Decision Tree Classifier to achieve accurate predictions.</a:t>
            </a:r>
            <a:endParaRPr lang="en-US" altLang="en-GB" sz="1800"/>
          </a:p>
          <a:p>
            <a:endParaRPr lang="en-US" altLang="en-GB" sz="1800"/>
          </a:p>
          <a:p>
            <a:r>
              <a:rPr lang="en-US" altLang="en-GB" sz="1800"/>
              <a:t>Both systems aim to enhance agricultural productivity and sustainability by providing data-driven recommendations, ultimately benefiting farmers and contributing to more efficient farming practices.</a:t>
            </a:r>
            <a:endParaRPr lang="en-US" altLang="en-GB" sz="1800"/>
          </a:p>
          <a:p>
            <a:endParaRPr lang="en-US" altLang="en-GB" sz="1800"/>
          </a:p>
          <a:p>
            <a:endParaRPr lang="en-US" altLang="en-GB" sz="1800"/>
          </a:p>
          <a:p>
            <a:r>
              <a:rPr lang="en-IN" altLang="en-US" sz="1800"/>
              <a:t>                                                                  </a:t>
            </a:r>
            <a:r>
              <a:rPr lang="en-IN" altLang="en-US" sz="1800" b="1"/>
              <a:t>     THANK YOU</a:t>
            </a:r>
            <a:endParaRPr lang="en-IN" altLang="en-US" sz="1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8" name="Text Box 7"/>
          <p:cNvSpPr txBox="1"/>
          <p:nvPr/>
        </p:nvSpPr>
        <p:spPr>
          <a:xfrm>
            <a:off x="319405" y="1555750"/>
            <a:ext cx="7026275" cy="4316730"/>
          </a:xfrm>
          <a:prstGeom prst="rect">
            <a:avLst/>
          </a:prstGeom>
          <a:noFill/>
        </p:spPr>
        <p:txBody>
          <a:bodyPr wrap="square" rtlCol="0">
            <a:noAutofit/>
          </a:bodyPr>
          <a:p>
            <a:pPr marL="342900" indent="-342900">
              <a:buFont typeface="Wingdings" panose="05000000000000000000" charset="0"/>
              <a:buChar char="Ø"/>
            </a:pPr>
            <a:r>
              <a:rPr lang="en-US" altLang="en-GB" sz="1800"/>
              <a:t>Understand the importance of crop and fertilizer recommendation systems in agriculture.</a:t>
            </a:r>
            <a:endParaRPr lang="en-US" altLang="en-GB" sz="1800"/>
          </a:p>
          <a:p>
            <a:endParaRPr lang="en-US" altLang="en-GB" sz="1800"/>
          </a:p>
          <a:p>
            <a:pPr marL="342900" indent="-342900">
              <a:buFont typeface="Wingdings" panose="05000000000000000000" charset="0"/>
              <a:buChar char="Ø"/>
            </a:pPr>
            <a:r>
              <a:rPr lang="en-US" altLang="en-GB" sz="1800"/>
              <a:t>Learn how to preprocess agricultural datasets for machine learning models.</a:t>
            </a:r>
            <a:endParaRPr lang="en-US" altLang="en-GB" sz="1800"/>
          </a:p>
          <a:p>
            <a:endParaRPr lang="en-US" altLang="en-GB" sz="1800"/>
          </a:p>
          <a:p>
            <a:pPr marL="342900" indent="-342900">
              <a:buFont typeface="Wingdings" panose="05000000000000000000" charset="0"/>
              <a:buChar char="Ø"/>
            </a:pPr>
            <a:r>
              <a:rPr lang="en-US" altLang="en-GB" sz="1800"/>
              <a:t>Explore various features and their distributions in the dataset.</a:t>
            </a:r>
            <a:endParaRPr lang="en-US" altLang="en-GB" sz="1800"/>
          </a:p>
          <a:p>
            <a:endParaRPr lang="en-US" altLang="en-GB" sz="1800"/>
          </a:p>
          <a:p>
            <a:pPr marL="342900" indent="-342900">
              <a:buFont typeface="Wingdings" panose="05000000000000000000" charset="0"/>
              <a:buChar char="Ø"/>
            </a:pPr>
            <a:r>
              <a:rPr lang="en-US" altLang="en-GB" sz="1800"/>
              <a:t>Implement machine learning algorithms to predict the best crops and fertilizers.</a:t>
            </a:r>
            <a:endParaRPr lang="en-US" altLang="en-GB" sz="1800"/>
          </a:p>
          <a:p>
            <a:endParaRPr lang="en-US" altLang="en-GB" sz="1800"/>
          </a:p>
          <a:p>
            <a:pPr marL="342900" indent="-342900">
              <a:buFont typeface="Wingdings" panose="05000000000000000000" charset="0"/>
              <a:buChar char="Ø"/>
            </a:pPr>
            <a:r>
              <a:rPr lang="en-US" altLang="en-GB" sz="1800"/>
              <a:t>Evaluate the performance of the machine learning models.</a:t>
            </a:r>
            <a:endParaRPr lang="en-US" altLang="en-GB" sz="1800"/>
          </a:p>
          <a:p>
            <a:endParaRPr lang="en-US" altLang="en-GB" sz="1800"/>
          </a:p>
          <a:p>
            <a:pPr marL="342900" indent="-342900">
              <a:buFont typeface="Wingdings" panose="05000000000000000000" charset="0"/>
              <a:buChar char="Ø"/>
            </a:pPr>
            <a:r>
              <a:rPr lang="en-US" altLang="en-GB" sz="1800"/>
              <a:t>Develop a user-friendly function to recommend crops and fertilizers based on input conditions.</a:t>
            </a:r>
            <a:endParaRPr lang="en-GB"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endParaRPr lang="en-IN" sz="2000" b="1" dirty="0">
              <a:solidFill>
                <a:srgbClr val="213163"/>
              </a:solidFill>
            </a:endParaRPr>
          </a:p>
        </p:txBody>
      </p:sp>
      <p:sp>
        <p:nvSpPr>
          <p:cNvPr id="4" name="Text Box 3"/>
          <p:cNvSpPr txBox="1"/>
          <p:nvPr/>
        </p:nvSpPr>
        <p:spPr>
          <a:xfrm>
            <a:off x="1649095" y="2021205"/>
            <a:ext cx="7879715" cy="3969385"/>
          </a:xfrm>
          <a:prstGeom prst="rect">
            <a:avLst/>
          </a:prstGeom>
          <a:noFill/>
        </p:spPr>
        <p:txBody>
          <a:bodyPr wrap="square" rtlCol="0">
            <a:spAutoFit/>
          </a:bodyPr>
          <a:p>
            <a:pPr marL="342900" indent="-342900">
              <a:buFont typeface="Wingdings" panose="05000000000000000000" charset="0"/>
              <a:buChar char="Ø"/>
            </a:pPr>
            <a:r>
              <a:rPr lang="en-US" altLang="en-GB" sz="1800" b="1"/>
              <a:t>Python</a:t>
            </a:r>
            <a:r>
              <a:rPr lang="en-IN" altLang="en-US" sz="1800" b="1"/>
              <a:t>:</a:t>
            </a:r>
            <a:r>
              <a:rPr lang="en-US" altLang="en-GB" sz="1800"/>
              <a:t> Programming language used for data manipulation and machine learning model implementation.</a:t>
            </a:r>
            <a:endParaRPr lang="en-US" altLang="en-GB" sz="1800"/>
          </a:p>
          <a:p>
            <a:endParaRPr lang="en-US" altLang="en-GB" sz="1800"/>
          </a:p>
          <a:p>
            <a:pPr marL="342900" indent="-342900">
              <a:buFont typeface="Wingdings" panose="05000000000000000000" charset="0"/>
              <a:buChar char="Ø"/>
            </a:pPr>
            <a:r>
              <a:rPr lang="en-US" altLang="en-GB" sz="1800" b="1"/>
              <a:t>Pandas:</a:t>
            </a:r>
            <a:r>
              <a:rPr lang="en-US" altLang="en-GB" sz="1800"/>
              <a:t> Library for data manipulation and analysis.</a:t>
            </a:r>
            <a:endParaRPr lang="en-US" altLang="en-GB" sz="1800"/>
          </a:p>
          <a:p>
            <a:endParaRPr lang="en-US" altLang="en-GB" sz="1800"/>
          </a:p>
          <a:p>
            <a:pPr marL="342900" indent="-342900">
              <a:buFont typeface="Wingdings" panose="05000000000000000000" charset="0"/>
              <a:buChar char="Ø"/>
            </a:pPr>
            <a:r>
              <a:rPr lang="en-US" altLang="en-GB" sz="1800" b="1"/>
              <a:t>NumPy:</a:t>
            </a:r>
            <a:r>
              <a:rPr lang="en-US" altLang="en-GB" sz="1800"/>
              <a:t> Library for numerical computations.</a:t>
            </a:r>
            <a:endParaRPr lang="en-US" altLang="en-GB" sz="1800"/>
          </a:p>
          <a:p>
            <a:endParaRPr lang="en-US" altLang="en-GB" sz="1800"/>
          </a:p>
          <a:p>
            <a:pPr marL="342900" indent="-342900">
              <a:buFont typeface="Wingdings" panose="05000000000000000000" charset="0"/>
              <a:buChar char="Ø"/>
            </a:pPr>
            <a:r>
              <a:rPr lang="en-US" altLang="en-GB" sz="1800" b="1"/>
              <a:t>Matplotlib:</a:t>
            </a:r>
            <a:r>
              <a:rPr lang="en-US" altLang="en-GB" sz="1800"/>
              <a:t> Library for data visualization.</a:t>
            </a:r>
            <a:endParaRPr lang="en-US" altLang="en-GB" sz="1800"/>
          </a:p>
          <a:p>
            <a:endParaRPr lang="en-US" altLang="en-GB" sz="1800"/>
          </a:p>
          <a:p>
            <a:pPr marL="342900" indent="-342900">
              <a:buFont typeface="Wingdings" panose="05000000000000000000" charset="0"/>
              <a:buChar char="Ø"/>
            </a:pPr>
            <a:r>
              <a:rPr lang="en-US" altLang="en-GB" sz="1800" b="1"/>
              <a:t>Seaborn:</a:t>
            </a:r>
            <a:r>
              <a:rPr lang="en-US" altLang="en-GB" sz="1800"/>
              <a:t> Library for statistical data visualization.</a:t>
            </a:r>
            <a:endParaRPr lang="en-US" altLang="en-GB" sz="1800"/>
          </a:p>
          <a:p>
            <a:endParaRPr lang="en-US" altLang="en-GB" sz="1800"/>
          </a:p>
          <a:p>
            <a:pPr marL="342900" indent="-342900">
              <a:buFont typeface="Wingdings" panose="05000000000000000000" charset="0"/>
              <a:buChar char="Ø"/>
            </a:pPr>
            <a:r>
              <a:rPr lang="en-US" altLang="en-GB" sz="1800" b="1"/>
              <a:t>Scikit-learn:</a:t>
            </a:r>
            <a:r>
              <a:rPr lang="en-US" altLang="en-GB" sz="1800"/>
              <a:t> Machine learning library for model building and evaluation.</a:t>
            </a:r>
            <a:endParaRPr lang="en-US" altLang="en-GB" sz="1800"/>
          </a:p>
          <a:p>
            <a:endParaRPr lang="en-US" altLang="en-GB" sz="1800"/>
          </a:p>
          <a:p>
            <a:pPr marL="342900" indent="-342900">
              <a:buFont typeface="Wingdings" panose="05000000000000000000" charset="0"/>
              <a:buChar char="Ø"/>
            </a:pPr>
            <a:r>
              <a:rPr lang="en-IN" altLang="en-US" sz="1800" b="1"/>
              <a:t>VS Code</a:t>
            </a:r>
            <a:r>
              <a:rPr lang="en-US" altLang="en-GB" sz="1800" b="1"/>
              <a:t>:</a:t>
            </a:r>
            <a:r>
              <a:rPr lang="en-US" altLang="en-GB" sz="1800"/>
              <a:t> Interactive environment for writing and running code.</a:t>
            </a:r>
            <a:endParaRPr lang="en-GB"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841375" y="1847850"/>
            <a:ext cx="10324465" cy="3969385"/>
          </a:xfrm>
          <a:prstGeom prst="rect">
            <a:avLst/>
          </a:prstGeom>
          <a:noFill/>
        </p:spPr>
        <p:txBody>
          <a:bodyPr wrap="square" rtlCol="0">
            <a:spAutoFit/>
          </a:bodyPr>
          <a:p>
            <a:r>
              <a:rPr lang="en-US" altLang="en-GB" sz="1800" b="1"/>
              <a:t>1. Data Collection:</a:t>
            </a:r>
            <a:r>
              <a:rPr lang="en-US" altLang="en-GB" sz="1800"/>
              <a:t> </a:t>
            </a:r>
            <a:endParaRPr lang="en-US" altLang="en-GB" sz="1800"/>
          </a:p>
          <a:p>
            <a:r>
              <a:rPr lang="en-US" altLang="en-GB" sz="1800"/>
              <a:t>    - Collected crop and fertilizer datasets from reliable sources.</a:t>
            </a:r>
            <a:endParaRPr lang="en-US" altLang="en-GB" sz="1800"/>
          </a:p>
          <a:p>
            <a:endParaRPr lang="en-US" altLang="en-GB" sz="1800"/>
          </a:p>
          <a:p>
            <a:r>
              <a:rPr lang="en-US" altLang="en-GB" sz="1800" b="1"/>
              <a:t>2. Data Preprocessing: </a:t>
            </a:r>
            <a:endParaRPr lang="en-US" altLang="en-GB" sz="1800" b="1"/>
          </a:p>
          <a:p>
            <a:r>
              <a:rPr lang="en-US" altLang="en-GB" sz="1800"/>
              <a:t>    - Handled missing values and duplicates.</a:t>
            </a:r>
            <a:endParaRPr lang="en-US" altLang="en-GB" sz="1800"/>
          </a:p>
          <a:p>
            <a:r>
              <a:rPr lang="en-US" altLang="en-GB" sz="1800"/>
              <a:t>    - Encoded categorical variables.</a:t>
            </a:r>
            <a:endParaRPr lang="en-US" altLang="en-GB" sz="1800"/>
          </a:p>
          <a:p>
            <a:r>
              <a:rPr lang="en-US" altLang="en-GB" sz="1800"/>
              <a:t>    - Scaled numerical features for better model performance.</a:t>
            </a:r>
            <a:endParaRPr lang="en-US" altLang="en-GB" sz="1800"/>
          </a:p>
          <a:p>
            <a:endParaRPr lang="en-US" altLang="en-GB" sz="1800"/>
          </a:p>
          <a:p>
            <a:r>
              <a:rPr lang="en-US" altLang="en-GB" sz="1800" b="1"/>
              <a:t>3. Exploratory Data Analysis (EDA): </a:t>
            </a:r>
            <a:endParaRPr lang="en-US" altLang="en-GB" sz="1800" b="1"/>
          </a:p>
          <a:p>
            <a:r>
              <a:rPr lang="en-US" altLang="en-GB" sz="1800"/>
              <a:t>    - Visualized data distributions and relationships using histograms, scatter plots, and heatmaps.</a:t>
            </a:r>
            <a:endParaRPr lang="en-US" altLang="en-GB" sz="1800"/>
          </a:p>
          <a:p>
            <a:r>
              <a:rPr lang="en-US" altLang="en-GB" sz="1800"/>
              <a:t>    - Identified patterns and correlations in the data.</a:t>
            </a:r>
            <a:endParaRPr lang="en-US" altLang="en-GB" sz="1800"/>
          </a:p>
          <a:p>
            <a:endParaRPr lang="en-US" altLang="en-GB" sz="1800"/>
          </a:p>
          <a:p>
            <a:r>
              <a:rPr lang="en-US" altLang="en-GB" sz="1800" b="1"/>
              <a:t>4. Feature Selection: </a:t>
            </a:r>
            <a:endParaRPr lang="en-US" altLang="en-GB" sz="1800" b="1"/>
          </a:p>
          <a:p>
            <a:r>
              <a:rPr lang="en-US" altLang="en-GB" sz="1800"/>
              <a:t>    - Selected relevant features for model training based on EDA insights.</a:t>
            </a:r>
            <a:endParaRPr lang="en-GB"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1198880" y="2026920"/>
            <a:ext cx="9102725" cy="3969385"/>
          </a:xfrm>
          <a:prstGeom prst="rect">
            <a:avLst/>
          </a:prstGeom>
          <a:noFill/>
        </p:spPr>
        <p:txBody>
          <a:bodyPr wrap="square" rtlCol="0">
            <a:spAutoFit/>
          </a:bodyPr>
          <a:p>
            <a:r>
              <a:rPr lang="en-US" altLang="en-GB" sz="1800" b="1">
                <a:sym typeface="+mn-ea"/>
              </a:rPr>
              <a:t>5. Model Training: </a:t>
            </a:r>
            <a:endParaRPr lang="en-US" altLang="en-GB" sz="1800" b="1"/>
          </a:p>
          <a:p>
            <a:r>
              <a:rPr lang="en-US" altLang="en-GB" sz="1800">
                <a:sym typeface="+mn-ea"/>
              </a:rPr>
              <a:t>    - Split data into training and testing sets.</a:t>
            </a:r>
            <a:endParaRPr lang="en-US" altLang="en-GB" sz="1800"/>
          </a:p>
          <a:p>
            <a:r>
              <a:rPr lang="en-US" altLang="en-GB" sz="1800">
                <a:sym typeface="+mn-ea"/>
              </a:rPr>
              <a:t>    - Trained Decision Tree Classifier models for crop and fertilizer recommendations.</a:t>
            </a:r>
            <a:endParaRPr lang="en-US" altLang="en-GB" sz="1800"/>
          </a:p>
          <a:p>
            <a:endParaRPr lang="en-US" altLang="en-GB" sz="1800"/>
          </a:p>
          <a:p>
            <a:r>
              <a:rPr lang="en-US" altLang="en-GB" sz="1800" b="1">
                <a:sym typeface="+mn-ea"/>
              </a:rPr>
              <a:t>6. Model Evaluation: </a:t>
            </a:r>
            <a:endParaRPr lang="en-US" altLang="en-GB" sz="1800" b="1"/>
          </a:p>
          <a:p>
            <a:r>
              <a:rPr lang="en-US" altLang="en-GB" sz="1800">
                <a:sym typeface="+mn-ea"/>
              </a:rPr>
              <a:t>    - Evaluated model performance using accuracy scores on test data.</a:t>
            </a:r>
            <a:endParaRPr lang="en-US" altLang="en-GB" sz="1800"/>
          </a:p>
          <a:p>
            <a:r>
              <a:rPr lang="en-US" altLang="en-GB" sz="1800">
                <a:sym typeface="+mn-ea"/>
              </a:rPr>
              <a:t>    - Fine-tuned models to improve accuracy.</a:t>
            </a:r>
            <a:endParaRPr lang="en-US" altLang="en-GB" sz="1800"/>
          </a:p>
          <a:p>
            <a:endParaRPr lang="en-US" altLang="en-GB" sz="1800"/>
          </a:p>
          <a:p>
            <a:r>
              <a:rPr lang="en-US" altLang="en-GB" sz="1800" b="1">
                <a:sym typeface="+mn-ea"/>
              </a:rPr>
              <a:t>7. Prediction Function: </a:t>
            </a:r>
            <a:endParaRPr lang="en-US" altLang="en-GB" sz="1800" b="1"/>
          </a:p>
          <a:p>
            <a:r>
              <a:rPr lang="en-US" altLang="en-GB" sz="1800">
                <a:sym typeface="+mn-ea"/>
              </a:rPr>
              <a:t>    - Developed functions to predict the best crop and fertilizer based on input conditions.</a:t>
            </a:r>
            <a:endParaRPr lang="en-US" altLang="en-GB" sz="1800"/>
          </a:p>
          <a:p>
            <a:endParaRPr lang="en-US" altLang="en-GB" sz="1800"/>
          </a:p>
          <a:p>
            <a:r>
              <a:rPr lang="en-US" altLang="en-GB" sz="1800" b="1">
                <a:sym typeface="+mn-ea"/>
              </a:rPr>
              <a:t>8. Deployment: </a:t>
            </a:r>
            <a:endParaRPr lang="en-US" altLang="en-GB" sz="1800" b="1"/>
          </a:p>
          <a:p>
            <a:r>
              <a:rPr lang="en-US" altLang="en-GB" sz="1800">
                <a:sym typeface="+mn-ea"/>
              </a:rPr>
              <a:t>    - Deployed the models in a Jupyter Notebook for interactive predictions.</a:t>
            </a:r>
            <a:endParaRPr lang="en-US" altLang="en-GB" sz="1800"/>
          </a:p>
          <a:p>
            <a:endParaRPr lang="en-GB" alt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 Box 1"/>
          <p:cNvSpPr txBox="1"/>
          <p:nvPr/>
        </p:nvSpPr>
        <p:spPr>
          <a:xfrm>
            <a:off x="1202690" y="2118360"/>
            <a:ext cx="9429115" cy="2025015"/>
          </a:xfrm>
          <a:prstGeom prst="rect">
            <a:avLst/>
          </a:prstGeom>
          <a:noFill/>
        </p:spPr>
        <p:txBody>
          <a:bodyPr wrap="square" rtlCol="0">
            <a:noAutofit/>
          </a:bodyPr>
          <a:p>
            <a:endParaRPr lang="en-US" altLang="en-GB"/>
          </a:p>
          <a:p>
            <a:r>
              <a:rPr lang="en-US" altLang="en-GB" sz="1800"/>
              <a:t>The goal of this project is to develop a machine learning-based recommendation system for crops and fertilizers. The system aims to assist farmers in making informed decisions about the best crops to grow and the most suitable fertilizers to use based on various environmental and soil conditions. By leveraging data analysis and predictive modeling, the project seeks to enhance agricultural productivity and sustainability.</a:t>
            </a:r>
            <a:endParaRPr lang="en-US" altLang="en-GB" sz="1800"/>
          </a:p>
          <a:p>
            <a:endParaRPr lang="en-US" altLang="en-GB"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647065" y="1638935"/>
            <a:ext cx="10490200" cy="1202690"/>
          </a:xfrm>
          <a:prstGeom prst="rect">
            <a:avLst/>
          </a:prstGeom>
          <a:noFill/>
        </p:spPr>
        <p:txBody>
          <a:bodyPr wrap="square" rtlCol="0">
            <a:noAutofit/>
          </a:bodyPr>
          <a:p>
            <a:r>
              <a:rPr lang="en-US" altLang="en-GB" sz="1800"/>
              <a:t>The solution involves developing two machine learning-based recommendation systems: one for crop recommendation and another for fertilizer recommendation. </a:t>
            </a:r>
            <a:endParaRPr lang="en-US" altLang="en-GB" sz="1800"/>
          </a:p>
          <a:p>
            <a:endParaRPr lang="en-US" altLang="en-GB" sz="1800"/>
          </a:p>
          <a:p>
            <a:r>
              <a:rPr lang="en-US" altLang="en-GB" sz="1800" b="1"/>
              <a:t>1.</a:t>
            </a:r>
            <a:r>
              <a:rPr lang="en-IN" altLang="en-US" sz="1800" b="1"/>
              <a:t> </a:t>
            </a:r>
            <a:r>
              <a:rPr lang="en-US" altLang="en-GB" sz="1800" b="1"/>
              <a:t>Crop Recommendation System:</a:t>
            </a:r>
            <a:endParaRPr lang="en-US" altLang="en-GB" sz="1800" b="1"/>
          </a:p>
          <a:p>
            <a:endParaRPr lang="en-US" altLang="en-GB"/>
          </a:p>
          <a:p>
            <a:endParaRPr lang="en-US" altLang="en-GB"/>
          </a:p>
          <a:p>
            <a:endParaRPr lang="en-US" altLang="en-GB"/>
          </a:p>
        </p:txBody>
      </p:sp>
      <p:pic>
        <p:nvPicPr>
          <p:cNvPr id="4" name="Picture 3"/>
          <p:cNvPicPr>
            <a:picLocks noChangeAspect="1"/>
          </p:cNvPicPr>
          <p:nvPr/>
        </p:nvPicPr>
        <p:blipFill>
          <a:blip r:embed="rId1"/>
          <a:stretch>
            <a:fillRect/>
          </a:stretch>
        </p:blipFill>
        <p:spPr>
          <a:xfrm>
            <a:off x="5233035" y="2364105"/>
            <a:ext cx="4562475" cy="4314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p:cNvPicPr>
            <a:picLocks noChangeAspect="1"/>
          </p:cNvPicPr>
          <p:nvPr/>
        </p:nvPicPr>
        <p:blipFill>
          <a:blip r:embed="rId1"/>
          <a:stretch>
            <a:fillRect/>
          </a:stretch>
        </p:blipFill>
        <p:spPr>
          <a:xfrm>
            <a:off x="537845" y="1454785"/>
            <a:ext cx="7940675" cy="5240020"/>
          </a:xfrm>
          <a:prstGeom prst="rect">
            <a:avLst/>
          </a:prstGeom>
        </p:spPr>
      </p:pic>
      <p:pic>
        <p:nvPicPr>
          <p:cNvPr id="7" name="Picture 6"/>
          <p:cNvPicPr>
            <a:picLocks noChangeAspect="1"/>
          </p:cNvPicPr>
          <p:nvPr/>
        </p:nvPicPr>
        <p:blipFill>
          <a:blip r:embed="rId2"/>
          <a:stretch>
            <a:fillRect/>
          </a:stretch>
        </p:blipFill>
        <p:spPr>
          <a:xfrm>
            <a:off x="7291705" y="3831590"/>
            <a:ext cx="4476750" cy="16954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423545" y="1649095"/>
            <a:ext cx="7059930" cy="591820"/>
          </a:xfrm>
          <a:prstGeom prst="rect">
            <a:avLst/>
          </a:prstGeom>
          <a:noFill/>
        </p:spPr>
        <p:txBody>
          <a:bodyPr wrap="square" rtlCol="0">
            <a:noAutofit/>
          </a:bodyPr>
          <a:p>
            <a:r>
              <a:rPr lang="en-US" altLang="en-GB" sz="1800" b="1">
                <a:sym typeface="+mn-ea"/>
              </a:rPr>
              <a:t>2. Fertilizer Recommendation System</a:t>
            </a:r>
            <a:endParaRPr lang="en-US" altLang="en-GB" sz="1800" b="1"/>
          </a:p>
          <a:p>
            <a:endParaRPr lang="en-US" altLang="en-GB"/>
          </a:p>
          <a:p>
            <a:endParaRPr lang="en-US" altLang="en-GB"/>
          </a:p>
        </p:txBody>
      </p:sp>
      <p:pic>
        <p:nvPicPr>
          <p:cNvPr id="5" name="Picture 4"/>
          <p:cNvPicPr>
            <a:picLocks noChangeAspect="1"/>
          </p:cNvPicPr>
          <p:nvPr/>
        </p:nvPicPr>
        <p:blipFill>
          <a:blip r:embed="rId1"/>
          <a:stretch>
            <a:fillRect/>
          </a:stretch>
        </p:blipFill>
        <p:spPr>
          <a:xfrm>
            <a:off x="3350895" y="2240915"/>
            <a:ext cx="4543425" cy="4019550"/>
          </a:xfrm>
          <a:prstGeom prst="rect">
            <a:avLst/>
          </a:prstGeom>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3810</Words>
  <Application>WPS Presentation</Application>
  <PresentationFormat>Widescreen</PresentationFormat>
  <Paragraphs>117</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Calibri</vt:lpstr>
      <vt:lpstr>Times New Roman</vt:lpstr>
      <vt:lpstr>Microsoft YaHei</vt:lpstr>
      <vt:lpstr>Arial Unicode MS</vt:lpstr>
      <vt:lpstr>Consolas</vt:lpstr>
      <vt:lpstr>Wingdings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BYLAPUDI LAHARI 21BCE9969</cp:lastModifiedBy>
  <cp:revision>5</cp:revision>
  <dcterms:created xsi:type="dcterms:W3CDTF">2024-12-31T09:40:00Z</dcterms:created>
  <dcterms:modified xsi:type="dcterms:W3CDTF">2025-02-09T07:29:58Z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E944C0DFDE694187A79F88353487999F_12</vt:lpwstr>
  </property>
  <property fmtid="{D5CDD505-2E9C-101B-9397-08002B2CF9AE}" pid="3" name="KSOProductBuildVer">
    <vt:lpwstr>2057-12.2.0.19821</vt:lpwstr>
  </property>
</Properties>
</file>