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0" r:id="rId1"/>
  </p:sldMasterIdLst>
  <p:notesMasterIdLst>
    <p:notesMasterId r:id="rId16"/>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2213" autoAdjust="0"/>
  </p:normalViewPr>
  <p:slideViewPr>
    <p:cSldViewPr snapToGrid="0">
      <p:cViewPr varScale="1">
        <p:scale>
          <a:sx n="95" d="100"/>
          <a:sy n="95" d="100"/>
        </p:scale>
        <p:origin x="58" y="91"/>
      </p:cViewPr>
      <p:guideLst>
        <p:guide orient="horz" pos="2160"/>
        <p:guide pos="3840"/>
      </p:guideLst>
    </p:cSldViewPr>
  </p:slideViewPr>
  <p:outlineViewPr>
    <p:cViewPr>
      <p:scale>
        <a:sx n="33" d="100"/>
        <a:sy n="33" d="100"/>
      </p:scale>
      <p:origin x="0" y="-297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14:03:33.794"/>
    </inkml:context>
    <inkml:brush xml:id="br0">
      <inkml:brushProperty name="width" value="0.2" units="cm"/>
      <inkml:brushProperty name="height" value="0.2" units="cm"/>
      <inkml:brushProperty name="color" value="#FFFFFF"/>
    </inkml:brush>
  </inkml:definitions>
  <inkml:trace contextRef="#ctx0" brushRef="#br0">1430 5 24575,'-693'0'0,"690"0"0,0 0 0,0 0 0,-1 1 0,1-1 0,0 1 0,0 0 0,0 0 0,-1 0 0,1 0 0,0 0 0,0 1 0,1-1 0,-1 1 0,0 0 0,0 0 0,1 0 0,-3 3 0,3-4 0,1 1 0,0 0 0,0-1 0,0 1 0,1 0 0,-1 0 0,0 0 0,1 0 0,-1-1 0,1 1 0,-1 0 0,1 0 0,0 0 0,0 0 0,0 0 0,0 0 0,0 0 0,0 0 0,1 0 0,-1 0 0,1 0 0,-1 0 0,1 0 0,0-1 0,-1 1 0,1 0 0,0 0 0,0-1 0,0 1 0,2 1 0,1 2 0,0-1 0,0 1 0,1-1 0,-1 0 0,1 0 0,0-1 0,0 0 0,0 0 0,0 0 0,0 0 0,1-1 0,0 0 0,-1 0 0,1 0 0,0-1 0,11 2 0,9-1 0,0 0 0,42-4 0,-29 1 0,94 5 0,173 27 0,-150-12 0,-54-6 0,-17-2 0,125 1 0,-206-13 0,0 1 0,0-1 0,0 0 0,0 0 0,0 0 0,-1 0 0,1-1 0,0 0 0,6-3 0,-10 5 0,1-1 0,0 1 0,0-1 0,0 0 0,-1 1 0,1-1 0,0 1 0,-1-1 0,1 0 0,0 0 0,-1 1 0,1-1 0,-1 0 0,1 0 0,-1 0 0,1 0 0,-1 1 0,0-1 0,0 0 0,1 0 0,-1 0 0,0 0 0,0 0 0,0 0 0,0 0 0,0 0 0,0 0 0,0 0 0,0 0 0,0 0 0,-1 0 0,1 0 0,0 0 0,-1 1 0,1-1 0,0 0 0,-1 0 0,1 0 0,-1 0 0,1 1 0,-1-1 0,0 0 0,1 0 0,-1 1 0,0-1 0,-1 0 0,-1-2 0,0 1 0,0 0 0,-1 0 0,1 0 0,-1 0 0,1 1 0,-1 0 0,0-1 0,1 1 0,-1 1 0,0-1 0,0 0 0,-5 1 0,-57 1 0,42 0 0,2-1 0,-26 3 0,0-3 0,0-2 0,-88-15 0,66 6 0,0 2 0,0 3 0,-98 5 0,110 2 0,48-2 0,-1-1 0,1 1 0,-1-2 0,1 1 0,0-2 0,-19-7 0,-32-10 0,14 12 0,0 3 0,0 1 0,-60 2 0,44 4 0,-96-3 0,152 1 0,0 0 0,0-1 0,1 0 0,-1 0 0,1-1 0,-1 0 0,-5-4 0,5 4 0,0-1 0,0 1 0,0 0 0,0 1 0,-13-3 0,-13 1 0,0 2 0,0 2 0,-44 4 0,72-3 0,1 0 0,-1 1 0,0-1 0,1 1 0,-1 0 0,1 0 0,-1 1 0,-6 4 0,7-4 0,-1 0 0,0 0 0,0-1 0,0 1 0,-1-1 0,-9 3 0,-16-4 0,27-1 0,0 0 0,-1 0 0,1 0 0,0 0 0,-1 1 0,1-1 0,0 1 0,-1 1 0,1-1 0,0 0 0,-7 4 0,11-4 0,1 0 0,-1 0 0,0 0 0,0 0 0,1 0 0,-1 0 0,1 0 0,-1 0 0,1 0 0,-1 0 0,1-1 0,-1 1 0,1 0 0,0 0 0,-1-1 0,1 1 0,0 0 0,0-1 0,0 1 0,1 0 0,18 16 0,-8-10 0,1-1 0,-1 0 0,1-1 0,0 0 0,0-1 0,0 0 0,1-1 0,21 2 0,-6-2 0,1-2 0,57-6 0,-84 5-57,0-1 0,0 0 1,0 0-1,1 0 0,-1 0 0,0 0 0,0-1 0,-1 1 0,1-1 0,0 0 0,0 0 1,-1 0-1,1 0 0,-1 0 0,0 0 0,0-1 0,0 1 0,0-1 0,0 0 1,0 0-1,-1 1 0,1-1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14:03:41.711"/>
    </inkml:context>
    <inkml:brush xml:id="br0">
      <inkml:brushProperty name="width" value="0.2" units="cm"/>
      <inkml:brushProperty name="height" value="0.2" units="cm"/>
      <inkml:brushProperty name="color" value="#FFFFFF"/>
    </inkml:brush>
  </inkml:definitions>
  <inkml:trace contextRef="#ctx0" brushRef="#br0">1561 0 24575,'-16'2'0,"0"0"0,0 1 0,1 0 0,-25 9 0,-7 2 0,-22 4 0,34-8 0,0-2 0,0-1 0,-1-2 0,-52 2 0,42-8 0,25-1 0,1 1 0,-1 1 0,1 1 0,-1 1 0,1 0 0,0 2 0,0 0 0,-20 8 0,0 2 0,-65 15 0,103-25 0,8 1 0,10 2 0,13-2 0,0-2 0,0 0 0,1-2 0,45-4 0,-6 1 0,38 4 0,102-4 0,-183-2 0,0-1 0,32-10 0,33-6 0,-47 15 0,-3-1 0,75-2 0,-40 10 0,-45-1 0,-24 0 0,-8 0 0,-360 0 0,341-1 0,0-1 0,-27-6 0,-30-3 0,-441 9 0,264 4 0,161 0 0,-103-5 0,136-7 0,43 6 0,1 1 0,-25-2 0,-70 5-1365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14:03:43.070"/>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6:39:07.705"/>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6:39:11.891"/>
    </inkml:context>
    <inkml:brush xml:id="br0">
      <inkml:brushProperty name="width" value="0.2" units="cm"/>
      <inkml:brushProperty name="height" value="0.2" units="cm"/>
      <inkml:brushProperty name="color" value="#FFFFFF"/>
    </inkml:brush>
  </inkml:definitions>
  <inkml:trace contextRef="#ctx0" brushRef="#br0">895 1 24575,'-6'5'0,"1"0"0,-1-1 0,0 0 0,-1 0 0,1 0 0,-1 0 0,0-1 0,-14 4 0,-63 11 0,34-8 0,5-1 0,-1-2 0,0-2 0,0-2 0,0-1 0,-57-7 0,81 2 0,20 2 0,1 0 0,-1 1 0,0-1 0,0 1 0,0 0 0,0-1 0,0 1 0,0 0 0,0 0 0,1 0 0,-1 0 0,0 1 0,0-1 0,0 1 0,0-1 0,0 1 0,0-1 0,1 1 0,-1 0 0,0 0 0,1 0 0,-1 0 0,0 0 0,1 0 0,0 1 0,-1-1 0,1 0 0,0 1 0,-3 2 0,1-1 0,0 0 0,0 0 0,0 0 0,0-1 0,-1 1 0,1-1 0,-1 0 0,0 0 0,1 0 0,-1 0 0,0-1 0,0 0 0,0 1 0,-1-1 0,-3 0 0,-10 1 0,-1-1 0,-24-1 0,29-1 0,1 1 0,-1 0 0,0 1 0,-15 3 0,26-3 0,-4 1 0,1 0 0,-1 0 0,1 0 0,0 1 0,-8 3 0,13-5 0,1-1 0,0 0 0,-1 0 0,1 1 0,0-1 0,-1 0 0,1 1 0,0-1 0,-1 0 0,1 1 0,0-1 0,-1 1 0,1-1 0,0 0 0,0 1 0,0-1 0,-1 1 0,1-1 0,0 1 0,0-1 0,0 1 0,0-1 0,0 1 0,0-1 0,0 1 0,0-1 0,0 1 0,0-1 0,0 1 0,0 0 0,1 0 0,1 1 0,-1-1 0,0 1 0,0-1 0,1 0 0,-1 1 0,1-1 0,-1 0 0,1 0 0,-1 0 0,1 0 0,0 0 0,1 0 0,13 6 0,0-1 0,0-1 0,0 0 0,1-1 0,0-1 0,28 2 0,109-6 0,-67-1 0,-64 2 0,-1 0 0,1-2 0,0-1 0,-1 0 0,1-2 0,-1 0 0,42-18 0,-49 17 0,0 1 0,0 1 0,1 0 0,-1 0 0,1 2 0,0 0 0,20 0 0,-6 3 0,1 1 0,54 11 0,-15-5 0,-54-7 0,0 0 0,0 1 0,0 1 0,28 9 0,-23-5 0,-1-1 0,1-1 0,0 0 0,0-2 0,25 1 0,111-5 0,-63-1 0,-29 1 0,70 3 0,-122-1-227,-1 1-1,0 1 1,0 0-1,-1 0 1,17 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4A5C3-E5AF-495D-B168-BB0E3AE8FB72}" type="datetimeFigureOut">
              <a:rPr lang="en-IN" smtClean="0"/>
              <a:pPr/>
              <a:t>15-09-2022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6ADB3-151A-4545-BD2A-7046FB779640}" type="slidenum">
              <a:rPr lang="en-IN" smtClean="0"/>
              <a:pPr/>
              <a:t>‹#›</a:t>
            </a:fld>
            <a:endParaRPr lang="en-IN"/>
          </a:p>
        </p:txBody>
      </p:sp>
    </p:spTree>
    <p:extLst>
      <p:ext uri="{BB962C8B-B14F-4D97-AF65-F5344CB8AC3E}">
        <p14:creationId xmlns:p14="http://schemas.microsoft.com/office/powerpoint/2010/main" val="7171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19BA-EF13-489A-45B0-ED35FB581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944FEE-8B45-AC5D-29F8-2394EB1D4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CBA1B0-B04F-BF83-6BC5-D944458B6296}"/>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a:extLst>
              <a:ext uri="{FF2B5EF4-FFF2-40B4-BE49-F238E27FC236}">
                <a16:creationId xmlns:a16="http://schemas.microsoft.com/office/drawing/2014/main" id="{B0B4B683-DD94-EBEC-730B-5FE73B56D1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3294B5-F230-E125-A380-22D935A2BC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316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7E0E-8D7E-02AF-DE1C-992B2DEEAC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E64095-DBCB-9BAF-5FD2-8828F1B8B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D0F4B-5AEF-5539-8016-4A57E3058A30}"/>
              </a:ext>
            </a:extLst>
          </p:cNvPr>
          <p:cNvSpPr>
            <a:spLocks noGrp="1"/>
          </p:cNvSpPr>
          <p:nvPr>
            <p:ph type="dt" sz="half" idx="10"/>
          </p:nvPr>
        </p:nvSpPr>
        <p:spPr/>
        <p:txBody>
          <a:bodyPr/>
          <a:lstStyle/>
          <a:p>
            <a:fld id="{55C6B4A9-1611-4792-9094-5F34BCA07E0B}" type="datetimeFigureOut">
              <a:rPr lang="en-US" smtClean="0"/>
              <a:pPr/>
              <a:t>9/15/2022</a:t>
            </a:fld>
            <a:endParaRPr lang="en-US" dirty="0"/>
          </a:p>
        </p:txBody>
      </p:sp>
      <p:sp>
        <p:nvSpPr>
          <p:cNvPr id="5" name="Footer Placeholder 4">
            <a:extLst>
              <a:ext uri="{FF2B5EF4-FFF2-40B4-BE49-F238E27FC236}">
                <a16:creationId xmlns:a16="http://schemas.microsoft.com/office/drawing/2014/main" id="{9CF18C79-70CF-2F56-00F9-F19C1CCC14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AC583-8D1B-FA1E-2B15-FF061DA3988C}"/>
              </a:ext>
            </a:extLst>
          </p:cNvPr>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val="301902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5E1FF-AAF3-B8D1-3DED-3E0B0FAACF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206B53-99EA-DB68-F1D5-102488D44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7C990-7D80-B7C9-CAF0-A0E624A0762D}"/>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a:extLst>
              <a:ext uri="{FF2B5EF4-FFF2-40B4-BE49-F238E27FC236}">
                <a16:creationId xmlns:a16="http://schemas.microsoft.com/office/drawing/2014/main" id="{CD3FAFE4-2984-D661-0834-E50C4315E3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F6BBFE-0650-F2AE-F282-C2044FE429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2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29D1-33D2-FD43-2F22-09EFC2BA59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32CEC7-69C4-C428-88E9-6410ADB5CA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D61EA-5E18-60B5-484E-4F4FE5905DA1}"/>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a:extLst>
              <a:ext uri="{FF2B5EF4-FFF2-40B4-BE49-F238E27FC236}">
                <a16:creationId xmlns:a16="http://schemas.microsoft.com/office/drawing/2014/main" id="{7EFA055D-E40A-CFC1-8154-3D6155E648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4F0125-228D-81EE-9DAF-13E2BDE81F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21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2251-26B4-FE38-461A-241FEECBA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14C3A5-6150-89B7-AA03-7A6F47882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4AF1E4-CF26-9A8D-8F4A-8A0A298F38A7}"/>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5" name="Footer Placeholder 4">
            <a:extLst>
              <a:ext uri="{FF2B5EF4-FFF2-40B4-BE49-F238E27FC236}">
                <a16:creationId xmlns:a16="http://schemas.microsoft.com/office/drawing/2014/main" id="{205DD27B-9105-BBAA-B6A8-C44131E342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BE9892-E745-31EC-50E7-C890D73227D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970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7EDC-2E7B-67A5-4214-63B928E556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1FF8F7-3197-C54B-454D-E222B50E5B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384674-8DC2-CC08-3775-330EC35CF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F1521E-99CC-037D-9046-0A06AD1D8A18}"/>
              </a:ext>
            </a:extLst>
          </p:cNvPr>
          <p:cNvSpPr>
            <a:spLocks noGrp="1"/>
          </p:cNvSpPr>
          <p:nvPr>
            <p:ph type="dt" sz="half" idx="10"/>
          </p:nvPr>
        </p:nvSpPr>
        <p:spPr/>
        <p:txBody>
          <a:bodyPr/>
          <a:lstStyle/>
          <a:p>
            <a:fld id="{EB712588-04B1-427B-82EE-E8DB90309F08}" type="datetimeFigureOut">
              <a:rPr lang="en-US" smtClean="0"/>
              <a:pPr/>
              <a:t>9/15/2022</a:t>
            </a:fld>
            <a:endParaRPr lang="en-US" dirty="0"/>
          </a:p>
        </p:txBody>
      </p:sp>
      <p:sp>
        <p:nvSpPr>
          <p:cNvPr id="6" name="Footer Placeholder 5">
            <a:extLst>
              <a:ext uri="{FF2B5EF4-FFF2-40B4-BE49-F238E27FC236}">
                <a16:creationId xmlns:a16="http://schemas.microsoft.com/office/drawing/2014/main" id="{F531E4F3-D077-C4D7-5B98-010AD74F153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0FADCC-4DCA-9E0B-412E-A0FBAF2165FE}"/>
              </a:ext>
            </a:extLst>
          </p:cNvPr>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73334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B017-872D-553F-90CC-1CAE36F6E9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0C3FE9-94FC-43C0-47A4-81149C01D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1424E1-A2AD-D309-1EAA-9C6B3404FB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3FC138-9384-1C89-8578-B1F97D02D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CB72A-980B-9323-1CCD-601C0F3A5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AE70D6-7CE7-3F4C-E010-FA06FE6AFF74}"/>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8" name="Footer Placeholder 7">
            <a:extLst>
              <a:ext uri="{FF2B5EF4-FFF2-40B4-BE49-F238E27FC236}">
                <a16:creationId xmlns:a16="http://schemas.microsoft.com/office/drawing/2014/main" id="{36D0DDE8-36F9-EA34-89E2-040EFE84B3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F1B5435-081A-6539-166C-796856E9A82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75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FC32-E38B-8179-ED8B-9186AD86E6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436041-F6DA-5126-66B4-E8DDDEC32A9A}"/>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4" name="Footer Placeholder 3">
            <a:extLst>
              <a:ext uri="{FF2B5EF4-FFF2-40B4-BE49-F238E27FC236}">
                <a16:creationId xmlns:a16="http://schemas.microsoft.com/office/drawing/2014/main" id="{4A81989A-C865-F5D0-D1A3-EAAA2CB9393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ADC43E5-B9BB-81D4-45F1-8C6765BE68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4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7E06D-9B35-20E2-32C8-BFE7D67AA5DA}"/>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3" name="Footer Placeholder 2">
            <a:extLst>
              <a:ext uri="{FF2B5EF4-FFF2-40B4-BE49-F238E27FC236}">
                <a16:creationId xmlns:a16="http://schemas.microsoft.com/office/drawing/2014/main" id="{9A551349-BFE0-3EA9-FCE8-47C7217AD97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70C2D2-4988-E488-43AA-D93CE1D418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75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248D2-730C-D1C9-D889-85E8ED64C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699CF4-46DD-7A5D-FDB6-B8AC56CEB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2286B3-208A-2BE4-5E5E-FF008AF1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FE428-B9D2-6DC5-84D4-3A5D087D4BCE}"/>
              </a:ext>
            </a:extLst>
          </p:cNvPr>
          <p:cNvSpPr>
            <a:spLocks noGrp="1"/>
          </p:cNvSpPr>
          <p:nvPr>
            <p:ph type="dt" sz="half" idx="10"/>
          </p:nvPr>
        </p:nvSpPr>
        <p:spPr/>
        <p:txBody>
          <a:bodyPr/>
          <a:lstStyle/>
          <a:p>
            <a:fld id="{42A54C80-263E-416B-A8E0-580EDEADCBDC}" type="datetimeFigureOut">
              <a:rPr lang="en-US" smtClean="0"/>
              <a:pPr/>
              <a:t>9/15/2022</a:t>
            </a:fld>
            <a:endParaRPr lang="en-US" dirty="0"/>
          </a:p>
        </p:txBody>
      </p:sp>
      <p:sp>
        <p:nvSpPr>
          <p:cNvPr id="6" name="Footer Placeholder 5">
            <a:extLst>
              <a:ext uri="{FF2B5EF4-FFF2-40B4-BE49-F238E27FC236}">
                <a16:creationId xmlns:a16="http://schemas.microsoft.com/office/drawing/2014/main" id="{1BC6892A-9FEE-579E-FB86-B1AA2DAF8A2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ECC639-4294-0885-BEFB-2BEA96D689C5}"/>
              </a:ext>
            </a:extLst>
          </p:cNvPr>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val="171010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159B-B26F-F03F-14DF-0A13EE449C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9D79B1-FB81-4A20-0943-BE3B9E31E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D302DE-B0A0-69BA-EAC9-EEBABCD17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BACCE-1007-C05F-15A2-48A9FDC5842C}"/>
              </a:ext>
            </a:extLst>
          </p:cNvPr>
          <p:cNvSpPr>
            <a:spLocks noGrp="1"/>
          </p:cNvSpPr>
          <p:nvPr>
            <p:ph type="dt" sz="half" idx="10"/>
          </p:nvPr>
        </p:nvSpPr>
        <p:spPr/>
        <p:txBody>
          <a:bodyPr/>
          <a:lstStyle/>
          <a:p>
            <a:fld id="{B61BEF0D-F0BB-DE4B-95CE-6DB70DBA9567}" type="datetimeFigureOut">
              <a:rPr lang="en-US" smtClean="0"/>
              <a:pPr/>
              <a:t>9/15/2022</a:t>
            </a:fld>
            <a:endParaRPr lang="en-US" dirty="0"/>
          </a:p>
        </p:txBody>
      </p:sp>
      <p:sp>
        <p:nvSpPr>
          <p:cNvPr id="6" name="Footer Placeholder 5">
            <a:extLst>
              <a:ext uri="{FF2B5EF4-FFF2-40B4-BE49-F238E27FC236}">
                <a16:creationId xmlns:a16="http://schemas.microsoft.com/office/drawing/2014/main" id="{AEAC3E06-E306-21C7-5155-D15E6B654E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4D387-7679-22A7-47F3-E268FA79D5D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10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70EDD-5565-859D-EE1B-E44DA5CBC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F4434-7EA8-DF2F-0061-F7C80D12A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6CF8A-A8A9-BCDD-BDD8-D33A340AD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9/15/2022</a:t>
            </a:fld>
            <a:endParaRPr lang="en-US" dirty="0"/>
          </a:p>
        </p:txBody>
      </p:sp>
      <p:sp>
        <p:nvSpPr>
          <p:cNvPr id="5" name="Footer Placeholder 4">
            <a:extLst>
              <a:ext uri="{FF2B5EF4-FFF2-40B4-BE49-F238E27FC236}">
                <a16:creationId xmlns:a16="http://schemas.microsoft.com/office/drawing/2014/main" id="{4F848AEE-F649-A361-0F9A-5F24F6B02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BF7070C-969B-A0AE-3B67-BA1CB6E2DB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659119"/>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who.int/hrh/links/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6256" y="2667885"/>
            <a:ext cx="8623052" cy="1037787"/>
          </a:xfrm>
        </p:spPr>
        <p:txBody>
          <a:bodyPr>
            <a:normAutofit/>
          </a:bodyPr>
          <a:lstStyle/>
          <a:p>
            <a:pPr algn="ctr"/>
            <a:r>
              <a:rPr lang="en-US" sz="2400" b="1" dirty="0"/>
              <a:t>Heart Disease Prediction using Machine Learning Techniques </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10" name="Subtitle 9"/>
          <p:cNvSpPr>
            <a:spLocks noGrp="1"/>
          </p:cNvSpPr>
          <p:nvPr>
            <p:ph type="subTitle" idx="1"/>
          </p:nvPr>
        </p:nvSpPr>
        <p:spPr>
          <a:xfrm>
            <a:off x="637310" y="3975977"/>
            <a:ext cx="10958946" cy="2438678"/>
          </a:xfrm>
        </p:spPr>
        <p:txBody>
          <a:bodyPr>
            <a:normAutofit fontScale="92500" lnSpcReduction="20000"/>
          </a:bodyPr>
          <a:lstStyle/>
          <a:p>
            <a:pPr lvl="7" algn="l"/>
            <a:r>
              <a:rPr lang="en-IN" sz="2000" b="1" dirty="0">
                <a:solidFill>
                  <a:schemeClr val="accent1">
                    <a:lumMod val="50000"/>
                  </a:schemeClr>
                </a:solidFill>
                <a:latin typeface="Times New Roman" panose="02020603050405020304" pitchFamily="18" charset="0"/>
                <a:cs typeface="Times New Roman" panose="02020603050405020304" pitchFamily="18" charset="0"/>
              </a:rPr>
              <a:t>				Batch No: 6</a:t>
            </a:r>
          </a:p>
          <a:p>
            <a:pPr lvl="7" algn="l"/>
            <a:endParaRPr lang="en-IN" sz="2000" b="1" dirty="0">
              <a:latin typeface="Times New Roman" panose="02020603050405020304" pitchFamily="18" charset="0"/>
              <a:cs typeface="Times New Roman" panose="02020603050405020304" pitchFamily="18" charset="0"/>
            </a:endParaRPr>
          </a:p>
          <a:p>
            <a:pPr lvl="7" algn="l"/>
            <a:r>
              <a:rPr lang="en-IN" sz="2000" b="1" dirty="0">
                <a:latin typeface="Times New Roman" panose="02020603050405020304" pitchFamily="18" charset="0"/>
                <a:cs typeface="Times New Roman" panose="02020603050405020304" pitchFamily="18" charset="0"/>
              </a:rPr>
              <a:t>				Major Project carried out by:</a:t>
            </a:r>
          </a:p>
          <a:p>
            <a:pPr lvl="3" algn="l"/>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           	</a:t>
            </a:r>
            <a:r>
              <a:rPr lang="en-IN" sz="2000" b="1" dirty="0">
                <a:solidFill>
                  <a:srgbClr val="0070C0"/>
                </a:solidFill>
                <a:latin typeface="Times New Roman" panose="02020603050405020304" pitchFamily="18" charset="0"/>
                <a:cs typeface="Times New Roman" panose="02020603050405020304" pitchFamily="18" charset="0"/>
              </a:rPr>
              <a:t>         </a:t>
            </a:r>
          </a:p>
          <a:p>
            <a:pPr lvl="3" algn="l"/>
            <a:r>
              <a:rPr lang="en-IN" sz="2000" b="1" dirty="0">
                <a:solidFill>
                  <a:srgbClr val="0070C0"/>
                </a:solidFill>
                <a:latin typeface="Times New Roman" panose="02020603050405020304" pitchFamily="18" charset="0"/>
                <a:cs typeface="Times New Roman" panose="02020603050405020304" pitchFamily="18" charset="0"/>
              </a:rPr>
              <a:t>		        		 		     </a:t>
            </a:r>
            <a:r>
              <a:rPr lang="pt-BR" dirty="0"/>
              <a:t>A. Lahari : 197R1A04C1</a:t>
            </a:r>
          </a:p>
          <a:p>
            <a:pPr lvl="3" algn="l"/>
            <a:r>
              <a:rPr lang="pt-BR" dirty="0"/>
              <a:t>                                                                                                                            A. Venkata Lokesh : 197R1A04C3</a:t>
            </a:r>
          </a:p>
          <a:p>
            <a:pPr lvl="3" algn="l"/>
            <a:r>
              <a:rPr lang="pt-BR" dirty="0"/>
              <a:t>                                                                                                                            P. Dharani : 197R1A04H1 </a:t>
            </a:r>
          </a:p>
          <a:p>
            <a:pPr lvl="3" algn="l"/>
            <a:r>
              <a:rPr lang="pt-BR" dirty="0"/>
              <a:t>                                                                                                                            B. Shashank : 197R1A04H6</a:t>
            </a:r>
          </a:p>
          <a:p>
            <a:pPr lvl="3" algn="l"/>
            <a:r>
              <a:rPr lang="pt-BR" dirty="0"/>
              <a:t>                                                                                                                            T. Shravani : 197R1A04H7</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853" y="2022454"/>
            <a:ext cx="2125581" cy="1075172"/>
          </a:xfrm>
          <a:prstGeom prst="rect">
            <a:avLst/>
          </a:prstGeom>
        </p:spPr>
      </p:pic>
      <p:sp>
        <p:nvSpPr>
          <p:cNvPr id="7" name="TextBox 6"/>
          <p:cNvSpPr txBox="1"/>
          <p:nvPr/>
        </p:nvSpPr>
        <p:spPr>
          <a:xfrm>
            <a:off x="1039091" y="4087082"/>
            <a:ext cx="4250736" cy="677108"/>
          </a:xfrm>
          <a:prstGeom prst="rect">
            <a:avLst/>
          </a:prstGeom>
          <a:noFill/>
        </p:spPr>
        <p:txBody>
          <a:bodyPr wrap="square" rtlCol="0">
            <a:spAutoFit/>
          </a:bodyPr>
          <a:lstStyle/>
          <a:p>
            <a:pPr algn="just"/>
            <a:r>
              <a:rPr lang="en-IN" sz="2000" b="1" dirty="0">
                <a:solidFill>
                  <a:srgbClr val="7030A0"/>
                </a:solidFill>
                <a:latin typeface="Times New Roman" panose="02020603050405020304" pitchFamily="18" charset="0"/>
                <a:cs typeface="Times New Roman" panose="02020603050405020304" pitchFamily="18" charset="0"/>
              </a:rPr>
              <a:t>Under the guidance of: </a:t>
            </a:r>
          </a:p>
          <a:p>
            <a:r>
              <a:rPr lang="en-US" dirty="0"/>
              <a:t>A. VAMSHIDHAR REDDY</a:t>
            </a:r>
          </a:p>
        </p:txBody>
      </p:sp>
      <p:sp>
        <p:nvSpPr>
          <p:cNvPr id="8" name="TextBox 7"/>
          <p:cNvSpPr txBox="1"/>
          <p:nvPr/>
        </p:nvSpPr>
        <p:spPr>
          <a:xfrm>
            <a:off x="2679033" y="1399309"/>
            <a:ext cx="6523122" cy="369332"/>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Department of  Electronics &amp; Communication Engineering</a:t>
            </a:r>
            <a:endParaRPr lang="en-US" dirty="0"/>
          </a:p>
        </p:txBody>
      </p:sp>
      <p:sp>
        <p:nvSpPr>
          <p:cNvPr id="9" name="Title 1"/>
          <p:cNvSpPr txBox="1">
            <a:spLocks/>
          </p:cNvSpPr>
          <p:nvPr/>
        </p:nvSpPr>
        <p:spPr>
          <a:xfrm>
            <a:off x="208547" y="291309"/>
            <a:ext cx="10844464" cy="1037787"/>
          </a:xfrm>
          <a:prstGeom prst="rect">
            <a:avLst/>
          </a:prstGeom>
        </p:spPr>
        <p:txBody>
          <a:bodyPr vert="horz" lIns="45720" rIns="45720" bIns="45720"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2"/>
                </a:solidFill>
                <a:effectLst>
                  <a:outerShdw blurRad="53975" dist="22860" dir="5400000" algn="tl" rotWithShape="0">
                    <a:srgbClr val="000000">
                      <a:alpha val="55000"/>
                    </a:srgbClr>
                  </a:outerShdw>
                </a:effectLst>
                <a:uLnTx/>
                <a:uFillTx/>
                <a:latin typeface="+mj-lt"/>
                <a:ea typeface="+mj-ea"/>
                <a:cs typeface="+mj-cs"/>
              </a:rPr>
              <a:t>CMR Technical Campus</a:t>
            </a:r>
            <a:r>
              <a:rPr kumimoji="0" lang="en-US" sz="2800" b="1" i="0" u="none" strike="noStrike" kern="1200" cap="none" spc="0" normalizeH="0" noProof="0" dirty="0">
                <a:ln>
                  <a:noFill/>
                </a:ln>
                <a:solidFill>
                  <a:schemeClr val="accent2"/>
                </a:solidFill>
                <a:effectLst>
                  <a:outerShdw blurRad="53975" dist="22860" dir="5400000" algn="tl" rotWithShape="0">
                    <a:srgbClr val="000000">
                      <a:alpha val="55000"/>
                    </a:srgbClr>
                  </a:outerShdw>
                </a:effectLst>
                <a:uLnTx/>
                <a:uFillTx/>
                <a:latin typeface="+mj-lt"/>
                <a:ea typeface="+mj-ea"/>
                <a:cs typeface="+mj-cs"/>
              </a:rPr>
              <a:t>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noProof="0" dirty="0">
                <a:ln>
                  <a:noFill/>
                </a:ln>
                <a:solidFill>
                  <a:schemeClr val="accent2"/>
                </a:solidFill>
                <a:effectLst>
                  <a:outerShdw blurRad="53975" dist="22860" dir="5400000" algn="tl" rotWithShape="0">
                    <a:srgbClr val="000000">
                      <a:alpha val="55000"/>
                    </a:srgbClr>
                  </a:outerShdw>
                </a:effectLst>
                <a:uLnTx/>
                <a:uFillTx/>
                <a:latin typeface="+mj-lt"/>
                <a:ea typeface="+mj-ea"/>
                <a:cs typeface="+mj-cs"/>
              </a:rPr>
              <a:t>(UGC Autonomous)</a:t>
            </a:r>
            <a:endParaRPr kumimoji="0" lang="en-IN" sz="2800" b="1" i="0" u="none" strike="noStrike" kern="1200" cap="none" spc="0" normalizeH="0" baseline="0" noProof="0" dirty="0">
              <a:ln>
                <a:noFill/>
              </a:ln>
              <a:solidFill>
                <a:schemeClr val="accent2"/>
              </a:solidFill>
              <a:effectLst>
                <a:outerShdw blurRad="53975" dist="22860" dir="5400000" algn="tl" rotWithShape="0">
                  <a:srgbClr val="000000">
                    <a:alpha val="55000"/>
                  </a:srgbClr>
                </a:outerShdw>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874694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249C0D-EF00-408D-1F18-3F3D8BA065B3}"/>
              </a:ext>
            </a:extLst>
          </p:cNvPr>
          <p:cNvSpPr txBox="1"/>
          <p:nvPr/>
        </p:nvSpPr>
        <p:spPr>
          <a:xfrm>
            <a:off x="192505" y="120317"/>
            <a:ext cx="11686674" cy="6555641"/>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8. thalach {maximum heart rate achieved} : People how achieved a maximum more than 140 are more likely to have heart disease.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9. exang {exercise-induced angina}: people with a value of 0 (No ==&gt; angina induced by exercise) have more heart disease than people with a value of 1(Yes ==&gt; angina induced by exercise)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10. Old peak: type of chest pain and maximum heart rate achieved are also important for predicting heart disease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11. slope: The slope of the peak exercise ST segment is the most important subject to predict heart disease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12. ca {number of major vessels (0-3) stained by fluoroscopy}: the more blood movement the better, so people with ca equal to 0 are more likely to have heart disease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13. thal {thallium stress result}: People with a thal value of 2 (defect corrected: once was a defect but ok now) are more likely to have heart disease.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14. target: The goal of our heart disease prediction project is to determine if a patient should be diagnosed with heart disease The score for</a:t>
            </a:r>
          </a:p>
          <a:p>
            <a:pPr marL="0" indent="0">
              <a:buNone/>
            </a:pPr>
            <a:r>
              <a:rPr lang="en-US" sz="2000" dirty="0">
                <a:latin typeface="Arial" panose="020B0604020202020204" pitchFamily="34" charset="0"/>
                <a:cs typeface="Arial" panose="020B0604020202020204" pitchFamily="34" charset="0"/>
              </a:rPr>
              <a:t> Random Forest Classifier based on percentage.</a:t>
            </a:r>
            <a:endParaRPr lang="en-IN" sz="2000" dirty="0"/>
          </a:p>
        </p:txBody>
      </p:sp>
    </p:spTree>
    <p:extLst>
      <p:ext uri="{BB962C8B-B14F-4D97-AF65-F5344CB8AC3E}">
        <p14:creationId xmlns:p14="http://schemas.microsoft.com/office/powerpoint/2010/main" val="361097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0227ED-A9CE-2701-ECAC-F885CE9CD0B1}"/>
              </a:ext>
            </a:extLst>
          </p:cNvPr>
          <p:cNvSpPr txBox="1"/>
          <p:nvPr/>
        </p:nvSpPr>
        <p:spPr>
          <a:xfrm>
            <a:off x="810125" y="272716"/>
            <a:ext cx="8815137" cy="7417415"/>
          </a:xfrm>
          <a:prstGeom prst="rect">
            <a:avLst/>
          </a:prstGeom>
          <a:noFill/>
        </p:spPr>
        <p:txBody>
          <a:bodyPr wrap="square" rtlCol="0">
            <a:spAutoFit/>
          </a:bodyPr>
          <a:lstStyle/>
          <a:p>
            <a:pPr marL="285750" indent="-285750" algn="l">
              <a:buFont typeface="Wingdings" panose="05000000000000000000" pitchFamily="2" charset="2"/>
              <a:buChar char="Ø"/>
            </a:pPr>
            <a:r>
              <a:rPr lang="en-IN" sz="2800" b="1" i="0" dirty="0">
                <a:solidFill>
                  <a:srgbClr val="000000"/>
                </a:solidFill>
                <a:effectLst/>
                <a:latin typeface="Helvetica Neue"/>
              </a:rPr>
              <a:t>Import libraries</a:t>
            </a:r>
          </a:p>
          <a:p>
            <a:pPr algn="l"/>
            <a:r>
              <a:rPr lang="en-IN" sz="2800" b="1" i="0" dirty="0">
                <a:solidFill>
                  <a:srgbClr val="000000"/>
                </a:solidFill>
                <a:effectLst/>
                <a:latin typeface="Helvetica Neue"/>
              </a:rPr>
              <a:t>       </a:t>
            </a:r>
          </a:p>
          <a:p>
            <a:pPr marL="285750" indent="-285750">
              <a:buFont typeface="Wingdings" panose="05000000000000000000" pitchFamily="2" charset="2"/>
              <a:buChar char="Ø"/>
            </a:pPr>
            <a:r>
              <a:rPr lang="en-IN" sz="2800" b="1" i="0" dirty="0">
                <a:solidFill>
                  <a:srgbClr val="000000"/>
                </a:solidFill>
                <a:effectLst/>
                <a:latin typeface="Helvetica Neue"/>
              </a:rPr>
              <a:t>Import dataset</a:t>
            </a:r>
          </a:p>
          <a:p>
            <a:pPr marL="285750" indent="-285750">
              <a:buFont typeface="Wingdings" panose="05000000000000000000" pitchFamily="2" charset="2"/>
              <a:buChar char="Ø"/>
            </a:pPr>
            <a:endParaRPr lang="en-IN" sz="2800" b="1" i="0" dirty="0">
              <a:solidFill>
                <a:srgbClr val="000000"/>
              </a:solidFill>
              <a:effectLst/>
              <a:latin typeface="Helvetica Neue"/>
            </a:endParaRPr>
          </a:p>
          <a:p>
            <a:pPr marL="285750" indent="-285750" algn="l">
              <a:buFont typeface="Wingdings" panose="05000000000000000000" pitchFamily="2" charset="2"/>
              <a:buChar char="Ø"/>
            </a:pPr>
            <a:r>
              <a:rPr lang="en-IN" sz="2800" b="1" i="0" dirty="0">
                <a:solidFill>
                  <a:srgbClr val="000000"/>
                </a:solidFill>
                <a:effectLst/>
                <a:latin typeface="Helvetica Neue"/>
              </a:rPr>
              <a:t>Understanding the data</a:t>
            </a:r>
          </a:p>
          <a:p>
            <a:pPr marL="285750" indent="-285750" algn="l">
              <a:buFont typeface="Wingdings" panose="05000000000000000000" pitchFamily="2" charset="2"/>
              <a:buChar char="Ø"/>
            </a:pPr>
            <a:endParaRPr lang="en-IN" sz="2800" b="1" i="0" dirty="0">
              <a:solidFill>
                <a:srgbClr val="000000"/>
              </a:solidFill>
              <a:effectLst/>
              <a:latin typeface="Helvetica Neue"/>
            </a:endParaRPr>
          </a:p>
          <a:p>
            <a:pPr marL="285750" indent="-285750" algn="l">
              <a:buFont typeface="Wingdings" panose="05000000000000000000" pitchFamily="2" charset="2"/>
              <a:buChar char="Ø"/>
            </a:pPr>
            <a:r>
              <a:rPr lang="en-IN" sz="2800" b="1" dirty="0">
                <a:solidFill>
                  <a:srgbClr val="000000"/>
                </a:solidFill>
                <a:latin typeface="Helvetica Neue"/>
              </a:rPr>
              <a:t>Data Processing</a:t>
            </a:r>
          </a:p>
          <a:p>
            <a:pPr marL="285750" indent="-285750" algn="l">
              <a:buFont typeface="Wingdings" panose="05000000000000000000" pitchFamily="2" charset="2"/>
              <a:buChar char="Ø"/>
            </a:pPr>
            <a:endParaRPr lang="en-IN" sz="2800" b="1" dirty="0">
              <a:solidFill>
                <a:srgbClr val="000000"/>
              </a:solidFill>
              <a:latin typeface="Helvetica Neue"/>
            </a:endParaRPr>
          </a:p>
          <a:p>
            <a:pPr marL="285750" indent="-285750" algn="l">
              <a:buFont typeface="Wingdings" panose="05000000000000000000" pitchFamily="2" charset="2"/>
              <a:buChar char="Ø"/>
            </a:pPr>
            <a:r>
              <a:rPr lang="en-IN" sz="2800" b="1" i="0" dirty="0">
                <a:solidFill>
                  <a:srgbClr val="000000"/>
                </a:solidFill>
                <a:effectLst/>
                <a:latin typeface="Helvetica Neue"/>
              </a:rPr>
              <a:t>Using Machine Learning Algorithms:</a:t>
            </a:r>
          </a:p>
          <a:p>
            <a:pPr marL="285750" indent="-285750" algn="l">
              <a:buFont typeface="Wingdings" panose="05000000000000000000" pitchFamily="2" charset="2"/>
              <a:buChar char="Ø"/>
            </a:pPr>
            <a:endParaRPr lang="en-IN" sz="2800" b="1" i="0" dirty="0">
              <a:solidFill>
                <a:srgbClr val="000000"/>
              </a:solidFill>
              <a:effectLst/>
              <a:latin typeface="Helvetica Neue"/>
            </a:endParaRPr>
          </a:p>
          <a:p>
            <a:pPr algn="l"/>
            <a:r>
              <a:rPr lang="en-IN" b="0" i="0" dirty="0">
                <a:solidFill>
                  <a:srgbClr val="000000"/>
                </a:solidFill>
                <a:effectLst/>
                <a:latin typeface="Helvetica Neue"/>
              </a:rPr>
              <a:t>         1.K Neighbors Classifier </a:t>
            </a:r>
          </a:p>
          <a:p>
            <a:pPr algn="l"/>
            <a:endParaRPr lang="en-IN" sz="1400" b="0" i="0" dirty="0">
              <a:solidFill>
                <a:srgbClr val="000000"/>
              </a:solidFill>
              <a:effectLst/>
              <a:latin typeface="Arial" panose="020B0604020202020204" pitchFamily="34" charset="0"/>
              <a:cs typeface="Arial" panose="020B0604020202020204" pitchFamily="34" charset="0"/>
            </a:endParaRPr>
          </a:p>
          <a:p>
            <a:pPr marL="0" indent="0" algn="l">
              <a:buNone/>
            </a:pPr>
            <a:r>
              <a:rPr lang="en-IN" b="0" i="0" dirty="0">
                <a:solidFill>
                  <a:srgbClr val="000000"/>
                </a:solidFill>
                <a:effectLst/>
                <a:latin typeface="Helvetica Neue"/>
              </a:rPr>
              <a:t>         2.Support Vector Classifier </a:t>
            </a:r>
          </a:p>
          <a:p>
            <a:pPr marL="0" indent="0" algn="l">
              <a:buNone/>
            </a:pPr>
            <a:endParaRPr lang="en-IN" b="0" i="0" dirty="0">
              <a:solidFill>
                <a:srgbClr val="000000"/>
              </a:solidFill>
              <a:effectLst/>
              <a:latin typeface="Helvetica Neue"/>
            </a:endParaRPr>
          </a:p>
          <a:p>
            <a:pPr marL="0" indent="0" algn="l">
              <a:buNone/>
            </a:pPr>
            <a:r>
              <a:rPr lang="en-IN" b="0" i="0" dirty="0">
                <a:solidFill>
                  <a:srgbClr val="000000"/>
                </a:solidFill>
                <a:effectLst/>
                <a:latin typeface="Helvetica Neue"/>
              </a:rPr>
              <a:t>         3.Decision Tree Classifier</a:t>
            </a:r>
          </a:p>
          <a:p>
            <a:pPr marL="0" indent="0" algn="l">
              <a:buNone/>
            </a:pPr>
            <a:endParaRPr lang="en-IN" b="0" i="0" dirty="0">
              <a:solidFill>
                <a:srgbClr val="000000"/>
              </a:solidFill>
              <a:effectLst/>
              <a:latin typeface="Helvetica Neue"/>
            </a:endParaRPr>
          </a:p>
          <a:p>
            <a:pPr marL="0" indent="0" algn="l">
              <a:buNone/>
            </a:pPr>
            <a:r>
              <a:rPr lang="en-IN" b="0" i="0" dirty="0">
                <a:solidFill>
                  <a:srgbClr val="000000"/>
                </a:solidFill>
                <a:effectLst/>
                <a:latin typeface="Helvetica Neue"/>
              </a:rPr>
              <a:t>         4.Random Forest Classifier</a:t>
            </a:r>
          </a:p>
          <a:p>
            <a:pPr marL="0" indent="0" algn="l">
              <a:buNone/>
            </a:pPr>
            <a:endParaRPr lang="en-IN" b="0" i="0" dirty="0">
              <a:solidFill>
                <a:srgbClr val="000000"/>
              </a:solidFill>
              <a:effectLst/>
              <a:latin typeface="Helvetica Neue"/>
            </a:endParaRPr>
          </a:p>
          <a:p>
            <a:pPr algn="l"/>
            <a:endParaRPr lang="en-IN" sz="2800" b="1" i="0" dirty="0">
              <a:solidFill>
                <a:srgbClr val="000000"/>
              </a:solidFill>
              <a:effectLst/>
              <a:latin typeface="Helvetica Neue"/>
            </a:endParaRPr>
          </a:p>
          <a:p>
            <a:pPr algn="l"/>
            <a:r>
              <a:rPr lang="en-IN" sz="2800" b="1" dirty="0">
                <a:solidFill>
                  <a:srgbClr val="000000"/>
                </a:solidFill>
                <a:latin typeface="Helvetica Neue"/>
              </a:rPr>
              <a:t>    </a:t>
            </a:r>
            <a:endParaRPr lang="en-IN" sz="2800" b="1" i="0" dirty="0">
              <a:solidFill>
                <a:srgbClr val="000000"/>
              </a:solidFill>
              <a:effectLst/>
              <a:latin typeface="Helvetica Neue"/>
            </a:endParaRPr>
          </a:p>
        </p:txBody>
      </p:sp>
    </p:spTree>
    <p:extLst>
      <p:ext uri="{BB962C8B-B14F-4D97-AF65-F5344CB8AC3E}">
        <p14:creationId xmlns:p14="http://schemas.microsoft.com/office/powerpoint/2010/main" val="26579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5747DC-5C79-52E4-4676-550A6A61943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RESULT</a:t>
            </a:r>
            <a:r>
              <a:rPr lang="en-IN" dirty="0">
                <a:latin typeface="Arial" panose="020B0604020202020204" pitchFamily="34" charset="0"/>
                <a:cs typeface="Arial" panose="020B0604020202020204" pitchFamily="34" charset="0"/>
              </a:rPr>
              <a:t>:</a:t>
            </a:r>
          </a:p>
        </p:txBody>
      </p:sp>
      <p:sp>
        <p:nvSpPr>
          <p:cNvPr id="5" name="Content Placeholder 4">
            <a:extLst>
              <a:ext uri="{FF2B5EF4-FFF2-40B4-BE49-F238E27FC236}">
                <a16:creationId xmlns:a16="http://schemas.microsoft.com/office/drawing/2014/main" id="{F5697688-2605-A6A4-2D18-49C301FBC76B}"/>
              </a:ext>
            </a:extLst>
          </p:cNvPr>
          <p:cNvSpPr>
            <a:spLocks noGrp="1"/>
          </p:cNvSpPr>
          <p:nvPr>
            <p:ph idx="1"/>
          </p:nvPr>
        </p:nvSpPr>
        <p:spPr/>
        <p:txBody>
          <a:bodyPr/>
          <a:lstStyle/>
          <a:p>
            <a:r>
              <a:rPr lang="en-US" dirty="0"/>
              <a:t>At the end of our experiment, result shows that K Neighbor and Random Forest performed very well in comparison to SVM and Decision tree. Model developed with K Neighbor gives 87% accuracy which is 4% greater than the SVM and approximately 8% greater than Decision tree. In the same way, model build with Random Forest gives best prediction result with 84% accuracy, which is itself less accurate than K Neighbor for heart disease prediction. Unfortunately, we did not find decision tree suitable for our data.</a:t>
            </a:r>
            <a:endParaRPr lang="en-IN" dirty="0"/>
          </a:p>
        </p:txBody>
      </p:sp>
    </p:spTree>
    <p:extLst>
      <p:ext uri="{BB962C8B-B14F-4D97-AF65-F5344CB8AC3E}">
        <p14:creationId xmlns:p14="http://schemas.microsoft.com/office/powerpoint/2010/main" val="369984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60D3-956D-26D6-A471-93F14739C1D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08ADE12-BEAF-939F-6ACD-8E56F977A282}"/>
              </a:ext>
            </a:extLst>
          </p:cNvPr>
          <p:cNvSpPr>
            <a:spLocks noGrp="1"/>
          </p:cNvSpPr>
          <p:nvPr>
            <p:ph idx="1"/>
          </p:nvPr>
        </p:nvSpPr>
        <p:spPr>
          <a:xfrm>
            <a:off x="1018674" y="1143835"/>
            <a:ext cx="10335126" cy="4351338"/>
          </a:xfrm>
        </p:spPr>
        <p:txBody>
          <a:bodyPr>
            <a:normAutofit fontScale="62500" lnSpcReduction="20000"/>
          </a:bodyPr>
          <a:lstStyle/>
          <a:p>
            <a:pPr marL="0" indent="0">
              <a:buNone/>
            </a:pPr>
            <a:endParaRPr lang="en-US" dirty="0"/>
          </a:p>
          <a:p>
            <a:endParaRPr lang="en-US" dirty="0"/>
          </a:p>
          <a:p>
            <a:r>
              <a:rPr lang="en-US" dirty="0">
                <a:latin typeface="Arial" panose="020B0604020202020204" pitchFamily="34" charset="0"/>
                <a:cs typeface="Arial" panose="020B0604020202020204" pitchFamily="34" charset="0"/>
              </a:rPr>
              <a:t>In this project, We used Machine Learning to predict whether a person is</a:t>
            </a:r>
          </a:p>
          <a:p>
            <a:pPr marL="0" indent="0">
              <a:buNone/>
            </a:pPr>
            <a:r>
              <a:rPr lang="en-US" dirty="0">
                <a:latin typeface="Arial" panose="020B0604020202020204" pitchFamily="34" charset="0"/>
                <a:cs typeface="Arial" panose="020B0604020202020204" pitchFamily="34" charset="0"/>
              </a:rPr>
              <a:t>   suffering from a heart disease. After importing the data, we analyzed it</a:t>
            </a:r>
          </a:p>
          <a:p>
            <a:pPr marL="0" indent="0">
              <a:buNone/>
            </a:pPr>
            <a:r>
              <a:rPr lang="en-US" dirty="0">
                <a:latin typeface="Arial" panose="020B0604020202020204" pitchFamily="34" charset="0"/>
                <a:cs typeface="Arial" panose="020B0604020202020204" pitchFamily="34" charset="0"/>
              </a:rPr>
              <a:t>   using plots. Then, we generated dummy variables for categorical features and</a:t>
            </a:r>
          </a:p>
          <a:p>
            <a:pPr marL="0" indent="0">
              <a:buNone/>
            </a:pPr>
            <a:r>
              <a:rPr lang="en-US" dirty="0">
                <a:latin typeface="Arial" panose="020B0604020202020204" pitchFamily="34" charset="0"/>
                <a:cs typeface="Arial" panose="020B0604020202020204" pitchFamily="34" charset="0"/>
              </a:rPr>
              <a:t>   scaled other features.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We then applied four Machine Learning algorithms, `</a:t>
            </a:r>
            <a:r>
              <a:rPr lang="en-US" b="1" dirty="0">
                <a:latin typeface="Arial" panose="020B0604020202020204" pitchFamily="34" charset="0"/>
                <a:cs typeface="Arial" panose="020B0604020202020204" pitchFamily="34" charset="0"/>
              </a:rPr>
              <a:t>K Neighbors Classifier</a:t>
            </a: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Support Vector Classifier</a:t>
            </a:r>
            <a:r>
              <a:rPr lang="en-US" dirty="0">
                <a:latin typeface="Arial" panose="020B0604020202020204" pitchFamily="34" charset="0"/>
                <a:cs typeface="Arial" panose="020B0604020202020204" pitchFamily="34" charset="0"/>
              </a:rPr>
              <a:t>`, `D</a:t>
            </a:r>
            <a:r>
              <a:rPr lang="en-US" b="1" dirty="0">
                <a:latin typeface="Arial" panose="020B0604020202020204" pitchFamily="34" charset="0"/>
                <a:cs typeface="Arial" panose="020B0604020202020204" pitchFamily="34" charset="0"/>
              </a:rPr>
              <a:t>ecision Tree Classifier</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Random Forest</a:t>
            </a:r>
          </a:p>
          <a:p>
            <a:pPr marL="0" indent="0">
              <a:buNone/>
            </a:pPr>
            <a:r>
              <a:rPr lang="en-US" b="1" dirty="0">
                <a:latin typeface="Arial" panose="020B0604020202020204" pitchFamily="34" charset="0"/>
                <a:cs typeface="Arial" panose="020B0604020202020204" pitchFamily="34" charset="0"/>
              </a:rPr>
              <a:t>     Classifier</a:t>
            </a:r>
            <a:r>
              <a:rPr lang="en-US" dirty="0">
                <a:latin typeface="Arial" panose="020B0604020202020204" pitchFamily="34" charset="0"/>
                <a:cs typeface="Arial" panose="020B0604020202020204" pitchFamily="34" charset="0"/>
              </a:rPr>
              <a:t>`. We varied parameters across each model to improve their scores.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the end, `</a:t>
            </a:r>
            <a:r>
              <a:rPr lang="en-US" b="1" dirty="0">
                <a:latin typeface="Arial" panose="020B0604020202020204" pitchFamily="34" charset="0"/>
                <a:cs typeface="Arial" panose="020B0604020202020204" pitchFamily="34" charset="0"/>
              </a:rPr>
              <a:t>K Neighbors Classifier</a:t>
            </a:r>
            <a:r>
              <a:rPr lang="en-US" dirty="0">
                <a:latin typeface="Arial" panose="020B0604020202020204" pitchFamily="34" charset="0"/>
                <a:cs typeface="Arial" panose="020B0604020202020204" pitchFamily="34" charset="0"/>
              </a:rPr>
              <a:t>` achieved the highest score of “87%” with 8 nearest</a:t>
            </a:r>
          </a:p>
          <a:p>
            <a:pPr marL="0" indent="0">
              <a:buNone/>
            </a:pPr>
            <a:r>
              <a:rPr lang="en-US" dirty="0">
                <a:latin typeface="Arial" panose="020B0604020202020204" pitchFamily="34" charset="0"/>
                <a:cs typeface="Arial" panose="020B0604020202020204" pitchFamily="34" charset="0"/>
              </a:rPr>
              <a:t>    neighbors.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10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AACB-B60A-3099-E940-D86E2C81B48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REFERENCES</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7E62143-712E-D3EB-1E28-98298C9C5BA0}"/>
              </a:ext>
            </a:extLst>
          </p:cNvPr>
          <p:cNvSpPr>
            <a:spLocks noGrp="1"/>
          </p:cNvSpPr>
          <p:nvPr>
            <p:ph idx="1"/>
          </p:nvPr>
        </p:nvSpPr>
        <p:spPr/>
        <p:txBody>
          <a:bodyPr>
            <a:normAutofit fontScale="62500" lnSpcReduction="20000"/>
          </a:bodyPr>
          <a:lstStyle/>
          <a:p>
            <a:r>
              <a:rPr lang="en-IN" dirty="0"/>
              <a:t>  </a:t>
            </a:r>
            <a:r>
              <a:rPr lang="en-IN" dirty="0">
                <a:hlinkClick r:id="rId2"/>
              </a:rPr>
              <a:t>https://www.who.int/hrh/links/en/</a:t>
            </a:r>
            <a:endParaRPr lang="en-IN" dirty="0"/>
          </a:p>
          <a:p>
            <a:r>
              <a:rPr lang="en-IN" dirty="0"/>
              <a:t>  https://en.wikipedia.org/wiki/Machine_learning </a:t>
            </a:r>
          </a:p>
          <a:p>
            <a:r>
              <a:rPr lang="en-IN" dirty="0"/>
              <a:t> S. </a:t>
            </a:r>
            <a:r>
              <a:rPr lang="en-IN" dirty="0" err="1"/>
              <a:t>Pouriyeh</a:t>
            </a:r>
            <a:r>
              <a:rPr lang="en-IN" dirty="0"/>
              <a:t>, S. Vahid, G. </a:t>
            </a:r>
            <a:r>
              <a:rPr lang="en-IN" dirty="0" err="1"/>
              <a:t>Sannino</a:t>
            </a:r>
            <a:r>
              <a:rPr lang="en-IN" dirty="0"/>
              <a:t>, G. De Pietro, H. </a:t>
            </a:r>
            <a:r>
              <a:rPr lang="en-IN" dirty="0" err="1"/>
              <a:t>Arabnia</a:t>
            </a:r>
            <a:r>
              <a:rPr lang="en-IN" dirty="0"/>
              <a:t> and J. Gutierrez, "A comprehensive investigation and comparison of Machine Learning Techniques in the domain of heart disease," 2017 IEEE Symposium on Computers and Communications (ISCC), Heraklion, 2017, pp. 204-207, </a:t>
            </a:r>
            <a:r>
              <a:rPr lang="en-IN" dirty="0" err="1"/>
              <a:t>doi</a:t>
            </a:r>
            <a:r>
              <a:rPr lang="en-IN" dirty="0"/>
              <a:t>: 10.1109/ISCC.2017.8024530. </a:t>
            </a:r>
          </a:p>
          <a:p>
            <a:r>
              <a:rPr lang="en-IN" dirty="0"/>
              <a:t> S. Dhar, K. Roy, T. Dey, P. Datta and A. Biswas, "A Hybrid Machine Learning Approach for Prediction of Heart Diseases," 2018 4th International Conference on Computing Communication and Automation (ICCCA), Greater Noida, India, 2018, pp. 1-6, </a:t>
            </a:r>
            <a:r>
              <a:rPr lang="en-IN" dirty="0" err="1"/>
              <a:t>doi</a:t>
            </a:r>
            <a:r>
              <a:rPr lang="en-IN" dirty="0"/>
              <a:t>: 10.1109/CCAA.2018.8777531.</a:t>
            </a:r>
          </a:p>
          <a:p>
            <a:r>
              <a:rPr lang="en-IN" dirty="0"/>
              <a:t> C. Raju, E. </a:t>
            </a:r>
            <a:r>
              <a:rPr lang="en-IN" dirty="0" err="1"/>
              <a:t>Philipsy</a:t>
            </a:r>
            <a:r>
              <a:rPr lang="en-IN" dirty="0"/>
              <a:t>, S. Chacko, L. Padma Suresh and S. Deepa </a:t>
            </a:r>
            <a:r>
              <a:rPr lang="en-IN" dirty="0" err="1"/>
              <a:t>Rajan</a:t>
            </a:r>
            <a:r>
              <a:rPr lang="en-IN" dirty="0"/>
              <a:t>, "A Survey on Predicting Heart Disease using Data Mining Techniques," 2018 Conference on Emerging Devices and Smart Systems (ICEDSS), </a:t>
            </a:r>
            <a:r>
              <a:rPr lang="en-IN" dirty="0" err="1"/>
              <a:t>Tiruchengode</a:t>
            </a:r>
            <a:r>
              <a:rPr lang="en-IN" dirty="0"/>
              <a:t>, 2018, pp. 253-255, </a:t>
            </a:r>
            <a:r>
              <a:rPr lang="en-IN" dirty="0" err="1"/>
              <a:t>doi</a:t>
            </a:r>
            <a:r>
              <a:rPr lang="en-IN" dirty="0"/>
              <a:t>: 10.1109/ICEDSS.2018.8544333. </a:t>
            </a:r>
          </a:p>
          <a:p>
            <a:r>
              <a:rPr lang="en-IN" dirty="0"/>
              <a:t> R. </a:t>
            </a:r>
            <a:r>
              <a:rPr lang="en-IN" dirty="0" err="1"/>
              <a:t>Detrano</a:t>
            </a:r>
            <a:r>
              <a:rPr lang="en-IN" dirty="0"/>
              <a:t>, A. </a:t>
            </a:r>
            <a:r>
              <a:rPr lang="en-IN" dirty="0" err="1"/>
              <a:t>Janosi</a:t>
            </a:r>
            <a:r>
              <a:rPr lang="en-IN" dirty="0"/>
              <a:t>, W. </a:t>
            </a:r>
            <a:r>
              <a:rPr lang="en-IN" dirty="0" err="1"/>
              <a:t>Steinbrunn</a:t>
            </a:r>
            <a:r>
              <a:rPr lang="en-IN" dirty="0"/>
              <a:t>, M. </a:t>
            </a:r>
            <a:r>
              <a:rPr lang="en-IN" dirty="0" err="1"/>
              <a:t>Pfisterer</a:t>
            </a:r>
            <a:r>
              <a:rPr lang="en-IN" dirty="0"/>
              <a:t>, J.-J. </a:t>
            </a:r>
            <a:r>
              <a:rPr lang="en-IN" dirty="0" err="1"/>
              <a:t>Schmid,S</a:t>
            </a:r>
            <a:r>
              <a:rPr lang="en-IN" dirty="0"/>
              <a:t>. Sandhu, K. H. Guppy, S. Lee, and V. </a:t>
            </a:r>
            <a:r>
              <a:rPr lang="en-IN" dirty="0" err="1"/>
              <a:t>Froelicher</a:t>
            </a:r>
            <a:r>
              <a:rPr lang="en-IN" dirty="0"/>
              <a:t>, “International application of a new probability algorithm for the diagnosis of coronary artery disease,” The American journal of cardiology, vol. 64, no. 5, pp. 304–310, 1989.</a:t>
            </a:r>
          </a:p>
          <a:p>
            <a:r>
              <a:rPr lang="en-IN" dirty="0"/>
              <a:t>https://towardsdatascience.com/predicting-presence-of-heart-diseases-using-machine-learning-36f00f3edb2c</a:t>
            </a:r>
          </a:p>
        </p:txBody>
      </p:sp>
    </p:spTree>
    <p:extLst>
      <p:ext uri="{BB962C8B-B14F-4D97-AF65-F5344CB8AC3E}">
        <p14:creationId xmlns:p14="http://schemas.microsoft.com/office/powerpoint/2010/main" val="223381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5643"/>
            <a:ext cx="8596668" cy="721009"/>
          </a:xfrm>
        </p:spPr>
        <p:txBody>
          <a:bodyPr>
            <a:normAutofit/>
          </a:bodyPr>
          <a:lstStyle/>
          <a:p>
            <a:r>
              <a:rPr lang="en-IN" dirty="0">
                <a:solidFill>
                  <a:schemeClr val="accent1"/>
                </a:solidFill>
                <a:latin typeface="Times New Roman" panose="02020603050405020304" pitchFamily="18" charset="0"/>
                <a:cs typeface="Times New Roman" panose="02020603050405020304" pitchFamily="18" charset="0"/>
              </a:rPr>
              <a:t>                          </a:t>
            </a:r>
            <a:r>
              <a:rPr lang="en-IN" b="1" dirty="0">
                <a:solidFill>
                  <a:schemeClr val="accent1"/>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677333" y="796547"/>
            <a:ext cx="10364739" cy="5594482"/>
          </a:xfrm>
        </p:spPr>
        <p:txBody>
          <a:bodyPr>
            <a:normAutofit/>
          </a:bodyPr>
          <a:lstStyle/>
          <a:p>
            <a:r>
              <a:rPr lang="en-IN" b="1" dirty="0">
                <a:latin typeface="Arial" panose="020B0604020202020204" pitchFamily="34" charset="0"/>
                <a:cs typeface="Arial" panose="020B0604020202020204" pitchFamily="34" charset="0"/>
              </a:rPr>
              <a:t>Abstract</a:t>
            </a:r>
          </a:p>
          <a:p>
            <a:r>
              <a:rPr lang="en-IN" b="1" dirty="0">
                <a:latin typeface="Arial" panose="020B0604020202020204" pitchFamily="34" charset="0"/>
                <a:cs typeface="Arial" panose="020B0604020202020204" pitchFamily="34" charset="0"/>
              </a:rPr>
              <a:t>Introduction</a:t>
            </a:r>
          </a:p>
          <a:p>
            <a:r>
              <a:rPr lang="en-IN" b="1" dirty="0">
                <a:latin typeface="Arial" panose="020B0604020202020204" pitchFamily="34" charset="0"/>
                <a:cs typeface="Arial" panose="020B0604020202020204" pitchFamily="34" charset="0"/>
              </a:rPr>
              <a:t>Literature survey</a:t>
            </a:r>
          </a:p>
          <a:p>
            <a:r>
              <a:rPr lang="en-IN" b="1" dirty="0">
                <a:latin typeface="Arial" panose="020B0604020202020204" pitchFamily="34" charset="0"/>
                <a:cs typeface="Arial" panose="020B0604020202020204" pitchFamily="34" charset="0"/>
              </a:rPr>
              <a:t>Block diagram</a:t>
            </a:r>
          </a:p>
          <a:p>
            <a:r>
              <a:rPr lang="en-IN" b="1" dirty="0">
                <a:latin typeface="Arial" panose="020B0604020202020204" pitchFamily="34" charset="0"/>
                <a:cs typeface="Arial" panose="020B0604020202020204" pitchFamily="34" charset="0"/>
              </a:rPr>
              <a:t>Software Requirements</a:t>
            </a:r>
          </a:p>
          <a:p>
            <a:r>
              <a:rPr lang="en-IN" b="1" dirty="0">
                <a:latin typeface="Arial" panose="020B0604020202020204" pitchFamily="34" charset="0"/>
                <a:cs typeface="Arial" panose="020B0604020202020204" pitchFamily="34" charset="0"/>
              </a:rPr>
              <a:t>Flow chart </a:t>
            </a:r>
          </a:p>
          <a:p>
            <a:r>
              <a:rPr lang="en-IN" b="1" dirty="0">
                <a:latin typeface="Arial" panose="020B0604020202020204" pitchFamily="34" charset="0"/>
                <a:cs typeface="Arial" panose="020B0604020202020204" pitchFamily="34" charset="0"/>
              </a:rPr>
              <a:t>Algorithm </a:t>
            </a:r>
          </a:p>
          <a:p>
            <a:r>
              <a:rPr lang="en-IN" b="1" dirty="0">
                <a:latin typeface="Arial" panose="020B0604020202020204" pitchFamily="34" charset="0"/>
                <a:cs typeface="Arial" panose="020B0604020202020204" pitchFamily="34" charset="0"/>
              </a:rPr>
              <a:t>Working of the Project</a:t>
            </a:r>
          </a:p>
          <a:p>
            <a:r>
              <a:rPr lang="en-IN" b="1" dirty="0">
                <a:latin typeface="Arial" panose="020B0604020202020204" pitchFamily="34" charset="0"/>
                <a:cs typeface="Arial" panose="020B0604020202020204" pitchFamily="34" charset="0"/>
              </a:rPr>
              <a:t>Result</a:t>
            </a:r>
          </a:p>
          <a:p>
            <a:r>
              <a:rPr lang="en-IN" b="1" dirty="0">
                <a:latin typeface="Arial" panose="020B0604020202020204" pitchFamily="34" charset="0"/>
                <a:cs typeface="Arial" panose="020B0604020202020204" pitchFamily="34" charset="0"/>
              </a:rPr>
              <a:t>Conclusion</a:t>
            </a:r>
          </a:p>
          <a:p>
            <a:r>
              <a:rPr lang="en-IN" b="1" dirty="0">
                <a:latin typeface="Arial" panose="020B0604020202020204" pitchFamily="34" charset="0"/>
                <a:cs typeface="Arial" panose="020B0604020202020204" pitchFamily="34" charset="0"/>
              </a:rPr>
              <a:t>References</a:t>
            </a:r>
          </a:p>
          <a:p>
            <a:pPr marL="0" indent="0">
              <a:buNone/>
            </a:pPr>
            <a:endParaRPr lang="en-IN" sz="2400" dirty="0">
              <a:solidFill>
                <a:schemeClr val="tx1">
                  <a:lumMod val="95000"/>
                  <a:lumOff val="5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4029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9EC3-4238-8A97-441E-44966122870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ABSTRACT</a:t>
            </a:r>
            <a:r>
              <a:rPr lang="en-IN"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E1589B40-E50F-6B7A-44B1-4711D0D57F92}"/>
              </a:ext>
            </a:extLst>
          </p:cNvPr>
          <p:cNvSpPr>
            <a:spLocks noGrp="1"/>
          </p:cNvSpPr>
          <p:nvPr>
            <p:ph idx="1"/>
          </p:nvPr>
        </p:nvSpPr>
        <p:spPr>
          <a:xfrm>
            <a:off x="838200" y="1548063"/>
            <a:ext cx="10515600" cy="5165558"/>
          </a:xfrm>
        </p:spPr>
        <p:txBody>
          <a:bodyPr>
            <a:normAutofit fontScale="85000" lnSpcReduction="20000"/>
          </a:bodyPr>
          <a:lstStyle/>
          <a:p>
            <a:r>
              <a:rPr lang="en-US" dirty="0">
                <a:latin typeface="Arial" panose="020B0604020202020204" pitchFamily="34" charset="0"/>
                <a:cs typeface="Arial" panose="020B0604020202020204" pitchFamily="34" charset="0"/>
              </a:rPr>
              <a:t>As per the recent study by WHO, heart related diseases are increasing. 17.9 million people die every-year due to this. With growing population, it gets further difficult to diagnose and start treatment at early stage. But due to the recent advancement in technology, Machine Learning techniques have accelerated the health sector by multiple researches. Thus, the objective of this paper is to build a ML model for heart disease prediction based on the related parameters. We have used a benchmark dataset of UCI Heart disease prediction for this research work, which consist of 14 different parameters related to Heart Disease. Machine Learning algorithms such as Random Forest, Support Vector Machine (SVM), K Neighbor and Decision tree have been used for the development of model. In our research we have also tried to find the correlations between the different attributes available in the dataset with the help of standard Machine Learning methods and then using them efficiently in the prediction of chances of Heart disease. Result shows that compared to other ML techniques, K Neighbor gives more accuracy in less time for the prediction. This model can be helpful to the medical practitioners at their clinic as decision support system.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777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FB67-4873-3850-C2F0-1EE4AEB7113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INTRODUCTION</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7C93C451-8029-ED71-4B2E-71142B20809A}"/>
              </a:ext>
            </a:extLst>
          </p:cNvPr>
          <p:cNvSpPr>
            <a:spLocks noGrp="1"/>
          </p:cNvSpPr>
          <p:nvPr>
            <p:ph idx="1"/>
          </p:nvPr>
        </p:nvSpPr>
        <p:spPr>
          <a:xfrm>
            <a:off x="838200" y="1690688"/>
            <a:ext cx="10515600" cy="4486275"/>
          </a:xfrm>
        </p:spPr>
        <p:txBody>
          <a:bodyPr>
            <a:noAutofit/>
          </a:bodyPr>
          <a:lstStyle/>
          <a:p>
            <a:r>
              <a:rPr lang="en-US" sz="2000" dirty="0">
                <a:latin typeface="Arial" panose="020B0604020202020204" pitchFamily="34" charset="0"/>
                <a:cs typeface="Arial" panose="020B0604020202020204" pitchFamily="34" charset="0"/>
              </a:rPr>
              <a:t>Healthcare is one of the primary focus for humanity. According to WHO guidelines, good health is the fundamental right for individuals. It is considered that appropriate health care services should be available for regular checkup of one's health. Almost 31% of all deaths are due to heart related disease in all over the world. Early detection [1] and treatment of several heart diseases is very complex, especially in developing countries, because of the lack of diagnostic centers and qualified doctors and other resources that affect the accurate prognosis of heart disease. With this concern, in recent times computer technology and machine learning techniques are being used to make medical aid software as a support system for early diagnosis of heart disease. Identification of any heart related illness at primary stage can reduce the death risk. Various ML techniques are used in medical data to understand the pattern of data and making prediction from them. Healthcare data are generally massive in volumes and complex in structure. ML algorithms are capable to handle the big data and mine them to find the meaningful information. Machine Learning algorithms learn from past data and do prediction on real time data. This sort of ML framework for coronary illness expectation can encourage cardiologists in taking quicker actions so more patients can get medicines within a shorter timeframe, thus saving large number of lives.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CA2D-A326-D551-ED62-26EE30F7068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LITERATURE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SURVEY</a:t>
            </a:r>
            <a:r>
              <a:rPr lang="en-IN"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912B89FA-E105-F34E-3D6C-BB23BD36B697}"/>
              </a:ext>
            </a:extLst>
          </p:cNvPr>
          <p:cNvSpPr>
            <a:spLocks noGrp="1"/>
          </p:cNvSpPr>
          <p:nvPr>
            <p:ph idx="1"/>
          </p:nvPr>
        </p:nvSpPr>
        <p:spPr>
          <a:xfrm>
            <a:off x="838200" y="1825625"/>
            <a:ext cx="10515600" cy="4920080"/>
          </a:xfrm>
        </p:spPr>
        <p:txBody>
          <a:bodyPr>
            <a:normAutofit fontScale="70000" lnSpcReduction="20000"/>
          </a:bodyPr>
          <a:lstStyle/>
          <a:p>
            <a:r>
              <a:rPr lang="en-US" dirty="0"/>
              <a:t>With growing development in the field of medical science alongside machine learning various experiments and researches has been carried out in these recent years releasing the relevant significant papers.</a:t>
            </a:r>
          </a:p>
          <a:p>
            <a:r>
              <a:rPr lang="en-US" dirty="0"/>
              <a:t> [1] Purushottam ,et ,al proposed a paper “Efficient Heart Disease Prediction System” using hill climbing and decision tree algorithms .They used Cleveland dataset and preprocessing of data is performed before using classification algorithms. The Knowledge Extraction is done based on Evolutionary Learning (KEEL), an opensource data mining tool that fills the missing values in the data set. A decision tree follows top-down order. For each actual node selected by hill-climbing algorithm a node is selected by a test at each level. The parameters and their values used are confidence. Its minimum confidence value is 0.25. The accuracy of the system is about 86.7%.</a:t>
            </a:r>
          </a:p>
          <a:p>
            <a:r>
              <a:rPr lang="en-US" dirty="0"/>
              <a:t> [2] Santhana Krishnan. J ,et ,al proposed a paper “Prediction of Heart Disease Using Machine Learning Algorithms” using decision tree and Random Forest algorithm for prediction of heart disease. In decision tree algorithm the tree is built using certain conditions which gives True or False decisions. The algorithms like SVM, KNN are results based on vertical or horizontal split conditions depends on dependent variables. But decision tree for a tree like structure having root node, leaves and branches base on the decision made in each of tree Decision tree also help in the understating the importance of the attributes in the dataset. They have also used Cleveland data set. Dataset splits in 70% training and 30% testing by using some methods. This algorithm gives 84% accuracy. </a:t>
            </a:r>
            <a:endParaRPr lang="en-IN" dirty="0"/>
          </a:p>
        </p:txBody>
      </p:sp>
    </p:spTree>
    <p:extLst>
      <p:ext uri="{BB962C8B-B14F-4D97-AF65-F5344CB8AC3E}">
        <p14:creationId xmlns:p14="http://schemas.microsoft.com/office/powerpoint/2010/main" val="116159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922-8B07-E0E4-720B-86CC7ECC7FD4}"/>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BLOCK</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DIAGRAM</a:t>
            </a:r>
            <a:r>
              <a:rPr lang="en-IN" dirty="0">
                <a:latin typeface="Arial" panose="020B0604020202020204" pitchFamily="34" charset="0"/>
                <a:cs typeface="Arial" panose="020B0604020202020204" pitchFamily="34" charset="0"/>
              </a:rPr>
              <a:t>:</a:t>
            </a:r>
          </a:p>
        </p:txBody>
      </p:sp>
      <p:pic>
        <p:nvPicPr>
          <p:cNvPr id="9" name="Content Placeholder 8">
            <a:extLst>
              <a:ext uri="{FF2B5EF4-FFF2-40B4-BE49-F238E27FC236}">
                <a16:creationId xmlns:a16="http://schemas.microsoft.com/office/drawing/2014/main" id="{8E30B6E6-1FD1-1EAF-7BB3-6756885F0584}"/>
              </a:ext>
            </a:extLst>
          </p:cNvPr>
          <p:cNvPicPr>
            <a:picLocks noGrp="1" noChangeAspect="1"/>
          </p:cNvPicPr>
          <p:nvPr>
            <p:ph idx="1"/>
          </p:nvPr>
        </p:nvPicPr>
        <p:blipFill rotWithShape="1">
          <a:blip r:embed="rId2"/>
          <a:srcRect l="-1662" t="9730" r="-1524" b="-422"/>
          <a:stretch/>
        </p:blipFill>
        <p:spPr>
          <a:xfrm>
            <a:off x="1740568" y="2486525"/>
            <a:ext cx="7892716" cy="3449054"/>
          </a:xfrm>
        </p:spPr>
      </p:pic>
      <p:sp>
        <p:nvSpPr>
          <p:cNvPr id="10" name="TextBox 9">
            <a:extLst>
              <a:ext uri="{FF2B5EF4-FFF2-40B4-BE49-F238E27FC236}">
                <a16:creationId xmlns:a16="http://schemas.microsoft.com/office/drawing/2014/main" id="{1DAC76A2-003B-77DC-E13D-4ED9CA5A97FF}"/>
              </a:ext>
            </a:extLst>
          </p:cNvPr>
          <p:cNvSpPr txBox="1"/>
          <p:nvPr/>
        </p:nvSpPr>
        <p:spPr>
          <a:xfrm>
            <a:off x="3954379" y="2045368"/>
            <a:ext cx="2823410" cy="369332"/>
          </a:xfrm>
          <a:prstGeom prst="rect">
            <a:avLst/>
          </a:prstGeom>
          <a:noFill/>
        </p:spPr>
        <p:txBody>
          <a:bodyPr wrap="square" rtlCol="0">
            <a:spAutoFit/>
          </a:bodyPr>
          <a:lstStyle/>
          <a:p>
            <a:r>
              <a:rPr lang="en-IN" dirty="0"/>
              <a:t>           </a:t>
            </a:r>
            <a:r>
              <a:rPr lang="en-IN" b="1" dirty="0"/>
              <a:t>14  ATTRIBUTES</a:t>
            </a:r>
          </a:p>
        </p:txBody>
      </p:sp>
    </p:spTree>
    <p:extLst>
      <p:ext uri="{BB962C8B-B14F-4D97-AF65-F5344CB8AC3E}">
        <p14:creationId xmlns:p14="http://schemas.microsoft.com/office/powerpoint/2010/main" val="74938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A95C-FFA2-0F2C-391B-08588CF2979C}"/>
              </a:ext>
            </a:extLst>
          </p:cNvPr>
          <p:cNvSpPr>
            <a:spLocks noGrp="1"/>
          </p:cNvSpPr>
          <p:nvPr>
            <p:ph type="title"/>
          </p:nvPr>
        </p:nvSpPr>
        <p:spPr>
          <a:xfrm>
            <a:off x="701842" y="268872"/>
            <a:ext cx="10515600" cy="1325563"/>
          </a:xfrm>
        </p:spPr>
        <p:txBody>
          <a:bodyPr/>
          <a:lstStyle/>
          <a:p>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Software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Requirements</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8D4C7C0-42D0-6DA7-04EC-908E9FCA434A}"/>
              </a:ext>
            </a:extLst>
          </p:cNvPr>
          <p:cNvSpPr>
            <a:spLocks noGrp="1" noChangeArrowheads="1"/>
          </p:cNvSpPr>
          <p:nvPr>
            <p:ph idx="1"/>
          </p:nvPr>
        </p:nvSpPr>
        <p:spPr bwMode="auto">
          <a:xfrm>
            <a:off x="1010652" y="1438021"/>
            <a:ext cx="10804359" cy="49100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92929"/>
                </a:solidFill>
                <a:latin typeface="source-serif-pro"/>
              </a:rPr>
              <a:t>we</a:t>
            </a:r>
            <a:r>
              <a:rPr kumimoji="0" lang="en-US" altLang="en-US" sz="2400" b="0" i="0" u="none" strike="noStrike" cap="none" normalizeH="0" baseline="0" dirty="0">
                <a:ln>
                  <a:noFill/>
                </a:ln>
                <a:solidFill>
                  <a:srgbClr val="292929"/>
                </a:solidFill>
                <a:effectLst/>
                <a:latin typeface="source-serif-pro"/>
              </a:rPr>
              <a:t> imported several libraries for the project: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292929"/>
                </a:solidFill>
                <a:effectLst/>
                <a:latin typeface="source-serif-pro"/>
              </a:rPr>
              <a:t>NumPy</a:t>
            </a:r>
            <a:r>
              <a:rPr kumimoji="0" lang="en-US" altLang="en-US" sz="2400" b="0" i="0" u="none" strike="noStrike" cap="none" normalizeH="0" baseline="0" dirty="0">
                <a:ln>
                  <a:noFill/>
                </a:ln>
                <a:solidFill>
                  <a:srgbClr val="292929"/>
                </a:solidFill>
                <a:effectLst/>
                <a:latin typeface="source-serif-pro"/>
              </a:rPr>
              <a:t>: To work with arrays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292929"/>
                </a:solidFill>
                <a:effectLst/>
                <a:latin typeface="source-serif-pro"/>
              </a:rPr>
              <a:t>pandas</a:t>
            </a:r>
            <a:r>
              <a:rPr kumimoji="0" lang="en-US" altLang="en-US" sz="2400" b="0" i="0" u="none" strike="noStrike" cap="none" normalizeH="0" baseline="0" dirty="0">
                <a:ln>
                  <a:noFill/>
                </a:ln>
                <a:solidFill>
                  <a:srgbClr val="292929"/>
                </a:solidFill>
                <a:effectLst/>
                <a:latin typeface="source-serif-pro"/>
              </a:rPr>
              <a:t>: To work with CSV files and data frames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292929"/>
                </a:solidFill>
                <a:effectLst/>
                <a:latin typeface="source-serif-pro"/>
              </a:rPr>
              <a:t>matplotlib</a:t>
            </a:r>
            <a:r>
              <a:rPr kumimoji="0" lang="en-US" altLang="en-US" sz="2400" b="0" i="0" u="none" strike="noStrike" cap="none" normalizeH="0" baseline="0" dirty="0">
                <a:ln>
                  <a:noFill/>
                </a:ln>
                <a:solidFill>
                  <a:srgbClr val="292929"/>
                </a:solidFill>
                <a:effectLst/>
                <a:latin typeface="source-serif-pro"/>
              </a:rPr>
              <a:t>: To create charts using </a:t>
            </a:r>
            <a:r>
              <a:rPr kumimoji="0" lang="en-US" altLang="en-US" sz="2400" b="0" i="0" u="none" strike="noStrike" cap="none" normalizeH="0" baseline="0" dirty="0">
                <a:ln>
                  <a:noFill/>
                </a:ln>
                <a:solidFill>
                  <a:srgbClr val="292929"/>
                </a:solidFill>
                <a:effectLst/>
                <a:latin typeface="Menlo"/>
              </a:rPr>
              <a:t>pyplot</a:t>
            </a:r>
            <a:r>
              <a:rPr lang="en-US" altLang="en-US" sz="2400" dirty="0">
                <a:solidFill>
                  <a:srgbClr val="292929"/>
                </a:solidFill>
                <a:latin typeface="source-serif-pro"/>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292929"/>
                </a:solidFill>
                <a:effectLst/>
                <a:latin typeface="source-serif-pro"/>
              </a:rPr>
              <a:t>warnings</a:t>
            </a:r>
            <a:r>
              <a:rPr kumimoji="0" lang="en-US" altLang="en-US" sz="2400" b="0" i="0" u="none" strike="noStrike" cap="none" normalizeH="0" baseline="0" dirty="0">
                <a:ln>
                  <a:noFill/>
                </a:ln>
                <a:solidFill>
                  <a:srgbClr val="292929"/>
                </a:solidFill>
                <a:effectLst/>
                <a:latin typeface="source-serif-pro"/>
              </a:rPr>
              <a:t>: To ignore all warnings which might be showing up in the notebook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92929"/>
                </a:solidFill>
                <a:effectLst/>
                <a:latin typeface="source-serif-pro"/>
              </a:rPr>
              <a:t>due to past/future depreciation of a feature</a:t>
            </a:r>
          </a:p>
          <a:p>
            <a:pPr marL="0" indent="0">
              <a:buNone/>
            </a:pPr>
            <a:r>
              <a:rPr lang="en-US" sz="2400" b="1" dirty="0"/>
              <a:t>5</a:t>
            </a:r>
            <a:r>
              <a:rPr lang="en-US" b="1" dirty="0"/>
              <a:t>. </a:t>
            </a:r>
            <a:r>
              <a:rPr lang="en-US" sz="2400" b="1" dirty="0"/>
              <a:t>Train test split</a:t>
            </a:r>
            <a:r>
              <a:rPr lang="en-US" sz="2400" dirty="0"/>
              <a:t>: To split the dataset into training and testing data</a:t>
            </a:r>
          </a:p>
          <a:p>
            <a:pPr marL="0" indent="0">
              <a:buNone/>
            </a:pPr>
            <a:r>
              <a:rPr lang="en-US" sz="2400" b="1" dirty="0"/>
              <a:t>6.Standard Scaler</a:t>
            </a:r>
            <a:r>
              <a:rPr lang="en-US" sz="2400" dirty="0"/>
              <a:t>: To scale all the features, so that the Machine Learning model better adapts to the dataset</a:t>
            </a:r>
            <a:endParaRPr kumimoji="0" lang="en-US" altLang="en-US" sz="2400" b="0" i="0" u="none" strike="noStrike" cap="none" normalizeH="0" baseline="0" dirty="0">
              <a:ln>
                <a:noFill/>
              </a:ln>
              <a:solidFill>
                <a:srgbClr val="292929"/>
              </a:solidFill>
              <a:effectLst/>
              <a:latin typeface="source-serif-pro"/>
            </a:endParaRPr>
          </a:p>
          <a:p>
            <a:pPr marL="0" lvl="0" indent="0" eaLnBrk="0" fontAlgn="base" hangingPunct="0">
              <a:lnSpc>
                <a:spcPct val="100000"/>
              </a:lnSpc>
              <a:spcBef>
                <a:spcPct val="0"/>
              </a:spcBef>
              <a:spcAft>
                <a:spcPct val="0"/>
              </a:spcAft>
              <a:buNone/>
            </a:pPr>
            <a:r>
              <a:rPr lang="en-US" sz="2400" b="1" dirty="0"/>
              <a:t>7.Operating System : </a:t>
            </a:r>
            <a:r>
              <a:rPr lang="en-US" sz="2400" dirty="0"/>
              <a:t>Windows </a:t>
            </a:r>
          </a:p>
          <a:p>
            <a:pPr marL="0" lvl="0" indent="0" eaLnBrk="0" fontAlgn="base" hangingPunct="0">
              <a:lnSpc>
                <a:spcPct val="100000"/>
              </a:lnSpc>
              <a:spcBef>
                <a:spcPct val="0"/>
              </a:spcBef>
              <a:spcAft>
                <a:spcPct val="0"/>
              </a:spcAft>
              <a:buNone/>
            </a:pPr>
            <a:r>
              <a:rPr lang="en-US" sz="2400" b="1" dirty="0"/>
              <a:t>8.Technology : </a:t>
            </a:r>
            <a:r>
              <a:rPr lang="en-US" sz="2400" dirty="0"/>
              <a:t>Python3.7</a:t>
            </a:r>
          </a:p>
          <a:p>
            <a:pPr marL="0" lvl="0" indent="0" eaLnBrk="0" fontAlgn="base" hangingPunct="0">
              <a:lnSpc>
                <a:spcPct val="100000"/>
              </a:lnSpc>
              <a:spcBef>
                <a:spcPct val="0"/>
              </a:spcBef>
              <a:spcAft>
                <a:spcPct val="0"/>
              </a:spcAft>
              <a:buNone/>
            </a:pPr>
            <a:r>
              <a:rPr lang="en-US" sz="2400" b="1" dirty="0"/>
              <a:t>9.IDE : </a:t>
            </a:r>
            <a:r>
              <a:rPr lang="en-US" sz="2400" dirty="0"/>
              <a:t>Jupiter notebook</a:t>
            </a:r>
            <a:endParaRPr kumimoji="0" lang="en-US" altLang="en-US" sz="24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910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0832-C471-B30F-2ECD-83DC90FC5778}"/>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FLOW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CHART</a:t>
            </a:r>
            <a:r>
              <a:rPr lang="en-IN" dirty="0">
                <a:latin typeface="Arial" panose="020B0604020202020204" pitchFamily="34" charset="0"/>
                <a:cs typeface="Arial" panose="020B0604020202020204" pitchFamily="34" charset="0"/>
              </a:rPr>
              <a:t>:</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946E0AC8-7845-C87D-B825-EDE95ACB1375}"/>
              </a:ext>
            </a:extLst>
          </p:cNvPr>
          <p:cNvPicPr>
            <a:picLocks noGrp="1" noChangeAspect="1"/>
          </p:cNvPicPr>
          <p:nvPr>
            <p:ph idx="1"/>
          </p:nvPr>
        </p:nvPicPr>
        <p:blipFill rotWithShape="1">
          <a:blip r:embed="rId2"/>
          <a:srcRect r="37353"/>
          <a:stretch/>
        </p:blipFill>
        <p:spPr>
          <a:xfrm>
            <a:off x="1419727" y="1187116"/>
            <a:ext cx="5959642" cy="4989847"/>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98CDF79-15ED-4406-AE3E-B49246174492}"/>
                  </a:ext>
                </a:extLst>
              </p14:cNvPr>
              <p14:cNvContentPartPr/>
              <p14:nvPr/>
            </p14:nvContentPartPr>
            <p14:xfrm>
              <a:off x="6712080" y="3896533"/>
              <a:ext cx="715680" cy="82800"/>
            </p14:xfrm>
          </p:contentPart>
        </mc:Choice>
        <mc:Fallback xmlns="">
          <p:pic>
            <p:nvPicPr>
              <p:cNvPr id="6" name="Ink 5">
                <a:extLst>
                  <a:ext uri="{FF2B5EF4-FFF2-40B4-BE49-F238E27FC236}">
                    <a16:creationId xmlns:a16="http://schemas.microsoft.com/office/drawing/2014/main" id="{498CDF79-15ED-4406-AE3E-B49246174492}"/>
                  </a:ext>
                </a:extLst>
              </p:cNvPr>
              <p:cNvPicPr/>
              <p:nvPr/>
            </p:nvPicPr>
            <p:blipFill>
              <a:blip r:embed="rId4"/>
              <a:stretch>
                <a:fillRect/>
              </a:stretch>
            </p:blipFill>
            <p:spPr>
              <a:xfrm>
                <a:off x="6676080" y="3860893"/>
                <a:ext cx="7873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3A5F122-24D5-3BAA-E9E7-36CACC875AA6}"/>
                  </a:ext>
                </a:extLst>
              </p14:cNvPr>
              <p14:cNvContentPartPr/>
              <p14:nvPr/>
            </p14:nvContentPartPr>
            <p14:xfrm>
              <a:off x="6777600" y="4916773"/>
              <a:ext cx="659880" cy="66240"/>
            </p14:xfrm>
          </p:contentPart>
        </mc:Choice>
        <mc:Fallback xmlns="">
          <p:pic>
            <p:nvPicPr>
              <p:cNvPr id="7" name="Ink 6">
                <a:extLst>
                  <a:ext uri="{FF2B5EF4-FFF2-40B4-BE49-F238E27FC236}">
                    <a16:creationId xmlns:a16="http://schemas.microsoft.com/office/drawing/2014/main" id="{43A5F122-24D5-3BAA-E9E7-36CACC875AA6}"/>
                  </a:ext>
                </a:extLst>
              </p:cNvPr>
              <p:cNvPicPr/>
              <p:nvPr/>
            </p:nvPicPr>
            <p:blipFill>
              <a:blip r:embed="rId6"/>
              <a:stretch>
                <a:fillRect/>
              </a:stretch>
            </p:blipFill>
            <p:spPr>
              <a:xfrm>
                <a:off x="6741600" y="4880773"/>
                <a:ext cx="7315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D6F05FB-5EBB-AFEE-A21F-800BDFBF3252}"/>
                  </a:ext>
                </a:extLst>
              </p14:cNvPr>
              <p14:cNvContentPartPr/>
              <p14:nvPr/>
            </p14:nvContentPartPr>
            <p14:xfrm>
              <a:off x="7210680" y="5470453"/>
              <a:ext cx="360" cy="360"/>
            </p14:xfrm>
          </p:contentPart>
        </mc:Choice>
        <mc:Fallback xmlns="">
          <p:pic>
            <p:nvPicPr>
              <p:cNvPr id="8" name="Ink 7">
                <a:extLst>
                  <a:ext uri="{FF2B5EF4-FFF2-40B4-BE49-F238E27FC236}">
                    <a16:creationId xmlns:a16="http://schemas.microsoft.com/office/drawing/2014/main" id="{4D6F05FB-5EBB-AFEE-A21F-800BDFBF3252}"/>
                  </a:ext>
                </a:extLst>
              </p:cNvPr>
              <p:cNvPicPr/>
              <p:nvPr/>
            </p:nvPicPr>
            <p:blipFill>
              <a:blip r:embed="rId8"/>
              <a:stretch>
                <a:fillRect/>
              </a:stretch>
            </p:blipFill>
            <p:spPr>
              <a:xfrm>
                <a:off x="7175040" y="543445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0183F9F7-A4D9-9B92-9A57-A23C45FA56DF}"/>
                  </a:ext>
                </a:extLst>
              </p14:cNvPr>
              <p14:cNvContentPartPr/>
              <p14:nvPr/>
            </p14:nvContentPartPr>
            <p14:xfrm>
              <a:off x="4202880" y="4242853"/>
              <a:ext cx="360" cy="360"/>
            </p14:xfrm>
          </p:contentPart>
        </mc:Choice>
        <mc:Fallback>
          <p:pic>
            <p:nvPicPr>
              <p:cNvPr id="4" name="Ink 3">
                <a:extLst>
                  <a:ext uri="{FF2B5EF4-FFF2-40B4-BE49-F238E27FC236}">
                    <a16:creationId xmlns:a16="http://schemas.microsoft.com/office/drawing/2014/main" id="{0183F9F7-A4D9-9B92-9A57-A23C45FA56DF}"/>
                  </a:ext>
                </a:extLst>
              </p:cNvPr>
              <p:cNvPicPr/>
              <p:nvPr/>
            </p:nvPicPr>
            <p:blipFill>
              <a:blip r:embed="rId10"/>
              <a:stretch>
                <a:fillRect/>
              </a:stretch>
            </p:blipFill>
            <p:spPr>
              <a:xfrm>
                <a:off x="4166880" y="420721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7238E72-F2B3-3D5F-90E7-EAAE56184830}"/>
                  </a:ext>
                </a:extLst>
              </p14:cNvPr>
              <p14:cNvContentPartPr/>
              <p14:nvPr/>
            </p14:nvContentPartPr>
            <p14:xfrm>
              <a:off x="3880680" y="4242853"/>
              <a:ext cx="642960" cy="89280"/>
            </p14:xfrm>
          </p:contentPart>
        </mc:Choice>
        <mc:Fallback>
          <p:pic>
            <p:nvPicPr>
              <p:cNvPr id="9" name="Ink 8">
                <a:extLst>
                  <a:ext uri="{FF2B5EF4-FFF2-40B4-BE49-F238E27FC236}">
                    <a16:creationId xmlns:a16="http://schemas.microsoft.com/office/drawing/2014/main" id="{17238E72-F2B3-3D5F-90E7-EAAE56184830}"/>
                  </a:ext>
                </a:extLst>
              </p:cNvPr>
              <p:cNvPicPr/>
              <p:nvPr/>
            </p:nvPicPr>
            <p:blipFill>
              <a:blip r:embed="rId12"/>
              <a:stretch>
                <a:fillRect/>
              </a:stretch>
            </p:blipFill>
            <p:spPr>
              <a:xfrm>
                <a:off x="3845040" y="4207213"/>
                <a:ext cx="714600" cy="160920"/>
              </a:xfrm>
              <a:prstGeom prst="rect">
                <a:avLst/>
              </a:prstGeom>
            </p:spPr>
          </p:pic>
        </mc:Fallback>
      </mc:AlternateContent>
      <p:sp>
        <p:nvSpPr>
          <p:cNvPr id="11" name="TextBox 10">
            <a:extLst>
              <a:ext uri="{FF2B5EF4-FFF2-40B4-BE49-F238E27FC236}">
                <a16:creationId xmlns:a16="http://schemas.microsoft.com/office/drawing/2014/main" id="{D01FA70E-48EE-F0C0-A7BD-41B96ABC6BF7}"/>
              </a:ext>
            </a:extLst>
          </p:cNvPr>
          <p:cNvSpPr txBox="1"/>
          <p:nvPr/>
        </p:nvSpPr>
        <p:spPr>
          <a:xfrm>
            <a:off x="3832289" y="4043592"/>
            <a:ext cx="641160" cy="369332"/>
          </a:xfrm>
          <a:prstGeom prst="rect">
            <a:avLst/>
          </a:prstGeom>
          <a:noFill/>
        </p:spPr>
        <p:txBody>
          <a:bodyPr wrap="square" rtlCol="0">
            <a:spAutoFit/>
          </a:bodyPr>
          <a:lstStyle/>
          <a:p>
            <a:r>
              <a:rPr lang="en-IN" sz="900" b="1" dirty="0">
                <a:solidFill>
                  <a:schemeClr val="tx1">
                    <a:lumMod val="50000"/>
                    <a:lumOff val="50000"/>
                  </a:schemeClr>
                </a:solidFill>
              </a:rPr>
              <a:t>K neighbor</a:t>
            </a:r>
          </a:p>
        </p:txBody>
      </p:sp>
    </p:spTree>
    <p:extLst>
      <p:ext uri="{BB962C8B-B14F-4D97-AF65-F5344CB8AC3E}">
        <p14:creationId xmlns:p14="http://schemas.microsoft.com/office/powerpoint/2010/main" val="212337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DD64-5A17-64E3-2629-0C123D6A57DB}"/>
              </a:ext>
            </a:extLst>
          </p:cNvPr>
          <p:cNvSpPr>
            <a:spLocks noGrp="1"/>
          </p:cNvSpPr>
          <p:nvPr>
            <p:ph type="title"/>
          </p:nvPr>
        </p:nvSpPr>
        <p:spPr>
          <a:xfrm>
            <a:off x="838200" y="365126"/>
            <a:ext cx="6757737" cy="204368"/>
          </a:xfrm>
        </p:spPr>
        <p:txBody>
          <a:bodyPr>
            <a:normAutofit fontScale="90000"/>
          </a:bodyPr>
          <a:lstStyle/>
          <a:p>
            <a:r>
              <a:rPr lang="en-IN" sz="4000" dirty="0">
                <a:latin typeface="Arial" panose="020B0604020202020204" pitchFamily="34" charset="0"/>
                <a:cs typeface="Arial" panose="020B0604020202020204" pitchFamily="34" charset="0"/>
              </a:rPr>
              <a:t>              Working of The Project:</a:t>
            </a:r>
          </a:p>
        </p:txBody>
      </p:sp>
      <p:sp>
        <p:nvSpPr>
          <p:cNvPr id="3" name="Content Placeholder 2">
            <a:extLst>
              <a:ext uri="{FF2B5EF4-FFF2-40B4-BE49-F238E27FC236}">
                <a16:creationId xmlns:a16="http://schemas.microsoft.com/office/drawing/2014/main" id="{8A532C2A-16C8-6431-97A9-CE83F03AA63B}"/>
              </a:ext>
            </a:extLst>
          </p:cNvPr>
          <p:cNvSpPr>
            <a:spLocks noGrp="1"/>
          </p:cNvSpPr>
          <p:nvPr>
            <p:ph idx="1"/>
          </p:nvPr>
        </p:nvSpPr>
        <p:spPr>
          <a:xfrm>
            <a:off x="104274" y="1171074"/>
            <a:ext cx="12087726" cy="5686925"/>
          </a:xfrm>
        </p:spPr>
        <p:txBody>
          <a:bodyPr>
            <a:noAutofit/>
          </a:bodyPr>
          <a:lstStyle/>
          <a:p>
            <a:pPr>
              <a:buFont typeface="Wingdings" panose="05000000000000000000" pitchFamily="2" charset="2"/>
              <a:buChar char="Ø"/>
            </a:pPr>
            <a:r>
              <a:rPr lang="en-IN" b="1" dirty="0">
                <a:latin typeface="Arial" panose="020B0604020202020204" pitchFamily="34" charset="0"/>
                <a:cs typeface="Arial" panose="020B0604020202020204" pitchFamily="34" charset="0"/>
              </a:rPr>
              <a:t> Attributes:</a:t>
            </a:r>
          </a:p>
          <a:p>
            <a:pPr marL="0" indent="0">
              <a:buNone/>
            </a:pPr>
            <a:r>
              <a:rPr lang="en-IN" sz="18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1.sex: male(0) or female(1);(Nominal)</a:t>
            </a:r>
          </a:p>
          <a:p>
            <a:pPr marL="0" indent="0">
              <a:buNone/>
            </a:pPr>
            <a:r>
              <a:rPr lang="en-US" sz="2000" dirty="0">
                <a:latin typeface="Arial" panose="020B0604020202020204" pitchFamily="34" charset="0"/>
                <a:cs typeface="Arial" panose="020B0604020202020204" pitchFamily="34" charset="0"/>
              </a:rPr>
              <a:t>   2.age: age of the patient;(Continuous - Although the recorded ages have been truncated to whole</a:t>
            </a:r>
          </a:p>
          <a:p>
            <a:pPr marL="0" indent="0">
              <a:buNone/>
            </a:pPr>
            <a:r>
              <a:rPr lang="en-US" sz="2000" dirty="0">
                <a:latin typeface="Arial" panose="020B0604020202020204" pitchFamily="34" charset="0"/>
                <a:cs typeface="Arial" panose="020B0604020202020204" pitchFamily="34" charset="0"/>
              </a:rPr>
              <a:t>        numbers, the concept of age is continuous)</a:t>
            </a:r>
          </a:p>
          <a:p>
            <a:pPr marL="0" indent="0">
              <a:buNone/>
            </a:pPr>
            <a:r>
              <a:rPr lang="en-US" sz="2000" dirty="0">
                <a:latin typeface="Arial" panose="020B0604020202020204" pitchFamily="34" charset="0"/>
                <a:cs typeface="Arial" panose="020B0604020202020204" pitchFamily="34" charset="0"/>
              </a:rPr>
              <a:t>   3.cp:Clinical prediction models (CPMs) estimate the probability of clinical outcomes and hold the</a:t>
            </a:r>
          </a:p>
          <a:p>
            <a:pPr marL="0" indent="0">
              <a:buNone/>
            </a:pPr>
            <a:r>
              <a:rPr lang="en-US" sz="2000" dirty="0">
                <a:latin typeface="Arial" panose="020B0604020202020204" pitchFamily="34" charset="0"/>
                <a:cs typeface="Arial" panose="020B0604020202020204" pitchFamily="34" charset="0"/>
              </a:rPr>
              <a:t>      potential to improve decision making and individualize care. For patients with cardiovascular disease</a:t>
            </a:r>
          </a:p>
          <a:p>
            <a:pPr marL="0" indent="0">
              <a:buNone/>
            </a:pPr>
            <a:r>
              <a:rPr lang="en-US" sz="2000" dirty="0">
                <a:latin typeface="Arial" panose="020B0604020202020204" pitchFamily="34" charset="0"/>
                <a:cs typeface="Arial" panose="020B0604020202020204" pitchFamily="34" charset="0"/>
              </a:rPr>
              <a:t>   4. trestbps: resting blood pressure (in mm Hg on admission to the hospital) anything above 130-140 is       typically cause for concern</a:t>
            </a:r>
          </a:p>
          <a:p>
            <a:pPr marL="0" indent="0">
              <a:buNone/>
            </a:pPr>
            <a:r>
              <a:rPr lang="en-US" sz="2000" dirty="0">
                <a:latin typeface="Arial" panose="020B0604020202020204" pitchFamily="34" charset="0"/>
                <a:cs typeface="Arial" panose="020B0604020202020204" pitchFamily="34" charset="0"/>
              </a:rPr>
              <a:t>   5. Chol {serum cholesterol in mg/dl} : above 200 is cause for concern.</a:t>
            </a:r>
          </a:p>
          <a:p>
            <a:pPr marL="0" indent="0">
              <a:buNone/>
            </a:pPr>
            <a:r>
              <a:rPr lang="en-US" sz="2000" dirty="0">
                <a:latin typeface="Arial" panose="020B0604020202020204" pitchFamily="34" charset="0"/>
                <a:cs typeface="Arial" panose="020B0604020202020204" pitchFamily="34" charset="0"/>
              </a:rPr>
              <a:t>   6. fbs : The person's fasting blood sugar (&gt; 120 mg/dl, 1 = true; 0 = false) </a:t>
            </a:r>
          </a:p>
          <a:p>
            <a:pPr marL="0" indent="0">
              <a:buNone/>
            </a:pPr>
            <a:r>
              <a:rPr lang="en-US" sz="2000" dirty="0">
                <a:latin typeface="Arial" panose="020B0604020202020204" pitchFamily="34" charset="0"/>
                <a:cs typeface="Arial" panose="020B0604020202020204" pitchFamily="34" charset="0"/>
              </a:rPr>
              <a:t>   7. restecg {resting electrocardiographic results} : People with value 1 (signals non-normal heart beat,</a:t>
            </a:r>
          </a:p>
          <a:p>
            <a:pPr marL="0" indent="0">
              <a:buNone/>
            </a:pPr>
            <a:r>
              <a:rPr lang="en-US" sz="2000" dirty="0">
                <a:latin typeface="Arial" panose="020B0604020202020204" pitchFamily="34" charset="0"/>
                <a:cs typeface="Arial" panose="020B0604020202020204" pitchFamily="34" charset="0"/>
              </a:rPr>
              <a:t> can range from mild symptoms to severe problems) are more likely to have heart disease. Exang</a:t>
            </a:r>
          </a:p>
          <a:p>
            <a:pPr marL="0" indent="0">
              <a:buNone/>
            </a:pPr>
            <a:r>
              <a:rPr lang="en-US" sz="2000" dirty="0">
                <a:latin typeface="Arial" panose="020B0604020202020204" pitchFamily="34" charset="0"/>
                <a:cs typeface="Arial" panose="020B0604020202020204" pitchFamily="34" charset="0"/>
              </a:rPr>
              <a:t> {exercise induced angina} : People with value 0 (No ==&gt; exercise induced angina) have heart disease</a:t>
            </a:r>
          </a:p>
          <a:p>
            <a:pPr marL="0" indent="0">
              <a:buNone/>
            </a:pPr>
            <a:r>
              <a:rPr lang="en-US" sz="2000" dirty="0">
                <a:latin typeface="Arial" panose="020B0604020202020204" pitchFamily="34" charset="0"/>
                <a:cs typeface="Arial" panose="020B0604020202020204" pitchFamily="34" charset="0"/>
              </a:rPr>
              <a:t> more than people with value 1 (Yes ==&gt; exercise induced angina)</a:t>
            </a:r>
          </a:p>
          <a:p>
            <a:pPr marL="0" indent="0">
              <a:buNone/>
            </a:pPr>
            <a:r>
              <a:rPr lang="en-US" sz="1800" dirty="0">
                <a:latin typeface="Arial" panose="020B0604020202020204" pitchFamily="34" charset="0"/>
                <a:cs typeface="Arial" panose="020B0604020202020204" pitchFamily="34" charset="0"/>
              </a:rPr>
              <a:t>   </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22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3146</TotalTime>
  <Words>2025</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Helvetica Neue</vt:lpstr>
      <vt:lpstr>medium-content-sans-serif-font</vt:lpstr>
      <vt:lpstr>Menlo</vt:lpstr>
      <vt:lpstr>source-serif-pro</vt:lpstr>
      <vt:lpstr>Times New Roman</vt:lpstr>
      <vt:lpstr>Wingdings</vt:lpstr>
      <vt:lpstr>Office Theme</vt:lpstr>
      <vt:lpstr>Heart Disease Prediction using Machine Learning Techniques </vt:lpstr>
      <vt:lpstr>                          CONTENTS</vt:lpstr>
      <vt:lpstr>ABSTRACT :</vt:lpstr>
      <vt:lpstr>INTRODUCTION:</vt:lpstr>
      <vt:lpstr>LITERATURE SURVEY:</vt:lpstr>
      <vt:lpstr>BLOCK DIAGRAM:</vt:lpstr>
      <vt:lpstr>                Software Requirements </vt:lpstr>
      <vt:lpstr>FLOW CHART: </vt:lpstr>
      <vt:lpstr>              Working of The Project:</vt:lpstr>
      <vt:lpstr>PowerPoint Presentation</vt:lpstr>
      <vt:lpstr>PowerPoint Presentation</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TOLL COLLECTION SYSTEM USING RFID</dc:title>
  <dc:creator>SONY jhjhf</dc:creator>
  <cp:lastModifiedBy>Lahari Atmakuri</cp:lastModifiedBy>
  <cp:revision>229</cp:revision>
  <dcterms:created xsi:type="dcterms:W3CDTF">2020-01-18T06:29:49Z</dcterms:created>
  <dcterms:modified xsi:type="dcterms:W3CDTF">2022-09-15T07:12:02Z</dcterms:modified>
</cp:coreProperties>
</file>