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EB Garamond SemiBold"/>
      <p:regular r:id="rId14"/>
      <p:bold r:id="rId15"/>
      <p:italic r:id="rId16"/>
      <p:boldItalic r:id="rId17"/>
    </p:embeddedFont>
    <p:embeddedFont>
      <p:font typeface="Roboto Slab SemiBold"/>
      <p:regular r:id="rId18"/>
      <p:bold r:id="rId19"/>
    </p:embeddedFont>
    <p:embeddedFont>
      <p:font typeface="Roboto Slab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SlabMedium-bold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BGaramondSemiBold-bold.fntdata"/><Relationship Id="rId14" Type="http://schemas.openxmlformats.org/officeDocument/2006/relationships/font" Target="fonts/EBGaramondSemiBold-regular.fntdata"/><Relationship Id="rId17" Type="http://schemas.openxmlformats.org/officeDocument/2006/relationships/font" Target="fonts/EBGaramondSemiBold-boldItalic.fntdata"/><Relationship Id="rId16" Type="http://schemas.openxmlformats.org/officeDocument/2006/relationships/font" Target="fonts/EBGaramondSemiBold-italic.fntdata"/><Relationship Id="rId5" Type="http://schemas.openxmlformats.org/officeDocument/2006/relationships/slide" Target="slides/slide1.xml"/><Relationship Id="rId19" Type="http://schemas.openxmlformats.org/officeDocument/2006/relationships/font" Target="fonts/RobotoSlabSemiBold-bold.fntdata"/><Relationship Id="rId6" Type="http://schemas.openxmlformats.org/officeDocument/2006/relationships/slide" Target="slides/slide2.xml"/><Relationship Id="rId18" Type="http://schemas.openxmlformats.org/officeDocument/2006/relationships/font" Target="fonts/RobotoSlab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68c22b16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68c22b1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29649" y="1165925"/>
            <a:ext cx="50547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AI Project</a:t>
            </a:r>
            <a:endParaRPr sz="5500"/>
          </a:p>
        </p:txBody>
      </p:sp>
      <p:sp>
        <p:nvSpPr>
          <p:cNvPr id="71" name="Google Shape;71;p12"/>
          <p:cNvSpPr txBox="1"/>
          <p:nvPr/>
        </p:nvSpPr>
        <p:spPr>
          <a:xfrm>
            <a:off x="1533825" y="2920175"/>
            <a:ext cx="57321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</a:rPr>
              <a:t>By:</a:t>
            </a:r>
            <a:endParaRPr sz="2000">
              <a:solidFill>
                <a:srgbClr val="0091EA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91EA"/>
              </a:buClr>
              <a:buSzPts val="1800"/>
              <a:buNone/>
            </a:pPr>
            <a:r>
              <a:rPr lang="en" sz="1800">
                <a:solidFill>
                  <a:schemeClr val="accent1"/>
                </a:solidFill>
                <a:highlight>
                  <a:schemeClr val="lt1"/>
                </a:highlight>
              </a:rPr>
              <a:t>Venkata Sai Lahari Siruvuri (00880124)</a:t>
            </a:r>
            <a:endParaRPr sz="1800">
              <a:solidFill>
                <a:srgbClr val="0091EA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800"/>
              <a:buNone/>
            </a:pPr>
            <a:r>
              <a:rPr lang="en" sz="1800">
                <a:solidFill>
                  <a:srgbClr val="0091EA"/>
                </a:solidFill>
                <a:highlight>
                  <a:srgbClr val="FFFFFF"/>
                </a:highlight>
              </a:rPr>
              <a:t>Hemanth Sai Gogineni (00881102)</a:t>
            </a:r>
            <a:endParaRPr sz="1800">
              <a:solidFill>
                <a:srgbClr val="0091EA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800"/>
              <a:buNone/>
            </a:pPr>
            <a:r>
              <a:rPr lang="en" sz="1800">
                <a:solidFill>
                  <a:srgbClr val="0091EA"/>
                </a:solidFill>
                <a:highlight>
                  <a:srgbClr val="FFFFFF"/>
                </a:highlight>
              </a:rPr>
              <a:t>Sai Revanth Mettela (00795330)</a:t>
            </a:r>
            <a:endParaRPr sz="15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1546025" y="1366675"/>
            <a:ext cx="6742500" cy="15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Decision Making for Cab drivers </a:t>
            </a:r>
            <a:endParaRPr sz="5000"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531075" y="3453925"/>
            <a:ext cx="66804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reinforcement learning techniques</a:t>
            </a:r>
            <a:endParaRPr/>
          </a:p>
        </p:txBody>
      </p:sp>
      <p:sp>
        <p:nvSpPr>
          <p:cNvPr id="78" name="Google Shape;78;p1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4294967295" type="ctrTitle"/>
          </p:nvPr>
        </p:nvSpPr>
        <p:spPr>
          <a:xfrm>
            <a:off x="1535825" y="228975"/>
            <a:ext cx="6440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Statement of Project</a:t>
            </a:r>
            <a:endParaRPr sz="7900">
              <a:solidFill>
                <a:schemeClr val="accent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1155725" y="1670450"/>
            <a:ext cx="68208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" sz="2600">
                <a:solidFill>
                  <a:srgbClr val="0091EA"/>
                </a:solidFill>
              </a:rPr>
              <a:t>The objective of this project is to build an agent which helps to make a decision about the cab rides such that the profits are maximized</a:t>
            </a:r>
            <a:endParaRPr sz="2600">
              <a:solidFill>
                <a:srgbClr val="0091EA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" sz="2600">
                <a:solidFill>
                  <a:srgbClr val="0091EA"/>
                </a:solidFill>
              </a:rPr>
              <a:t> This helps drivers choose rides during odd times, crucial distances and prefers the best option.</a:t>
            </a:r>
            <a:endParaRPr sz="26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</a:rPr>
              <a:t> </a:t>
            </a:r>
            <a:r>
              <a:rPr lang="en" sz="2600"/>
              <a:t> </a:t>
            </a:r>
            <a:endParaRPr sz="2600"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15900" y="180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 Slab Medium"/>
                <a:ea typeface="Roboto Slab Medium"/>
                <a:cs typeface="Roboto Slab Medium"/>
                <a:sym typeface="Roboto Slab Medium"/>
              </a:rPr>
              <a:t>Approach:</a:t>
            </a:r>
            <a:endParaRPr sz="28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3025" y="1310825"/>
            <a:ext cx="75717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An environment is created where the agent uses reinforcement learning to select the optimal ride request for a cab driver under crucial and </a:t>
            </a:r>
            <a:r>
              <a:rPr lang="en" sz="2200"/>
              <a:t>ambiguous</a:t>
            </a:r>
            <a:r>
              <a:rPr lang="en" sz="2200"/>
              <a:t> situations.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Markov decision process and deep Q learning are used to train the agent.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Jupyter notebook is the platform used.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Python packages: numpy, matlab, keras</a:t>
            </a:r>
            <a:endParaRPr sz="2600"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Deliverables:</a:t>
            </a:r>
            <a:endParaRPr sz="28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658750" y="1258525"/>
            <a:ext cx="78561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An agent is created and trained using the neural network model (DQN)to decide the best ride to take up 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The target Q value is calculated for each sample.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The source state and the resulting values are modified.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Following that, use the updated source and resulting values on the DQN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A class is created for the environment called env.py and numerous functions/methods are created for each purpose (like determining distance, calculating cost, profits, loss for each ride request). </a:t>
            </a:r>
            <a:endParaRPr sz="2000"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Evaluation:</a:t>
            </a:r>
            <a:endParaRPr sz="30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model is built based on reinforcement learning where the agent constantly learns and improves itself based on the </a:t>
            </a:r>
            <a:r>
              <a:rPr lang="en" sz="2000"/>
              <a:t>rewards</a:t>
            </a:r>
            <a:r>
              <a:rPr lang="en" sz="2000"/>
              <a:t> </a:t>
            </a:r>
            <a:r>
              <a:rPr lang="en" sz="2000"/>
              <a:t>given. The goal of agent is to attain maximum rewards for longer periods of time.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performance metrics are: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Reward per Episode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Q value convergence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highlight>
                <a:srgbClr val="26323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517100" y="1799925"/>
            <a:ext cx="37755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Thank You!!</a:t>
            </a:r>
            <a:endParaRPr sz="5000">
              <a:solidFill>
                <a:schemeClr val="accent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