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7" r:id="rId3"/>
    <p:sldId id="266" r:id="rId4"/>
    <p:sldId id="257" r:id="rId5"/>
    <p:sldId id="267" r:id="rId6"/>
    <p:sldId id="295" r:id="rId7"/>
    <p:sldId id="309" r:id="rId8"/>
    <p:sldId id="310" r:id="rId9"/>
    <p:sldId id="311" r:id="rId10"/>
    <p:sldId id="312" r:id="rId11"/>
    <p:sldId id="313" r:id="rId12"/>
    <p:sldId id="284" r:id="rId13"/>
    <p:sldId id="285" r:id="rId14"/>
    <p:sldId id="299" r:id="rId15"/>
    <p:sldId id="300" r:id="rId16"/>
    <p:sldId id="292" r:id="rId17"/>
    <p:sldId id="293" r:id="rId18"/>
    <p:sldId id="294" r:id="rId19"/>
    <p:sldId id="314" r:id="rId20"/>
    <p:sldId id="298" r:id="rId21"/>
    <p:sldId id="262" r:id="rId22"/>
    <p:sldId id="273" r:id="rId23"/>
    <p:sldId id="296" r:id="rId24"/>
    <p:sldId id="301" r:id="rId25"/>
    <p:sldId id="304" r:id="rId26"/>
    <p:sldId id="307" r:id="rId27"/>
    <p:sldId id="305" r:id="rId28"/>
    <p:sldId id="306" r:id="rId29"/>
    <p:sldId id="308" r:id="rId30"/>
    <p:sldId id="263" r:id="rId31"/>
    <p:sldId id="264" r:id="rId32"/>
    <p:sldId id="265" r:id="rId33"/>
  </p:sldIdLst>
  <p:sldSz cx="12192000" cy="6858000"/>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4660"/>
  </p:normalViewPr>
  <p:slideViewPr>
    <p:cSldViewPr snapToGrid="0">
      <p:cViewPr varScale="1">
        <p:scale>
          <a:sx n="67" d="100"/>
          <a:sy n="67" d="100"/>
        </p:scale>
        <p:origin x="664" y="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6/16/2022</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9135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6/16/2022</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2026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6/16/2022</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904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6/16/2022</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6365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6/16/2022</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8566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6/16/2022</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7476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6/16/2022</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275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6/16/2022</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481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6/16/2022</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2769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6/16/2022</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952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6/16/2022</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336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6/16/2022</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77947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ijsred.com/volume4/issue2/IJSRED-V4I2P14" TargetMode="External"/><Relationship Id="rId2" Type="http://schemas.openxmlformats.org/officeDocument/2006/relationships/hyperlink" Target="https://www.sciencedirect.com/science/article/pii/S1658361221001293" TargetMode="External"/><Relationship Id="rId1" Type="http://schemas.openxmlformats.org/officeDocument/2006/relationships/slideLayout" Target="../slideLayouts/slideLayout2.xml"/><Relationship Id="rId6" Type="http://schemas.openxmlformats.org/officeDocument/2006/relationships/hyperlink" Target="https://www.smatbot.com/blog/what-are-the-limitations-of-chatbots" TargetMode="External"/><Relationship Id="rId5" Type="http://schemas.openxmlformats.org/officeDocument/2006/relationships/hyperlink" Target="https://ieeexplore.ieee.org/abstract/document/8862707" TargetMode="External"/><Relationship Id="rId4" Type="http://schemas.openxmlformats.org/officeDocument/2006/relationships/hyperlink" Target="https://academic.oup.com/jamia/article/27/9/1450/5856745"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62557-4479-4005-BA2C-02108D518A3C}"/>
              </a:ext>
            </a:extLst>
          </p:cNvPr>
          <p:cNvSpPr>
            <a:spLocks noGrp="1"/>
          </p:cNvSpPr>
          <p:nvPr>
            <p:ph type="ctrTitle"/>
          </p:nvPr>
        </p:nvSpPr>
        <p:spPr>
          <a:xfrm>
            <a:off x="2653004" y="844687"/>
            <a:ext cx="9144000" cy="2387600"/>
          </a:xfrm>
        </p:spPr>
        <p:txBody>
          <a:bodyPr/>
          <a:lstStyle/>
          <a:p>
            <a:r>
              <a:rPr lang="en-IN" dirty="0">
                <a:solidFill>
                  <a:srgbClr val="FF0000"/>
                </a:solidFill>
              </a:rPr>
              <a:t>BOT AID</a:t>
            </a:r>
          </a:p>
        </p:txBody>
      </p:sp>
      <p:sp>
        <p:nvSpPr>
          <p:cNvPr id="3" name="Subtitle 2">
            <a:extLst>
              <a:ext uri="{FF2B5EF4-FFF2-40B4-BE49-F238E27FC236}">
                <a16:creationId xmlns:a16="http://schemas.microsoft.com/office/drawing/2014/main" id="{42E8C21A-E5E7-49F6-AC0A-3ACDE5159C77}"/>
              </a:ext>
            </a:extLst>
          </p:cNvPr>
          <p:cNvSpPr>
            <a:spLocks noGrp="1"/>
          </p:cNvSpPr>
          <p:nvPr>
            <p:ph type="subTitle" idx="1"/>
          </p:nvPr>
        </p:nvSpPr>
        <p:spPr>
          <a:xfrm>
            <a:off x="3048000" y="2846259"/>
            <a:ext cx="9144000" cy="1655762"/>
          </a:xfrm>
        </p:spPr>
        <p:txBody>
          <a:bodyPr>
            <a:normAutofit/>
          </a:bodyPr>
          <a:lstStyle/>
          <a:p>
            <a:endParaRPr lang="en-IN" sz="3200" dirty="0"/>
          </a:p>
          <a:p>
            <a:r>
              <a:rPr lang="en-IN" sz="3200" dirty="0"/>
              <a:t>-A Chatbot for Hospital Management</a:t>
            </a:r>
          </a:p>
        </p:txBody>
      </p:sp>
      <p:pic>
        <p:nvPicPr>
          <p:cNvPr id="8" name="Picture 7" descr="A close-up of a phone&#10;&#10;Description automatically generated with low confidence">
            <a:extLst>
              <a:ext uri="{FF2B5EF4-FFF2-40B4-BE49-F238E27FC236}">
                <a16:creationId xmlns:a16="http://schemas.microsoft.com/office/drawing/2014/main" id="{75A7C88F-89DC-44F1-B9B4-D9136435EC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76391" y="1230715"/>
            <a:ext cx="2687217" cy="1971338"/>
          </a:xfrm>
          <a:prstGeom prst="rect">
            <a:avLst/>
          </a:prstGeom>
        </p:spPr>
      </p:pic>
    </p:spTree>
    <p:extLst>
      <p:ext uri="{BB962C8B-B14F-4D97-AF65-F5344CB8AC3E}">
        <p14:creationId xmlns:p14="http://schemas.microsoft.com/office/powerpoint/2010/main" val="816165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8917E-EDEC-4A7C-B354-E3EAC7DE0F90}"/>
              </a:ext>
            </a:extLst>
          </p:cNvPr>
          <p:cNvSpPr>
            <a:spLocks noGrp="1"/>
          </p:cNvSpPr>
          <p:nvPr>
            <p:ph type="title"/>
          </p:nvPr>
        </p:nvSpPr>
        <p:spPr/>
        <p:txBody>
          <a:bodyPr>
            <a:normAutofit/>
          </a:bodyPr>
          <a:lstStyle/>
          <a:p>
            <a:r>
              <a:rPr lang="en-US" sz="2800" dirty="0"/>
              <a:t>ACTIVITY DIAGRAM:</a:t>
            </a:r>
          </a:p>
        </p:txBody>
      </p:sp>
      <p:pic>
        <p:nvPicPr>
          <p:cNvPr id="4" name="Content Placeholder 3">
            <a:extLst>
              <a:ext uri="{FF2B5EF4-FFF2-40B4-BE49-F238E27FC236}">
                <a16:creationId xmlns:a16="http://schemas.microsoft.com/office/drawing/2014/main" id="{A03E2938-37E2-44B7-852D-37F7CF8CA9B4}"/>
              </a:ext>
            </a:extLst>
          </p:cNvPr>
          <p:cNvPicPr>
            <a:picLocks noGrp="1"/>
          </p:cNvPicPr>
          <p:nvPr>
            <p:ph idx="1"/>
          </p:nvPr>
        </p:nvPicPr>
        <p:blipFill>
          <a:blip r:embed="rId2"/>
          <a:stretch>
            <a:fillRect/>
          </a:stretch>
        </p:blipFill>
        <p:spPr>
          <a:xfrm>
            <a:off x="1590261" y="1530626"/>
            <a:ext cx="9094304" cy="4962249"/>
          </a:xfrm>
          <a:prstGeom prst="rect">
            <a:avLst/>
          </a:prstGeom>
        </p:spPr>
      </p:pic>
    </p:spTree>
    <p:extLst>
      <p:ext uri="{BB962C8B-B14F-4D97-AF65-F5344CB8AC3E}">
        <p14:creationId xmlns:p14="http://schemas.microsoft.com/office/powerpoint/2010/main" val="2751839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5A574-C5CF-4B7A-8597-459F8F61CC01}"/>
              </a:ext>
            </a:extLst>
          </p:cNvPr>
          <p:cNvSpPr>
            <a:spLocks noGrp="1"/>
          </p:cNvSpPr>
          <p:nvPr>
            <p:ph type="title"/>
          </p:nvPr>
        </p:nvSpPr>
        <p:spPr/>
        <p:txBody>
          <a:bodyPr>
            <a:normAutofit/>
          </a:bodyPr>
          <a:lstStyle/>
          <a:p>
            <a:r>
              <a:rPr lang="en-US" sz="2800" dirty="0"/>
              <a:t>OBJECT DIAGRAM:</a:t>
            </a:r>
          </a:p>
        </p:txBody>
      </p:sp>
      <p:pic>
        <p:nvPicPr>
          <p:cNvPr id="4" name="Content Placeholder 3">
            <a:extLst>
              <a:ext uri="{FF2B5EF4-FFF2-40B4-BE49-F238E27FC236}">
                <a16:creationId xmlns:a16="http://schemas.microsoft.com/office/drawing/2014/main" id="{8B8DE5B1-DD3E-4B31-B4E0-FE09608FAB2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311965" y="1789043"/>
            <a:ext cx="10277061" cy="4512366"/>
          </a:xfrm>
          <a:prstGeom prst="rect">
            <a:avLst/>
          </a:prstGeom>
        </p:spPr>
      </p:pic>
    </p:spTree>
    <p:extLst>
      <p:ext uri="{BB962C8B-B14F-4D97-AF65-F5344CB8AC3E}">
        <p14:creationId xmlns:p14="http://schemas.microsoft.com/office/powerpoint/2010/main" val="1139880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6840"/>
          </a:xfrm>
        </p:spPr>
        <p:txBody>
          <a:bodyPr>
            <a:normAutofit fontScale="90000"/>
          </a:bodyPr>
          <a:lstStyle/>
          <a:p>
            <a:r>
              <a:rPr lang="en-IN" sz="3600" b="1" dirty="0"/>
              <a:t>Algorithm:</a:t>
            </a:r>
            <a:br>
              <a:rPr lang="en-IN" sz="2400" b="1" dirty="0"/>
            </a:br>
            <a:br>
              <a:rPr lang="en-US" sz="3100" b="1" dirty="0"/>
            </a:br>
            <a:r>
              <a:rPr lang="en-US" sz="3100" b="1" dirty="0"/>
              <a:t>1.The Sequence to Sequence Model(seq2seq):</a:t>
            </a:r>
            <a:endParaRPr lang="en-IN" sz="3100" b="1" dirty="0"/>
          </a:p>
        </p:txBody>
      </p:sp>
      <p:sp>
        <p:nvSpPr>
          <p:cNvPr id="3" name="Content Placeholder 2"/>
          <p:cNvSpPr>
            <a:spLocks noGrp="1"/>
          </p:cNvSpPr>
          <p:nvPr>
            <p:ph idx="1"/>
          </p:nvPr>
        </p:nvSpPr>
        <p:spPr>
          <a:xfrm>
            <a:off x="838200" y="1319917"/>
            <a:ext cx="10515600" cy="4857046"/>
          </a:xfrm>
        </p:spPr>
        <p:txBody>
          <a:bodyPr>
            <a:normAutofit lnSpcReduction="10000"/>
          </a:bodyPr>
          <a:lstStyle/>
          <a:p>
            <a:endParaRPr lang="en-IN" dirty="0"/>
          </a:p>
          <a:p>
            <a:r>
              <a:rPr lang="en-US" sz="2800" dirty="0"/>
              <a:t>In Sequence to Sequence Model(seq2seq ) model the model takes input as sequence of words or sentences and then generates an output which is sequence of </a:t>
            </a:r>
            <a:r>
              <a:rPr lang="en-US" sz="2800" dirty="0" err="1"/>
              <a:t>words.This</a:t>
            </a:r>
            <a:r>
              <a:rPr lang="en-US" sz="2800" dirty="0"/>
              <a:t> is done with the help of recurrent neural network (</a:t>
            </a:r>
            <a:r>
              <a:rPr lang="en-US" sz="2800" b="1" dirty="0"/>
              <a:t>RNN</a:t>
            </a:r>
            <a:r>
              <a:rPr lang="en-US" sz="2800" dirty="0"/>
              <a:t>).</a:t>
            </a:r>
          </a:p>
          <a:p>
            <a:r>
              <a:rPr lang="en-US" sz="2800" dirty="0"/>
              <a:t>Input to this model is token of words and the output of this model is the translated token of words.</a:t>
            </a:r>
          </a:p>
          <a:p>
            <a:r>
              <a:rPr lang="en-US" sz="2800" dirty="0"/>
              <a:t>This model takes the current word or input along with the </a:t>
            </a:r>
            <a:r>
              <a:rPr lang="en-US" sz="2800" dirty="0" err="1"/>
              <a:t>neighbouring</a:t>
            </a:r>
            <a:r>
              <a:rPr lang="en-US" sz="2800" dirty="0"/>
              <a:t> words while translating it into output.</a:t>
            </a:r>
          </a:p>
          <a:p>
            <a:r>
              <a:rPr lang="en-US" sz="2800" dirty="0"/>
              <a:t>As seq2seq model mainly has two components namely Encoder and Decoder so this model is also called as the Encoder-Decoder Network. </a:t>
            </a:r>
          </a:p>
          <a:p>
            <a:endParaRPr lang="en-IN" dirty="0"/>
          </a:p>
        </p:txBody>
      </p:sp>
    </p:spTree>
    <p:extLst>
      <p:ext uri="{BB962C8B-B14F-4D97-AF65-F5344CB8AC3E}">
        <p14:creationId xmlns:p14="http://schemas.microsoft.com/office/powerpoint/2010/main" val="593113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573088"/>
            <a:ext cx="10515600" cy="5603875"/>
          </a:xfrm>
        </p:spPr>
        <p:txBody>
          <a:bodyPr/>
          <a:lstStyle/>
          <a:p>
            <a:pPr marL="0" indent="0">
              <a:buNone/>
            </a:pPr>
            <a:r>
              <a:rPr lang="en-US" sz="2400" b="1" dirty="0"/>
              <a:t>Role of Encoder:</a:t>
            </a:r>
          </a:p>
          <a:p>
            <a:pPr marL="0" indent="0">
              <a:buNone/>
            </a:pPr>
            <a:r>
              <a:rPr lang="en-US" sz="2400" dirty="0"/>
              <a:t>The main motive of the encoder is to capture the context of the input sequence in the form of a hidden state vector and then the encoder feeds it to the decoder which at the last produces the output </a:t>
            </a:r>
            <a:r>
              <a:rPr lang="en-US" sz="2400" dirty="0" err="1"/>
              <a:t>sequence.It</a:t>
            </a:r>
            <a:r>
              <a:rPr lang="en-US" sz="2400" dirty="0"/>
              <a:t> takes the sequence of words as an input and generates a final embedding words at the end of the sequence with the help of </a:t>
            </a:r>
            <a:r>
              <a:rPr lang="en-US" sz="2400" dirty="0" err="1"/>
              <a:t>RNNs.This</a:t>
            </a:r>
            <a:r>
              <a:rPr lang="en-US" sz="2400" dirty="0"/>
              <a:t> final embedding sequence of words is then sent to the Decoder.</a:t>
            </a:r>
          </a:p>
          <a:p>
            <a:pPr marL="0" indent="0">
              <a:buNone/>
            </a:pPr>
            <a:r>
              <a:rPr lang="en-US" sz="2400" b="1" dirty="0"/>
              <a:t>Role of Decoder: </a:t>
            </a:r>
          </a:p>
          <a:p>
            <a:pPr marL="0" indent="0">
              <a:buNone/>
            </a:pPr>
            <a:r>
              <a:rPr lang="en-US" sz="2400" dirty="0"/>
              <a:t>The input to decoder is the hidden vector which is generated and fed by Encoder. The decoder reverses the process of Encoder. It turns the hidden state vector fed by the encoder into an output sequence of words. It uses the previous output as the input context for doing this. It also uses its own hidden states and current word to predict the next word.</a:t>
            </a:r>
          </a:p>
          <a:p>
            <a:pPr marL="0" indent="0">
              <a:buNone/>
            </a:pPr>
            <a:endParaRPr lang="en-IN" sz="2400" dirty="0"/>
          </a:p>
        </p:txBody>
      </p:sp>
    </p:spTree>
    <p:extLst>
      <p:ext uri="{BB962C8B-B14F-4D97-AF65-F5344CB8AC3E}">
        <p14:creationId xmlns:p14="http://schemas.microsoft.com/office/powerpoint/2010/main" val="648846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7084"/>
          </a:xfrm>
        </p:spPr>
        <p:txBody>
          <a:bodyPr>
            <a:normAutofit/>
          </a:bodyPr>
          <a:lstStyle/>
          <a:p>
            <a:r>
              <a:rPr lang="en-IN" sz="3600" b="1" dirty="0"/>
              <a:t>2.LSTM</a:t>
            </a:r>
          </a:p>
        </p:txBody>
      </p:sp>
      <p:sp>
        <p:nvSpPr>
          <p:cNvPr id="3" name="Content Placeholder 2"/>
          <p:cNvSpPr>
            <a:spLocks noGrp="1"/>
          </p:cNvSpPr>
          <p:nvPr>
            <p:ph idx="1"/>
          </p:nvPr>
        </p:nvSpPr>
        <p:spPr>
          <a:xfrm>
            <a:off x="838200" y="1374755"/>
            <a:ext cx="10515600" cy="5000170"/>
          </a:xfrm>
        </p:spPr>
        <p:txBody>
          <a:bodyPr>
            <a:normAutofit/>
          </a:bodyPr>
          <a:lstStyle/>
          <a:p>
            <a:r>
              <a:rPr lang="en-US" sz="2400" dirty="0"/>
              <a:t>Long Short Term Memory is a kind of recurrent neural network. In RNN output from the last step is fed as input in the current step.</a:t>
            </a:r>
          </a:p>
          <a:p>
            <a:r>
              <a:rPr lang="en-US" sz="2400" dirty="0"/>
              <a:t> It tackled the problem of long-term dependencies of RNN in which the RNN cannot predict the word stored in the long-term memory but can give more accurate predictions from the recent information. </a:t>
            </a:r>
          </a:p>
          <a:p>
            <a:r>
              <a:rPr lang="en-US" sz="2400" dirty="0"/>
              <a:t>As the gap length increases RNN does not give an efficient performance. LSTM can by default retain the information for a long period of time. It is used for processing, predicting, and classifying on the basis of time-series data. </a:t>
            </a:r>
            <a:endParaRPr lang="en-IN" sz="2400" dirty="0"/>
          </a:p>
        </p:txBody>
      </p:sp>
    </p:spTree>
    <p:extLst>
      <p:ext uri="{BB962C8B-B14F-4D97-AF65-F5344CB8AC3E}">
        <p14:creationId xmlns:p14="http://schemas.microsoft.com/office/powerpoint/2010/main" val="3935019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0689"/>
            <a:ext cx="10515600" cy="5636274"/>
          </a:xfrm>
        </p:spPr>
        <p:txBody>
          <a:bodyPr/>
          <a:lstStyle/>
          <a:p>
            <a:pPr marL="0" indent="0">
              <a:buNone/>
            </a:pPr>
            <a:r>
              <a:rPr lang="en-IN" dirty="0"/>
              <a:t>LSTM Architecture:</a:t>
            </a:r>
          </a:p>
          <a:p>
            <a:pPr marL="0" indent="0">
              <a:buNone/>
            </a:pPr>
            <a:endParaRPr lang="en-IN" dirty="0"/>
          </a:p>
        </p:txBody>
      </p:sp>
      <p:pic>
        <p:nvPicPr>
          <p:cNvPr id="1026" name="Picture 2" descr="Chatbots - Deep Learning Essentials [Book]">
            <a:extLst>
              <a:ext uri="{FF2B5EF4-FFF2-40B4-BE49-F238E27FC236}">
                <a16:creationId xmlns:a16="http://schemas.microsoft.com/office/drawing/2014/main" id="{4C2F75CD-2799-4D9A-A6B7-73293E70F8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9792" y="1877087"/>
            <a:ext cx="9182100"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973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Methodology:</a:t>
            </a:r>
          </a:p>
        </p:txBody>
      </p:sp>
      <p:sp>
        <p:nvSpPr>
          <p:cNvPr id="3" name="Content Placeholder 2"/>
          <p:cNvSpPr>
            <a:spLocks noGrp="1"/>
          </p:cNvSpPr>
          <p:nvPr>
            <p:ph idx="1"/>
          </p:nvPr>
        </p:nvSpPr>
        <p:spPr/>
        <p:txBody>
          <a:bodyPr>
            <a:normAutofit/>
          </a:bodyPr>
          <a:lstStyle/>
          <a:p>
            <a:r>
              <a:rPr lang="en-US" sz="2400" dirty="0"/>
              <a:t>The Chatbot works based on</a:t>
            </a:r>
            <a:r>
              <a:rPr lang="en-US" sz="2400" b="1" dirty="0"/>
              <a:t> </a:t>
            </a:r>
            <a:r>
              <a:rPr lang="en-US" sz="2400" dirty="0"/>
              <a:t>DNN(Deep Neural Network) to identify the patterns of sentences given by the user as input and pick a random response related to that query. </a:t>
            </a:r>
          </a:p>
          <a:p>
            <a:r>
              <a:rPr lang="en-US" sz="2400" dirty="0"/>
              <a:t>We Build a chatbot using deep learning techniques. The chatbot will be trained on the dataset which contains categories (intents), pattern and responses. </a:t>
            </a:r>
          </a:p>
          <a:p>
            <a:r>
              <a:rPr lang="en-US" sz="2400" dirty="0"/>
              <a:t>We use a special recurrent neural network (LSTM) to classify which category the user’s message belongs to and then we will give a random response from the list of responses.</a:t>
            </a:r>
            <a:endParaRPr lang="en-IN" sz="2400" dirty="0"/>
          </a:p>
        </p:txBody>
      </p:sp>
    </p:spTree>
    <p:extLst>
      <p:ext uri="{BB962C8B-B14F-4D97-AF65-F5344CB8AC3E}">
        <p14:creationId xmlns:p14="http://schemas.microsoft.com/office/powerpoint/2010/main" val="1571778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1176"/>
            <a:ext cx="10515600" cy="5715787"/>
          </a:xfrm>
        </p:spPr>
        <p:txBody>
          <a:bodyPr>
            <a:normAutofit/>
          </a:bodyPr>
          <a:lstStyle/>
          <a:p>
            <a:r>
              <a:rPr lang="en-US" sz="2400" dirty="0"/>
              <a:t>The NLTK Library in Python has functions that help to figure out the most relevant words from a sentence or paragraph and stem the words into their root meaning and can reduce them,(for instance, the root meaning or stem of the word 'going' is 'go'). This process is known as Stemming</a:t>
            </a:r>
            <a:r>
              <a:rPr lang="en-US" sz="2400" b="1" dirty="0"/>
              <a:t>. </a:t>
            </a:r>
          </a:p>
          <a:p>
            <a:r>
              <a:rPr lang="en-US" sz="2400" dirty="0"/>
              <a:t>The words are then converted into their corresponding numerical values since the Neural Networks only understand numbers. The process of converting text into numerical values is known as One-Hot Encoding. </a:t>
            </a:r>
          </a:p>
          <a:p>
            <a:r>
              <a:rPr lang="en-US" sz="2400" dirty="0"/>
              <a:t>When the data preprocessing is completed we'll create Neural Networks and then fit the training data into it. After the successful training, the model is able to predict the tags that are related to the user's query.</a:t>
            </a:r>
            <a:endParaRPr lang="en-IN" sz="24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876774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Steps Involved:</a:t>
            </a:r>
          </a:p>
        </p:txBody>
      </p:sp>
      <p:sp>
        <p:nvSpPr>
          <p:cNvPr id="3" name="Content Placeholder 2"/>
          <p:cNvSpPr>
            <a:spLocks noGrp="1"/>
          </p:cNvSpPr>
          <p:nvPr>
            <p:ph idx="1"/>
          </p:nvPr>
        </p:nvSpPr>
        <p:spPr/>
        <p:txBody>
          <a:bodyPr/>
          <a:lstStyle/>
          <a:p>
            <a:r>
              <a:rPr lang="en-US" dirty="0"/>
              <a:t>Import and load the data file</a:t>
            </a:r>
          </a:p>
          <a:p>
            <a:r>
              <a:rPr lang="en-IN" dirty="0"/>
              <a:t>Pre-processing data</a:t>
            </a:r>
          </a:p>
          <a:p>
            <a:r>
              <a:rPr lang="en-US" dirty="0"/>
              <a:t>Create training and testing data</a:t>
            </a:r>
          </a:p>
          <a:p>
            <a:r>
              <a:rPr lang="en-IN" dirty="0"/>
              <a:t>Build the model (</a:t>
            </a:r>
            <a:r>
              <a:rPr lang="en-US" dirty="0"/>
              <a:t>we will build a deep neural network that has 3layers. We use the </a:t>
            </a:r>
            <a:r>
              <a:rPr lang="en-US" dirty="0" err="1"/>
              <a:t>Keras</a:t>
            </a:r>
            <a:r>
              <a:rPr lang="en-US" dirty="0"/>
              <a:t> sequential API for this)</a:t>
            </a:r>
          </a:p>
          <a:p>
            <a:r>
              <a:rPr lang="en-US" dirty="0"/>
              <a:t>We will train our model for number of epochs to improve the accuracy</a:t>
            </a:r>
          </a:p>
          <a:p>
            <a:endParaRPr lang="en-US" dirty="0"/>
          </a:p>
        </p:txBody>
      </p:sp>
    </p:spTree>
    <p:extLst>
      <p:ext uri="{BB962C8B-B14F-4D97-AF65-F5344CB8AC3E}">
        <p14:creationId xmlns:p14="http://schemas.microsoft.com/office/powerpoint/2010/main" val="177649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40C55-9CC6-422B-BED5-D3D876103AB0}"/>
              </a:ext>
            </a:extLst>
          </p:cNvPr>
          <p:cNvSpPr>
            <a:spLocks noGrp="1"/>
          </p:cNvSpPr>
          <p:nvPr>
            <p:ph type="title"/>
          </p:nvPr>
        </p:nvSpPr>
        <p:spPr/>
        <p:txBody>
          <a:bodyPr>
            <a:normAutofit/>
          </a:bodyPr>
          <a:lstStyle/>
          <a:p>
            <a:r>
              <a:rPr lang="en-US" sz="2800" b="1" dirty="0"/>
              <a:t>Workflow of the model:</a:t>
            </a:r>
          </a:p>
        </p:txBody>
      </p:sp>
      <p:pic>
        <p:nvPicPr>
          <p:cNvPr id="4" name="Content Placeholder 3">
            <a:extLst>
              <a:ext uri="{FF2B5EF4-FFF2-40B4-BE49-F238E27FC236}">
                <a16:creationId xmlns:a16="http://schemas.microsoft.com/office/drawing/2014/main" id="{CDD58820-62CF-4BD8-BA4E-709525A3B1A0}"/>
              </a:ext>
            </a:extLst>
          </p:cNvPr>
          <p:cNvPicPr>
            <a:picLocks noGrp="1"/>
          </p:cNvPicPr>
          <p:nvPr>
            <p:ph idx="1"/>
          </p:nvPr>
        </p:nvPicPr>
        <p:blipFill>
          <a:blip r:embed="rId2"/>
          <a:stretch>
            <a:fillRect/>
          </a:stretch>
        </p:blipFill>
        <p:spPr>
          <a:xfrm>
            <a:off x="1321903" y="2374282"/>
            <a:ext cx="10167731" cy="3867491"/>
          </a:xfrm>
          <a:prstGeom prst="rect">
            <a:avLst/>
          </a:prstGeom>
        </p:spPr>
      </p:pic>
    </p:spTree>
    <p:extLst>
      <p:ext uri="{BB962C8B-B14F-4D97-AF65-F5344CB8AC3E}">
        <p14:creationId xmlns:p14="http://schemas.microsoft.com/office/powerpoint/2010/main" val="3182642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7A0BF2-4F9D-48AD-A710-7701248EA00F}"/>
              </a:ext>
            </a:extLst>
          </p:cNvPr>
          <p:cNvSpPr>
            <a:spLocks noGrp="1"/>
          </p:cNvSpPr>
          <p:nvPr>
            <p:ph idx="1"/>
          </p:nvPr>
        </p:nvSpPr>
        <p:spPr>
          <a:xfrm>
            <a:off x="838200" y="522514"/>
            <a:ext cx="10515600" cy="5654449"/>
          </a:xfrm>
        </p:spPr>
        <p:txBody>
          <a:bodyPr/>
          <a:lstStyle/>
          <a:p>
            <a:pPr marL="0" indent="0" eaLnBrk="1" hangingPunct="1">
              <a:buNone/>
            </a:pPr>
            <a:r>
              <a:rPr lang="en-IN" altLang="en-US" sz="2400" b="1" dirty="0">
                <a:latin typeface="+mj-lt"/>
              </a:rPr>
              <a:t>TEAM MEMBERS: </a:t>
            </a:r>
          </a:p>
          <a:p>
            <a:pPr eaLnBrk="1" hangingPunct="1"/>
            <a:r>
              <a:rPr lang="en-IN" altLang="en-US" sz="2400" b="1" dirty="0">
                <a:latin typeface="+mj-lt"/>
              </a:rPr>
              <a:t>Batch 3 (IT-1)</a:t>
            </a:r>
          </a:p>
          <a:p>
            <a:pPr eaLnBrk="1" hangingPunct="1"/>
            <a:r>
              <a:rPr lang="en-IN" altLang="en-US" sz="2400" dirty="0" err="1"/>
              <a:t>A.Lahari</a:t>
            </a:r>
            <a:r>
              <a:rPr lang="en-IN" altLang="en-US" sz="2400" dirty="0"/>
              <a:t>         18071A1203</a:t>
            </a:r>
          </a:p>
          <a:p>
            <a:pPr eaLnBrk="1" hangingPunct="1"/>
            <a:r>
              <a:rPr lang="en-IN" altLang="en-US" sz="2400" dirty="0" err="1"/>
              <a:t>B.Aparna</a:t>
            </a:r>
            <a:r>
              <a:rPr lang="en-IN" altLang="en-US" sz="2400" dirty="0"/>
              <a:t>        18071A1208</a:t>
            </a:r>
          </a:p>
          <a:p>
            <a:pPr eaLnBrk="1" hangingPunct="1"/>
            <a:r>
              <a:rPr lang="en-IN" altLang="en-US" sz="2400" dirty="0" err="1"/>
              <a:t>N.Chandana</a:t>
            </a:r>
            <a:r>
              <a:rPr lang="en-IN" altLang="en-US" sz="2400" dirty="0"/>
              <a:t>   18071A1243</a:t>
            </a:r>
          </a:p>
          <a:p>
            <a:pPr eaLnBrk="1" hangingPunct="1"/>
            <a:r>
              <a:rPr lang="en-IN" altLang="en-US" sz="2400" dirty="0" err="1"/>
              <a:t>T.Rajeshwar</a:t>
            </a:r>
            <a:r>
              <a:rPr lang="en-IN" altLang="en-US" sz="2400" dirty="0"/>
              <a:t>   18071A1253</a:t>
            </a:r>
          </a:p>
          <a:p>
            <a:pPr eaLnBrk="1" hangingPunct="1"/>
            <a:endParaRPr lang="en-IN" dirty="0"/>
          </a:p>
          <a:p>
            <a:pPr marL="0" indent="0" eaLnBrk="1" hangingPunct="1">
              <a:buNone/>
            </a:pPr>
            <a:endParaRPr lang="en-IN" dirty="0"/>
          </a:p>
          <a:p>
            <a:endParaRPr lang="en-IN" dirty="0"/>
          </a:p>
        </p:txBody>
      </p:sp>
      <p:sp>
        <p:nvSpPr>
          <p:cNvPr id="4" name="TextBox 3">
            <a:extLst>
              <a:ext uri="{FF2B5EF4-FFF2-40B4-BE49-F238E27FC236}">
                <a16:creationId xmlns:a16="http://schemas.microsoft.com/office/drawing/2014/main" id="{9D8262A3-6754-4B02-92A2-243C3EA0744B}"/>
              </a:ext>
            </a:extLst>
          </p:cNvPr>
          <p:cNvSpPr txBox="1"/>
          <p:nvPr/>
        </p:nvSpPr>
        <p:spPr>
          <a:xfrm flipH="1">
            <a:off x="838199" y="4088717"/>
            <a:ext cx="4940431" cy="1877437"/>
          </a:xfrm>
          <a:prstGeom prst="rect">
            <a:avLst/>
          </a:prstGeom>
          <a:noFill/>
        </p:spPr>
        <p:txBody>
          <a:bodyPr wrap="square" rtlCol="0">
            <a:spAutoFit/>
          </a:bodyPr>
          <a:lstStyle/>
          <a:p>
            <a:r>
              <a:rPr lang="en-IN" sz="2400" b="1" dirty="0">
                <a:latin typeface="+mj-lt"/>
              </a:rPr>
              <a:t>Guide:                                                                                            </a:t>
            </a:r>
          </a:p>
          <a:p>
            <a:pPr eaLnBrk="1" hangingPunct="1"/>
            <a:r>
              <a:rPr lang="en-US" altLang="en-US" sz="2400" dirty="0" err="1"/>
              <a:t>Dr.D.Srinivasa</a:t>
            </a:r>
            <a:r>
              <a:rPr lang="en-US" altLang="en-US" sz="2400" dirty="0"/>
              <a:t> Rao,</a:t>
            </a:r>
          </a:p>
          <a:p>
            <a:pPr eaLnBrk="1" hangingPunct="1"/>
            <a:r>
              <a:rPr lang="en-US" altLang="en-US" sz="2400" dirty="0"/>
              <a:t>Associate Professor,</a:t>
            </a:r>
          </a:p>
          <a:p>
            <a:pPr eaLnBrk="1" hangingPunct="1"/>
            <a:r>
              <a:rPr lang="en-US" altLang="en-US" sz="2400" dirty="0"/>
              <a:t>(</a:t>
            </a:r>
            <a:r>
              <a:rPr lang="en-US" altLang="en-US" sz="2400" dirty="0" err="1"/>
              <a:t>HoD</a:t>
            </a:r>
            <a:r>
              <a:rPr lang="en-US" altLang="en-US" sz="2400" dirty="0"/>
              <a:t>-Information Technology)</a:t>
            </a:r>
            <a:endParaRPr lang="en-IN" altLang="en-US" sz="2400" dirty="0"/>
          </a:p>
          <a:p>
            <a:endParaRPr lang="en-IN" sz="2000" dirty="0"/>
          </a:p>
        </p:txBody>
      </p:sp>
      <p:pic>
        <p:nvPicPr>
          <p:cNvPr id="5" name="Picture 4">
            <a:extLst>
              <a:ext uri="{FF2B5EF4-FFF2-40B4-BE49-F238E27FC236}">
                <a16:creationId xmlns:a16="http://schemas.microsoft.com/office/drawing/2014/main" id="{D8CDDF23-B3B6-4233-AA36-9BB802C87466}"/>
              </a:ext>
            </a:extLst>
          </p:cNvPr>
          <p:cNvPicPr>
            <a:picLocks noChangeAspect="1"/>
          </p:cNvPicPr>
          <p:nvPr/>
        </p:nvPicPr>
        <p:blipFill>
          <a:blip r:embed="rId2"/>
          <a:stretch>
            <a:fillRect/>
          </a:stretch>
        </p:blipFill>
        <p:spPr>
          <a:xfrm>
            <a:off x="7520473" y="3391398"/>
            <a:ext cx="3925803" cy="2770894"/>
          </a:xfrm>
          <a:prstGeom prst="rect">
            <a:avLst/>
          </a:prstGeom>
        </p:spPr>
      </p:pic>
    </p:spTree>
    <p:extLst>
      <p:ext uri="{BB962C8B-B14F-4D97-AF65-F5344CB8AC3E}">
        <p14:creationId xmlns:p14="http://schemas.microsoft.com/office/powerpoint/2010/main" val="4267709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9132"/>
          </a:xfrm>
        </p:spPr>
        <p:txBody>
          <a:bodyPr>
            <a:normAutofit/>
          </a:bodyPr>
          <a:lstStyle/>
          <a:p>
            <a:r>
              <a:rPr lang="en-IN" sz="4000" b="1" dirty="0"/>
              <a:t>Project Structure</a:t>
            </a:r>
            <a:r>
              <a:rPr lang="en-IN" sz="4000" dirty="0">
                <a:sym typeface="Wingdings" pitchFamily="2" charset="2"/>
              </a:rPr>
              <a:t>(folders) :</a:t>
            </a:r>
            <a:endParaRPr lang="en-IN" sz="4000" dirty="0"/>
          </a:p>
        </p:txBody>
      </p:sp>
      <p:sp>
        <p:nvSpPr>
          <p:cNvPr id="3" name="Content Placeholder 2"/>
          <p:cNvSpPr>
            <a:spLocks noGrp="1"/>
          </p:cNvSpPr>
          <p:nvPr>
            <p:ph idx="1"/>
          </p:nvPr>
        </p:nvSpPr>
        <p:spPr>
          <a:xfrm>
            <a:off x="838200" y="1288111"/>
            <a:ext cx="10515600" cy="4888852"/>
          </a:xfrm>
        </p:spPr>
        <p:txBody>
          <a:bodyPr>
            <a:normAutofit/>
          </a:bodyPr>
          <a:lstStyle/>
          <a:p>
            <a:pPr marL="0" indent="0">
              <a:buNone/>
            </a:pPr>
            <a:r>
              <a:rPr lang="en-US" sz="2400" dirty="0"/>
              <a:t>Below are the folders that our project will consist:</a:t>
            </a:r>
          </a:p>
          <a:p>
            <a:r>
              <a:rPr lang="en-US" sz="2400" dirty="0" err="1"/>
              <a:t>Intents.json</a:t>
            </a:r>
            <a:r>
              <a:rPr lang="en-US" sz="2400" dirty="0"/>
              <a:t> – The data file which has predefined patterns and responses</a:t>
            </a:r>
          </a:p>
          <a:p>
            <a:r>
              <a:rPr lang="en-US" sz="2400" dirty="0" err="1"/>
              <a:t>chatbot.ipynb</a:t>
            </a:r>
            <a:r>
              <a:rPr lang="en-US" sz="2400" dirty="0"/>
              <a:t> – In this Python file, we wrote a script to build the model and train our chatbot.</a:t>
            </a:r>
          </a:p>
          <a:p>
            <a:r>
              <a:rPr lang="en-US" sz="2400" dirty="0" err="1"/>
              <a:t>Words.pkl</a:t>
            </a:r>
            <a:r>
              <a:rPr lang="en-US" sz="2400" dirty="0"/>
              <a:t> – This is a pickle file in which we store the words Python object that contains a list of our vocabulary.</a:t>
            </a:r>
          </a:p>
          <a:p>
            <a:r>
              <a:rPr lang="en-US" sz="2400" dirty="0" err="1"/>
              <a:t>Classes.pkl</a:t>
            </a:r>
            <a:r>
              <a:rPr lang="en-US" sz="2400" dirty="0"/>
              <a:t> – The classes pickle file contains the list of categories.</a:t>
            </a:r>
          </a:p>
          <a:p>
            <a:r>
              <a:rPr lang="en-US" sz="2400" dirty="0"/>
              <a:t>chatbot_model.h5 – This is the trained model that contains information about the model and has weights of the neurons.</a:t>
            </a:r>
          </a:p>
          <a:p>
            <a:r>
              <a:rPr lang="en-US" sz="2400" dirty="0"/>
              <a:t>gui.py – This is the Python script in which we implemented GUI for our chatbot. Users can easily interact with the bot.</a:t>
            </a:r>
          </a:p>
          <a:p>
            <a:endParaRPr lang="en-IN" sz="2400" dirty="0"/>
          </a:p>
        </p:txBody>
      </p:sp>
    </p:spTree>
    <p:extLst>
      <p:ext uri="{BB962C8B-B14F-4D97-AF65-F5344CB8AC3E}">
        <p14:creationId xmlns:p14="http://schemas.microsoft.com/office/powerpoint/2010/main" val="3854659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4D521-2315-468B-B226-73B9589CF35B}"/>
              </a:ext>
            </a:extLst>
          </p:cNvPr>
          <p:cNvSpPr>
            <a:spLocks noGrp="1"/>
          </p:cNvSpPr>
          <p:nvPr>
            <p:ph type="title"/>
          </p:nvPr>
        </p:nvSpPr>
        <p:spPr/>
        <p:txBody>
          <a:bodyPr>
            <a:normAutofit/>
          </a:bodyPr>
          <a:lstStyle/>
          <a:p>
            <a:r>
              <a:rPr lang="en-IN" sz="4000" b="1" dirty="0"/>
              <a:t>Technologies Used:</a:t>
            </a:r>
          </a:p>
        </p:txBody>
      </p:sp>
      <p:sp>
        <p:nvSpPr>
          <p:cNvPr id="3" name="Content Placeholder 2">
            <a:extLst>
              <a:ext uri="{FF2B5EF4-FFF2-40B4-BE49-F238E27FC236}">
                <a16:creationId xmlns:a16="http://schemas.microsoft.com/office/drawing/2014/main" id="{62A3E0E6-7EE7-46EB-ABF7-9C6574EC34B4}"/>
              </a:ext>
            </a:extLst>
          </p:cNvPr>
          <p:cNvSpPr>
            <a:spLocks noGrp="1"/>
          </p:cNvSpPr>
          <p:nvPr>
            <p:ph idx="1"/>
          </p:nvPr>
        </p:nvSpPr>
        <p:spPr/>
        <p:txBody>
          <a:bodyPr/>
          <a:lstStyle/>
          <a:p>
            <a:pPr lvl="1" eaLnBrk="1" hangingPunct="1"/>
            <a:r>
              <a:rPr lang="en-IN" altLang="en-US" dirty="0"/>
              <a:t>Machine Learning and Deep Learning</a:t>
            </a:r>
          </a:p>
          <a:p>
            <a:pPr lvl="1" eaLnBrk="1" hangingPunct="1"/>
            <a:r>
              <a:rPr lang="en-IN" altLang="en-US" dirty="0"/>
              <a:t>NLP and RNN Algorithms</a:t>
            </a:r>
          </a:p>
          <a:p>
            <a:pPr lvl="1" eaLnBrk="1" hangingPunct="1"/>
            <a:r>
              <a:rPr lang="en-IN" altLang="en-US" dirty="0"/>
              <a:t>Python Libraries </a:t>
            </a:r>
          </a:p>
          <a:p>
            <a:pPr lvl="1" eaLnBrk="1" hangingPunct="1"/>
            <a:r>
              <a:rPr lang="en-IN" altLang="en-US" dirty="0"/>
              <a:t>Flask(web development for front end)</a:t>
            </a:r>
          </a:p>
          <a:p>
            <a:pPr lvl="1" eaLnBrk="1" hangingPunct="1"/>
            <a:r>
              <a:rPr lang="en-IN" altLang="en-US" dirty="0"/>
              <a:t>Google </a:t>
            </a:r>
            <a:r>
              <a:rPr lang="en-IN" altLang="en-US" dirty="0" err="1"/>
              <a:t>Colab</a:t>
            </a:r>
            <a:endParaRPr lang="en-IN" altLang="en-US" dirty="0"/>
          </a:p>
          <a:p>
            <a:pPr marL="457200" lvl="1" indent="0" eaLnBrk="1" hangingPunct="1">
              <a:buNone/>
            </a:pPr>
            <a:endParaRPr lang="en-IN" altLang="en-US" dirty="0"/>
          </a:p>
          <a:p>
            <a:pPr marL="0" indent="0">
              <a:buNone/>
            </a:pPr>
            <a:endParaRPr lang="en-IN" dirty="0"/>
          </a:p>
        </p:txBody>
      </p:sp>
    </p:spTree>
    <p:extLst>
      <p:ext uri="{BB962C8B-B14F-4D97-AF65-F5344CB8AC3E}">
        <p14:creationId xmlns:p14="http://schemas.microsoft.com/office/powerpoint/2010/main" val="2129086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Data collection:</a:t>
            </a:r>
            <a:endParaRPr lang="en-IN" sz="4000" b="1" dirty="0"/>
          </a:p>
        </p:txBody>
      </p:sp>
      <p:sp>
        <p:nvSpPr>
          <p:cNvPr id="3" name="Content Placeholder 2"/>
          <p:cNvSpPr>
            <a:spLocks noGrp="1"/>
          </p:cNvSpPr>
          <p:nvPr>
            <p:ph idx="1"/>
          </p:nvPr>
        </p:nvSpPr>
        <p:spPr/>
        <p:txBody>
          <a:bodyPr>
            <a:normAutofit/>
          </a:bodyPr>
          <a:lstStyle/>
          <a:p>
            <a:r>
              <a:rPr lang="en-US" sz="2400" dirty="0"/>
              <a:t>Real time hospital data will be collected in JSON format</a:t>
            </a:r>
          </a:p>
          <a:p>
            <a:r>
              <a:rPr lang="en-US" sz="2400" dirty="0"/>
              <a:t>All the required attributes are present in the dataset</a:t>
            </a:r>
          </a:p>
          <a:p>
            <a:r>
              <a:rPr lang="en-US" sz="2400" dirty="0"/>
              <a:t>Algorithms are </a:t>
            </a:r>
            <a:r>
              <a:rPr lang="en-US" sz="2400" dirty="0" err="1"/>
              <a:t>applied,patterns</a:t>
            </a:r>
            <a:r>
              <a:rPr lang="en-US" sz="2400" dirty="0"/>
              <a:t> are found and responses are given to users.</a:t>
            </a:r>
          </a:p>
          <a:p>
            <a:r>
              <a:rPr lang="en-US" sz="2400" dirty="0"/>
              <a:t>Chatbot is highly customizable and we can make changes as we want when it comes to training data.</a:t>
            </a:r>
            <a:endParaRPr lang="en-IN" sz="2400" dirty="0"/>
          </a:p>
        </p:txBody>
      </p:sp>
    </p:spTree>
    <p:extLst>
      <p:ext uri="{BB962C8B-B14F-4D97-AF65-F5344CB8AC3E}">
        <p14:creationId xmlns:p14="http://schemas.microsoft.com/office/powerpoint/2010/main" val="2739447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Sample </a:t>
            </a:r>
            <a:r>
              <a:rPr lang="en-IN" dirty="0" err="1"/>
              <a:t>DataSet</a:t>
            </a:r>
            <a:r>
              <a:rPr lang="en-IN" dirty="0"/>
              <a:t>:</a:t>
            </a:r>
          </a:p>
        </p:txBody>
      </p:sp>
      <p:sp>
        <p:nvSpPr>
          <p:cNvPr id="6" name="TextBox 5"/>
          <p:cNvSpPr txBox="1"/>
          <p:nvPr/>
        </p:nvSpPr>
        <p:spPr>
          <a:xfrm>
            <a:off x="1270387" y="1483322"/>
            <a:ext cx="4532244" cy="369332"/>
          </a:xfrm>
          <a:prstGeom prst="rect">
            <a:avLst/>
          </a:prstGeom>
          <a:noFill/>
        </p:spPr>
        <p:txBody>
          <a:bodyPr wrap="square" rtlCol="0">
            <a:spAutoFit/>
          </a:bodyPr>
          <a:lstStyle/>
          <a:p>
            <a:r>
              <a:rPr lang="en-IN" dirty="0"/>
              <a:t>General Data(Greetings):</a:t>
            </a:r>
          </a:p>
        </p:txBody>
      </p:sp>
      <p:pic>
        <p:nvPicPr>
          <p:cNvPr id="4" name="Picture 3">
            <a:extLst>
              <a:ext uri="{FF2B5EF4-FFF2-40B4-BE49-F238E27FC236}">
                <a16:creationId xmlns:a16="http://schemas.microsoft.com/office/drawing/2014/main" id="{60ADEB26-0AEF-4B9A-8BB2-384A84FC4914}"/>
              </a:ext>
            </a:extLst>
          </p:cNvPr>
          <p:cNvPicPr>
            <a:picLocks noChangeAspect="1"/>
          </p:cNvPicPr>
          <p:nvPr/>
        </p:nvPicPr>
        <p:blipFill>
          <a:blip r:embed="rId2"/>
          <a:stretch>
            <a:fillRect/>
          </a:stretch>
        </p:blipFill>
        <p:spPr>
          <a:xfrm>
            <a:off x="1270387" y="2014621"/>
            <a:ext cx="9583007" cy="4269724"/>
          </a:xfrm>
          <a:prstGeom prst="rect">
            <a:avLst/>
          </a:prstGeom>
        </p:spPr>
      </p:pic>
    </p:spTree>
    <p:extLst>
      <p:ext uri="{BB962C8B-B14F-4D97-AF65-F5344CB8AC3E}">
        <p14:creationId xmlns:p14="http://schemas.microsoft.com/office/powerpoint/2010/main" val="2419471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23573" y="503884"/>
            <a:ext cx="4731025" cy="369332"/>
          </a:xfrm>
          <a:prstGeom prst="rect">
            <a:avLst/>
          </a:prstGeom>
          <a:noFill/>
        </p:spPr>
        <p:txBody>
          <a:bodyPr wrap="square" rtlCol="0">
            <a:spAutoFit/>
          </a:bodyPr>
          <a:lstStyle/>
          <a:p>
            <a:r>
              <a:rPr lang="en-IN" dirty="0"/>
              <a:t>Data on Health problems and symptoms</a:t>
            </a:r>
          </a:p>
        </p:txBody>
      </p:sp>
      <p:pic>
        <p:nvPicPr>
          <p:cNvPr id="3" name="Picture 2">
            <a:extLst>
              <a:ext uri="{FF2B5EF4-FFF2-40B4-BE49-F238E27FC236}">
                <a16:creationId xmlns:a16="http://schemas.microsoft.com/office/drawing/2014/main" id="{16AC965C-F947-4D69-B6EA-25A577C190C3}"/>
              </a:ext>
            </a:extLst>
          </p:cNvPr>
          <p:cNvPicPr>
            <a:picLocks noChangeAspect="1"/>
          </p:cNvPicPr>
          <p:nvPr/>
        </p:nvPicPr>
        <p:blipFill>
          <a:blip r:embed="rId2"/>
          <a:stretch>
            <a:fillRect/>
          </a:stretch>
        </p:blipFill>
        <p:spPr>
          <a:xfrm>
            <a:off x="3264354" y="1087501"/>
            <a:ext cx="6134632" cy="5418290"/>
          </a:xfrm>
          <a:prstGeom prst="rect">
            <a:avLst/>
          </a:prstGeom>
        </p:spPr>
      </p:pic>
    </p:spTree>
    <p:extLst>
      <p:ext uri="{BB962C8B-B14F-4D97-AF65-F5344CB8AC3E}">
        <p14:creationId xmlns:p14="http://schemas.microsoft.com/office/powerpoint/2010/main" val="2992996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2C636D-6230-4018-AA88-D7565BE75287}"/>
              </a:ext>
            </a:extLst>
          </p:cNvPr>
          <p:cNvSpPr txBox="1"/>
          <p:nvPr/>
        </p:nvSpPr>
        <p:spPr>
          <a:xfrm>
            <a:off x="1216057" y="518598"/>
            <a:ext cx="6513923" cy="461665"/>
          </a:xfrm>
          <a:prstGeom prst="rect">
            <a:avLst/>
          </a:prstGeom>
          <a:noFill/>
        </p:spPr>
        <p:txBody>
          <a:bodyPr wrap="square" rtlCol="0">
            <a:spAutoFit/>
          </a:bodyPr>
          <a:lstStyle/>
          <a:p>
            <a:r>
              <a:rPr lang="en-IN" sz="2400" b="1" dirty="0"/>
              <a:t>WEB BASED CHATBOT USING FLASK:</a:t>
            </a:r>
          </a:p>
        </p:txBody>
      </p:sp>
      <p:pic>
        <p:nvPicPr>
          <p:cNvPr id="5" name="Picture 4">
            <a:extLst>
              <a:ext uri="{FF2B5EF4-FFF2-40B4-BE49-F238E27FC236}">
                <a16:creationId xmlns:a16="http://schemas.microsoft.com/office/drawing/2014/main" id="{71156629-D871-4978-8DBF-B4BAC4D0905C}"/>
              </a:ext>
            </a:extLst>
          </p:cNvPr>
          <p:cNvPicPr/>
          <p:nvPr/>
        </p:nvPicPr>
        <p:blipFill>
          <a:blip r:embed="rId2"/>
          <a:stretch>
            <a:fillRect/>
          </a:stretch>
        </p:blipFill>
        <p:spPr>
          <a:xfrm>
            <a:off x="1962150" y="1085850"/>
            <a:ext cx="7943850" cy="5253552"/>
          </a:xfrm>
          <a:prstGeom prst="rect">
            <a:avLst/>
          </a:prstGeom>
        </p:spPr>
      </p:pic>
    </p:spTree>
    <p:extLst>
      <p:ext uri="{BB962C8B-B14F-4D97-AF65-F5344CB8AC3E}">
        <p14:creationId xmlns:p14="http://schemas.microsoft.com/office/powerpoint/2010/main" val="1457146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9560F3-5A56-4035-AFDF-EB24E0749B21}"/>
              </a:ext>
            </a:extLst>
          </p:cNvPr>
          <p:cNvPicPr/>
          <p:nvPr/>
        </p:nvPicPr>
        <p:blipFill>
          <a:blip r:embed="rId2"/>
          <a:stretch>
            <a:fillRect/>
          </a:stretch>
        </p:blipFill>
        <p:spPr>
          <a:xfrm>
            <a:off x="2385391" y="1590261"/>
            <a:ext cx="8776252" cy="4383155"/>
          </a:xfrm>
          <a:prstGeom prst="rect">
            <a:avLst/>
          </a:prstGeom>
        </p:spPr>
      </p:pic>
      <p:sp>
        <p:nvSpPr>
          <p:cNvPr id="4" name="TextBox 3">
            <a:extLst>
              <a:ext uri="{FF2B5EF4-FFF2-40B4-BE49-F238E27FC236}">
                <a16:creationId xmlns:a16="http://schemas.microsoft.com/office/drawing/2014/main" id="{9F7A4DA3-88D9-4357-97E9-EF8282699409}"/>
              </a:ext>
            </a:extLst>
          </p:cNvPr>
          <p:cNvSpPr txBox="1"/>
          <p:nvPr/>
        </p:nvSpPr>
        <p:spPr>
          <a:xfrm>
            <a:off x="1838325" y="653751"/>
            <a:ext cx="6096000" cy="461665"/>
          </a:xfrm>
          <a:prstGeom prst="rect">
            <a:avLst/>
          </a:prstGeom>
          <a:noFill/>
        </p:spPr>
        <p:txBody>
          <a:bodyPr wrap="square">
            <a:spAutoFit/>
          </a:bodyPr>
          <a:lstStyle/>
          <a:p>
            <a:r>
              <a:rPr lang="en-IN" sz="2400" b="1" dirty="0"/>
              <a:t>DASHBOARD PAGE</a:t>
            </a:r>
            <a:r>
              <a:rPr lang="en-IN" sz="1800" b="1" dirty="0"/>
              <a:t>:</a:t>
            </a:r>
          </a:p>
        </p:txBody>
      </p:sp>
    </p:spTree>
    <p:extLst>
      <p:ext uri="{BB962C8B-B14F-4D97-AF65-F5344CB8AC3E}">
        <p14:creationId xmlns:p14="http://schemas.microsoft.com/office/powerpoint/2010/main" val="2686394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7E6987-5B80-49E8-8EB1-7D1CA2220E14}"/>
              </a:ext>
            </a:extLst>
          </p:cNvPr>
          <p:cNvPicPr/>
          <p:nvPr/>
        </p:nvPicPr>
        <p:blipFill>
          <a:blip r:embed="rId2"/>
          <a:stretch>
            <a:fillRect/>
          </a:stretch>
        </p:blipFill>
        <p:spPr>
          <a:xfrm>
            <a:off x="1152525" y="1885949"/>
            <a:ext cx="9429750" cy="3705226"/>
          </a:xfrm>
          <a:prstGeom prst="rect">
            <a:avLst/>
          </a:prstGeom>
        </p:spPr>
      </p:pic>
      <p:sp>
        <p:nvSpPr>
          <p:cNvPr id="6" name="TextBox 5">
            <a:extLst>
              <a:ext uri="{FF2B5EF4-FFF2-40B4-BE49-F238E27FC236}">
                <a16:creationId xmlns:a16="http://schemas.microsoft.com/office/drawing/2014/main" id="{FBC244F5-9925-44CD-A817-273412BCA34C}"/>
              </a:ext>
            </a:extLst>
          </p:cNvPr>
          <p:cNvSpPr txBox="1"/>
          <p:nvPr/>
        </p:nvSpPr>
        <p:spPr>
          <a:xfrm>
            <a:off x="1285875" y="786884"/>
            <a:ext cx="6096000" cy="461665"/>
          </a:xfrm>
          <a:prstGeom prst="rect">
            <a:avLst/>
          </a:prstGeom>
          <a:noFill/>
        </p:spPr>
        <p:txBody>
          <a:bodyPr wrap="square">
            <a:spAutoFit/>
          </a:bodyPr>
          <a:lstStyle/>
          <a:p>
            <a:r>
              <a:rPr lang="en-IN" sz="2400" b="1" dirty="0"/>
              <a:t>APPOINTMENT PAGE:</a:t>
            </a:r>
          </a:p>
        </p:txBody>
      </p:sp>
    </p:spTree>
    <p:extLst>
      <p:ext uri="{BB962C8B-B14F-4D97-AF65-F5344CB8AC3E}">
        <p14:creationId xmlns:p14="http://schemas.microsoft.com/office/powerpoint/2010/main" val="2993805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D82BC9-BB14-428A-986C-33AC5C356727}"/>
              </a:ext>
            </a:extLst>
          </p:cNvPr>
          <p:cNvPicPr/>
          <p:nvPr/>
        </p:nvPicPr>
        <p:blipFill>
          <a:blip r:embed="rId2"/>
          <a:stretch>
            <a:fillRect/>
          </a:stretch>
        </p:blipFill>
        <p:spPr>
          <a:xfrm>
            <a:off x="2236304" y="1924050"/>
            <a:ext cx="8637105" cy="4069246"/>
          </a:xfrm>
          <a:prstGeom prst="rect">
            <a:avLst/>
          </a:prstGeom>
        </p:spPr>
      </p:pic>
      <p:sp>
        <p:nvSpPr>
          <p:cNvPr id="4" name="TextBox 3">
            <a:extLst>
              <a:ext uri="{FF2B5EF4-FFF2-40B4-BE49-F238E27FC236}">
                <a16:creationId xmlns:a16="http://schemas.microsoft.com/office/drawing/2014/main" id="{D3F82F0D-774D-4F27-930E-299EE9648418}"/>
              </a:ext>
            </a:extLst>
          </p:cNvPr>
          <p:cNvSpPr txBox="1"/>
          <p:nvPr/>
        </p:nvSpPr>
        <p:spPr>
          <a:xfrm>
            <a:off x="1514475" y="864704"/>
            <a:ext cx="6096000" cy="461665"/>
          </a:xfrm>
          <a:prstGeom prst="rect">
            <a:avLst/>
          </a:prstGeom>
          <a:noFill/>
        </p:spPr>
        <p:txBody>
          <a:bodyPr wrap="square">
            <a:spAutoFit/>
          </a:bodyPr>
          <a:lstStyle/>
          <a:p>
            <a:r>
              <a:rPr lang="en-IN" sz="2400" b="1" dirty="0"/>
              <a:t>BOOKED APPOINTMENTS PAGE:</a:t>
            </a:r>
          </a:p>
        </p:txBody>
      </p:sp>
    </p:spTree>
    <p:extLst>
      <p:ext uri="{BB962C8B-B14F-4D97-AF65-F5344CB8AC3E}">
        <p14:creationId xmlns:p14="http://schemas.microsoft.com/office/powerpoint/2010/main" val="499018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1FB9FA1B-CF2F-4A51-948A-1A0A5ACC6D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0348" y="1728291"/>
            <a:ext cx="7951304" cy="3424734"/>
          </a:xfrm>
          <a:prstGeom prst="rect">
            <a:avLst/>
          </a:prstGeom>
        </p:spPr>
      </p:pic>
      <p:sp>
        <p:nvSpPr>
          <p:cNvPr id="7" name="TextBox 6">
            <a:extLst>
              <a:ext uri="{FF2B5EF4-FFF2-40B4-BE49-F238E27FC236}">
                <a16:creationId xmlns:a16="http://schemas.microsoft.com/office/drawing/2014/main" id="{13B0A80F-1577-472B-81EA-88A18D820E00}"/>
              </a:ext>
            </a:extLst>
          </p:cNvPr>
          <p:cNvSpPr txBox="1"/>
          <p:nvPr/>
        </p:nvSpPr>
        <p:spPr>
          <a:xfrm>
            <a:off x="1819275" y="874643"/>
            <a:ext cx="6096000" cy="461665"/>
          </a:xfrm>
          <a:prstGeom prst="rect">
            <a:avLst/>
          </a:prstGeom>
          <a:noFill/>
        </p:spPr>
        <p:txBody>
          <a:bodyPr wrap="square">
            <a:spAutoFit/>
          </a:bodyPr>
          <a:lstStyle/>
          <a:p>
            <a:r>
              <a:rPr lang="en-IN" sz="2400" b="1" dirty="0"/>
              <a:t>RESULTS:</a:t>
            </a:r>
            <a:endParaRPr lang="en-US" sz="2400" dirty="0"/>
          </a:p>
        </p:txBody>
      </p:sp>
      <p:sp>
        <p:nvSpPr>
          <p:cNvPr id="9" name="TextBox 8">
            <a:extLst>
              <a:ext uri="{FF2B5EF4-FFF2-40B4-BE49-F238E27FC236}">
                <a16:creationId xmlns:a16="http://schemas.microsoft.com/office/drawing/2014/main" id="{1C825F23-150E-467F-B83C-9E92DC12F719}"/>
              </a:ext>
            </a:extLst>
          </p:cNvPr>
          <p:cNvSpPr txBox="1"/>
          <p:nvPr/>
        </p:nvSpPr>
        <p:spPr>
          <a:xfrm>
            <a:off x="3848100" y="5692259"/>
            <a:ext cx="6096000" cy="369332"/>
          </a:xfrm>
          <a:prstGeom prst="rect">
            <a:avLst/>
          </a:prstGeom>
          <a:noFill/>
        </p:spPr>
        <p:txBody>
          <a:bodyPr wrap="square">
            <a:spAutoFit/>
          </a:bodyPr>
          <a:lstStyle/>
          <a:p>
            <a:r>
              <a:rPr lang="en-IN" b="1" dirty="0"/>
              <a:t>Accuracy: 94.52%</a:t>
            </a:r>
            <a:endParaRPr lang="en-US" dirty="0"/>
          </a:p>
        </p:txBody>
      </p:sp>
    </p:spTree>
    <p:extLst>
      <p:ext uri="{BB962C8B-B14F-4D97-AF65-F5344CB8AC3E}">
        <p14:creationId xmlns:p14="http://schemas.microsoft.com/office/powerpoint/2010/main" val="1101311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434CD-1792-46E7-B537-0FF9A23DBB7C}"/>
              </a:ext>
            </a:extLst>
          </p:cNvPr>
          <p:cNvSpPr>
            <a:spLocks noGrp="1"/>
          </p:cNvSpPr>
          <p:nvPr>
            <p:ph type="title"/>
          </p:nvPr>
        </p:nvSpPr>
        <p:spPr>
          <a:xfrm>
            <a:off x="746272" y="722041"/>
            <a:ext cx="10515600" cy="876171"/>
          </a:xfrm>
        </p:spPr>
        <p:txBody>
          <a:bodyPr/>
          <a:lstStyle/>
          <a:p>
            <a:r>
              <a:rPr lang="en-IN" dirty="0"/>
              <a:t>    Overview:</a:t>
            </a:r>
          </a:p>
        </p:txBody>
      </p:sp>
      <p:sp>
        <p:nvSpPr>
          <p:cNvPr id="4" name="TextBox 3">
            <a:extLst>
              <a:ext uri="{FF2B5EF4-FFF2-40B4-BE49-F238E27FC236}">
                <a16:creationId xmlns:a16="http://schemas.microsoft.com/office/drawing/2014/main" id="{76D79496-688B-4D4A-97F4-3A3F2024C174}"/>
              </a:ext>
            </a:extLst>
          </p:cNvPr>
          <p:cNvSpPr txBox="1"/>
          <p:nvPr/>
        </p:nvSpPr>
        <p:spPr>
          <a:xfrm>
            <a:off x="3092902" y="1759151"/>
            <a:ext cx="6263979" cy="5078313"/>
          </a:xfrm>
          <a:prstGeom prst="rect">
            <a:avLst/>
          </a:prstGeom>
          <a:noFill/>
        </p:spPr>
        <p:txBody>
          <a:bodyPr wrap="square" rtlCol="0">
            <a:spAutoFit/>
          </a:bodyPr>
          <a:lstStyle/>
          <a:p>
            <a:pPr marL="285750" indent="-285750">
              <a:buFont typeface="Arial" panose="020B0604020202020204" pitchFamily="34" charset="0"/>
              <a:buChar char="•"/>
            </a:pPr>
            <a:r>
              <a:rPr lang="en-IN" sz="2400" dirty="0"/>
              <a:t>Abstract</a:t>
            </a:r>
          </a:p>
          <a:p>
            <a:pPr marL="285750" indent="-285750">
              <a:buFont typeface="Arial" panose="020B0604020202020204" pitchFamily="34" charset="0"/>
              <a:buChar char="•"/>
            </a:pPr>
            <a:r>
              <a:rPr lang="en-IN" sz="2400" dirty="0"/>
              <a:t>Introduction</a:t>
            </a:r>
          </a:p>
          <a:p>
            <a:pPr marL="285750" indent="-285750">
              <a:buFont typeface="Arial" panose="020B0604020202020204" pitchFamily="34" charset="0"/>
              <a:buChar char="•"/>
            </a:pPr>
            <a:r>
              <a:rPr lang="en-IN" sz="2400" dirty="0"/>
              <a:t>UML Diagrams</a:t>
            </a:r>
            <a:endParaRPr lang="en-US" sz="2400" dirty="0"/>
          </a:p>
          <a:p>
            <a:pPr marL="285750" indent="-285750">
              <a:buFont typeface="Arial" panose="020B0604020202020204" pitchFamily="34" charset="0"/>
              <a:buChar char="•"/>
            </a:pPr>
            <a:r>
              <a:rPr lang="en-US" sz="2400" dirty="0"/>
              <a:t>Algorithms</a:t>
            </a:r>
          </a:p>
          <a:p>
            <a:pPr marL="285750" indent="-285750">
              <a:buFont typeface="Arial" panose="020B0604020202020204" pitchFamily="34" charset="0"/>
              <a:buChar char="•"/>
            </a:pPr>
            <a:r>
              <a:rPr lang="en-US" sz="2400" dirty="0"/>
              <a:t>Methodology</a:t>
            </a:r>
          </a:p>
          <a:p>
            <a:pPr marL="285750" indent="-285750">
              <a:buFont typeface="Arial" panose="020B0604020202020204" pitchFamily="34" charset="0"/>
              <a:buChar char="•"/>
            </a:pPr>
            <a:r>
              <a:rPr lang="en-US" sz="2400" dirty="0"/>
              <a:t>Project Structure</a:t>
            </a:r>
          </a:p>
          <a:p>
            <a:pPr marL="285750" indent="-285750">
              <a:buFont typeface="Arial" panose="020B0604020202020204" pitchFamily="34" charset="0"/>
              <a:buChar char="•"/>
            </a:pPr>
            <a:r>
              <a:rPr lang="en-US" sz="2400" dirty="0"/>
              <a:t>Datasets</a:t>
            </a:r>
            <a:endParaRPr lang="en-IN" sz="2400" dirty="0"/>
          </a:p>
          <a:p>
            <a:pPr marL="285750" indent="-285750">
              <a:buFont typeface="Arial" panose="020B0604020202020204" pitchFamily="34" charset="0"/>
              <a:buChar char="•"/>
            </a:pPr>
            <a:r>
              <a:rPr lang="en-IN" sz="2400" dirty="0"/>
              <a:t>Technologies Used</a:t>
            </a:r>
          </a:p>
          <a:p>
            <a:pPr marL="285750" indent="-285750">
              <a:buFont typeface="Arial" panose="020B0604020202020204" pitchFamily="34" charset="0"/>
              <a:buChar char="•"/>
            </a:pPr>
            <a:r>
              <a:rPr lang="en-IN" sz="2400" dirty="0"/>
              <a:t> Dataset</a:t>
            </a:r>
          </a:p>
          <a:p>
            <a:pPr marL="285750" indent="-285750">
              <a:buFont typeface="Arial" panose="020B0604020202020204" pitchFamily="34" charset="0"/>
              <a:buChar char="•"/>
            </a:pPr>
            <a:r>
              <a:rPr lang="en-IN" sz="2400" dirty="0"/>
              <a:t>Output </a:t>
            </a:r>
          </a:p>
          <a:p>
            <a:pPr marL="285750" indent="-285750">
              <a:buFont typeface="Arial" panose="020B0604020202020204" pitchFamily="34" charset="0"/>
              <a:buChar char="•"/>
            </a:pPr>
            <a:r>
              <a:rPr lang="en-IN" sz="2400"/>
              <a:t>Results</a:t>
            </a:r>
          </a:p>
          <a:p>
            <a:endParaRPr lang="en-IN" sz="2400" dirty="0"/>
          </a:p>
          <a:p>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6105867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84D65-E2EE-4BAC-9586-EF6B8AD9D25B}"/>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AD4E9FCA-E0C6-41ED-809B-CEAF885E72ED}"/>
              </a:ext>
            </a:extLst>
          </p:cNvPr>
          <p:cNvSpPr>
            <a:spLocks noGrp="1"/>
          </p:cNvSpPr>
          <p:nvPr>
            <p:ph idx="1"/>
          </p:nvPr>
        </p:nvSpPr>
        <p:spPr/>
        <p:txBody>
          <a:bodyPr>
            <a:normAutofit lnSpcReduction="10000"/>
          </a:bodyPr>
          <a:lstStyle/>
          <a:p>
            <a:r>
              <a:rPr lang="en-IN" dirty="0">
                <a:solidFill>
                  <a:srgbClr val="0070C0"/>
                </a:solidFill>
                <a:hlinkClick r:id="rId2"/>
              </a:rPr>
              <a:t>https://www.sciencedirect.com/science/article/pii/S1658361221001293</a:t>
            </a:r>
            <a:endParaRPr lang="en-IN" dirty="0">
              <a:solidFill>
                <a:srgbClr val="0070C0"/>
              </a:solidFill>
            </a:endParaRPr>
          </a:p>
          <a:p>
            <a:r>
              <a:rPr lang="en-IN" u="sng" dirty="0">
                <a:solidFill>
                  <a:srgbClr val="0070C0"/>
                </a:solidFill>
                <a:hlinkClick r:id="rId3"/>
              </a:rPr>
              <a:t>http://www.ijsred.com/volume4/issue2/IJSRED-V4I2P14</a:t>
            </a:r>
            <a:endParaRPr lang="en-IN" u="sng" dirty="0">
              <a:solidFill>
                <a:srgbClr val="0070C0"/>
              </a:solidFill>
            </a:endParaRPr>
          </a:p>
          <a:p>
            <a:r>
              <a:rPr lang="en-IN" u="sng" dirty="0">
                <a:solidFill>
                  <a:srgbClr val="0070C0"/>
                </a:solidFill>
              </a:rPr>
              <a:t>https://www.irjet.net/archives/V7/i5/IRJET-V7I51160.pdf</a:t>
            </a:r>
          </a:p>
          <a:p>
            <a:r>
              <a:rPr lang="en-IN" dirty="0">
                <a:solidFill>
                  <a:srgbClr val="0070C0"/>
                </a:solidFill>
                <a:hlinkClick r:id="rId4"/>
              </a:rPr>
              <a:t>https://academic.oup.com/jamia/article/27/9/1450/5856745</a:t>
            </a:r>
            <a:endParaRPr lang="en-IN" dirty="0">
              <a:solidFill>
                <a:srgbClr val="0070C0"/>
              </a:solidFill>
            </a:endParaRPr>
          </a:p>
          <a:p>
            <a:r>
              <a:rPr lang="en-IN" dirty="0">
                <a:solidFill>
                  <a:srgbClr val="0070C0"/>
                </a:solidFill>
                <a:hlinkClick r:id="rId5"/>
              </a:rPr>
              <a:t>https://ieeexplore.ieee.org/abstract/document/8862707</a:t>
            </a:r>
            <a:endParaRPr lang="en-IN" dirty="0">
              <a:solidFill>
                <a:srgbClr val="0070C0"/>
              </a:solidFill>
            </a:endParaRPr>
          </a:p>
          <a:p>
            <a:r>
              <a:rPr lang="en-IN" dirty="0">
                <a:solidFill>
                  <a:srgbClr val="0070C0"/>
                </a:solidFill>
                <a:hlinkClick r:id="rId6"/>
              </a:rPr>
              <a:t>https://www.smatbot.com/blog/what-are-the-limitations-of-chatbots</a:t>
            </a:r>
            <a:endParaRPr lang="en-IN" dirty="0">
              <a:solidFill>
                <a:srgbClr val="0070C0"/>
              </a:solidFill>
            </a:endParaRPr>
          </a:p>
          <a:p>
            <a:r>
              <a:rPr lang="en-IN" dirty="0">
                <a:solidFill>
                  <a:srgbClr val="0070C0"/>
                </a:solidFill>
              </a:rPr>
              <a:t>https://www.ncbi.nlm.nih.gov/pmc/articles/PMC6704417/#__ffn_sectitle</a:t>
            </a:r>
          </a:p>
          <a:p>
            <a:endParaRPr lang="en-IN" dirty="0"/>
          </a:p>
          <a:p>
            <a:endParaRPr lang="en-IN" dirty="0"/>
          </a:p>
        </p:txBody>
      </p:sp>
    </p:spTree>
    <p:extLst>
      <p:ext uri="{BB962C8B-B14F-4D97-AF65-F5344CB8AC3E}">
        <p14:creationId xmlns:p14="http://schemas.microsoft.com/office/powerpoint/2010/main" val="34102668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613C-044D-4E45-8C2A-535369AD7729}"/>
              </a:ext>
            </a:extLst>
          </p:cNvPr>
          <p:cNvSpPr txBox="1"/>
          <p:nvPr/>
        </p:nvSpPr>
        <p:spPr>
          <a:xfrm>
            <a:off x="2034074" y="3075057"/>
            <a:ext cx="9050693" cy="707886"/>
          </a:xfrm>
          <a:prstGeom prst="rect">
            <a:avLst/>
          </a:prstGeom>
          <a:noFill/>
        </p:spPr>
        <p:txBody>
          <a:bodyPr wrap="square" rtlCol="0">
            <a:spAutoFit/>
          </a:bodyPr>
          <a:lstStyle/>
          <a:p>
            <a:r>
              <a:rPr lang="en-IN" sz="4000" dirty="0">
                <a:latin typeface="+mj-lt"/>
              </a:rPr>
              <a:t>QUESTIONS AND SUGGESTIONS?</a:t>
            </a:r>
          </a:p>
        </p:txBody>
      </p:sp>
    </p:spTree>
    <p:extLst>
      <p:ext uri="{BB962C8B-B14F-4D97-AF65-F5344CB8AC3E}">
        <p14:creationId xmlns:p14="http://schemas.microsoft.com/office/powerpoint/2010/main" val="16362647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8D975A-BBC3-464F-959A-46968FFFC10F}"/>
              </a:ext>
            </a:extLst>
          </p:cNvPr>
          <p:cNvSpPr txBox="1"/>
          <p:nvPr/>
        </p:nvSpPr>
        <p:spPr>
          <a:xfrm>
            <a:off x="3816220" y="3044279"/>
            <a:ext cx="6736702" cy="769441"/>
          </a:xfrm>
          <a:prstGeom prst="rect">
            <a:avLst/>
          </a:prstGeom>
          <a:noFill/>
        </p:spPr>
        <p:txBody>
          <a:bodyPr wrap="square" rtlCol="0">
            <a:spAutoFit/>
          </a:bodyPr>
          <a:lstStyle/>
          <a:p>
            <a:r>
              <a:rPr lang="en-IN" sz="4400" dirty="0"/>
              <a:t>THANK YOU!!!</a:t>
            </a:r>
          </a:p>
        </p:txBody>
      </p:sp>
    </p:spTree>
    <p:extLst>
      <p:ext uri="{BB962C8B-B14F-4D97-AF65-F5344CB8AC3E}">
        <p14:creationId xmlns:p14="http://schemas.microsoft.com/office/powerpoint/2010/main" val="3609106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C6A9-435D-4912-AC95-99639B075710}"/>
              </a:ext>
            </a:extLst>
          </p:cNvPr>
          <p:cNvSpPr>
            <a:spLocks noGrp="1"/>
          </p:cNvSpPr>
          <p:nvPr>
            <p:ph type="title"/>
          </p:nvPr>
        </p:nvSpPr>
        <p:spPr/>
        <p:txBody>
          <a:bodyPr>
            <a:normAutofit/>
          </a:bodyPr>
          <a:lstStyle/>
          <a:p>
            <a:r>
              <a:rPr lang="en-IN" sz="4000" b="1" dirty="0"/>
              <a:t>Abstract:</a:t>
            </a:r>
          </a:p>
        </p:txBody>
      </p:sp>
      <p:sp>
        <p:nvSpPr>
          <p:cNvPr id="3" name="Content Placeholder 2">
            <a:extLst>
              <a:ext uri="{FF2B5EF4-FFF2-40B4-BE49-F238E27FC236}">
                <a16:creationId xmlns:a16="http://schemas.microsoft.com/office/drawing/2014/main" id="{E4399330-8A71-4051-A197-70E0E01E0219}"/>
              </a:ext>
            </a:extLst>
          </p:cNvPr>
          <p:cNvSpPr>
            <a:spLocks noGrp="1"/>
          </p:cNvSpPr>
          <p:nvPr>
            <p:ph idx="1"/>
          </p:nvPr>
        </p:nvSpPr>
        <p:spPr/>
        <p:txBody>
          <a:bodyPr/>
          <a:lstStyle/>
          <a:p>
            <a:r>
              <a:rPr lang="en-US" dirty="0"/>
              <a:t>This project focuses on creating a chatbot that can be used by anyone to get their queries responded easily for the hospital related queries. This chatbot is capable of providing information for general queries thereby saving time and making friendly conversations without any hesitation.</a:t>
            </a:r>
            <a:endParaRPr lang="en-IN" dirty="0"/>
          </a:p>
        </p:txBody>
      </p:sp>
    </p:spTree>
    <p:extLst>
      <p:ext uri="{BB962C8B-B14F-4D97-AF65-F5344CB8AC3E}">
        <p14:creationId xmlns:p14="http://schemas.microsoft.com/office/powerpoint/2010/main" val="1218115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7BD87-1FA3-4053-8269-77D6316164C5}"/>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04886A89-F3CA-42CB-AD66-8F416714987D}"/>
              </a:ext>
            </a:extLst>
          </p:cNvPr>
          <p:cNvSpPr>
            <a:spLocks noGrp="1"/>
          </p:cNvSpPr>
          <p:nvPr>
            <p:ph idx="1"/>
          </p:nvPr>
        </p:nvSpPr>
        <p:spPr/>
        <p:txBody>
          <a:bodyPr/>
          <a:lstStyle/>
          <a:p>
            <a:pPr algn="just"/>
            <a:r>
              <a:rPr lang="en-US" altLang="en-US" sz="2800" dirty="0"/>
              <a:t>A chatbot is a computer program designed to simulate conversation with human users, especially over the internet.</a:t>
            </a:r>
          </a:p>
          <a:p>
            <a:pPr algn="just"/>
            <a:r>
              <a:rPr lang="en-US" altLang="en-US" sz="2800" dirty="0"/>
              <a:t>Our project is to implement a health care chatbot to answer user queries and guide them accordingly.</a:t>
            </a:r>
            <a:endParaRPr lang="en-IN" dirty="0"/>
          </a:p>
        </p:txBody>
      </p:sp>
    </p:spTree>
    <p:extLst>
      <p:ext uri="{BB962C8B-B14F-4D97-AF65-F5344CB8AC3E}">
        <p14:creationId xmlns:p14="http://schemas.microsoft.com/office/powerpoint/2010/main" val="2495152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659958"/>
            <a:ext cx="10690781" cy="5712562"/>
          </a:xfrm>
        </p:spPr>
        <p:txBody>
          <a:bodyPr>
            <a:normAutofit fontScale="92500" lnSpcReduction="10000"/>
          </a:bodyPr>
          <a:lstStyle/>
          <a:p>
            <a:pPr marL="0" indent="0">
              <a:buNone/>
            </a:pPr>
            <a:r>
              <a:rPr lang="en-US" sz="3000" b="1" dirty="0"/>
              <a:t>Why we need Chatbots?</a:t>
            </a:r>
          </a:p>
          <a:p>
            <a:pPr marL="0" indent="0">
              <a:buNone/>
            </a:pPr>
            <a:endParaRPr lang="en-US" sz="3000" b="1" dirty="0"/>
          </a:p>
          <a:p>
            <a:r>
              <a:rPr lang="en-US" dirty="0"/>
              <a:t>Cost and Time Effective ~ Humans cannot be active on-site 24/7 but chatbots can and the replying power of chatbots is much fast than humans.</a:t>
            </a:r>
          </a:p>
          <a:p>
            <a:r>
              <a:rPr lang="en-US" dirty="0"/>
              <a:t>Cheap Development cost ~ with the advancement in technology many tools are developed that help easy development and integration of chatbots with little investment.</a:t>
            </a:r>
          </a:p>
          <a:p>
            <a:r>
              <a:rPr lang="en-US" dirty="0"/>
              <a:t>Human Resource ~ Today Chatbots can also talk with text o speech technology so it gives the feel as a human is talking on another side.</a:t>
            </a:r>
          </a:p>
          <a:p>
            <a:r>
              <a:rPr lang="en-US" dirty="0"/>
              <a:t>Business Branding ~ Businesses are changing with technology and chatbot is one out of them. Chatbot also helps in advertising, branding of organization product and services and give daily updates to users.</a:t>
            </a:r>
          </a:p>
          <a:p>
            <a:endParaRPr lang="en-IN" dirty="0"/>
          </a:p>
        </p:txBody>
      </p:sp>
    </p:spTree>
    <p:extLst>
      <p:ext uri="{BB962C8B-B14F-4D97-AF65-F5344CB8AC3E}">
        <p14:creationId xmlns:p14="http://schemas.microsoft.com/office/powerpoint/2010/main" val="2394832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FB1D-784E-497E-91AC-29831DFCAE64}"/>
              </a:ext>
            </a:extLst>
          </p:cNvPr>
          <p:cNvSpPr>
            <a:spLocks noGrp="1"/>
          </p:cNvSpPr>
          <p:nvPr>
            <p:ph type="title"/>
          </p:nvPr>
        </p:nvSpPr>
        <p:spPr/>
        <p:txBody>
          <a:bodyPr>
            <a:normAutofit/>
          </a:bodyPr>
          <a:lstStyle/>
          <a:p>
            <a:r>
              <a:rPr lang="en-US" sz="2800" dirty="0"/>
              <a:t>                                  </a:t>
            </a:r>
            <a:r>
              <a:rPr lang="en-US" sz="4000" dirty="0"/>
              <a:t>UML DIAGRAMS</a:t>
            </a:r>
            <a:br>
              <a:rPr lang="en-US" sz="2800" dirty="0"/>
            </a:br>
            <a:r>
              <a:rPr lang="en-US" sz="2800" dirty="0"/>
              <a:t>CLASS DIAGRAM:</a:t>
            </a:r>
          </a:p>
        </p:txBody>
      </p:sp>
      <p:pic>
        <p:nvPicPr>
          <p:cNvPr id="4" name="Content Placeholder 3">
            <a:extLst>
              <a:ext uri="{FF2B5EF4-FFF2-40B4-BE49-F238E27FC236}">
                <a16:creationId xmlns:a16="http://schemas.microsoft.com/office/drawing/2014/main" id="{60340217-5AE9-41D4-BF29-999F9D0A212C}"/>
              </a:ext>
            </a:extLst>
          </p:cNvPr>
          <p:cNvPicPr>
            <a:picLocks noGrp="1"/>
          </p:cNvPicPr>
          <p:nvPr>
            <p:ph idx="1"/>
          </p:nvPr>
        </p:nvPicPr>
        <p:blipFill>
          <a:blip r:embed="rId2"/>
          <a:stretch>
            <a:fillRect/>
          </a:stretch>
        </p:blipFill>
        <p:spPr>
          <a:xfrm>
            <a:off x="755374" y="1690688"/>
            <a:ext cx="10515600" cy="4978469"/>
          </a:xfrm>
          <a:prstGeom prst="rect">
            <a:avLst/>
          </a:prstGeom>
        </p:spPr>
      </p:pic>
    </p:spTree>
    <p:extLst>
      <p:ext uri="{BB962C8B-B14F-4D97-AF65-F5344CB8AC3E}">
        <p14:creationId xmlns:p14="http://schemas.microsoft.com/office/powerpoint/2010/main" val="3558765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19530-6128-44FF-8C53-BFA1AE596A79}"/>
              </a:ext>
            </a:extLst>
          </p:cNvPr>
          <p:cNvSpPr>
            <a:spLocks noGrp="1"/>
          </p:cNvSpPr>
          <p:nvPr>
            <p:ph type="title"/>
          </p:nvPr>
        </p:nvSpPr>
        <p:spPr/>
        <p:txBody>
          <a:bodyPr>
            <a:normAutofit/>
          </a:bodyPr>
          <a:lstStyle/>
          <a:p>
            <a:r>
              <a:rPr lang="en-US" sz="2800" dirty="0"/>
              <a:t>USECASE DIAGRAM:</a:t>
            </a:r>
          </a:p>
        </p:txBody>
      </p:sp>
      <p:pic>
        <p:nvPicPr>
          <p:cNvPr id="4" name="Content Placeholder 3">
            <a:extLst>
              <a:ext uri="{FF2B5EF4-FFF2-40B4-BE49-F238E27FC236}">
                <a16:creationId xmlns:a16="http://schemas.microsoft.com/office/drawing/2014/main" id="{7B347CC8-1E3D-4F30-9CDE-A3AA04BE2312}"/>
              </a:ext>
            </a:extLst>
          </p:cNvPr>
          <p:cNvPicPr>
            <a:picLocks noGrp="1"/>
          </p:cNvPicPr>
          <p:nvPr>
            <p:ph idx="1"/>
          </p:nvPr>
        </p:nvPicPr>
        <p:blipFill>
          <a:blip r:embed="rId2"/>
          <a:stretch>
            <a:fillRect/>
          </a:stretch>
        </p:blipFill>
        <p:spPr>
          <a:xfrm>
            <a:off x="1977888" y="1570384"/>
            <a:ext cx="8358808" cy="5218042"/>
          </a:xfrm>
          <a:prstGeom prst="rect">
            <a:avLst/>
          </a:prstGeom>
        </p:spPr>
      </p:pic>
    </p:spTree>
    <p:extLst>
      <p:ext uri="{BB962C8B-B14F-4D97-AF65-F5344CB8AC3E}">
        <p14:creationId xmlns:p14="http://schemas.microsoft.com/office/powerpoint/2010/main" val="4131443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819B8-14A1-4B93-AFB1-8D89C419F9A1}"/>
              </a:ext>
            </a:extLst>
          </p:cNvPr>
          <p:cNvSpPr>
            <a:spLocks noGrp="1"/>
          </p:cNvSpPr>
          <p:nvPr>
            <p:ph type="title"/>
          </p:nvPr>
        </p:nvSpPr>
        <p:spPr/>
        <p:txBody>
          <a:bodyPr>
            <a:normAutofit/>
          </a:bodyPr>
          <a:lstStyle/>
          <a:p>
            <a:r>
              <a:rPr lang="en-US" sz="2800" dirty="0"/>
              <a:t>SEQUENCE DIAGRAM:</a:t>
            </a:r>
          </a:p>
        </p:txBody>
      </p:sp>
      <p:pic>
        <p:nvPicPr>
          <p:cNvPr id="4" name="Content Placeholder 3">
            <a:extLst>
              <a:ext uri="{FF2B5EF4-FFF2-40B4-BE49-F238E27FC236}">
                <a16:creationId xmlns:a16="http://schemas.microsoft.com/office/drawing/2014/main" id="{8E2457F3-FAA2-4CBF-83D8-7E360CAFDC2A}"/>
              </a:ext>
            </a:extLst>
          </p:cNvPr>
          <p:cNvPicPr>
            <a:picLocks noGrp="1"/>
          </p:cNvPicPr>
          <p:nvPr>
            <p:ph idx="1"/>
          </p:nvPr>
        </p:nvPicPr>
        <p:blipFill>
          <a:blip r:embed="rId2"/>
          <a:stretch>
            <a:fillRect/>
          </a:stretch>
        </p:blipFill>
        <p:spPr>
          <a:xfrm>
            <a:off x="2027583" y="1600200"/>
            <a:ext cx="8965095" cy="4892675"/>
          </a:xfrm>
          <a:prstGeom prst="rect">
            <a:avLst/>
          </a:prstGeom>
        </p:spPr>
      </p:pic>
    </p:spTree>
    <p:extLst>
      <p:ext uri="{BB962C8B-B14F-4D97-AF65-F5344CB8AC3E}">
        <p14:creationId xmlns:p14="http://schemas.microsoft.com/office/powerpoint/2010/main" val="10802933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266,3,    Overview:"/>
</p:tagLst>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emplate>Gradient</Template>
  <TotalTime>1089</TotalTime>
  <Words>1329</Words>
  <Application>Microsoft Office PowerPoint</Application>
  <PresentationFormat>Widescreen</PresentationFormat>
  <Paragraphs>120</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Univers</vt:lpstr>
      <vt:lpstr>GradientVTI</vt:lpstr>
      <vt:lpstr>BOT AID</vt:lpstr>
      <vt:lpstr>PowerPoint Presentation</vt:lpstr>
      <vt:lpstr>    Overview:</vt:lpstr>
      <vt:lpstr>Abstract:</vt:lpstr>
      <vt:lpstr>Introduction:</vt:lpstr>
      <vt:lpstr>PowerPoint Presentation</vt:lpstr>
      <vt:lpstr>                                  UML DIAGRAMS CLASS DIAGRAM:</vt:lpstr>
      <vt:lpstr>USECASE DIAGRAM:</vt:lpstr>
      <vt:lpstr>SEQUENCE DIAGRAM:</vt:lpstr>
      <vt:lpstr>ACTIVITY DIAGRAM:</vt:lpstr>
      <vt:lpstr>OBJECT DIAGRAM:</vt:lpstr>
      <vt:lpstr>Algorithm:  1.The Sequence to Sequence Model(seq2seq):</vt:lpstr>
      <vt:lpstr>PowerPoint Presentation</vt:lpstr>
      <vt:lpstr>2.LSTM</vt:lpstr>
      <vt:lpstr>PowerPoint Presentation</vt:lpstr>
      <vt:lpstr>Methodology:</vt:lpstr>
      <vt:lpstr>PowerPoint Presentation</vt:lpstr>
      <vt:lpstr>Steps Involved:</vt:lpstr>
      <vt:lpstr>Workflow of the model:</vt:lpstr>
      <vt:lpstr>Project Structure(folders) :</vt:lpstr>
      <vt:lpstr>Technologies Used:</vt:lpstr>
      <vt:lpstr>Data collection:</vt:lpstr>
      <vt:lpstr>Sample DataSet:</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BOT AID</dc:title>
  <dc:creator>Chandana Nukala</dc:creator>
  <cp:lastModifiedBy>Naveen Reddy (US)</cp:lastModifiedBy>
  <cp:revision>90</cp:revision>
  <dcterms:created xsi:type="dcterms:W3CDTF">2021-11-01T14:11:12Z</dcterms:created>
  <dcterms:modified xsi:type="dcterms:W3CDTF">2022-06-16T16:17:35Z</dcterms:modified>
</cp:coreProperties>
</file>