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9ecdbc5b1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9ecdbc5b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9ecdbc5b1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9ecdbc5b1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a32a3914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a32a3914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9ecdbc5b1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9ecdbc5b1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b2c40b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b2c40b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a32a39144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a32a39144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a32a39144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a32a3914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9ecdbc5b1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9ecdbc5b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9ecdbc5b1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9ecdbc5b1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9ecdbc5b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9ecdbc5b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9ecdbc5b1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9ecdbc5b1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a32a39144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a32a39144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9ecdbc5b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9ecdbc5b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9ecdbc5b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9ecdbc5b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a32a39144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a32a39144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laharianne/topic_modelling_bookmarker" TargetMode="External"/><Relationship Id="rId4" Type="http://schemas.openxmlformats.org/officeDocument/2006/relationships/hyperlink" Target="https://drive.google.com/file/d/1ay-p4yosUsFsk5UCWsPLhQ6kXbdPIA-y/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72575" y="1822825"/>
            <a:ext cx="62802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Topic Modelling Bookmarker</a:t>
            </a:r>
            <a:endParaRPr/>
          </a:p>
        </p:txBody>
      </p:sp>
      <p:sp>
        <p:nvSpPr>
          <p:cNvPr id="129" name="Google Shape;129;p13"/>
          <p:cNvSpPr txBox="1"/>
          <p:nvPr>
            <p:ph idx="1" type="subTitle"/>
          </p:nvPr>
        </p:nvSpPr>
        <p:spPr>
          <a:xfrm>
            <a:off x="1891350" y="1467825"/>
            <a:ext cx="5361300" cy="5169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sz="3800">
                <a:latin typeface="Nunito"/>
                <a:ea typeface="Nunito"/>
                <a:cs typeface="Nunito"/>
                <a:sym typeface="Nunito"/>
              </a:rPr>
              <a:t>CS 510 Advanced Information Retrieval</a:t>
            </a:r>
            <a:endParaRPr sz="3800">
              <a:latin typeface="Nunito"/>
              <a:ea typeface="Nunito"/>
              <a:cs typeface="Nunito"/>
              <a:sym typeface="Nunito"/>
            </a:endParaRPr>
          </a:p>
          <a:p>
            <a:pPr indent="0" lvl="0" marL="0" rtl="0" algn="ctr">
              <a:spcBef>
                <a:spcPts val="0"/>
              </a:spcBef>
              <a:spcAft>
                <a:spcPts val="0"/>
              </a:spcAft>
              <a:buNone/>
            </a:pPr>
            <a:r>
              <a:t/>
            </a:r>
            <a:endParaRPr/>
          </a:p>
        </p:txBody>
      </p:sp>
      <p:sp>
        <p:nvSpPr>
          <p:cNvPr id="130" name="Google Shape;130;p13"/>
          <p:cNvSpPr txBox="1"/>
          <p:nvPr>
            <p:ph idx="1" type="subTitle"/>
          </p:nvPr>
        </p:nvSpPr>
        <p:spPr>
          <a:xfrm>
            <a:off x="1990025" y="3180475"/>
            <a:ext cx="5361300" cy="51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Lahari Anne, Sanjay Raj Aerra, Sasi Pavan Surapaneni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24175" y="231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 diagram of the tool</a:t>
            </a:r>
            <a:endParaRPr/>
          </a:p>
        </p:txBody>
      </p:sp>
      <p:sp>
        <p:nvSpPr>
          <p:cNvPr id="189" name="Google Shape;189;p22"/>
          <p:cNvSpPr txBox="1"/>
          <p:nvPr>
            <p:ph idx="1" type="body"/>
          </p:nvPr>
        </p:nvSpPr>
        <p:spPr>
          <a:xfrm>
            <a:off x="224175" y="1186050"/>
            <a:ext cx="3661500" cy="3247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A user bookmarks a webpage using the Topic Modelling Bookmarker.</a:t>
            </a:r>
            <a:endParaRPr/>
          </a:p>
          <a:p>
            <a:pPr indent="-311150" lvl="0" marL="457200" rtl="0" algn="l">
              <a:spcBef>
                <a:spcPts val="0"/>
              </a:spcBef>
              <a:spcAft>
                <a:spcPts val="0"/>
              </a:spcAft>
              <a:buSzPts val="1300"/>
              <a:buChar char="●"/>
            </a:pPr>
            <a:r>
              <a:rPr lang="en"/>
              <a:t>The bookmarked website content is then processed to extract its main topic using the Gensim-powered LDA model.</a:t>
            </a:r>
            <a:endParaRPr/>
          </a:p>
          <a:p>
            <a:pPr indent="-311150" lvl="0" marL="457200" rtl="0" algn="l">
              <a:spcBef>
                <a:spcPts val="0"/>
              </a:spcBef>
              <a:spcAft>
                <a:spcPts val="0"/>
              </a:spcAft>
              <a:buSzPts val="1300"/>
              <a:buChar char="●"/>
            </a:pPr>
            <a:r>
              <a:rPr lang="en"/>
              <a:t>Simultaneously, the content undergoes sentiment analysis to determine its emotional tone.</a:t>
            </a:r>
            <a:endParaRPr/>
          </a:p>
          <a:p>
            <a:pPr indent="-311150" lvl="0" marL="457200" rtl="0" algn="l">
              <a:spcBef>
                <a:spcPts val="0"/>
              </a:spcBef>
              <a:spcAft>
                <a:spcPts val="0"/>
              </a:spcAft>
              <a:buSzPts val="1300"/>
              <a:buChar char="●"/>
            </a:pPr>
            <a:r>
              <a:rPr lang="en"/>
              <a:t>The results, including the topic and sentiment of the webpage, are displayed back to the user for enhanced understanding and categorization of their bookmarks.</a:t>
            </a:r>
            <a:endParaRPr/>
          </a:p>
          <a:p>
            <a:pPr indent="0" lvl="0" marL="0" rtl="0" algn="l">
              <a:spcBef>
                <a:spcPts val="1200"/>
              </a:spcBef>
              <a:spcAft>
                <a:spcPts val="1200"/>
              </a:spcAft>
              <a:buNone/>
            </a:pPr>
            <a:r>
              <a:t/>
            </a:r>
            <a:endParaRPr/>
          </a:p>
        </p:txBody>
      </p:sp>
      <p:pic>
        <p:nvPicPr>
          <p:cNvPr id="190" name="Google Shape;190;p22"/>
          <p:cNvPicPr preferRelativeResize="0"/>
          <p:nvPr/>
        </p:nvPicPr>
        <p:blipFill>
          <a:blip r:embed="rId3">
            <a:alphaModFix/>
          </a:blip>
          <a:stretch>
            <a:fillRect/>
          </a:stretch>
        </p:blipFill>
        <p:spPr>
          <a:xfrm>
            <a:off x="3885522" y="1186047"/>
            <a:ext cx="4984950" cy="296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761575" y="19779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sp>
        <p:nvSpPr>
          <p:cNvPr id="201" name="Google Shape;201;p24"/>
          <p:cNvSpPr txBox="1"/>
          <p:nvPr>
            <p:ph idx="1" type="body"/>
          </p:nvPr>
        </p:nvSpPr>
        <p:spPr>
          <a:xfrm>
            <a:off x="819150" y="1588375"/>
            <a:ext cx="7505700" cy="19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Lahari Anne: Frontend development of the Chrome extension, user interface design, and topic modeling implementation.</a:t>
            </a:r>
            <a:endParaRPr/>
          </a:p>
          <a:p>
            <a:pPr indent="0" lvl="0" marL="0" rtl="0" algn="l">
              <a:spcBef>
                <a:spcPts val="1200"/>
              </a:spcBef>
              <a:spcAft>
                <a:spcPts val="0"/>
              </a:spcAft>
              <a:buNone/>
            </a:pPr>
            <a:r>
              <a:rPr lang="en"/>
              <a:t>Sanjay Raj Aerra: Backend development, implementation of sentiment analysis algorithms, and backend server setup.</a:t>
            </a:r>
            <a:endParaRPr/>
          </a:p>
          <a:p>
            <a:pPr indent="0" lvl="0" marL="0" rtl="0" algn="l">
              <a:spcBef>
                <a:spcPts val="1200"/>
              </a:spcBef>
              <a:spcAft>
                <a:spcPts val="1200"/>
              </a:spcAft>
              <a:buNone/>
            </a:pPr>
            <a:r>
              <a:rPr lang="en"/>
              <a:t>Sasi Pavan: Integration of frontend and backend components, testing, debugging, user testing coordination, and final optimization.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Steps</a:t>
            </a:r>
            <a:endParaRPr/>
          </a:p>
        </p:txBody>
      </p:sp>
      <p:sp>
        <p:nvSpPr>
          <p:cNvPr id="207" name="Google Shape;207;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Effective Topic Categorization: The integration of the LDA model and sentiment analysis ensures that bookmarks are not only categorized by content but also by emotional tone, enhancing the user's ability to organize and retrieve information efficiently.</a:t>
            </a:r>
            <a:endParaRPr/>
          </a:p>
          <a:p>
            <a:pPr indent="-311150" lvl="0" marL="457200" rtl="0" algn="l">
              <a:spcBef>
                <a:spcPts val="0"/>
              </a:spcBef>
              <a:spcAft>
                <a:spcPts val="0"/>
              </a:spcAft>
              <a:buSzPts val="1300"/>
              <a:buChar char="●"/>
            </a:pPr>
            <a:r>
              <a:rPr lang="en"/>
              <a:t>User-Centric Design: The system is designed with user interaction in mind, providing immediate feedback on the topic and sentiment of bookmarked pages, thereby improving the overall user experience in managing large volumes of information.</a:t>
            </a:r>
            <a:endParaRPr/>
          </a:p>
          <a:p>
            <a:pPr indent="-311150" lvl="0" marL="457200" rtl="0" algn="l">
              <a:spcBef>
                <a:spcPts val="0"/>
              </a:spcBef>
              <a:spcAft>
                <a:spcPts val="0"/>
              </a:spcAft>
              <a:buSzPts val="1300"/>
              <a:buChar char="●"/>
            </a:pPr>
            <a:r>
              <a:rPr lang="en"/>
              <a:t>Future Enhancements: Refine the LDA model and sentiment analysis features, using LLMs to effectively refine the generated topic, aiming to continuously improve the accuracy and functionality of the bookmarking tool.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and Video Link</a:t>
            </a:r>
            <a:endParaRPr/>
          </a:p>
        </p:txBody>
      </p:sp>
      <p:sp>
        <p:nvSpPr>
          <p:cNvPr id="213" name="Google Shape;213;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Github Link : </a:t>
            </a:r>
            <a:r>
              <a:rPr lang="en" sz="1700" u="sng">
                <a:solidFill>
                  <a:schemeClr val="hlink"/>
                </a:solidFill>
                <a:hlinkClick r:id="rId3"/>
              </a:rPr>
              <a:t>https://github.com/laharianne/topic_modelling_bookmarker</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Video Presentation Link : </a:t>
            </a:r>
            <a:r>
              <a:rPr lang="en" sz="1700" u="sng">
                <a:solidFill>
                  <a:schemeClr val="hlink"/>
                </a:solidFill>
                <a:hlinkClick r:id="rId4"/>
              </a:rPr>
              <a:t>https://drive.google.com/file/d/1ay-p4yosUsFsk5UCWsPLhQ6kXbdPIA-y/view?usp=sharing</a:t>
            </a:r>
            <a:endParaRPr sz="1700"/>
          </a:p>
          <a:p>
            <a:pPr indent="0" lvl="0" marL="0" rtl="0" algn="l">
              <a:spcBef>
                <a:spcPts val="1200"/>
              </a:spcBef>
              <a:spcAft>
                <a:spcPts val="1200"/>
              </a:spcAft>
              <a:buNone/>
            </a:pPr>
            <a:r>
              <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714100" y="334500"/>
            <a:ext cx="7505700" cy="6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9" name="Google Shape;219;p27"/>
          <p:cNvSpPr txBox="1"/>
          <p:nvPr>
            <p:ph idx="1" type="body"/>
          </p:nvPr>
        </p:nvSpPr>
        <p:spPr>
          <a:xfrm>
            <a:off x="608950" y="863425"/>
            <a:ext cx="7716000" cy="3899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95365"/>
                </a:solidFill>
              </a:rPr>
              <a:t>[1] Vimala Balakrishnan and Ethel Lloyd-Yemoh. 2014. Stemming and lemmatization: A comparison of retrieval performances. (2014).</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[2] David M Blei, Andrew Y Ng, and Michael I Jordan. 2003. Latent dirichlet allocation. Journal of machine Learning research</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3, Jan (2003), 993–1022.</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[3] Shihab Elbagir and Jing Yang. 2019. Twitter sentiment analysis using natural language toolkit and VADER sentiment. In Proceedings of the international multi-conference of engineers and computer scientists, Vol. 122. sn.</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[4]Akash Gupta. [n. d.].MachineHack News Category Dataset.https://www.kaggle.com/datasets/akash14/news-category-dataset</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[5] Nitin Hardeniya, Jacob Perkins, Deepti Chopra, Nisheeth Joshi, and Iti Mathur.2016. Natural language processing: python and NLTK. Packt Publishing Ltd.</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[6] LouisKitLungLaw. [n. D.]. UCI News Aggregator Dataset With Content https://www.kaggle.com/datasets/louislung/uci-news-aggregator-dataset-with-content</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[7] Rishabh Misra. [n. d.].HuffPost News Category Dataset. https://www.kaggle.com/datasets/rmisra/news-category-dataset</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[8] Rachael Tatman. [n. D.]. State of the Union Corpus (1790 - 2018).</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https://www.kaggle.com/datasets/rtatman/state-of-the-union-corpus-1989-2017</a:t>
            </a:r>
            <a:endParaRPr sz="1100">
              <a:solidFill>
                <a:srgbClr val="495365"/>
              </a:solidFill>
            </a:endParaRPr>
          </a:p>
          <a:p>
            <a:pPr indent="0" lvl="0" marL="0" rtl="0" algn="l">
              <a:lnSpc>
                <a:spcPct val="150000"/>
              </a:lnSpc>
              <a:spcBef>
                <a:spcPts val="0"/>
              </a:spcBef>
              <a:spcAft>
                <a:spcPts val="0"/>
              </a:spcAft>
              <a:buNone/>
            </a:pPr>
            <a:r>
              <a:rPr lang="en" sz="1100">
                <a:solidFill>
                  <a:srgbClr val="495365"/>
                </a:solidFill>
              </a:rPr>
              <a:t>[9] Banuprakash V. [n. D.]. News Articles Classification Dataset for NLP and ML. https://www.kaggle.com/datasets/banuprakashv/news-articles-classification-dataset-for-nlp-and-ml</a:t>
            </a:r>
            <a:endParaRPr sz="1100">
              <a:solidFill>
                <a:srgbClr val="495365"/>
              </a:solidFill>
            </a:endParaRPr>
          </a:p>
          <a:p>
            <a:pPr indent="0" lvl="0" marL="0" rtl="0" algn="l">
              <a:spcBef>
                <a:spcPts val="0"/>
              </a:spcBef>
              <a:spcAft>
                <a:spcPts val="120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 and Answers</a:t>
            </a:r>
            <a:endParaRPr/>
          </a:p>
        </p:txBody>
      </p:sp>
      <p:sp>
        <p:nvSpPr>
          <p:cNvPr id="225" name="Google Shape;225;p28"/>
          <p:cNvSpPr txBox="1"/>
          <p:nvPr>
            <p:ph type="title"/>
          </p:nvPr>
        </p:nvSpPr>
        <p:spPr>
          <a:xfrm>
            <a:off x="6557150" y="3762475"/>
            <a:ext cx="2196600" cy="6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5675" y="845600"/>
            <a:ext cx="7509300" cy="8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36" name="Google Shape;136;p14"/>
          <p:cNvSpPr txBox="1"/>
          <p:nvPr>
            <p:ph idx="1" type="body"/>
          </p:nvPr>
        </p:nvSpPr>
        <p:spPr>
          <a:xfrm>
            <a:off x="543100" y="1599700"/>
            <a:ext cx="7781700" cy="2607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In the digital age, individuals encounter vast amounts of data daily, especially during online research and browsing. Managing and organizing this data efficiently remains a significant challenge, leading to time wastage and reduced productivity.</a:t>
            </a:r>
            <a:endParaRPr sz="1400"/>
          </a:p>
          <a:p>
            <a:pPr indent="-317500" lvl="0" marL="457200" rtl="0" algn="l">
              <a:spcBef>
                <a:spcPts val="0"/>
              </a:spcBef>
              <a:spcAft>
                <a:spcPts val="0"/>
              </a:spcAft>
              <a:buSzPts val="1400"/>
              <a:buChar char="●"/>
            </a:pPr>
            <a:r>
              <a:rPr lang="en" sz="1400"/>
              <a:t>Traditional bookmarking involves manually saving and categorizing web pages, which is time-consuming and often leads to clutter. Studies and surveys indicate that users find it difficult to retrieve information from poorly organized bookmarks, affecting their workflow and satisfaction.</a:t>
            </a:r>
            <a:endParaRPr sz="1400"/>
          </a:p>
          <a:p>
            <a:pPr indent="-317500" lvl="0" marL="457200" rtl="0" algn="l">
              <a:spcBef>
                <a:spcPts val="0"/>
              </a:spcBef>
              <a:spcAft>
                <a:spcPts val="0"/>
              </a:spcAft>
              <a:buSzPts val="1400"/>
              <a:buChar char="●"/>
            </a:pPr>
            <a:r>
              <a:rPr lang="en" sz="1400"/>
              <a:t>Automating the process of categorizing bookmarks through advanced NLP and ML techniques can significantly streamline information retrieval. By providing users with smart suggestions for topics and sentiment analysis, the extension can enhance the overall browsing and research experience.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34850" y="845600"/>
            <a:ext cx="7490100" cy="6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142" name="Google Shape;142;p15"/>
          <p:cNvSpPr txBox="1"/>
          <p:nvPr>
            <p:ph idx="1" type="body"/>
          </p:nvPr>
        </p:nvSpPr>
        <p:spPr>
          <a:xfrm>
            <a:off x="602350" y="1471325"/>
            <a:ext cx="7860300" cy="3189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Problem</a:t>
            </a:r>
            <a:r>
              <a:rPr lang="en"/>
              <a:t>:</a:t>
            </a:r>
            <a:endParaRPr/>
          </a:p>
          <a:p>
            <a:pPr indent="-298450" lvl="1" marL="914400" rtl="0" algn="l">
              <a:spcBef>
                <a:spcPts val="0"/>
              </a:spcBef>
              <a:spcAft>
                <a:spcPts val="0"/>
              </a:spcAft>
              <a:buSzPts val="1100"/>
              <a:buChar char="○"/>
            </a:pPr>
            <a:r>
              <a:rPr lang="en"/>
              <a:t>A tool that not only saves URLs but also analyzes, categorizes, and suggests topics based on the content of the web pages. The functionality would transform bookmark management into a more dynamic and user-friendly process.</a:t>
            </a:r>
            <a:endParaRPr/>
          </a:p>
          <a:p>
            <a:pPr indent="-311150" lvl="0" marL="457200" rtl="0" algn="l">
              <a:spcBef>
                <a:spcPts val="0"/>
              </a:spcBef>
              <a:spcAft>
                <a:spcPts val="0"/>
              </a:spcAft>
              <a:buSzPts val="1300"/>
              <a:buChar char="●"/>
            </a:pPr>
            <a:r>
              <a:rPr lang="en"/>
              <a:t>Approach:</a:t>
            </a:r>
            <a:endParaRPr/>
          </a:p>
          <a:p>
            <a:pPr indent="-298450" lvl="1" marL="914400" rtl="0" algn="l">
              <a:spcBef>
                <a:spcPts val="0"/>
              </a:spcBef>
              <a:spcAft>
                <a:spcPts val="0"/>
              </a:spcAft>
              <a:buSzPts val="1100"/>
              <a:buChar char="○"/>
            </a:pPr>
            <a:r>
              <a:rPr lang="en"/>
              <a:t>Employing Natural Language Processing (NLP) to analyze the text content of web pages. Automatically generate topics using algorithms like Latent Dirichlet Allocation (LDA), enabling smart categorization of bookmarks based on their content.</a:t>
            </a:r>
            <a:endParaRPr/>
          </a:p>
          <a:p>
            <a:pPr indent="-298450" lvl="1" marL="914400" rtl="0" algn="l">
              <a:spcBef>
                <a:spcPts val="0"/>
              </a:spcBef>
              <a:spcAft>
                <a:spcPts val="0"/>
              </a:spcAft>
              <a:buSzPts val="1100"/>
              <a:buChar char="○"/>
            </a:pPr>
            <a:r>
              <a:rPr lang="en"/>
              <a:t>Implementing sentiment analysis to gauge the overall sentiment of the content (positive, neutral, negative).Helps users understand the tone of the content before revisiting the bookmarked page, useful in research and content filtering.</a:t>
            </a:r>
            <a:endParaRPr/>
          </a:p>
          <a:p>
            <a:pPr indent="-298450" lvl="1" marL="914400" rtl="0" algn="l">
              <a:spcBef>
                <a:spcPts val="0"/>
              </a:spcBef>
              <a:spcAft>
                <a:spcPts val="0"/>
              </a:spcAft>
              <a:buSzPts val="1100"/>
              <a:buChar char="○"/>
            </a:pPr>
            <a:r>
              <a:rPr lang="en"/>
              <a:t>Choosing Google Chrome as the development platform due to its widespread use and support for robust extensions.</a:t>
            </a:r>
            <a:endParaRPr/>
          </a:p>
          <a:p>
            <a:pPr indent="-311150" lvl="0" marL="457200" rtl="0" algn="l">
              <a:spcBef>
                <a:spcPts val="0"/>
              </a:spcBef>
              <a:spcAft>
                <a:spcPts val="0"/>
              </a:spcAft>
              <a:buSzPts val="1300"/>
              <a:buChar char="●"/>
            </a:pPr>
            <a:r>
              <a:rPr lang="en"/>
              <a:t>Tools Used:</a:t>
            </a:r>
            <a:endParaRPr/>
          </a:p>
          <a:p>
            <a:pPr indent="-298450" lvl="1" marL="914400" rtl="0" algn="l">
              <a:spcBef>
                <a:spcPts val="0"/>
              </a:spcBef>
              <a:spcAft>
                <a:spcPts val="0"/>
              </a:spcAft>
              <a:buSzPts val="1100"/>
              <a:buChar char="○"/>
            </a:pPr>
            <a:r>
              <a:rPr lang="en"/>
              <a:t>JavaScript: For extension development and client-side scripting.</a:t>
            </a:r>
            <a:endParaRPr/>
          </a:p>
          <a:p>
            <a:pPr indent="-298450" lvl="1" marL="914400" rtl="0" algn="l">
              <a:spcBef>
                <a:spcPts val="0"/>
              </a:spcBef>
              <a:spcAft>
                <a:spcPts val="0"/>
              </a:spcAft>
              <a:buSzPts val="1100"/>
              <a:buChar char="○"/>
            </a:pPr>
            <a:r>
              <a:rPr lang="en"/>
              <a:t>Python: For backend processing, especially for NLP and machine learning components.</a:t>
            </a:r>
            <a:endParaRPr/>
          </a:p>
          <a:p>
            <a:pPr indent="-298450" lvl="1" marL="914400" rtl="0" algn="l">
              <a:spcBef>
                <a:spcPts val="0"/>
              </a:spcBef>
              <a:spcAft>
                <a:spcPts val="0"/>
              </a:spcAft>
              <a:buSzPts val="1100"/>
              <a:buChar char="○"/>
            </a:pPr>
            <a:r>
              <a:rPr lang="en"/>
              <a:t>NLTK/SpaCy/Gensim: For processing language and performing NLP tasks.</a:t>
            </a:r>
            <a:endParaRPr/>
          </a:p>
          <a:p>
            <a:pPr indent="-298450" lvl="1" marL="914400" rtl="0" algn="l">
              <a:spcBef>
                <a:spcPts val="0"/>
              </a:spcBef>
              <a:spcAft>
                <a:spcPts val="0"/>
              </a:spcAft>
              <a:buSzPts val="1100"/>
              <a:buChar char="○"/>
            </a:pPr>
            <a:r>
              <a:rPr lang="en"/>
              <a:t>Google Chrome Developer Tools: For testing and debugging the Chrome extension.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214775" y="2078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Latent Dirichlet Allocation (LDA) in Topic Modelling</a:t>
            </a:r>
            <a:endParaRPr/>
          </a:p>
        </p:txBody>
      </p:sp>
      <p:sp>
        <p:nvSpPr>
          <p:cNvPr id="148" name="Google Shape;148;p16"/>
          <p:cNvSpPr txBox="1"/>
          <p:nvPr>
            <p:ph idx="1" type="body"/>
          </p:nvPr>
        </p:nvSpPr>
        <p:spPr>
          <a:xfrm>
            <a:off x="214775" y="1122750"/>
            <a:ext cx="8689200" cy="380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Training the LDA model</a:t>
            </a:r>
            <a:r>
              <a:rPr lang="en"/>
              <a:t>:</a:t>
            </a:r>
            <a:endParaRPr/>
          </a:p>
          <a:p>
            <a:pPr indent="-298450" lvl="1" marL="914400" rtl="0" algn="l">
              <a:spcBef>
                <a:spcPts val="0"/>
              </a:spcBef>
              <a:spcAft>
                <a:spcPts val="0"/>
              </a:spcAft>
              <a:buSzPts val="1100"/>
              <a:buChar char="○"/>
            </a:pPr>
            <a:r>
              <a:rPr lang="en"/>
              <a:t>Compiled a comprehensive corpus from diverse sources like news articles, academic papers, and web content, ensuring varied topic representation.</a:t>
            </a:r>
            <a:endParaRPr/>
          </a:p>
          <a:p>
            <a:pPr indent="-298450" lvl="1" marL="914400" rtl="0" algn="l">
              <a:spcBef>
                <a:spcPts val="0"/>
              </a:spcBef>
              <a:spcAft>
                <a:spcPts val="0"/>
              </a:spcAft>
              <a:buSzPts val="1100"/>
              <a:buChar char="○"/>
            </a:pPr>
            <a:r>
              <a:rPr lang="en"/>
              <a:t>Utilized NLTK for natural language tasks such as tokenization, stopword removal, and lemmatization to refine the text data.</a:t>
            </a:r>
            <a:endParaRPr/>
          </a:p>
          <a:p>
            <a:pPr indent="-298450" lvl="1" marL="914400" rtl="0" algn="l">
              <a:spcBef>
                <a:spcPts val="0"/>
              </a:spcBef>
              <a:spcAft>
                <a:spcPts val="0"/>
              </a:spcAft>
              <a:buSzPts val="1100"/>
              <a:buChar char="○"/>
            </a:pPr>
            <a:r>
              <a:rPr lang="en"/>
              <a:t>Created a dictionary mapping of words to unique IDs and converted the preprocessed text data into a bag-of-words corpus using Gensim</a:t>
            </a:r>
            <a:endParaRPr/>
          </a:p>
          <a:p>
            <a:pPr indent="-311150" lvl="0" marL="457200" rtl="0" algn="l">
              <a:spcBef>
                <a:spcPts val="0"/>
              </a:spcBef>
              <a:spcAft>
                <a:spcPts val="0"/>
              </a:spcAft>
              <a:buSzPts val="1300"/>
              <a:buChar char="●"/>
            </a:pPr>
            <a:r>
              <a:rPr lang="en"/>
              <a:t>LDA Model Configuration:</a:t>
            </a:r>
            <a:endParaRPr/>
          </a:p>
          <a:p>
            <a:pPr indent="-298450" lvl="1" marL="914400" rtl="0" algn="l">
              <a:spcBef>
                <a:spcPts val="0"/>
              </a:spcBef>
              <a:spcAft>
                <a:spcPts val="0"/>
              </a:spcAft>
              <a:buSzPts val="1100"/>
              <a:buChar char="○"/>
            </a:pPr>
            <a:r>
              <a:rPr lang="en"/>
              <a:t>Gensim’s LdaModel: Chosen for its robustness and ease of use in training LDA models. It facilitates the learning of topic-word distributions effectively.</a:t>
            </a:r>
            <a:endParaRPr/>
          </a:p>
          <a:p>
            <a:pPr indent="-298450" lvl="1" marL="914400" rtl="0" algn="l">
              <a:spcBef>
                <a:spcPts val="0"/>
              </a:spcBef>
              <a:spcAft>
                <a:spcPts val="0"/>
              </a:spcAft>
              <a:buSzPts val="1100"/>
              <a:buChar char="○"/>
            </a:pPr>
            <a:r>
              <a:rPr lang="en"/>
              <a:t>Parameter Settings: Configured the model with an optimal number of topics, update intervals, and chunk sizes to improve convergence and topic quality.</a:t>
            </a:r>
            <a:endParaRPr/>
          </a:p>
          <a:p>
            <a:pPr indent="-298450" lvl="1" marL="914400" rtl="0" algn="l">
              <a:spcBef>
                <a:spcPts val="0"/>
              </a:spcBef>
              <a:spcAft>
                <a:spcPts val="0"/>
              </a:spcAft>
              <a:buSzPts val="1100"/>
              <a:buChar char="○"/>
            </a:pPr>
            <a:r>
              <a:rPr lang="en"/>
              <a:t>Training Execution: The model was iteratively trained on the corpus until the topics were stable and coherent, using perplexity and coherence scores as metrics to monitor performance.</a:t>
            </a:r>
            <a:endParaRPr/>
          </a:p>
          <a:p>
            <a:pPr indent="-311150" lvl="0" marL="457200" rtl="0" algn="l">
              <a:spcBef>
                <a:spcPts val="0"/>
              </a:spcBef>
              <a:spcAft>
                <a:spcPts val="0"/>
              </a:spcAft>
              <a:buSzPts val="1300"/>
              <a:buChar char="●"/>
            </a:pPr>
            <a:r>
              <a:rPr lang="en"/>
              <a:t>Using the LDA Model:</a:t>
            </a:r>
            <a:endParaRPr/>
          </a:p>
          <a:p>
            <a:pPr indent="-298450" lvl="1" marL="914400" rtl="0" algn="l">
              <a:spcBef>
                <a:spcPts val="0"/>
              </a:spcBef>
              <a:spcAft>
                <a:spcPts val="0"/>
              </a:spcAft>
              <a:buSzPts val="1100"/>
              <a:buChar char="○"/>
            </a:pPr>
            <a:r>
              <a:rPr lang="en"/>
              <a:t>Topic Inference: Post-training, the model was used to infer the topic distribution of new documents, enabling dynamic topic suggestion when users bookmark new web pages.</a:t>
            </a:r>
            <a:endParaRPr/>
          </a:p>
          <a:p>
            <a:pPr indent="-298450" lvl="1" marL="914400" rtl="0" algn="l">
              <a:spcBef>
                <a:spcPts val="0"/>
              </a:spcBef>
              <a:spcAft>
                <a:spcPts val="0"/>
              </a:spcAft>
              <a:buSzPts val="1100"/>
              <a:buChar char="○"/>
            </a:pPr>
            <a:r>
              <a:rPr lang="en"/>
              <a:t>Topic Assignment: Each bookmarked page was analyzed in real-time, assigning the most relevant topics based on the LDA model’s topic-word probabilities.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205000" y="212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Enhancing Content Understanding with Sentiment Analysis</a:t>
            </a:r>
            <a:endParaRPr/>
          </a:p>
        </p:txBody>
      </p:sp>
      <p:sp>
        <p:nvSpPr>
          <p:cNvPr id="154" name="Google Shape;154;p17"/>
          <p:cNvSpPr txBox="1"/>
          <p:nvPr>
            <p:ph idx="1" type="body"/>
          </p:nvPr>
        </p:nvSpPr>
        <p:spPr>
          <a:xfrm>
            <a:off x="207450" y="1166850"/>
            <a:ext cx="8729100" cy="373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Implementation Details</a:t>
            </a:r>
            <a:r>
              <a:rPr lang="en"/>
              <a:t>:</a:t>
            </a:r>
            <a:endParaRPr/>
          </a:p>
          <a:p>
            <a:pPr indent="-298450" lvl="1" marL="914400" rtl="0" algn="l">
              <a:spcBef>
                <a:spcPts val="0"/>
              </a:spcBef>
              <a:spcAft>
                <a:spcPts val="0"/>
              </a:spcAft>
              <a:buSzPts val="1100"/>
              <a:buChar char="○"/>
            </a:pPr>
            <a:r>
              <a:rPr lang="en"/>
              <a:t>Tool Used: Utilized the VADER (Valence Aware Dictionary and sEntiment Reasoner) tool, renowned for its effectiveness in handling social media texts and general sentiment analysis.</a:t>
            </a:r>
            <a:endParaRPr/>
          </a:p>
          <a:p>
            <a:pPr indent="-298450" lvl="1" marL="914400" rtl="0" algn="l">
              <a:spcBef>
                <a:spcPts val="0"/>
              </a:spcBef>
              <a:spcAft>
                <a:spcPts val="0"/>
              </a:spcAft>
              <a:buSzPts val="1100"/>
              <a:buChar char="○"/>
            </a:pPr>
            <a:r>
              <a:rPr lang="en"/>
              <a:t>Integration: Incorporated within the Google Chrome extension to analyze content in real-time as users navigate and bookmark pages.</a:t>
            </a:r>
            <a:endParaRPr/>
          </a:p>
          <a:p>
            <a:pPr indent="-311150" lvl="0" marL="457200" rtl="0" algn="l">
              <a:spcBef>
                <a:spcPts val="0"/>
              </a:spcBef>
              <a:spcAft>
                <a:spcPts val="0"/>
              </a:spcAft>
              <a:buSzPts val="1300"/>
              <a:buChar char="●"/>
            </a:pPr>
            <a:r>
              <a:rPr lang="en"/>
              <a:t>Process of Sentiment Analysis:</a:t>
            </a:r>
            <a:endParaRPr/>
          </a:p>
          <a:p>
            <a:pPr indent="-298450" lvl="1" marL="914400" rtl="0" algn="l">
              <a:spcBef>
                <a:spcPts val="0"/>
              </a:spcBef>
              <a:spcAft>
                <a:spcPts val="0"/>
              </a:spcAft>
              <a:buSzPts val="1100"/>
              <a:buChar char="○"/>
            </a:pPr>
            <a:r>
              <a:rPr lang="en"/>
              <a:t>Data Handling: The content of each web page is extracted and processed the moment a user decides to bookmark the page.</a:t>
            </a:r>
            <a:endParaRPr/>
          </a:p>
          <a:p>
            <a:pPr indent="-298450" lvl="1" marL="914400" rtl="0" algn="l">
              <a:spcBef>
                <a:spcPts val="0"/>
              </a:spcBef>
              <a:spcAft>
                <a:spcPts val="0"/>
              </a:spcAft>
              <a:buSzPts val="1100"/>
              <a:buChar char="○"/>
            </a:pPr>
            <a:r>
              <a:rPr lang="en"/>
              <a:t>Analysis Execution: The SentimentIntensityAnalyzer() class from the NLTK library is employed to perform sentiment intensity analysis on the text, assigning scores based on predefined sentiment lexicons.</a:t>
            </a:r>
            <a:endParaRPr/>
          </a:p>
          <a:p>
            <a:pPr indent="-298450" lvl="1" marL="914400" rtl="0" algn="l">
              <a:spcBef>
                <a:spcPts val="0"/>
              </a:spcBef>
              <a:spcAft>
                <a:spcPts val="0"/>
              </a:spcAft>
              <a:buSzPts val="1100"/>
              <a:buChar char="○"/>
            </a:pPr>
            <a:r>
              <a:rPr lang="en"/>
              <a:t>Score Computation: The analyzer computes scores across four categories—positive, negative, neutral, and compound. The compound score is an aggregated measure that indicates the overall sentiment.</a:t>
            </a:r>
            <a:endParaRPr/>
          </a:p>
          <a:p>
            <a:pPr indent="-311150" lvl="0" marL="457200" rtl="0" algn="l">
              <a:spcBef>
                <a:spcPts val="0"/>
              </a:spcBef>
              <a:spcAft>
                <a:spcPts val="0"/>
              </a:spcAft>
              <a:buSzPts val="1300"/>
              <a:buChar char="●"/>
            </a:pPr>
            <a:r>
              <a:rPr lang="en"/>
              <a:t>Benefits of Sentiment Analysis in Bookmarking:</a:t>
            </a:r>
            <a:endParaRPr/>
          </a:p>
          <a:p>
            <a:pPr indent="-298450" lvl="1" marL="914400" rtl="0" algn="l">
              <a:spcBef>
                <a:spcPts val="0"/>
              </a:spcBef>
              <a:spcAft>
                <a:spcPts val="0"/>
              </a:spcAft>
              <a:buSzPts val="1100"/>
              <a:buChar char="○"/>
            </a:pPr>
            <a:r>
              <a:rPr lang="en"/>
              <a:t>Enhanced Content Filtering: Allows users to filter and sort their bookmarks based on sentiment, potentially segmenting content into inspirational, informational, or cautionary.</a:t>
            </a:r>
            <a:endParaRPr/>
          </a:p>
          <a:p>
            <a:pPr indent="-298450" lvl="1" marL="914400" rtl="0" algn="l">
              <a:spcBef>
                <a:spcPts val="0"/>
              </a:spcBef>
              <a:spcAft>
                <a:spcPts val="0"/>
              </a:spcAft>
              <a:buSzPts val="1100"/>
              <a:buChar char="○"/>
            </a:pPr>
            <a:r>
              <a:rPr lang="en"/>
              <a:t>Improved User Experience: By understanding the sentiment of the content, users can manage their bookmarks more effectively, aligning content categorization with their preferences and emotional responses.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775650" y="535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Clustering </a:t>
            </a:r>
            <a:endParaRPr/>
          </a:p>
        </p:txBody>
      </p:sp>
      <p:sp>
        <p:nvSpPr>
          <p:cNvPr id="160" name="Google Shape;160;p18"/>
          <p:cNvSpPr txBox="1"/>
          <p:nvPr>
            <p:ph idx="1" type="body"/>
          </p:nvPr>
        </p:nvSpPr>
        <p:spPr>
          <a:xfrm>
            <a:off x="5143500" y="1489775"/>
            <a:ext cx="3181500" cy="294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plot shows the topic could generated by the LDA model. We trained the model with parameters to obtain 20 topics with each topic containing 10 words. </a:t>
            </a:r>
            <a:endParaRPr/>
          </a:p>
          <a:p>
            <a:pPr indent="0" lvl="0" marL="0" rtl="0" algn="l">
              <a:spcBef>
                <a:spcPts val="1200"/>
              </a:spcBef>
              <a:spcAft>
                <a:spcPts val="1200"/>
              </a:spcAft>
              <a:buNone/>
            </a:pPr>
            <a:r>
              <a:rPr lang="en"/>
              <a:t>We then clustered these 20 topics into 3 main categories namely “Business and Politics”, “Entertainment &amp; Lifestyle”, and “Technology and Science”. This clustering is based on the words in the topic and the type of corpus we used. Extending the corpus further can help in diversifying the topic modelling process.</a:t>
            </a:r>
            <a:endParaRPr/>
          </a:p>
        </p:txBody>
      </p:sp>
      <p:pic>
        <p:nvPicPr>
          <p:cNvPr id="161" name="Google Shape;161;p18"/>
          <p:cNvPicPr preferRelativeResize="0"/>
          <p:nvPr/>
        </p:nvPicPr>
        <p:blipFill>
          <a:blip r:embed="rId3">
            <a:alphaModFix/>
          </a:blip>
          <a:stretch>
            <a:fillRect/>
          </a:stretch>
        </p:blipFill>
        <p:spPr>
          <a:xfrm>
            <a:off x="870100" y="1555000"/>
            <a:ext cx="4073301" cy="2883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224200" y="231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67" name="Google Shape;167;p19"/>
          <p:cNvSpPr txBox="1"/>
          <p:nvPr>
            <p:ph idx="1" type="body"/>
          </p:nvPr>
        </p:nvSpPr>
        <p:spPr>
          <a:xfrm>
            <a:off x="224200" y="1055000"/>
            <a:ext cx="5235900" cy="384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 Accuracy</a:t>
            </a:r>
            <a:r>
              <a:rPr lang="en"/>
              <a:t>:</a:t>
            </a:r>
            <a:endParaRPr/>
          </a:p>
          <a:p>
            <a:pPr indent="-298450" lvl="1" marL="914400" rtl="0" algn="l">
              <a:spcBef>
                <a:spcPts val="0"/>
              </a:spcBef>
              <a:spcAft>
                <a:spcPts val="0"/>
              </a:spcAft>
              <a:buSzPts val="1100"/>
              <a:buChar char="○"/>
            </a:pPr>
            <a:r>
              <a:rPr lang="en"/>
              <a:t>The model achieved a high overall accuracy in correctly categorizing web pages based on their content. 94% overall accuracy across all tested web pages.</a:t>
            </a:r>
            <a:endParaRPr/>
          </a:p>
          <a:p>
            <a:pPr indent="-298450" lvl="1" marL="914400" rtl="0" algn="l">
              <a:spcBef>
                <a:spcPts val="0"/>
              </a:spcBef>
              <a:spcAft>
                <a:spcPts val="0"/>
              </a:spcAft>
              <a:buSzPts val="1100"/>
              <a:buChar char="○"/>
            </a:pPr>
            <a:r>
              <a:rPr lang="en"/>
              <a:t>Business &amp; Politics: 94.34% accuracy. Out of 53 web pages, 50 were correctly matched to the topic.</a:t>
            </a:r>
            <a:endParaRPr/>
          </a:p>
          <a:p>
            <a:pPr indent="-298450" lvl="1" marL="914400" rtl="0" algn="l">
              <a:spcBef>
                <a:spcPts val="0"/>
              </a:spcBef>
              <a:spcAft>
                <a:spcPts val="0"/>
              </a:spcAft>
              <a:buSzPts val="1100"/>
              <a:buChar char="○"/>
            </a:pPr>
            <a:r>
              <a:rPr lang="en"/>
              <a:t>Entertainment &amp; Lifestyle: 95.24% accuracy. Out of 21 web pages, 20 were correctly matched.</a:t>
            </a:r>
            <a:endParaRPr/>
          </a:p>
          <a:p>
            <a:pPr indent="-298450" lvl="1" marL="914400" rtl="0" algn="l">
              <a:spcBef>
                <a:spcPts val="0"/>
              </a:spcBef>
              <a:spcAft>
                <a:spcPts val="0"/>
              </a:spcAft>
              <a:buSzPts val="1100"/>
              <a:buChar char="○"/>
            </a:pPr>
            <a:r>
              <a:rPr lang="en"/>
              <a:t>Technology &amp; Science: 92.31% accuracy. Out of 26 web pages, 24 were correctly matched.</a:t>
            </a:r>
            <a:endParaRPr/>
          </a:p>
          <a:p>
            <a:pPr indent="-311150" lvl="0" marL="457200" rtl="0" algn="l">
              <a:spcBef>
                <a:spcPts val="0"/>
              </a:spcBef>
              <a:spcAft>
                <a:spcPts val="0"/>
              </a:spcAft>
              <a:buSzPts val="1300"/>
              <a:buChar char="●"/>
            </a:pPr>
            <a:r>
              <a:rPr lang="en"/>
              <a:t>High accuracy rates indicate robust topic modeling capabilities, particularly in differentiating content types effectively.</a:t>
            </a:r>
            <a:endParaRPr/>
          </a:p>
          <a:p>
            <a:pPr indent="-311150" lvl="0" marL="457200" rtl="0" algn="l">
              <a:spcBef>
                <a:spcPts val="0"/>
              </a:spcBef>
              <a:spcAft>
                <a:spcPts val="0"/>
              </a:spcAft>
              <a:buSzPts val="1300"/>
              <a:buChar char="●"/>
            </a:pPr>
            <a:r>
              <a:rPr lang="en"/>
              <a:t>Areas for Improvement: Minor mismatches suggest potential refinement in model training or adjustment in topic definitions might further enhance accuracy.</a:t>
            </a:r>
            <a:endParaRPr/>
          </a:p>
        </p:txBody>
      </p:sp>
      <p:pic>
        <p:nvPicPr>
          <p:cNvPr id="168" name="Google Shape;168;p19"/>
          <p:cNvPicPr preferRelativeResize="0"/>
          <p:nvPr/>
        </p:nvPicPr>
        <p:blipFill>
          <a:blip r:embed="rId3">
            <a:alphaModFix/>
          </a:blip>
          <a:stretch>
            <a:fillRect/>
          </a:stretch>
        </p:blipFill>
        <p:spPr>
          <a:xfrm>
            <a:off x="5349600" y="2926225"/>
            <a:ext cx="3479275" cy="1910200"/>
          </a:xfrm>
          <a:prstGeom prst="rect">
            <a:avLst/>
          </a:prstGeom>
          <a:noFill/>
          <a:ln>
            <a:noFill/>
          </a:ln>
        </p:spPr>
      </p:pic>
      <p:pic>
        <p:nvPicPr>
          <p:cNvPr id="169" name="Google Shape;169;p19"/>
          <p:cNvPicPr preferRelativeResize="0"/>
          <p:nvPr/>
        </p:nvPicPr>
        <p:blipFill>
          <a:blip r:embed="rId4">
            <a:alphaModFix/>
          </a:blip>
          <a:stretch>
            <a:fillRect/>
          </a:stretch>
        </p:blipFill>
        <p:spPr>
          <a:xfrm>
            <a:off x="5523650" y="1055000"/>
            <a:ext cx="3232126" cy="187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205000" y="212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Results(Visualization)</a:t>
            </a:r>
            <a:endParaRPr/>
          </a:p>
        </p:txBody>
      </p:sp>
      <p:sp>
        <p:nvSpPr>
          <p:cNvPr id="175" name="Google Shape;175;p20"/>
          <p:cNvSpPr txBox="1"/>
          <p:nvPr>
            <p:ph idx="1" type="body"/>
          </p:nvPr>
        </p:nvSpPr>
        <p:spPr>
          <a:xfrm>
            <a:off x="205000" y="1166850"/>
            <a:ext cx="4367100" cy="371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 to t-SNE</a:t>
            </a:r>
            <a:r>
              <a:rPr lang="en"/>
              <a:t>:</a:t>
            </a:r>
            <a:endParaRPr/>
          </a:p>
          <a:p>
            <a:pPr indent="-298450" lvl="1" marL="914400" rtl="0" algn="l">
              <a:spcBef>
                <a:spcPts val="0"/>
              </a:spcBef>
              <a:spcAft>
                <a:spcPts val="0"/>
              </a:spcAft>
              <a:buSzPts val="1100"/>
              <a:buChar char="○"/>
            </a:pPr>
            <a:r>
              <a:rPr lang="en"/>
              <a:t>t-Distributed Stochastic Neighbor Embedding (t-SNE) is a machine learning algorithm for dimensionality reduction that is particularly well suited for the visualization of high-dimensional datasets</a:t>
            </a:r>
            <a:endParaRPr/>
          </a:p>
          <a:p>
            <a:pPr indent="-311150" lvl="0" marL="457200" rtl="0" algn="l">
              <a:spcBef>
                <a:spcPts val="0"/>
              </a:spcBef>
              <a:spcAft>
                <a:spcPts val="0"/>
              </a:spcAft>
              <a:buSzPts val="1300"/>
              <a:buChar char="●"/>
            </a:pPr>
            <a:r>
              <a:rPr lang="en"/>
              <a:t>Insights from t-SNE Clustering:</a:t>
            </a:r>
            <a:endParaRPr/>
          </a:p>
          <a:p>
            <a:pPr indent="-298450" lvl="1" marL="914400" rtl="0" algn="l">
              <a:spcBef>
                <a:spcPts val="0"/>
              </a:spcBef>
              <a:spcAft>
                <a:spcPts val="0"/>
              </a:spcAft>
              <a:buSzPts val="1100"/>
              <a:buChar char="○"/>
            </a:pPr>
            <a:r>
              <a:rPr lang="en"/>
              <a:t>Each color cluster represents documents that are closely related in terms of thematic content. Clear boundaries between clusters suggest good model separation ability.</a:t>
            </a:r>
            <a:endParaRPr/>
          </a:p>
          <a:p>
            <a:pPr indent="-298450" lvl="1" marL="914400" rtl="0" algn="l">
              <a:spcBef>
                <a:spcPts val="0"/>
              </a:spcBef>
              <a:spcAft>
                <a:spcPts val="0"/>
              </a:spcAft>
              <a:buSzPts val="1100"/>
              <a:buChar char="○"/>
            </a:pPr>
            <a:r>
              <a:rPr lang="en"/>
              <a:t>The clear segregation of most topics indicates effective learning and representation by the LDA model.</a:t>
            </a:r>
            <a:endParaRPr/>
          </a:p>
          <a:p>
            <a:pPr indent="-298450" lvl="1" marL="914400" rtl="0" algn="l">
              <a:spcBef>
                <a:spcPts val="0"/>
              </a:spcBef>
              <a:spcAft>
                <a:spcPts val="0"/>
              </a:spcAft>
              <a:buSzPts val="1100"/>
              <a:buChar char="○"/>
            </a:pPr>
            <a:r>
              <a:rPr lang="en"/>
              <a:t>Overlapping regions could be explored further to refine topic definitions or adjust model parameters for clearer distinctions.</a:t>
            </a:r>
            <a:endParaRPr/>
          </a:p>
          <a:p>
            <a:pPr indent="-298450" lvl="1" marL="914400" rtl="0" algn="l">
              <a:spcBef>
                <a:spcPts val="0"/>
              </a:spcBef>
              <a:spcAft>
                <a:spcPts val="0"/>
              </a:spcAft>
              <a:buSzPts val="1100"/>
              <a:buChar char="○"/>
            </a:pPr>
            <a:r>
              <a:rPr lang="en"/>
              <a:t>This t-SNE visualization assists in understanding how well the LDA model has performed in segregating different thematic contents into discernible and coherent topics.</a:t>
            </a:r>
            <a:endParaRPr/>
          </a:p>
        </p:txBody>
      </p:sp>
      <p:pic>
        <p:nvPicPr>
          <p:cNvPr id="176" name="Google Shape;176;p20"/>
          <p:cNvPicPr preferRelativeResize="0"/>
          <p:nvPr/>
        </p:nvPicPr>
        <p:blipFill>
          <a:blip r:embed="rId3">
            <a:alphaModFix/>
          </a:blip>
          <a:stretch>
            <a:fillRect/>
          </a:stretch>
        </p:blipFill>
        <p:spPr>
          <a:xfrm>
            <a:off x="4572000" y="1277400"/>
            <a:ext cx="4277999" cy="32231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(Visualization)</a:t>
            </a:r>
            <a:endParaRPr/>
          </a:p>
        </p:txBody>
      </p:sp>
      <p:sp>
        <p:nvSpPr>
          <p:cNvPr id="182" name="Google Shape;182;p21"/>
          <p:cNvSpPr txBox="1"/>
          <p:nvPr>
            <p:ph idx="1" type="body"/>
          </p:nvPr>
        </p:nvSpPr>
        <p:spPr>
          <a:xfrm>
            <a:off x="5480600" y="2153100"/>
            <a:ext cx="2844000" cy="228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plot shows the distribution of document word counts across the 800 thousand documents we used in our corpus. This corpus, as discussed </a:t>
            </a:r>
            <a:r>
              <a:rPr lang="en"/>
              <a:t>earlier</a:t>
            </a:r>
            <a:r>
              <a:rPr lang="en"/>
              <a:t> is consolidated from 5 varied datasets.</a:t>
            </a:r>
            <a:endParaRPr/>
          </a:p>
        </p:txBody>
      </p:sp>
      <p:pic>
        <p:nvPicPr>
          <p:cNvPr id="183" name="Google Shape;183;p21"/>
          <p:cNvPicPr preferRelativeResize="0"/>
          <p:nvPr/>
        </p:nvPicPr>
        <p:blipFill>
          <a:blip r:embed="rId3">
            <a:alphaModFix/>
          </a:blip>
          <a:stretch>
            <a:fillRect/>
          </a:stretch>
        </p:blipFill>
        <p:spPr>
          <a:xfrm>
            <a:off x="819150" y="1990725"/>
            <a:ext cx="4404076" cy="2646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