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tiff" ContentType="image/tiff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3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/>
  <p:cmAuthor id="3" name="Ramesh Sannareddy" initials="RS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ustomXml" Target="../customXml/item3.xml"/><Relationship Id="rId3" Type="http://schemas.openxmlformats.org/officeDocument/2006/relationships/slide" Target="slides/slide1.xml"/><Relationship Id="rId29" Type="http://schemas.openxmlformats.org/officeDocument/2006/relationships/customXml" Target="../customXml/item2.xml"/><Relationship Id="rId28" Type="http://schemas.openxmlformats.org/officeDocument/2006/relationships/customXml" Target="../customXml/item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customXml" Target="../ink/ink5.xml"/><Relationship Id="rId7" Type="http://schemas.openxmlformats.org/officeDocument/2006/relationships/customXml" Target="../ink/ink4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  <a:endParaRPr lang="en-US" sz="1400" b="0" dirty="0">
              <a:latin typeface="Helv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Ink 4"/>
              <p14:cNvContentPartPr/>
              <p14:nvPr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1837276" y="6444633"/>
                <a:ext cx="39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1846276" y="643599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Ink 10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Ink 11"/>
              <p14:cNvContentPartPr/>
              <p14:nvPr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5"/>
            </p:blipFill>
            <p:spPr>
              <a:xfrm>
                <a:off x="1846276" y="6462633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Ink 12"/>
              <p14:cNvContentPartPr/>
              <p14:nvPr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5"/>
            </p:blipFill>
            <p:spPr>
              <a:xfrm>
                <a:off x="-222284" y="4536273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tiff"/><Relationship Id="rId14" Type="http://schemas.openxmlformats.org/officeDocument/2006/relationships/image" Target="../media/image3.tiff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.xml"/><Relationship Id="rId8" Type="http://schemas.openxmlformats.org/officeDocument/2006/relationships/customXml" Target="../ink/ink13.xml"/><Relationship Id="rId7" Type="http://schemas.openxmlformats.org/officeDocument/2006/relationships/customXml" Target="../ink/ink12.xml"/><Relationship Id="rId6" Type="http://schemas.openxmlformats.org/officeDocument/2006/relationships/customXml" Target="../ink/ink11.xml"/><Relationship Id="rId5" Type="http://schemas.openxmlformats.org/officeDocument/2006/relationships/image" Target="../media/image8.png"/><Relationship Id="rId4" Type="http://schemas.openxmlformats.org/officeDocument/2006/relationships/customXml" Target="../ink/ink10.xml"/><Relationship Id="rId33" Type="http://schemas.openxmlformats.org/officeDocument/2006/relationships/notesSlide" Target="../notesSlides/notesSlide1.xml"/><Relationship Id="rId32" Type="http://schemas.openxmlformats.org/officeDocument/2006/relationships/slideLayout" Target="../slideLayouts/slideLayout4.xml"/><Relationship Id="rId31" Type="http://schemas.openxmlformats.org/officeDocument/2006/relationships/image" Target="../media/image13.png"/><Relationship Id="rId30" Type="http://schemas.openxmlformats.org/officeDocument/2006/relationships/customXml" Target="../ink/ink30.xml"/><Relationship Id="rId3" Type="http://schemas.openxmlformats.org/officeDocument/2006/relationships/image" Target="../media/image7.png"/><Relationship Id="rId29" Type="http://schemas.openxmlformats.org/officeDocument/2006/relationships/customXml" Target="../ink/ink29.xml"/><Relationship Id="rId28" Type="http://schemas.openxmlformats.org/officeDocument/2006/relationships/image" Target="../media/image12.png"/><Relationship Id="rId27" Type="http://schemas.openxmlformats.org/officeDocument/2006/relationships/customXml" Target="../ink/ink28.xml"/><Relationship Id="rId26" Type="http://schemas.openxmlformats.org/officeDocument/2006/relationships/customXml" Target="../ink/ink27.xml"/><Relationship Id="rId25" Type="http://schemas.openxmlformats.org/officeDocument/2006/relationships/image" Target="../media/image11.png"/><Relationship Id="rId24" Type="http://schemas.openxmlformats.org/officeDocument/2006/relationships/customXml" Target="../ink/ink26.xml"/><Relationship Id="rId23" Type="http://schemas.openxmlformats.org/officeDocument/2006/relationships/customXml" Target="../ink/ink25.xml"/><Relationship Id="rId22" Type="http://schemas.openxmlformats.org/officeDocument/2006/relationships/customXml" Target="../ink/ink24.xml"/><Relationship Id="rId21" Type="http://schemas.openxmlformats.org/officeDocument/2006/relationships/customXml" Target="../ink/ink23.xml"/><Relationship Id="rId20" Type="http://schemas.openxmlformats.org/officeDocument/2006/relationships/customXml" Target="../ink/ink22.xml"/><Relationship Id="rId2" Type="http://schemas.openxmlformats.org/officeDocument/2006/relationships/customXml" Target="../ink/ink9.xml"/><Relationship Id="rId19" Type="http://schemas.openxmlformats.org/officeDocument/2006/relationships/customXml" Target="../ink/ink21.xml"/><Relationship Id="rId18" Type="http://schemas.openxmlformats.org/officeDocument/2006/relationships/customXml" Target="../ink/ink20.xml"/><Relationship Id="rId17" Type="http://schemas.openxmlformats.org/officeDocument/2006/relationships/customXml" Target="../ink/ink19.xml"/><Relationship Id="rId16" Type="http://schemas.openxmlformats.org/officeDocument/2006/relationships/customXml" Target="../ink/ink18.xml"/><Relationship Id="rId15" Type="http://schemas.openxmlformats.org/officeDocument/2006/relationships/image" Target="../media/image10.png"/><Relationship Id="rId14" Type="http://schemas.openxmlformats.org/officeDocument/2006/relationships/customXml" Target="../ink/ink17.xml"/><Relationship Id="rId13" Type="http://schemas.openxmlformats.org/officeDocument/2006/relationships/customXml" Target="../ink/ink16.xml"/><Relationship Id="rId12" Type="http://schemas.openxmlformats.org/officeDocument/2006/relationships/image" Target="../media/image2.png"/><Relationship Id="rId11" Type="http://schemas.openxmlformats.org/officeDocument/2006/relationships/customXml" Target="../ink/ink15.xml"/><Relationship Id="rId10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customXml" Target="../ink/ink35.xml"/><Relationship Id="rId7" Type="http://schemas.openxmlformats.org/officeDocument/2006/relationships/image" Target="../media/image15.png"/><Relationship Id="rId6" Type="http://schemas.openxmlformats.org/officeDocument/2006/relationships/customXml" Target="../ink/ink34.xml"/><Relationship Id="rId5" Type="http://schemas.openxmlformats.org/officeDocument/2006/relationships/customXml" Target="../ink/ink33.xml"/><Relationship Id="rId4" Type="http://schemas.openxmlformats.org/officeDocument/2006/relationships/customXml" Target="../ink/ink32.xml"/><Relationship Id="rId3" Type="http://schemas.openxmlformats.org/officeDocument/2006/relationships/image" Target="../media/image2.png"/><Relationship Id="rId2" Type="http://schemas.openxmlformats.org/officeDocument/2006/relationships/customXml" Target="../ink/ink31.x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17.png"/><Relationship Id="rId14" Type="http://schemas.openxmlformats.org/officeDocument/2006/relationships/customXml" Target="../ink/ink40.xml"/><Relationship Id="rId13" Type="http://schemas.openxmlformats.org/officeDocument/2006/relationships/customXml" Target="../ink/ink39.xml"/><Relationship Id="rId12" Type="http://schemas.openxmlformats.org/officeDocument/2006/relationships/customXml" Target="../ink/ink38.xml"/><Relationship Id="rId11" Type="http://schemas.openxmlformats.org/officeDocument/2006/relationships/customXml" Target="../ink/ink37.xml"/><Relationship Id="rId10" Type="http://schemas.openxmlformats.org/officeDocument/2006/relationships/customXml" Target="../ink/ink36.xml"/><Relationship Id="rId1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1691640"/>
            <a:ext cx="5533390" cy="18395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DEVELOPER SURVEY 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2019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dirty="0"/>
              <a:t>Y.Laharika</a:t>
            </a:r>
            <a:endParaRPr lang="en-US" dirty="0"/>
          </a:p>
          <a:p>
            <a:pPr marL="0" indent="0">
              <a:buNone/>
            </a:pPr>
            <a:r>
              <a:rPr lang="en-IN" altLang="en-US" dirty="0"/>
              <a:t>09-04-2024</a:t>
            </a:r>
            <a:endParaRPr lang="en-I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Ink 5"/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1388880" y="6545472"/>
                <a:ext cx="1390320" cy="112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Ink 6"/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/>
            </p:nvPicPr>
            <p:blipFill>
              <a:blip r:embed="rId5"/>
            </p:blipFill>
            <p:spPr>
              <a:xfrm>
                <a:off x="2218680" y="659587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Ink 7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Ink 8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Ink 9"/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2169720" y="65829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3" name="Ink 12"/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0"/>
            </p:blipFill>
            <p:spPr>
              <a:xfrm>
                <a:off x="-1512000" y="5066496"/>
                <a:ext cx="36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4" name="Ink 13"/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2"/>
            </p:blipFill>
            <p:spPr>
              <a:xfrm>
                <a:off x="2998440" y="10359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Ink 14"/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2"/>
            </p:blipFill>
            <p:spPr>
              <a:xfrm>
                <a:off x="2998440" y="103593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Ink 15"/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5"/>
            </p:blipFill>
            <p:spPr>
              <a:xfrm>
                <a:off x="2993760" y="103593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Ink 16"/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2"/>
            </p:blipFill>
            <p:spPr>
              <a:xfrm>
                <a:off x="3729960" y="9506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Ink 17"/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2"/>
            </p:blipFill>
            <p:spPr>
              <a:xfrm>
                <a:off x="3620520" y="10478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Ink 18"/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2"/>
            </p:blipFill>
            <p:spPr>
              <a:xfrm>
                <a:off x="7131960" y="246261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Ink 19"/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2"/>
            </p:blipFill>
            <p:spPr>
              <a:xfrm>
                <a:off x="7131960" y="25108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1" name="Ink 20"/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12"/>
            </p:blipFill>
            <p:spPr>
              <a:xfrm>
                <a:off x="6644160" y="45592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2" name="Ink 21"/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12"/>
            </p:blipFill>
            <p:spPr>
              <a:xfrm>
                <a:off x="-1926720" y="39616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3" name="Ink 22"/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2"/>
            </p:blipFill>
            <p:spPr>
              <a:xfrm>
                <a:off x="-1049040" y="32182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4" name="Ink 23"/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2"/>
            </p:blipFill>
            <p:spPr>
              <a:xfrm>
                <a:off x="2047680" y="102369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5" name="Ink 24"/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25"/>
            </p:blipFill>
            <p:spPr>
              <a:xfrm>
                <a:off x="2084400" y="102369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Ink 25"/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2"/>
            </p:blipFill>
            <p:spPr>
              <a:xfrm>
                <a:off x="1987200" y="1011456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Ink 26"/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8"/>
            </p:blipFill>
            <p:spPr>
              <a:xfrm>
                <a:off x="-1855800" y="657936"/>
                <a:ext cx="27000" cy="2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8" name="Ink 27"/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5"/>
            </p:blipFill>
            <p:spPr>
              <a:xfrm>
                <a:off x="-268560" y="816336"/>
                <a:ext cx="50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Ink 29"/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31"/>
            </p:blipFill>
            <p:spPr>
              <a:xfrm>
                <a:off x="-2207160" y="1998936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46" y="1902460"/>
            <a:ext cx="5181600" cy="4351338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MySQL as most used database.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Lack of interest in Microsoft SQL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Server and SQLite.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Increasing interest in PostgreSQL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MongoDB.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Microsoft SQL Server and SQLite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losing ground in the market.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PostgreSQL and MongoDB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establishment in the mark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https://github.com/laharika114/Dash-Board-Project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 descr="y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2955" y="1733550"/>
            <a:ext cx="10570845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 descr="hl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5795" y="1692275"/>
            <a:ext cx="10708005" cy="40519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oo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1631315"/>
            <a:ext cx="10302875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JavaScript widely used and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TypeScript getting popular.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Over 90% young male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developers.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Developers mostly located in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developed countries</a:t>
            </a:r>
            <a:r>
              <a:rPr lang="en-IN" altLang="en-US" dirty="0"/>
              <a:t>.</a:t>
            </a:r>
            <a:endParaRPr lang="en-I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</a:t>
            </a:r>
            <a:r>
              <a:rPr lang="en-IN" altLang="en-US" dirty="0"/>
              <a:t>ations</a:t>
            </a: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• JavaScript and TypeScript web </a:t>
            </a: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frames gaining followers.</a:t>
            </a: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• Global polarization of developers </a:t>
            </a: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location and gender.</a:t>
            </a: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• Young developers without </a:t>
            </a: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postgrad studies on its majority</a:t>
            </a:r>
            <a:endParaRPr lang="en-I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Developers are people with very marked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characteristics.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A good idea of popularity trends of different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tools, platforms and languages can be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obtained.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There is a job to be done to spread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accessibility of this labor market to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countries in development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378075" y="2200910"/>
            <a:ext cx="6414135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  <a:endParaRPr lang="en-US" sz="2200" dirty="0"/>
          </a:p>
          <a:p>
            <a:r>
              <a:rPr lang="en-US" sz="2200" dirty="0"/>
              <a:t>Introduction</a:t>
            </a:r>
            <a:endParaRPr lang="en-US" sz="2200" dirty="0"/>
          </a:p>
          <a:p>
            <a:r>
              <a:rPr lang="en-US" sz="2200" dirty="0"/>
              <a:t>Methodology</a:t>
            </a:r>
            <a:endParaRPr lang="en-US" sz="2200" dirty="0"/>
          </a:p>
          <a:p>
            <a:r>
              <a:rPr lang="en-US" sz="2200" dirty="0"/>
              <a:t>Results</a:t>
            </a:r>
            <a:endParaRPr lang="en-US" sz="2200" dirty="0"/>
          </a:p>
          <a:p>
            <a:pPr lvl="1"/>
            <a:r>
              <a:rPr lang="en-US" sz="1800" dirty="0"/>
              <a:t>Visualization – Charts</a:t>
            </a:r>
            <a:endParaRPr lang="en-US" sz="1800" dirty="0"/>
          </a:p>
          <a:p>
            <a:pPr lvl="1"/>
            <a:r>
              <a:rPr lang="en-US" sz="1800" dirty="0"/>
              <a:t>Dashboard</a:t>
            </a:r>
            <a:endParaRPr lang="en-US" sz="1800" dirty="0"/>
          </a:p>
          <a:p>
            <a:r>
              <a:rPr lang="en-US" sz="2200" dirty="0"/>
              <a:t>Discussion</a:t>
            </a:r>
            <a:endParaRPr lang="en-US" sz="2200" dirty="0"/>
          </a:p>
          <a:p>
            <a:pPr lvl="1"/>
            <a:r>
              <a:rPr lang="en-US" sz="1800" dirty="0"/>
              <a:t>Findings &amp; Implications</a:t>
            </a:r>
            <a:endParaRPr lang="en-US" sz="1800" dirty="0"/>
          </a:p>
          <a:p>
            <a:r>
              <a:rPr lang="en-US" sz="2200" dirty="0"/>
              <a:t>Conclusion</a:t>
            </a:r>
            <a:endParaRPr lang="en-US" sz="2200" dirty="0"/>
          </a:p>
          <a:p>
            <a:r>
              <a:rPr lang="en-US" sz="2200" dirty="0"/>
              <a:t>Appendix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Ink 8"/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3"/>
            </p:blipFill>
            <p:spPr>
              <a:xfrm>
                <a:off x="1889280" y="9993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Ink 9"/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3"/>
            </p:blipFill>
            <p:spPr>
              <a:xfrm>
                <a:off x="2328120" y="962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Ink 10"/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3"/>
            </p:blipFill>
            <p:spPr>
              <a:xfrm>
                <a:off x="2828160" y="92623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2" name="Ink 11"/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7"/>
            </p:blipFill>
            <p:spPr>
              <a:xfrm>
                <a:off x="2828160" y="926232"/>
                <a:ext cx="324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3" name="Ink 12"/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9"/>
            </p:blipFill>
            <p:spPr>
              <a:xfrm>
                <a:off x="-2109240" y="2669712"/>
                <a:ext cx="19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4" name="Ink 13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Ink 14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6" name="Ink 15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" name="Ink 16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8" name="Ink 17"/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15"/>
            </p:blipFill>
            <p:spPr>
              <a:xfrm>
                <a:off x="6680880" y="2877072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62125" y="1731010"/>
            <a:ext cx="6856095" cy="3959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20000"/>
          </a:bodyPr>
          <a:lstStyle/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Data contextualization and analysis goal.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Methodology description.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Data gathering.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Data analysis.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Data visualizations.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Results presentation supported with graphs and trends.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Discussion of overall findings and implications regarding 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results previously exposed.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• Final conclusions of the carried out research.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4304760" y="169100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• Stack Overflow’s annual Developer Survey is the largest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and most comprehensive survey of people who code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around the world.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Results don’t represent everyone in the developer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community evenly.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Nearly 90,000 developers.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Trends to predict where the developers are going.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Characterization of developers around the globe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03" y="25218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112260" y="1555750"/>
            <a:ext cx="7068820" cy="462153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sz="2000" dirty="0"/>
              <a:t>• Collect survey data &amp; explore its content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Web Scraping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APIs.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Request library.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Data Wrangling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Exploratory data analysis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Analyzing data distribution.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Handling outliers.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Correlations.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Data Visualization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Highlight distribution of data, relationships, the composition and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comparison of data.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Dashboard</a:t>
            </a:r>
            <a:r>
              <a:rPr lang="en-US" sz="1800" dirty="0"/>
              <a:t>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225" y="1702169"/>
            <a:ext cx="3194581" cy="31945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5798820" y="2506345"/>
            <a:ext cx="4988560" cy="3173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Screenshot 2024-04-09 1718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" y="2461895"/>
            <a:ext cx="4783455" cy="3587750"/>
          </a:xfrm>
          <a:prstGeom prst="rect">
            <a:avLst/>
          </a:prstGeom>
        </p:spPr>
      </p:pic>
      <p:pic>
        <p:nvPicPr>
          <p:cNvPr id="7" name="Picture 6" descr="o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2586990"/>
            <a:ext cx="4932680" cy="2989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4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JavaScript seems to keep as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leading language.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Python fastest-growing.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Great interest in TypeScript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Possible developers migration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JavaScript to TypeScript.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86232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 descr="h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2346325"/>
            <a:ext cx="4618990" cy="37890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265" y="2506345"/>
            <a:ext cx="6105525" cy="3143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E E C D 8 6 F 5 6 7 5 5 A 6 4 6 A C 8 A F C B C B D 9 6 7 F 2 1 "   m a : c o n t e n t T y p e V e r s i o n = " 1 1 "   m a : c o n t e n t T y p e D e s c r i p t i o n = " C r e a t e   a   n e w   d o c u m e n t . "   m a : c o n t e n t T y p e S c o p e = " "   m a : v e r s i o n I D = " 4 b c 1 0 1 5 e c e 1 c 2 3 b 1 e f 2 f 5 5 a 6 2 f 1 1 4 9 4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e f b f 6 8 3 7 a 4 3 e d 9 1 1 9 0 e 4 0 f 8 4 9 f 2 3 a 1 3 0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1 5 5 b e 7 5 1 - a 2 7 4 - 4 2 e 8 - 9 3 f b - f 3 9 d 3 b 9 b c c c 8 "   x m l n s : n s 3 = " f 8 0 a 1 4 1 d - 9 2 c a - 4 d 3 d - 9 3 0 8 - f 7 e 7 b 1 d 4 4 c e 8 " >  
 < x s d : i m p o r t   n a m e s p a c e = " 1 5 5 b e 7 5 1 - a 2 7 4 - 4 2 e 8 - 9 3 f b - f 3 9 d 3 b 9 b c c c 8 " / >  
 < x s d : i m p o r t   n a m e s p a c e = " f 8 0 a 1 4 1 d - 9 2 c a - 4 d 3 d - 9 3 0 8 - f 7 e 7 b 1 d 4 4 c e 8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A u t o T a g s "   m i n O c c u r s = " 0 " / >  
 < x s d : e l e m e n t   r e f = " n s 2 : M e d i a S e r v i c e O C R "   m i n O c c u r s = " 0 " / >  
 < x s d : e l e m e n t   r e f = " n s 2 : M e d i a S e r v i c e D a t e T a k e n "   m i n O c c u r s = " 0 " / >  
 < x s d : e l e m e n t   r e f = " n s 2 : M e d i a S e r v i c e G e n e r a t i o n T i m e "   m i n O c c u r s = " 0 " / >  
 < x s d : e l e m e n t   r e f = " n s 2 : M e d i a S e r v i c e E v e n t H a s h C o d e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3 : S h a r e d W i t h U s e r s "   m i n O c c u r s = " 0 " / >  
 < x s d : e l e m e n t   r e f = " n s 3 : S h a r e d W i t h D e t a i l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1 5 5 b e 7 5 1 - a 2 7 4 - 4 2 e 8 - 9 3 f b - f 3 9 d 3 b 9 b c c c 8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0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1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2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4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5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6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f 8 0 a 1 4 1 d - 9 2 c a - 4 d 3 d - 9 3 0 8 - f 7 e 7 b 1 d 4 4 c e 8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7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8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Props1.xml><?xml version="1.0" encoding="utf-8"?>
<ds:datastoreItem xmlns:ds="http://schemas.openxmlformats.org/officeDocument/2006/customXml" ds:itemID="{887AE8FE-83F0-42D0-BB5E-14AD3FB1DE17}">
  <ds:schemaRefs/>
</ds:datastoreItem>
</file>

<file path=customXml/itemProps2.xml><?xml version="1.0" encoding="utf-8"?>
<ds:datastoreItem xmlns:ds="http://schemas.openxmlformats.org/officeDocument/2006/customXml" ds:itemID="{7EFDA260-DDA0-422C-B7AE-778F653FBB36}">
  <ds:schemaRefs/>
</ds:datastoreItem>
</file>

<file path=customXml/itemProps3.xml><?xml version="1.0" encoding="utf-8"?>
<ds:datastoreItem xmlns:ds="http://schemas.openxmlformats.org/officeDocument/2006/customXml" ds:itemID="{54DA07C5-A406-4A0D-B3E6-3856C94AC7F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2597</Words>
  <Application>WPS Presentation</Application>
  <PresentationFormat>Widescreen</PresentationFormat>
  <Paragraphs>161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IBM Plex Mono SemiBold</vt:lpstr>
      <vt:lpstr>Yu Gothic UI Semibold</vt:lpstr>
      <vt:lpstr>Arial</vt:lpstr>
      <vt:lpstr>IBM Plex Mono Text</vt:lpstr>
      <vt:lpstr>Yu Gothic UI</vt:lpstr>
      <vt:lpstr>Helv</vt:lpstr>
      <vt:lpstr>Segoe Print</vt:lpstr>
      <vt:lpstr>Microsoft YaHei</vt:lpstr>
      <vt:lpstr>Arial Unicode MS</vt:lpstr>
      <vt:lpstr>Calibri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lahar</cp:lastModifiedBy>
  <cp:revision>22</cp:revision>
  <dcterms:created xsi:type="dcterms:W3CDTF">2020-10-28T18:29:00Z</dcterms:created>
  <dcterms:modified xsi:type="dcterms:W3CDTF">2024-04-09T12:19:45Z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31F52C92BE994EF790759B01CEDE2813_13</vt:lpwstr>
  </property>
  <property fmtid="{D5CDD505-2E9C-101B-9397-08002B2CF9AE}" pid="3" name="KSOProductBuildVer">
    <vt:lpwstr>1033-12.2.0.16731</vt:lpwstr>
  </property>
</Properties>
</file>