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sldIdLst>
    <p:sldId id="257" r:id="rId2"/>
    <p:sldId id="258" r:id="rId3"/>
    <p:sldId id="275" r:id="rId4"/>
    <p:sldId id="259" r:id="rId5"/>
    <p:sldId id="260" r:id="rId6"/>
    <p:sldId id="262" r:id="rId7"/>
    <p:sldId id="261" r:id="rId8"/>
    <p:sldId id="264" r:id="rId9"/>
    <p:sldId id="269" r:id="rId10"/>
    <p:sldId id="270" r:id="rId11"/>
    <p:sldId id="273" r:id="rId12"/>
    <p:sldId id="272" r:id="rId13"/>
    <p:sldId id="271" r:id="rId14"/>
    <p:sldId id="276" r:id="rId15"/>
    <p:sldId id="274" r:id="rId16"/>
    <p:sldId id="277" r:id="rId17"/>
  </p:sldIdLst>
  <p:sldSz cx="12192000" cy="6858000"/>
  <p:notesSz cx="6858000" cy="9144000"/>
  <p:defaultTextStyle>
    <a:defPPr>
      <a:defRPr lang="en-A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14E"/>
    <a:srgbClr val="3E5583"/>
    <a:srgbClr val="C9BD7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0" autoAdjust="0"/>
    <p:restoredTop sz="95033" autoAdjust="0"/>
  </p:normalViewPr>
  <p:slideViewPr>
    <p:cSldViewPr snapToGrid="0">
      <p:cViewPr>
        <p:scale>
          <a:sx n="83" d="100"/>
          <a:sy n="83" d="100"/>
        </p:scale>
        <p:origin x="38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E73C31-7936-EF41-963B-62AF857B8AE8}" type="doc">
      <dgm:prSet loTypeId="urn:microsoft.com/office/officeart/2005/8/layout/radial4" loCatId="" qsTypeId="urn:microsoft.com/office/officeart/2005/8/quickstyle/simple1" qsCatId="simple" csTypeId="urn:microsoft.com/office/officeart/2005/8/colors/accent1_2" csCatId="accent1" phldr="1"/>
      <dgm:spPr/>
      <dgm:t>
        <a:bodyPr/>
        <a:lstStyle/>
        <a:p>
          <a:endParaRPr lang="en-US"/>
        </a:p>
      </dgm:t>
    </dgm:pt>
    <dgm:pt modelId="{12E92012-EC68-1846-A1A1-D18E3565ED66}">
      <dgm:prSet phldrT="[Text]"/>
      <dgm:spPr/>
      <dgm:t>
        <a:bodyPr/>
        <a:lstStyle/>
        <a:p>
          <a:r>
            <a:rPr lang="en-US" dirty="0"/>
            <a:t>Model</a:t>
          </a:r>
        </a:p>
      </dgm:t>
    </dgm:pt>
    <dgm:pt modelId="{3A181300-F10E-9B4B-AB00-70C1E72A4F2B}" type="parTrans" cxnId="{1C78D03D-E091-0447-B3A7-42F497B5AC6D}">
      <dgm:prSet/>
      <dgm:spPr/>
      <dgm:t>
        <a:bodyPr/>
        <a:lstStyle/>
        <a:p>
          <a:endParaRPr lang="en-US"/>
        </a:p>
      </dgm:t>
    </dgm:pt>
    <dgm:pt modelId="{A99075A0-9B49-5146-B2AD-450F0B57FC65}" type="sibTrans" cxnId="{1C78D03D-E091-0447-B3A7-42F497B5AC6D}">
      <dgm:prSet/>
      <dgm:spPr/>
      <dgm:t>
        <a:bodyPr/>
        <a:lstStyle/>
        <a:p>
          <a:endParaRPr lang="en-US"/>
        </a:p>
      </dgm:t>
    </dgm:pt>
    <dgm:pt modelId="{3E5CEE4A-4AF3-904C-8B21-6122FD044EE8}">
      <dgm:prSet phldrT="[Text]"/>
      <dgm:spPr/>
      <dgm:t>
        <a:bodyPr/>
        <a:lstStyle/>
        <a:p>
          <a:r>
            <a:rPr lang="en-US" dirty="0"/>
            <a:t>Logistic Regression</a:t>
          </a:r>
        </a:p>
      </dgm:t>
    </dgm:pt>
    <dgm:pt modelId="{14BD588F-281C-CE46-A7A2-39B20DAE6CE3}" type="parTrans" cxnId="{4D3799BE-639D-5241-B3BB-4D5F5483B79C}">
      <dgm:prSet/>
      <dgm:spPr/>
      <dgm:t>
        <a:bodyPr/>
        <a:lstStyle/>
        <a:p>
          <a:endParaRPr lang="en-US"/>
        </a:p>
      </dgm:t>
    </dgm:pt>
    <dgm:pt modelId="{B6FAFA91-A550-B741-A272-5891F901D139}" type="sibTrans" cxnId="{4D3799BE-639D-5241-B3BB-4D5F5483B79C}">
      <dgm:prSet/>
      <dgm:spPr/>
      <dgm:t>
        <a:bodyPr/>
        <a:lstStyle/>
        <a:p>
          <a:endParaRPr lang="en-US"/>
        </a:p>
      </dgm:t>
    </dgm:pt>
    <dgm:pt modelId="{884A0C3E-EE0B-0F4E-B3E7-02F4171CF9F3}">
      <dgm:prSet phldrT="[Text]"/>
      <dgm:spPr/>
      <dgm:t>
        <a:bodyPr/>
        <a:lstStyle/>
        <a:p>
          <a:r>
            <a:rPr lang="en-US" dirty="0"/>
            <a:t>Decision Tree</a:t>
          </a:r>
        </a:p>
      </dgm:t>
    </dgm:pt>
    <dgm:pt modelId="{066446E4-A923-0B45-B5B4-4C198F849418}" type="parTrans" cxnId="{E9ECF73D-5544-4F4D-80FD-5EECFCF16C97}">
      <dgm:prSet/>
      <dgm:spPr/>
      <dgm:t>
        <a:bodyPr/>
        <a:lstStyle/>
        <a:p>
          <a:endParaRPr lang="en-US"/>
        </a:p>
      </dgm:t>
    </dgm:pt>
    <dgm:pt modelId="{DB6EF1DD-B6E2-6A45-BA5E-5B95F840D97B}" type="sibTrans" cxnId="{E9ECF73D-5544-4F4D-80FD-5EECFCF16C97}">
      <dgm:prSet/>
      <dgm:spPr/>
      <dgm:t>
        <a:bodyPr/>
        <a:lstStyle/>
        <a:p>
          <a:endParaRPr lang="en-US"/>
        </a:p>
      </dgm:t>
    </dgm:pt>
    <dgm:pt modelId="{5BAB70CC-E071-A844-8A99-5FF576DD2D51}">
      <dgm:prSet phldrT="[Text]"/>
      <dgm:spPr/>
      <dgm:t>
        <a:bodyPr/>
        <a:lstStyle/>
        <a:p>
          <a:r>
            <a:rPr lang="en-US" dirty="0"/>
            <a:t>Random Forest</a:t>
          </a:r>
        </a:p>
      </dgm:t>
    </dgm:pt>
    <dgm:pt modelId="{A6AA4ACC-79C9-6D4C-8D94-8FB7480A9BF5}" type="parTrans" cxnId="{FAAF111E-AE35-0046-B1D9-97DB2FE77662}">
      <dgm:prSet/>
      <dgm:spPr/>
      <dgm:t>
        <a:bodyPr/>
        <a:lstStyle/>
        <a:p>
          <a:endParaRPr lang="en-US"/>
        </a:p>
      </dgm:t>
    </dgm:pt>
    <dgm:pt modelId="{276986F0-EB05-B34D-BEAA-496ABAA92BAC}" type="sibTrans" cxnId="{FAAF111E-AE35-0046-B1D9-97DB2FE77662}">
      <dgm:prSet/>
      <dgm:spPr/>
      <dgm:t>
        <a:bodyPr/>
        <a:lstStyle/>
        <a:p>
          <a:endParaRPr lang="en-US"/>
        </a:p>
      </dgm:t>
    </dgm:pt>
    <dgm:pt modelId="{05EF1141-5ABE-F54D-8119-7C9421CB9E8C}">
      <dgm:prSet phldrT="[Text]"/>
      <dgm:spPr/>
      <dgm:t>
        <a:bodyPr/>
        <a:lstStyle/>
        <a:p>
          <a:r>
            <a:rPr lang="en-US" dirty="0"/>
            <a:t>KNN</a:t>
          </a:r>
        </a:p>
      </dgm:t>
    </dgm:pt>
    <dgm:pt modelId="{BB68E104-E6A8-BB4B-AD44-9DA522F3EC82}" type="parTrans" cxnId="{311D31A1-A84C-A442-84D5-B6E60C5E1A9F}">
      <dgm:prSet/>
      <dgm:spPr/>
      <dgm:t>
        <a:bodyPr/>
        <a:lstStyle/>
        <a:p>
          <a:endParaRPr lang="en-US"/>
        </a:p>
      </dgm:t>
    </dgm:pt>
    <dgm:pt modelId="{E59EE66C-72A2-5C42-B7B0-BE7BC96ECF69}" type="sibTrans" cxnId="{311D31A1-A84C-A442-84D5-B6E60C5E1A9F}">
      <dgm:prSet/>
      <dgm:spPr/>
      <dgm:t>
        <a:bodyPr/>
        <a:lstStyle/>
        <a:p>
          <a:endParaRPr lang="en-US"/>
        </a:p>
      </dgm:t>
    </dgm:pt>
    <dgm:pt modelId="{01501325-98BD-5D48-A3CF-359F7EA6F2E5}">
      <dgm:prSet phldrT="[Text]"/>
      <dgm:spPr/>
      <dgm:t>
        <a:bodyPr/>
        <a:lstStyle/>
        <a:p>
          <a:r>
            <a:rPr lang="en-US" dirty="0"/>
            <a:t>SVM</a:t>
          </a:r>
        </a:p>
      </dgm:t>
    </dgm:pt>
    <dgm:pt modelId="{2798A5B3-45FE-B844-B264-02C351D2ECCB}" type="parTrans" cxnId="{BF2B765C-E2EA-3549-A022-39D838413DBD}">
      <dgm:prSet/>
      <dgm:spPr/>
      <dgm:t>
        <a:bodyPr/>
        <a:lstStyle/>
        <a:p>
          <a:endParaRPr lang="en-US"/>
        </a:p>
      </dgm:t>
    </dgm:pt>
    <dgm:pt modelId="{9249DB18-E2D8-D04F-A9B4-803A4F4B243A}" type="sibTrans" cxnId="{BF2B765C-E2EA-3549-A022-39D838413DBD}">
      <dgm:prSet/>
      <dgm:spPr/>
      <dgm:t>
        <a:bodyPr/>
        <a:lstStyle/>
        <a:p>
          <a:endParaRPr lang="en-US"/>
        </a:p>
      </dgm:t>
    </dgm:pt>
    <dgm:pt modelId="{461CB28D-3DDD-7341-98CD-4F5F2E2208A2}" type="pres">
      <dgm:prSet presAssocID="{9EE73C31-7936-EF41-963B-62AF857B8AE8}" presName="cycle" presStyleCnt="0">
        <dgm:presLayoutVars>
          <dgm:chMax val="1"/>
          <dgm:dir/>
          <dgm:animLvl val="ctr"/>
          <dgm:resizeHandles val="exact"/>
        </dgm:presLayoutVars>
      </dgm:prSet>
      <dgm:spPr/>
    </dgm:pt>
    <dgm:pt modelId="{8F833836-539A-F242-A6C2-4FB1534BF5D9}" type="pres">
      <dgm:prSet presAssocID="{12E92012-EC68-1846-A1A1-D18E3565ED66}" presName="centerShape" presStyleLbl="node0" presStyleIdx="0" presStyleCnt="1"/>
      <dgm:spPr/>
    </dgm:pt>
    <dgm:pt modelId="{D20C6357-18F8-5042-8159-516801938F89}" type="pres">
      <dgm:prSet presAssocID="{14BD588F-281C-CE46-A7A2-39B20DAE6CE3}" presName="parTrans" presStyleLbl="bgSibTrans2D1" presStyleIdx="0" presStyleCnt="5"/>
      <dgm:spPr/>
    </dgm:pt>
    <dgm:pt modelId="{2497D0EA-61E9-804A-AF40-38416CE9D028}" type="pres">
      <dgm:prSet presAssocID="{3E5CEE4A-4AF3-904C-8B21-6122FD044EE8}" presName="node" presStyleLbl="node1" presStyleIdx="0" presStyleCnt="5">
        <dgm:presLayoutVars>
          <dgm:bulletEnabled val="1"/>
        </dgm:presLayoutVars>
      </dgm:prSet>
      <dgm:spPr/>
    </dgm:pt>
    <dgm:pt modelId="{1EFAF370-C319-DE49-A45B-F5062D7269A5}" type="pres">
      <dgm:prSet presAssocID="{066446E4-A923-0B45-B5B4-4C198F849418}" presName="parTrans" presStyleLbl="bgSibTrans2D1" presStyleIdx="1" presStyleCnt="5"/>
      <dgm:spPr/>
    </dgm:pt>
    <dgm:pt modelId="{DA3D8D55-E2DC-FB4D-B536-D7B6EDB6CBAB}" type="pres">
      <dgm:prSet presAssocID="{884A0C3E-EE0B-0F4E-B3E7-02F4171CF9F3}" presName="node" presStyleLbl="node1" presStyleIdx="1" presStyleCnt="5">
        <dgm:presLayoutVars>
          <dgm:bulletEnabled val="1"/>
        </dgm:presLayoutVars>
      </dgm:prSet>
      <dgm:spPr/>
    </dgm:pt>
    <dgm:pt modelId="{EE63869C-87CF-A54F-852B-A00D7BFD5F11}" type="pres">
      <dgm:prSet presAssocID="{A6AA4ACC-79C9-6D4C-8D94-8FB7480A9BF5}" presName="parTrans" presStyleLbl="bgSibTrans2D1" presStyleIdx="2" presStyleCnt="5"/>
      <dgm:spPr/>
    </dgm:pt>
    <dgm:pt modelId="{C2777611-2478-A742-8219-34DAC96E9063}" type="pres">
      <dgm:prSet presAssocID="{5BAB70CC-E071-A844-8A99-5FF576DD2D51}" presName="node" presStyleLbl="node1" presStyleIdx="2" presStyleCnt="5">
        <dgm:presLayoutVars>
          <dgm:bulletEnabled val="1"/>
        </dgm:presLayoutVars>
      </dgm:prSet>
      <dgm:spPr/>
    </dgm:pt>
    <dgm:pt modelId="{D015B511-E217-B140-9B35-46C7002435A8}" type="pres">
      <dgm:prSet presAssocID="{BB68E104-E6A8-BB4B-AD44-9DA522F3EC82}" presName="parTrans" presStyleLbl="bgSibTrans2D1" presStyleIdx="3" presStyleCnt="5"/>
      <dgm:spPr/>
    </dgm:pt>
    <dgm:pt modelId="{4BC203B2-D0DF-AF44-B197-7ECE1F3A9AC0}" type="pres">
      <dgm:prSet presAssocID="{05EF1141-5ABE-F54D-8119-7C9421CB9E8C}" presName="node" presStyleLbl="node1" presStyleIdx="3" presStyleCnt="5">
        <dgm:presLayoutVars>
          <dgm:bulletEnabled val="1"/>
        </dgm:presLayoutVars>
      </dgm:prSet>
      <dgm:spPr/>
    </dgm:pt>
    <dgm:pt modelId="{C5B3D6CF-69BA-094A-A65D-AA2C07C02B5C}" type="pres">
      <dgm:prSet presAssocID="{2798A5B3-45FE-B844-B264-02C351D2ECCB}" presName="parTrans" presStyleLbl="bgSibTrans2D1" presStyleIdx="4" presStyleCnt="5"/>
      <dgm:spPr/>
    </dgm:pt>
    <dgm:pt modelId="{70EEDB32-6604-4341-B594-DD24A17F4A5C}" type="pres">
      <dgm:prSet presAssocID="{01501325-98BD-5D48-A3CF-359F7EA6F2E5}" presName="node" presStyleLbl="node1" presStyleIdx="4" presStyleCnt="5">
        <dgm:presLayoutVars>
          <dgm:bulletEnabled val="1"/>
        </dgm:presLayoutVars>
      </dgm:prSet>
      <dgm:spPr/>
    </dgm:pt>
  </dgm:ptLst>
  <dgm:cxnLst>
    <dgm:cxn modelId="{943F5B17-3B8C-0F40-9407-62E66E49296A}" type="presOf" srcId="{05EF1141-5ABE-F54D-8119-7C9421CB9E8C}" destId="{4BC203B2-D0DF-AF44-B197-7ECE1F3A9AC0}" srcOrd="0" destOrd="0" presId="urn:microsoft.com/office/officeart/2005/8/layout/radial4"/>
    <dgm:cxn modelId="{25FAC21D-214A-9144-ABDD-47065FB2560F}" type="presOf" srcId="{A6AA4ACC-79C9-6D4C-8D94-8FB7480A9BF5}" destId="{EE63869C-87CF-A54F-852B-A00D7BFD5F11}" srcOrd="0" destOrd="0" presId="urn:microsoft.com/office/officeart/2005/8/layout/radial4"/>
    <dgm:cxn modelId="{FAAF111E-AE35-0046-B1D9-97DB2FE77662}" srcId="{12E92012-EC68-1846-A1A1-D18E3565ED66}" destId="{5BAB70CC-E071-A844-8A99-5FF576DD2D51}" srcOrd="2" destOrd="0" parTransId="{A6AA4ACC-79C9-6D4C-8D94-8FB7480A9BF5}" sibTransId="{276986F0-EB05-B34D-BEAA-496ABAA92BAC}"/>
    <dgm:cxn modelId="{1C78D03D-E091-0447-B3A7-42F497B5AC6D}" srcId="{9EE73C31-7936-EF41-963B-62AF857B8AE8}" destId="{12E92012-EC68-1846-A1A1-D18E3565ED66}" srcOrd="0" destOrd="0" parTransId="{3A181300-F10E-9B4B-AB00-70C1E72A4F2B}" sibTransId="{A99075A0-9B49-5146-B2AD-450F0B57FC65}"/>
    <dgm:cxn modelId="{E9ECF73D-5544-4F4D-80FD-5EECFCF16C97}" srcId="{12E92012-EC68-1846-A1A1-D18E3565ED66}" destId="{884A0C3E-EE0B-0F4E-B3E7-02F4171CF9F3}" srcOrd="1" destOrd="0" parTransId="{066446E4-A923-0B45-B5B4-4C198F849418}" sibTransId="{DB6EF1DD-B6E2-6A45-BA5E-5B95F840D97B}"/>
    <dgm:cxn modelId="{BF2B765C-E2EA-3549-A022-39D838413DBD}" srcId="{12E92012-EC68-1846-A1A1-D18E3565ED66}" destId="{01501325-98BD-5D48-A3CF-359F7EA6F2E5}" srcOrd="4" destOrd="0" parTransId="{2798A5B3-45FE-B844-B264-02C351D2ECCB}" sibTransId="{9249DB18-E2D8-D04F-A9B4-803A4F4B243A}"/>
    <dgm:cxn modelId="{33E9405D-23F2-3249-9017-AE1ACA644379}" type="presOf" srcId="{14BD588F-281C-CE46-A7A2-39B20DAE6CE3}" destId="{D20C6357-18F8-5042-8159-516801938F89}" srcOrd="0" destOrd="0" presId="urn:microsoft.com/office/officeart/2005/8/layout/radial4"/>
    <dgm:cxn modelId="{C79DA961-EF1A-5843-A768-9D3A0DDC7F6E}" type="presOf" srcId="{01501325-98BD-5D48-A3CF-359F7EA6F2E5}" destId="{70EEDB32-6604-4341-B594-DD24A17F4A5C}" srcOrd="0" destOrd="0" presId="urn:microsoft.com/office/officeart/2005/8/layout/radial4"/>
    <dgm:cxn modelId="{DA70516F-2B63-5242-8D1C-3E9A40D0B99B}" type="presOf" srcId="{2798A5B3-45FE-B844-B264-02C351D2ECCB}" destId="{C5B3D6CF-69BA-094A-A65D-AA2C07C02B5C}" srcOrd="0" destOrd="0" presId="urn:microsoft.com/office/officeart/2005/8/layout/radial4"/>
    <dgm:cxn modelId="{51257E9C-69D7-3448-BCCC-E06464CFC96D}" type="presOf" srcId="{066446E4-A923-0B45-B5B4-4C198F849418}" destId="{1EFAF370-C319-DE49-A45B-F5062D7269A5}" srcOrd="0" destOrd="0" presId="urn:microsoft.com/office/officeart/2005/8/layout/radial4"/>
    <dgm:cxn modelId="{311D31A1-A84C-A442-84D5-B6E60C5E1A9F}" srcId="{12E92012-EC68-1846-A1A1-D18E3565ED66}" destId="{05EF1141-5ABE-F54D-8119-7C9421CB9E8C}" srcOrd="3" destOrd="0" parTransId="{BB68E104-E6A8-BB4B-AD44-9DA522F3EC82}" sibTransId="{E59EE66C-72A2-5C42-B7B0-BE7BC96ECF69}"/>
    <dgm:cxn modelId="{95E0D0B1-D91C-F045-BFF5-461257BD51B7}" type="presOf" srcId="{3E5CEE4A-4AF3-904C-8B21-6122FD044EE8}" destId="{2497D0EA-61E9-804A-AF40-38416CE9D028}" srcOrd="0" destOrd="0" presId="urn:microsoft.com/office/officeart/2005/8/layout/radial4"/>
    <dgm:cxn modelId="{57DFE9B3-C6A2-D24F-A521-63738E364CD1}" type="presOf" srcId="{9EE73C31-7936-EF41-963B-62AF857B8AE8}" destId="{461CB28D-3DDD-7341-98CD-4F5F2E2208A2}" srcOrd="0" destOrd="0" presId="urn:microsoft.com/office/officeart/2005/8/layout/radial4"/>
    <dgm:cxn modelId="{6BECA2B9-8A9B-074D-9E4F-597E3D870135}" type="presOf" srcId="{BB68E104-E6A8-BB4B-AD44-9DA522F3EC82}" destId="{D015B511-E217-B140-9B35-46C7002435A8}" srcOrd="0" destOrd="0" presId="urn:microsoft.com/office/officeart/2005/8/layout/radial4"/>
    <dgm:cxn modelId="{4D3799BE-639D-5241-B3BB-4D5F5483B79C}" srcId="{12E92012-EC68-1846-A1A1-D18E3565ED66}" destId="{3E5CEE4A-4AF3-904C-8B21-6122FD044EE8}" srcOrd="0" destOrd="0" parTransId="{14BD588F-281C-CE46-A7A2-39B20DAE6CE3}" sibTransId="{B6FAFA91-A550-B741-A272-5891F901D139}"/>
    <dgm:cxn modelId="{F6C025C4-B1A6-D249-AC33-41531E5EFFE5}" type="presOf" srcId="{5BAB70CC-E071-A844-8A99-5FF576DD2D51}" destId="{C2777611-2478-A742-8219-34DAC96E9063}" srcOrd="0" destOrd="0" presId="urn:microsoft.com/office/officeart/2005/8/layout/radial4"/>
    <dgm:cxn modelId="{FBC2FCDB-81C1-3E46-BD11-F3729A803755}" type="presOf" srcId="{12E92012-EC68-1846-A1A1-D18E3565ED66}" destId="{8F833836-539A-F242-A6C2-4FB1534BF5D9}" srcOrd="0" destOrd="0" presId="urn:microsoft.com/office/officeart/2005/8/layout/radial4"/>
    <dgm:cxn modelId="{04DCCADD-D8BE-7441-AA2F-4336D5ECB129}" type="presOf" srcId="{884A0C3E-EE0B-0F4E-B3E7-02F4171CF9F3}" destId="{DA3D8D55-E2DC-FB4D-B536-D7B6EDB6CBAB}" srcOrd="0" destOrd="0" presId="urn:microsoft.com/office/officeart/2005/8/layout/radial4"/>
    <dgm:cxn modelId="{45FFFA3E-0D6C-D841-8885-76EB703BA4E0}" type="presParOf" srcId="{461CB28D-3DDD-7341-98CD-4F5F2E2208A2}" destId="{8F833836-539A-F242-A6C2-4FB1534BF5D9}" srcOrd="0" destOrd="0" presId="urn:microsoft.com/office/officeart/2005/8/layout/radial4"/>
    <dgm:cxn modelId="{77759165-3F59-2640-9B82-1CD3F62B6063}" type="presParOf" srcId="{461CB28D-3DDD-7341-98CD-4F5F2E2208A2}" destId="{D20C6357-18F8-5042-8159-516801938F89}" srcOrd="1" destOrd="0" presId="urn:microsoft.com/office/officeart/2005/8/layout/radial4"/>
    <dgm:cxn modelId="{08F63DB2-09AE-7A4E-B4A3-B0D43E44F635}" type="presParOf" srcId="{461CB28D-3DDD-7341-98CD-4F5F2E2208A2}" destId="{2497D0EA-61E9-804A-AF40-38416CE9D028}" srcOrd="2" destOrd="0" presId="urn:microsoft.com/office/officeart/2005/8/layout/radial4"/>
    <dgm:cxn modelId="{9A7A955F-1A1D-434E-8CE0-97A506086523}" type="presParOf" srcId="{461CB28D-3DDD-7341-98CD-4F5F2E2208A2}" destId="{1EFAF370-C319-DE49-A45B-F5062D7269A5}" srcOrd="3" destOrd="0" presId="urn:microsoft.com/office/officeart/2005/8/layout/radial4"/>
    <dgm:cxn modelId="{8EC9BC80-5B57-914C-B8D1-3984A953BEB1}" type="presParOf" srcId="{461CB28D-3DDD-7341-98CD-4F5F2E2208A2}" destId="{DA3D8D55-E2DC-FB4D-B536-D7B6EDB6CBAB}" srcOrd="4" destOrd="0" presId="urn:microsoft.com/office/officeart/2005/8/layout/radial4"/>
    <dgm:cxn modelId="{023C185D-4936-9048-9CB4-7F17DE54CBA7}" type="presParOf" srcId="{461CB28D-3DDD-7341-98CD-4F5F2E2208A2}" destId="{EE63869C-87CF-A54F-852B-A00D7BFD5F11}" srcOrd="5" destOrd="0" presId="urn:microsoft.com/office/officeart/2005/8/layout/radial4"/>
    <dgm:cxn modelId="{1BEC4787-DFF3-654B-AF82-1EA98D17329B}" type="presParOf" srcId="{461CB28D-3DDD-7341-98CD-4F5F2E2208A2}" destId="{C2777611-2478-A742-8219-34DAC96E9063}" srcOrd="6" destOrd="0" presId="urn:microsoft.com/office/officeart/2005/8/layout/radial4"/>
    <dgm:cxn modelId="{04B70AE3-AC2D-EB46-BA02-B49013F02970}" type="presParOf" srcId="{461CB28D-3DDD-7341-98CD-4F5F2E2208A2}" destId="{D015B511-E217-B140-9B35-46C7002435A8}" srcOrd="7" destOrd="0" presId="urn:microsoft.com/office/officeart/2005/8/layout/radial4"/>
    <dgm:cxn modelId="{FEA75DC2-9CF7-CF43-82BF-7AB67274CC18}" type="presParOf" srcId="{461CB28D-3DDD-7341-98CD-4F5F2E2208A2}" destId="{4BC203B2-D0DF-AF44-B197-7ECE1F3A9AC0}" srcOrd="8" destOrd="0" presId="urn:microsoft.com/office/officeart/2005/8/layout/radial4"/>
    <dgm:cxn modelId="{EE7F313F-9545-0C4E-917E-1A582B98E39A}" type="presParOf" srcId="{461CB28D-3DDD-7341-98CD-4F5F2E2208A2}" destId="{C5B3D6CF-69BA-094A-A65D-AA2C07C02B5C}" srcOrd="9" destOrd="0" presId="urn:microsoft.com/office/officeart/2005/8/layout/radial4"/>
    <dgm:cxn modelId="{5C0B4DA4-74FD-0742-9FD0-1116FE575201}" type="presParOf" srcId="{461CB28D-3DDD-7341-98CD-4F5F2E2208A2}" destId="{70EEDB32-6604-4341-B594-DD24A17F4A5C}" srcOrd="10"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833836-539A-F242-A6C2-4FB1534BF5D9}">
      <dsp:nvSpPr>
        <dsp:cNvPr id="0" name=""/>
        <dsp:cNvSpPr/>
      </dsp:nvSpPr>
      <dsp:spPr>
        <a:xfrm>
          <a:off x="2599837" y="2122313"/>
          <a:ext cx="1571010" cy="157101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US" sz="2900" kern="1200" dirty="0"/>
            <a:t>Model</a:t>
          </a:r>
        </a:p>
      </dsp:txBody>
      <dsp:txXfrm>
        <a:off x="2829906" y="2352382"/>
        <a:ext cx="1110872" cy="1110872"/>
      </dsp:txXfrm>
    </dsp:sp>
    <dsp:sp modelId="{D20C6357-18F8-5042-8159-516801938F89}">
      <dsp:nvSpPr>
        <dsp:cNvPr id="0" name=""/>
        <dsp:cNvSpPr/>
      </dsp:nvSpPr>
      <dsp:spPr>
        <a:xfrm rot="10800000">
          <a:off x="1075295" y="2683950"/>
          <a:ext cx="1440692" cy="447738"/>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497D0EA-61E9-804A-AF40-38416CE9D028}">
      <dsp:nvSpPr>
        <dsp:cNvPr id="0" name=""/>
        <dsp:cNvSpPr/>
      </dsp:nvSpPr>
      <dsp:spPr>
        <a:xfrm>
          <a:off x="329065" y="2310835"/>
          <a:ext cx="1492460" cy="11939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Logistic Regression</a:t>
          </a:r>
        </a:p>
      </dsp:txBody>
      <dsp:txXfrm>
        <a:off x="364035" y="2345805"/>
        <a:ext cx="1422520" cy="1124028"/>
      </dsp:txXfrm>
    </dsp:sp>
    <dsp:sp modelId="{1EFAF370-C319-DE49-A45B-F5062D7269A5}">
      <dsp:nvSpPr>
        <dsp:cNvPr id="0" name=""/>
        <dsp:cNvSpPr/>
      </dsp:nvSpPr>
      <dsp:spPr>
        <a:xfrm rot="13500000">
          <a:off x="1540908" y="1559861"/>
          <a:ext cx="1440692" cy="447738"/>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A3D8D55-E2DC-FB4D-B536-D7B6EDB6CBAB}">
      <dsp:nvSpPr>
        <dsp:cNvPr id="0" name=""/>
        <dsp:cNvSpPr/>
      </dsp:nvSpPr>
      <dsp:spPr>
        <a:xfrm>
          <a:off x="1005662" y="677384"/>
          <a:ext cx="1492460" cy="11939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Decision Tree</a:t>
          </a:r>
        </a:p>
      </dsp:txBody>
      <dsp:txXfrm>
        <a:off x="1040632" y="712354"/>
        <a:ext cx="1422520" cy="1124028"/>
      </dsp:txXfrm>
    </dsp:sp>
    <dsp:sp modelId="{EE63869C-87CF-A54F-852B-A00D7BFD5F11}">
      <dsp:nvSpPr>
        <dsp:cNvPr id="0" name=""/>
        <dsp:cNvSpPr/>
      </dsp:nvSpPr>
      <dsp:spPr>
        <a:xfrm rot="16200000">
          <a:off x="2664996" y="1094248"/>
          <a:ext cx="1440692" cy="447738"/>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2777611-2478-A742-8219-34DAC96E9063}">
      <dsp:nvSpPr>
        <dsp:cNvPr id="0" name=""/>
        <dsp:cNvSpPr/>
      </dsp:nvSpPr>
      <dsp:spPr>
        <a:xfrm>
          <a:off x="2639112" y="787"/>
          <a:ext cx="1492460" cy="11939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Random Forest</a:t>
          </a:r>
        </a:p>
      </dsp:txBody>
      <dsp:txXfrm>
        <a:off x="2674082" y="35757"/>
        <a:ext cx="1422520" cy="1124028"/>
      </dsp:txXfrm>
    </dsp:sp>
    <dsp:sp modelId="{D015B511-E217-B140-9B35-46C7002435A8}">
      <dsp:nvSpPr>
        <dsp:cNvPr id="0" name=""/>
        <dsp:cNvSpPr/>
      </dsp:nvSpPr>
      <dsp:spPr>
        <a:xfrm rot="18900000">
          <a:off x="3789085" y="1559861"/>
          <a:ext cx="1440692" cy="447738"/>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BC203B2-D0DF-AF44-B197-7ECE1F3A9AC0}">
      <dsp:nvSpPr>
        <dsp:cNvPr id="0" name=""/>
        <dsp:cNvSpPr/>
      </dsp:nvSpPr>
      <dsp:spPr>
        <a:xfrm>
          <a:off x="4272563" y="677384"/>
          <a:ext cx="1492460" cy="11939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KNN</a:t>
          </a:r>
        </a:p>
      </dsp:txBody>
      <dsp:txXfrm>
        <a:off x="4307533" y="712354"/>
        <a:ext cx="1422520" cy="1124028"/>
      </dsp:txXfrm>
    </dsp:sp>
    <dsp:sp modelId="{C5B3D6CF-69BA-094A-A65D-AA2C07C02B5C}">
      <dsp:nvSpPr>
        <dsp:cNvPr id="0" name=""/>
        <dsp:cNvSpPr/>
      </dsp:nvSpPr>
      <dsp:spPr>
        <a:xfrm>
          <a:off x="4254698" y="2683950"/>
          <a:ext cx="1440692" cy="447738"/>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0EEDB32-6604-4341-B594-DD24A17F4A5C}">
      <dsp:nvSpPr>
        <dsp:cNvPr id="0" name=""/>
        <dsp:cNvSpPr/>
      </dsp:nvSpPr>
      <dsp:spPr>
        <a:xfrm>
          <a:off x="4949160" y="2310835"/>
          <a:ext cx="1492460" cy="11939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SVM</a:t>
          </a:r>
        </a:p>
      </dsp:txBody>
      <dsp:txXfrm>
        <a:off x="4984130" y="2345805"/>
        <a:ext cx="1422520" cy="1124028"/>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12/5/2023</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6688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12/5/2023</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08029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12/5/2023</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19975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12/5/2023</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57855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12/5/2023</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64178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12/5/2023</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9812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12/5/2023</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12541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12/5/2023</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69553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12/5/2023</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98886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12/5/2023</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69835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12/5/2023</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54363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lIns="109728" tIns="109728" rIns="109728" bIns="91440"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lIns="109728" tIns="109728" rIns="109728" bIns="91440" anchor="ctr"/>
          <a:lstStyle>
            <a:lvl1pPr algn="l">
              <a:defRPr sz="1200" spc="70">
                <a:solidFill>
                  <a:schemeClr val="tx1">
                    <a:tint val="75000"/>
                  </a:schemeClr>
                </a:solidFill>
              </a:defRPr>
            </a:lvl1pPr>
          </a:lstStyle>
          <a:p>
            <a:fld id="{02AC24A9-CCB6-4F8D-B8DB-C2F3692CFA5A}" type="datetimeFigureOut">
              <a:rPr lang="en-US" smtClean="0"/>
              <a:t>12/5/2023</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lIns="109728" tIns="109728" rIns="109728" bIns="91440" anchor="ctr"/>
          <a:lstStyle>
            <a:lvl1pPr algn="ctr">
              <a:defRPr sz="1200" spc="7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lIns="109728" tIns="109728" rIns="109728" bIns="91440" anchor="ctr"/>
          <a:lstStyle>
            <a:lvl1pPr algn="r">
              <a:defRPr sz="1200" spc="7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07136637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24" r:id="rId6"/>
    <p:sldLayoutId id="2147483719" r:id="rId7"/>
    <p:sldLayoutId id="2147483720" r:id="rId8"/>
    <p:sldLayoutId id="2147483721" r:id="rId9"/>
    <p:sldLayoutId id="2147483723" r:id="rId10"/>
    <p:sldLayoutId id="2147483722" r:id="rId11"/>
  </p:sldLayoutIdLst>
  <p:txStyles>
    <p:titleStyle>
      <a:lvl1pPr algn="l" defTabSz="914400" rtl="0" eaLnBrk="1" latinLnBrk="0" hangingPunct="1">
        <a:lnSpc>
          <a:spcPct val="90000"/>
        </a:lnSpc>
        <a:spcBef>
          <a:spcPct val="0"/>
        </a:spcBef>
        <a:buNone/>
        <a:defRPr sz="4000" b="1" kern="1200" spc="13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spc="12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12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12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12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12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9" name="Rectangle 1032">
            <a:extLst>
              <a:ext uri="{FF2B5EF4-FFF2-40B4-BE49-F238E27FC236}">
                <a16:creationId xmlns:a16="http://schemas.microsoft.com/office/drawing/2014/main" id="{D1A4588A-55D5-49B8-BE41-54ACDCFF2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Bank Customer Churn Prediction | Kaggle">
            <a:extLst>
              <a:ext uri="{FF2B5EF4-FFF2-40B4-BE49-F238E27FC236}">
                <a16:creationId xmlns:a16="http://schemas.microsoft.com/office/drawing/2014/main" id="{738360E0-950D-BF48-0D55-F66EE2BFC23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1236" b="20851"/>
          <a:stretch/>
        </p:blipFill>
        <p:spPr bwMode="auto">
          <a:xfrm>
            <a:off x="20" y="10"/>
            <a:ext cx="12191980" cy="4465973"/>
          </a:xfrm>
          <a:prstGeom prst="rect">
            <a:avLst/>
          </a:prstGeom>
          <a:noFill/>
          <a:extLst>
            <a:ext uri="{909E8E84-426E-40DD-AFC4-6F175D3DCCD1}">
              <a14:hiddenFill xmlns:a14="http://schemas.microsoft.com/office/drawing/2010/main">
                <a:solidFill>
                  <a:srgbClr val="FFFFFF"/>
                </a:solidFill>
              </a14:hiddenFill>
            </a:ext>
          </a:extLst>
        </p:spPr>
      </p:pic>
      <p:sp>
        <p:nvSpPr>
          <p:cNvPr id="1040" name="Rectangle: Rounded Corners 1034">
            <a:extLst>
              <a:ext uri="{FF2B5EF4-FFF2-40B4-BE49-F238E27FC236}">
                <a16:creationId xmlns:a16="http://schemas.microsoft.com/office/drawing/2014/main" id="{F97E7EA2-EDCD-47E9-81BC-415C606D1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19552"/>
            <a:ext cx="9382538"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C2129B-40C5-6F44-237F-C2BF63D45279}"/>
              </a:ext>
            </a:extLst>
          </p:cNvPr>
          <p:cNvSpPr>
            <a:spLocks noGrp="1"/>
          </p:cNvSpPr>
          <p:nvPr>
            <p:ph type="title"/>
          </p:nvPr>
        </p:nvSpPr>
        <p:spPr>
          <a:xfrm>
            <a:off x="55179" y="4203278"/>
            <a:ext cx="9254359" cy="536063"/>
          </a:xfrm>
        </p:spPr>
        <p:txBody>
          <a:bodyPr>
            <a:normAutofit fontScale="90000"/>
          </a:bodyPr>
          <a:lstStyle/>
          <a:p>
            <a:r>
              <a:rPr lang="en-AE" sz="2800" dirty="0">
                <a:solidFill>
                  <a:schemeClr val="bg1"/>
                </a:solidFill>
              </a:rPr>
              <a:t>PREDICTING BANK TERM DEPOSIT SUBSCRIPTION</a:t>
            </a:r>
          </a:p>
        </p:txBody>
      </p:sp>
      <p:sp>
        <p:nvSpPr>
          <p:cNvPr id="3" name="Title 1">
            <a:extLst>
              <a:ext uri="{FF2B5EF4-FFF2-40B4-BE49-F238E27FC236}">
                <a16:creationId xmlns:a16="http://schemas.microsoft.com/office/drawing/2014/main" id="{872826FD-7B85-CCD2-940E-B14C7134F5FE}"/>
              </a:ext>
            </a:extLst>
          </p:cNvPr>
          <p:cNvSpPr txBox="1">
            <a:spLocks/>
          </p:cNvSpPr>
          <p:nvPr/>
        </p:nvSpPr>
        <p:spPr>
          <a:xfrm>
            <a:off x="55178" y="5027581"/>
            <a:ext cx="9254359" cy="1312259"/>
          </a:xfrm>
          <a:prstGeom prst="rect">
            <a:avLst/>
          </a:prstGeom>
        </p:spPr>
        <p:txBody>
          <a:bodyPr lIns="109728" tIns="109728" rIns="109728" bIns="91440" anchor="ctr">
            <a:normAutofit fontScale="97500"/>
          </a:bodyPr>
          <a:lstStyle>
            <a:lvl1pPr algn="l" defTabSz="914400" rtl="0" eaLnBrk="1" latinLnBrk="0" hangingPunct="1">
              <a:lnSpc>
                <a:spcPct val="90000"/>
              </a:lnSpc>
              <a:spcBef>
                <a:spcPct val="0"/>
              </a:spcBef>
              <a:buNone/>
              <a:defRPr sz="4000" b="1" kern="1200" spc="130">
                <a:solidFill>
                  <a:schemeClr val="tx1"/>
                </a:solidFill>
                <a:latin typeface="+mj-lt"/>
                <a:ea typeface="+mj-ea"/>
                <a:cs typeface="+mj-cs"/>
              </a:defRPr>
            </a:lvl1pPr>
          </a:lstStyle>
          <a:p>
            <a:r>
              <a:rPr lang="en-US" sz="2500" dirty="0">
                <a:solidFill>
                  <a:srgbClr val="F3714E"/>
                </a:solidFill>
              </a:rPr>
              <a:t>THE UNIVERSITY OF TEXAS AT DALLAS</a:t>
            </a:r>
          </a:p>
          <a:p>
            <a:r>
              <a:rPr lang="en-US" sz="2000" b="0" dirty="0">
                <a:solidFill>
                  <a:srgbClr val="3E5583"/>
                </a:solidFill>
              </a:rPr>
              <a:t>BUAN 6356.006 – Business Analytics with R – Fall’23</a:t>
            </a:r>
          </a:p>
          <a:p>
            <a:r>
              <a:rPr lang="en-US" sz="2000" b="0" dirty="0"/>
              <a:t>Group 15</a:t>
            </a:r>
            <a:endParaRPr lang="en-AE" sz="2000" b="0" dirty="0"/>
          </a:p>
        </p:txBody>
      </p:sp>
    </p:spTree>
    <p:extLst>
      <p:ext uri="{BB962C8B-B14F-4D97-AF65-F5344CB8AC3E}">
        <p14:creationId xmlns:p14="http://schemas.microsoft.com/office/powerpoint/2010/main" val="2689084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Rectangle 66">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9" name="Rectangle 68">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1" name="Rectangle 70">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Freeform: Shape 72">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5" name="Freeform: Shape 74">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C9C8367-70CA-773C-87AF-3B92D5A9270F}"/>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t>Model II: Decision Tree</a:t>
            </a:r>
          </a:p>
        </p:txBody>
      </p:sp>
      <p:sp>
        <p:nvSpPr>
          <p:cNvPr id="77" name="Rectangle 7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Rectangle 7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E8E00F66-5501-7E91-1535-B5D9577559FA}"/>
              </a:ext>
            </a:extLst>
          </p:cNvPr>
          <p:cNvPicPr>
            <a:picLocks noChangeAspect="1"/>
          </p:cNvPicPr>
          <p:nvPr/>
        </p:nvPicPr>
        <p:blipFill>
          <a:blip r:embed="rId2"/>
          <a:stretch>
            <a:fillRect/>
          </a:stretch>
        </p:blipFill>
        <p:spPr>
          <a:xfrm>
            <a:off x="6378409" y="530542"/>
            <a:ext cx="4760595" cy="5796915"/>
          </a:xfrm>
          <a:prstGeom prst="rect">
            <a:avLst/>
          </a:prstGeom>
          <a:ln>
            <a:solidFill>
              <a:schemeClr val="tx1"/>
            </a:solidFill>
          </a:ln>
        </p:spPr>
      </p:pic>
    </p:spTree>
    <p:extLst>
      <p:ext uri="{BB962C8B-B14F-4D97-AF65-F5344CB8AC3E}">
        <p14:creationId xmlns:p14="http://schemas.microsoft.com/office/powerpoint/2010/main" val="1696147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Rectangle 5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4" name="Rectangle 53">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6" name="Freeform: Shape 55">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8" name="Freeform: Shape 57">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C9C8367-70CA-773C-87AF-3B92D5A9270F}"/>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t>Model III: Random Forest</a:t>
            </a:r>
          </a:p>
        </p:txBody>
      </p:sp>
      <p:sp>
        <p:nvSpPr>
          <p:cNvPr id="60" name="Rectangle 5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 name="Rectangle 6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337787DC-915D-D2A5-86F0-037BED687FFD}"/>
              </a:ext>
            </a:extLst>
          </p:cNvPr>
          <p:cNvPicPr>
            <a:picLocks noChangeAspect="1"/>
          </p:cNvPicPr>
          <p:nvPr/>
        </p:nvPicPr>
        <p:blipFill>
          <a:blip r:embed="rId2"/>
          <a:stretch>
            <a:fillRect/>
          </a:stretch>
        </p:blipFill>
        <p:spPr>
          <a:xfrm>
            <a:off x="6263005" y="530542"/>
            <a:ext cx="4776788" cy="5796915"/>
          </a:xfrm>
          <a:prstGeom prst="rect">
            <a:avLst/>
          </a:prstGeom>
          <a:ln>
            <a:solidFill>
              <a:schemeClr val="tx1"/>
            </a:solidFill>
          </a:ln>
        </p:spPr>
      </p:pic>
    </p:spTree>
    <p:extLst>
      <p:ext uri="{BB962C8B-B14F-4D97-AF65-F5344CB8AC3E}">
        <p14:creationId xmlns:p14="http://schemas.microsoft.com/office/powerpoint/2010/main" val="1779393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 name="Rectangle 6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3" name="Rectangle 62">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5" name="Freeform: Shape 64">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7" name="Freeform: Shape 66">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C9C8367-70CA-773C-87AF-3B92D5A9270F}"/>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t>Model IV: KNN</a:t>
            </a:r>
          </a:p>
        </p:txBody>
      </p:sp>
      <p:sp>
        <p:nvSpPr>
          <p:cNvPr id="69" name="Rectangle 6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 name="Rectangle 7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A68E740E-B1A3-14B6-49CF-7647698F2A86}"/>
              </a:ext>
            </a:extLst>
          </p:cNvPr>
          <p:cNvPicPr>
            <a:picLocks noChangeAspect="1"/>
          </p:cNvPicPr>
          <p:nvPr/>
        </p:nvPicPr>
        <p:blipFill>
          <a:blip r:embed="rId2"/>
          <a:stretch>
            <a:fillRect/>
          </a:stretch>
        </p:blipFill>
        <p:spPr>
          <a:xfrm>
            <a:off x="6367946" y="530542"/>
            <a:ext cx="4760595" cy="5796915"/>
          </a:xfrm>
          <a:prstGeom prst="rect">
            <a:avLst/>
          </a:prstGeom>
          <a:ln>
            <a:solidFill>
              <a:schemeClr val="tx1"/>
            </a:solidFill>
          </a:ln>
        </p:spPr>
      </p:pic>
    </p:spTree>
    <p:extLst>
      <p:ext uri="{BB962C8B-B14F-4D97-AF65-F5344CB8AC3E}">
        <p14:creationId xmlns:p14="http://schemas.microsoft.com/office/powerpoint/2010/main" val="1765664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8" name="Rectangle 47">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0" name="Rectangle 49">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2" name="Freeform: Shape 51">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4" name="Freeform: Shape 53">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C9C8367-70CA-773C-87AF-3B92D5A9270F}"/>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t>Model V: SVM</a:t>
            </a:r>
          </a:p>
        </p:txBody>
      </p:sp>
      <p:sp>
        <p:nvSpPr>
          <p:cNvPr id="56" name="Rectangle 5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Rectangle 5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F8550B93-2411-3512-A5DC-4ED3A7A9F488}"/>
              </a:ext>
            </a:extLst>
          </p:cNvPr>
          <p:cNvPicPr>
            <a:picLocks noChangeAspect="1"/>
          </p:cNvPicPr>
          <p:nvPr/>
        </p:nvPicPr>
        <p:blipFill>
          <a:blip r:embed="rId2"/>
          <a:stretch>
            <a:fillRect/>
          </a:stretch>
        </p:blipFill>
        <p:spPr>
          <a:xfrm>
            <a:off x="6417868" y="530542"/>
            <a:ext cx="4712018" cy="5796915"/>
          </a:xfrm>
          <a:prstGeom prst="rect">
            <a:avLst/>
          </a:prstGeom>
          <a:ln>
            <a:solidFill>
              <a:schemeClr val="tx1"/>
            </a:solidFill>
          </a:ln>
        </p:spPr>
      </p:pic>
    </p:spTree>
    <p:extLst>
      <p:ext uri="{BB962C8B-B14F-4D97-AF65-F5344CB8AC3E}">
        <p14:creationId xmlns:p14="http://schemas.microsoft.com/office/powerpoint/2010/main" val="1622739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C1F86-7EA5-DA75-6F9D-9492C7F8058B}"/>
              </a:ext>
            </a:extLst>
          </p:cNvPr>
          <p:cNvSpPr>
            <a:spLocks noGrp="1"/>
          </p:cNvSpPr>
          <p:nvPr>
            <p:ph type="title"/>
          </p:nvPr>
        </p:nvSpPr>
        <p:spPr>
          <a:xfrm>
            <a:off x="371094" y="1161288"/>
            <a:ext cx="3438144" cy="1239012"/>
          </a:xfrm>
        </p:spPr>
        <p:txBody>
          <a:bodyPr anchor="ctr">
            <a:normAutofit/>
          </a:bodyPr>
          <a:lstStyle/>
          <a:p>
            <a:r>
              <a:rPr lang="en-AE" sz="2400" dirty="0"/>
              <a:t>Best model</a:t>
            </a:r>
          </a:p>
        </p:txBody>
      </p:sp>
      <p:sp>
        <p:nvSpPr>
          <p:cNvPr id="3" name="Content Placeholder 2">
            <a:extLst>
              <a:ext uri="{FF2B5EF4-FFF2-40B4-BE49-F238E27FC236}">
                <a16:creationId xmlns:a16="http://schemas.microsoft.com/office/drawing/2014/main" id="{A96D7B6C-BEC8-0EC8-2751-85C68A1E1B08}"/>
              </a:ext>
            </a:extLst>
          </p:cNvPr>
          <p:cNvSpPr>
            <a:spLocks noGrp="1"/>
          </p:cNvSpPr>
          <p:nvPr>
            <p:ph idx="1"/>
          </p:nvPr>
        </p:nvSpPr>
        <p:spPr>
          <a:xfrm>
            <a:off x="371094" y="2718054"/>
            <a:ext cx="3438906" cy="3207258"/>
          </a:xfrm>
        </p:spPr>
        <p:txBody>
          <a:bodyPr anchor="t">
            <a:normAutofit/>
          </a:bodyPr>
          <a:lstStyle/>
          <a:p>
            <a:pPr algn="just"/>
            <a:r>
              <a:rPr lang="en-US" sz="1200" dirty="0"/>
              <a:t>The Performance Metrics like accuracy, sensitivity &amp; specificity for 5 models have been evaluated for selecting the best model.</a:t>
            </a:r>
          </a:p>
          <a:p>
            <a:pPr algn="just"/>
            <a:r>
              <a:rPr lang="en-US" sz="1200" dirty="0"/>
              <a:t>The Random Forest model has performed most accurately compared to other models.</a:t>
            </a:r>
            <a:endParaRPr lang="en-AE" sz="1200" dirty="0"/>
          </a:p>
          <a:p>
            <a:pPr algn="just"/>
            <a:r>
              <a:rPr lang="en-US" sz="1200" dirty="0"/>
              <a:t>Thus Random Forest model can be used </a:t>
            </a:r>
            <a:r>
              <a:rPr lang="en-AE" sz="1200" dirty="0"/>
              <a:t>for further predictions on the population.</a:t>
            </a:r>
          </a:p>
          <a:p>
            <a:pPr algn="just"/>
            <a:endParaRPr lang="en-AE" sz="1200" dirty="0"/>
          </a:p>
        </p:txBody>
      </p:sp>
      <p:graphicFrame>
        <p:nvGraphicFramePr>
          <p:cNvPr id="4" name="Table 3">
            <a:extLst>
              <a:ext uri="{FF2B5EF4-FFF2-40B4-BE49-F238E27FC236}">
                <a16:creationId xmlns:a16="http://schemas.microsoft.com/office/drawing/2014/main" id="{22F773F3-B287-D63F-168B-FD49906726C8}"/>
              </a:ext>
            </a:extLst>
          </p:cNvPr>
          <p:cNvGraphicFramePr>
            <a:graphicFrameLocks noGrp="1"/>
          </p:cNvGraphicFramePr>
          <p:nvPr>
            <p:extLst>
              <p:ext uri="{D42A27DB-BD31-4B8C-83A1-F6EECF244321}">
                <p14:modId xmlns:p14="http://schemas.microsoft.com/office/powerpoint/2010/main" val="1379060724"/>
              </p:ext>
            </p:extLst>
          </p:nvPr>
        </p:nvGraphicFramePr>
        <p:xfrm>
          <a:off x="3809238" y="2060734"/>
          <a:ext cx="7864601" cy="3635980"/>
        </p:xfrm>
        <a:graphic>
          <a:graphicData uri="http://schemas.openxmlformats.org/drawingml/2006/table">
            <a:tbl>
              <a:tblPr firstRow="1" firstCol="1" bandRow="1">
                <a:tableStyleId>{5C22544A-7EE6-4342-B048-85BDC9FD1C3A}</a:tableStyleId>
              </a:tblPr>
              <a:tblGrid>
                <a:gridCol w="1301242">
                  <a:extLst>
                    <a:ext uri="{9D8B030D-6E8A-4147-A177-3AD203B41FA5}">
                      <a16:colId xmlns:a16="http://schemas.microsoft.com/office/drawing/2014/main" val="28243785"/>
                    </a:ext>
                  </a:extLst>
                </a:gridCol>
                <a:gridCol w="1239520">
                  <a:extLst>
                    <a:ext uri="{9D8B030D-6E8A-4147-A177-3AD203B41FA5}">
                      <a16:colId xmlns:a16="http://schemas.microsoft.com/office/drawing/2014/main" val="4205053741"/>
                    </a:ext>
                  </a:extLst>
                </a:gridCol>
                <a:gridCol w="1320800">
                  <a:extLst>
                    <a:ext uri="{9D8B030D-6E8A-4147-A177-3AD203B41FA5}">
                      <a16:colId xmlns:a16="http://schemas.microsoft.com/office/drawing/2014/main" val="2405297311"/>
                    </a:ext>
                  </a:extLst>
                </a:gridCol>
                <a:gridCol w="1351280">
                  <a:extLst>
                    <a:ext uri="{9D8B030D-6E8A-4147-A177-3AD203B41FA5}">
                      <a16:colId xmlns:a16="http://schemas.microsoft.com/office/drawing/2014/main" val="2456540675"/>
                    </a:ext>
                  </a:extLst>
                </a:gridCol>
                <a:gridCol w="1274089">
                  <a:extLst>
                    <a:ext uri="{9D8B030D-6E8A-4147-A177-3AD203B41FA5}">
                      <a16:colId xmlns:a16="http://schemas.microsoft.com/office/drawing/2014/main" val="453724804"/>
                    </a:ext>
                  </a:extLst>
                </a:gridCol>
                <a:gridCol w="1377670">
                  <a:extLst>
                    <a:ext uri="{9D8B030D-6E8A-4147-A177-3AD203B41FA5}">
                      <a16:colId xmlns:a16="http://schemas.microsoft.com/office/drawing/2014/main" val="4236342214"/>
                    </a:ext>
                  </a:extLst>
                </a:gridCol>
              </a:tblGrid>
              <a:tr h="727196">
                <a:tc>
                  <a:txBody>
                    <a:bodyPr/>
                    <a:lstStyle/>
                    <a:p>
                      <a:pPr marL="0" marR="74930" algn="ctr">
                        <a:lnSpc>
                          <a:spcPct val="100000"/>
                        </a:lnSpc>
                        <a:spcBef>
                          <a:spcPts val="395"/>
                        </a:spcBef>
                        <a:spcAft>
                          <a:spcPts val="0"/>
                        </a:spcAft>
                        <a:tabLst>
                          <a:tab pos="521335" algn="l"/>
                        </a:tabLst>
                      </a:pPr>
                      <a:r>
                        <a:rPr lang="en-US" sz="1200">
                          <a:effectLst/>
                        </a:rPr>
                        <a:t>Model</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74930" algn="ctr">
                        <a:lnSpc>
                          <a:spcPct val="100000"/>
                        </a:lnSpc>
                        <a:spcBef>
                          <a:spcPts val="395"/>
                        </a:spcBef>
                        <a:spcAft>
                          <a:spcPts val="0"/>
                        </a:spcAft>
                        <a:tabLst>
                          <a:tab pos="521335" algn="l"/>
                        </a:tabLst>
                      </a:pPr>
                      <a:r>
                        <a:rPr lang="en-US" sz="1200">
                          <a:effectLst/>
                        </a:rPr>
                        <a:t>Logistic Regression</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74930" algn="ctr">
                        <a:lnSpc>
                          <a:spcPct val="100000"/>
                        </a:lnSpc>
                        <a:spcBef>
                          <a:spcPts val="395"/>
                        </a:spcBef>
                        <a:spcAft>
                          <a:spcPts val="0"/>
                        </a:spcAft>
                        <a:tabLst>
                          <a:tab pos="521335" algn="l"/>
                        </a:tabLst>
                      </a:pPr>
                      <a:r>
                        <a:rPr lang="en-US" sz="1200">
                          <a:effectLst/>
                        </a:rPr>
                        <a:t>Decision Tree</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74930" algn="ctr">
                        <a:lnSpc>
                          <a:spcPct val="100000"/>
                        </a:lnSpc>
                        <a:spcBef>
                          <a:spcPts val="395"/>
                        </a:spcBef>
                        <a:spcAft>
                          <a:spcPts val="0"/>
                        </a:spcAft>
                        <a:tabLst>
                          <a:tab pos="521335" algn="l"/>
                        </a:tabLst>
                      </a:pPr>
                      <a:r>
                        <a:rPr lang="en-US" sz="1200">
                          <a:effectLst/>
                        </a:rPr>
                        <a:t>Random Forest</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74930" algn="ctr">
                        <a:lnSpc>
                          <a:spcPct val="100000"/>
                        </a:lnSpc>
                        <a:spcBef>
                          <a:spcPts val="395"/>
                        </a:spcBef>
                        <a:spcAft>
                          <a:spcPts val="0"/>
                        </a:spcAft>
                        <a:tabLst>
                          <a:tab pos="521335" algn="l"/>
                        </a:tabLst>
                      </a:pPr>
                      <a:r>
                        <a:rPr lang="en-US" sz="1200">
                          <a:effectLst/>
                        </a:rPr>
                        <a:t>KNN</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74930" algn="ctr">
                        <a:lnSpc>
                          <a:spcPct val="100000"/>
                        </a:lnSpc>
                        <a:spcBef>
                          <a:spcPts val="395"/>
                        </a:spcBef>
                        <a:spcAft>
                          <a:spcPts val="0"/>
                        </a:spcAft>
                        <a:tabLst>
                          <a:tab pos="521335" algn="l"/>
                        </a:tabLst>
                      </a:pPr>
                      <a:r>
                        <a:rPr lang="en-US" sz="1200">
                          <a:effectLst/>
                        </a:rPr>
                        <a:t>SVM</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2157822304"/>
                  </a:ext>
                </a:extLst>
              </a:tr>
              <a:tr h="727196">
                <a:tc>
                  <a:txBody>
                    <a:bodyPr/>
                    <a:lstStyle/>
                    <a:p>
                      <a:pPr marL="0" marR="74930" algn="ctr">
                        <a:lnSpc>
                          <a:spcPct val="100000"/>
                        </a:lnSpc>
                        <a:spcBef>
                          <a:spcPts val="395"/>
                        </a:spcBef>
                        <a:spcAft>
                          <a:spcPts val="0"/>
                        </a:spcAft>
                        <a:tabLst>
                          <a:tab pos="521335" algn="l"/>
                        </a:tabLst>
                      </a:pPr>
                      <a:r>
                        <a:rPr lang="en-US" sz="1200">
                          <a:effectLst/>
                        </a:rPr>
                        <a:t>Accuracy</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74930" algn="ctr">
                        <a:lnSpc>
                          <a:spcPct val="100000"/>
                        </a:lnSpc>
                        <a:spcBef>
                          <a:spcPts val="395"/>
                        </a:spcBef>
                        <a:spcAft>
                          <a:spcPts val="0"/>
                        </a:spcAft>
                        <a:tabLst>
                          <a:tab pos="521335" algn="l"/>
                        </a:tabLst>
                      </a:pPr>
                      <a:r>
                        <a:rPr lang="en-US" sz="1200">
                          <a:effectLst/>
                        </a:rPr>
                        <a:t>0.8375</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74930" algn="ctr">
                        <a:lnSpc>
                          <a:spcPct val="100000"/>
                        </a:lnSpc>
                        <a:spcBef>
                          <a:spcPts val="395"/>
                        </a:spcBef>
                        <a:spcAft>
                          <a:spcPts val="0"/>
                        </a:spcAft>
                        <a:tabLst>
                          <a:tab pos="521335" algn="l"/>
                        </a:tabLst>
                      </a:pPr>
                      <a:r>
                        <a:rPr lang="en-US" sz="1200">
                          <a:effectLst/>
                        </a:rPr>
                        <a:t>0.809</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74930" algn="ctr">
                        <a:lnSpc>
                          <a:spcPct val="100000"/>
                        </a:lnSpc>
                        <a:spcBef>
                          <a:spcPts val="395"/>
                        </a:spcBef>
                        <a:spcAft>
                          <a:spcPts val="0"/>
                        </a:spcAft>
                        <a:tabLst>
                          <a:tab pos="521335" algn="l"/>
                        </a:tabLst>
                      </a:pPr>
                      <a:r>
                        <a:rPr lang="en-US" sz="1200">
                          <a:effectLst/>
                        </a:rPr>
                        <a:t>0.9363</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74930" algn="ctr">
                        <a:lnSpc>
                          <a:spcPct val="100000"/>
                        </a:lnSpc>
                        <a:spcBef>
                          <a:spcPts val="395"/>
                        </a:spcBef>
                        <a:spcAft>
                          <a:spcPts val="0"/>
                        </a:spcAft>
                        <a:tabLst>
                          <a:tab pos="521335" algn="l"/>
                        </a:tabLst>
                      </a:pPr>
                      <a:r>
                        <a:rPr lang="en-US" sz="1200">
                          <a:effectLst/>
                        </a:rPr>
                        <a:t>0.878</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74930" algn="ctr">
                        <a:lnSpc>
                          <a:spcPct val="100000"/>
                        </a:lnSpc>
                        <a:spcBef>
                          <a:spcPts val="395"/>
                        </a:spcBef>
                        <a:spcAft>
                          <a:spcPts val="0"/>
                        </a:spcAft>
                        <a:tabLst>
                          <a:tab pos="521335" algn="l"/>
                        </a:tabLst>
                      </a:pPr>
                      <a:r>
                        <a:rPr lang="en-US" sz="1200">
                          <a:effectLst/>
                        </a:rPr>
                        <a:t>0.8837</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1078001595"/>
                  </a:ext>
                </a:extLst>
              </a:tr>
              <a:tr h="727196">
                <a:tc>
                  <a:txBody>
                    <a:bodyPr/>
                    <a:lstStyle/>
                    <a:p>
                      <a:pPr marL="0" marR="74930" algn="ctr">
                        <a:lnSpc>
                          <a:spcPct val="100000"/>
                        </a:lnSpc>
                        <a:spcBef>
                          <a:spcPts val="395"/>
                        </a:spcBef>
                        <a:spcAft>
                          <a:spcPts val="0"/>
                        </a:spcAft>
                        <a:tabLst>
                          <a:tab pos="521335" algn="l"/>
                        </a:tabLst>
                      </a:pPr>
                      <a:r>
                        <a:rPr lang="en-US" sz="1200">
                          <a:effectLst/>
                        </a:rPr>
                        <a:t>Sensitivity</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74930" algn="ctr">
                        <a:lnSpc>
                          <a:spcPct val="100000"/>
                        </a:lnSpc>
                        <a:spcBef>
                          <a:spcPts val="395"/>
                        </a:spcBef>
                        <a:spcAft>
                          <a:spcPts val="0"/>
                        </a:spcAft>
                        <a:tabLst>
                          <a:tab pos="521335" algn="l"/>
                        </a:tabLst>
                      </a:pPr>
                      <a:r>
                        <a:rPr lang="en-US" sz="1200">
                          <a:effectLst/>
                        </a:rPr>
                        <a:t>0.8376</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74930" algn="ctr">
                        <a:lnSpc>
                          <a:spcPct val="100000"/>
                        </a:lnSpc>
                        <a:spcBef>
                          <a:spcPts val="395"/>
                        </a:spcBef>
                        <a:spcAft>
                          <a:spcPts val="0"/>
                        </a:spcAft>
                        <a:tabLst>
                          <a:tab pos="521335" algn="l"/>
                        </a:tabLst>
                      </a:pPr>
                      <a:r>
                        <a:rPr lang="en-US" sz="1200">
                          <a:effectLst/>
                        </a:rPr>
                        <a:t>0.8404</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74930" algn="ctr">
                        <a:lnSpc>
                          <a:spcPct val="100000"/>
                        </a:lnSpc>
                        <a:spcBef>
                          <a:spcPts val="395"/>
                        </a:spcBef>
                        <a:spcAft>
                          <a:spcPts val="0"/>
                        </a:spcAft>
                        <a:tabLst>
                          <a:tab pos="521335" algn="l"/>
                        </a:tabLst>
                      </a:pPr>
                      <a:r>
                        <a:rPr lang="en-US" sz="1200">
                          <a:effectLst/>
                        </a:rPr>
                        <a:t>0.9826</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74930" algn="ctr">
                        <a:lnSpc>
                          <a:spcPct val="100000"/>
                        </a:lnSpc>
                        <a:spcBef>
                          <a:spcPts val="395"/>
                        </a:spcBef>
                        <a:spcAft>
                          <a:spcPts val="0"/>
                        </a:spcAft>
                        <a:tabLst>
                          <a:tab pos="521335" algn="l"/>
                        </a:tabLst>
                      </a:pPr>
                      <a:r>
                        <a:rPr lang="en-US" sz="1200">
                          <a:effectLst/>
                        </a:rPr>
                        <a:t>0.9795</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74930" algn="ctr">
                        <a:lnSpc>
                          <a:spcPct val="100000"/>
                        </a:lnSpc>
                        <a:spcBef>
                          <a:spcPts val="395"/>
                        </a:spcBef>
                        <a:spcAft>
                          <a:spcPts val="0"/>
                        </a:spcAft>
                        <a:tabLst>
                          <a:tab pos="521335" algn="l"/>
                        </a:tabLst>
                      </a:pPr>
                      <a:r>
                        <a:rPr lang="en-US" sz="1200">
                          <a:effectLst/>
                        </a:rPr>
                        <a:t>0.9179</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450051157"/>
                  </a:ext>
                </a:extLst>
              </a:tr>
              <a:tr h="727196">
                <a:tc>
                  <a:txBody>
                    <a:bodyPr/>
                    <a:lstStyle/>
                    <a:p>
                      <a:pPr marL="0" marR="74930" algn="ctr">
                        <a:lnSpc>
                          <a:spcPct val="100000"/>
                        </a:lnSpc>
                        <a:spcBef>
                          <a:spcPts val="395"/>
                        </a:spcBef>
                        <a:spcAft>
                          <a:spcPts val="0"/>
                        </a:spcAft>
                        <a:tabLst>
                          <a:tab pos="521335" algn="l"/>
                        </a:tabLst>
                      </a:pPr>
                      <a:r>
                        <a:rPr lang="en-US" sz="1200">
                          <a:effectLst/>
                        </a:rPr>
                        <a:t>Specificity</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74930" algn="ctr">
                        <a:lnSpc>
                          <a:spcPct val="100000"/>
                        </a:lnSpc>
                        <a:spcBef>
                          <a:spcPts val="395"/>
                        </a:spcBef>
                        <a:spcAft>
                          <a:spcPts val="0"/>
                        </a:spcAft>
                        <a:tabLst>
                          <a:tab pos="521335" algn="l"/>
                        </a:tabLst>
                      </a:pPr>
                      <a:r>
                        <a:rPr lang="en-US" sz="1200">
                          <a:effectLst/>
                        </a:rPr>
                        <a:t>0.8372</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74930" algn="ctr">
                        <a:lnSpc>
                          <a:spcPct val="100000"/>
                        </a:lnSpc>
                        <a:spcBef>
                          <a:spcPts val="395"/>
                        </a:spcBef>
                        <a:spcAft>
                          <a:spcPts val="0"/>
                        </a:spcAft>
                        <a:tabLst>
                          <a:tab pos="521335" algn="l"/>
                        </a:tabLst>
                      </a:pPr>
                      <a:r>
                        <a:rPr lang="en-US" sz="1200">
                          <a:effectLst/>
                        </a:rPr>
                        <a:t>0.773</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74930" algn="ctr">
                        <a:lnSpc>
                          <a:spcPct val="100000"/>
                        </a:lnSpc>
                        <a:spcBef>
                          <a:spcPts val="395"/>
                        </a:spcBef>
                        <a:spcAft>
                          <a:spcPts val="0"/>
                        </a:spcAft>
                        <a:tabLst>
                          <a:tab pos="521335" algn="l"/>
                        </a:tabLst>
                      </a:pPr>
                      <a:r>
                        <a:rPr lang="en-US" sz="1200">
                          <a:effectLst/>
                        </a:rPr>
                        <a:t>0.8885</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74930" algn="ctr">
                        <a:lnSpc>
                          <a:spcPct val="100000"/>
                        </a:lnSpc>
                        <a:spcBef>
                          <a:spcPts val="395"/>
                        </a:spcBef>
                        <a:spcAft>
                          <a:spcPts val="0"/>
                        </a:spcAft>
                        <a:tabLst>
                          <a:tab pos="521335" algn="l"/>
                        </a:tabLst>
                      </a:pPr>
                      <a:r>
                        <a:rPr lang="en-US" sz="1200">
                          <a:effectLst/>
                        </a:rPr>
                        <a:t>0.7948</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74930" algn="ctr">
                        <a:lnSpc>
                          <a:spcPct val="100000"/>
                        </a:lnSpc>
                        <a:spcBef>
                          <a:spcPts val="395"/>
                        </a:spcBef>
                        <a:spcAft>
                          <a:spcPts val="0"/>
                        </a:spcAft>
                        <a:tabLst>
                          <a:tab pos="521335" algn="l"/>
                        </a:tabLst>
                      </a:pPr>
                      <a:r>
                        <a:rPr lang="en-US" sz="1200">
                          <a:effectLst/>
                        </a:rPr>
                        <a:t>0.846</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479390611"/>
                  </a:ext>
                </a:extLst>
              </a:tr>
              <a:tr h="727196">
                <a:tc>
                  <a:txBody>
                    <a:bodyPr/>
                    <a:lstStyle/>
                    <a:p>
                      <a:pPr marL="0" marR="74930" algn="ctr">
                        <a:lnSpc>
                          <a:spcPct val="100000"/>
                        </a:lnSpc>
                        <a:spcBef>
                          <a:spcPts val="395"/>
                        </a:spcBef>
                        <a:spcAft>
                          <a:spcPts val="0"/>
                        </a:spcAft>
                        <a:tabLst>
                          <a:tab pos="521335" algn="l"/>
                        </a:tabLst>
                      </a:pPr>
                      <a:r>
                        <a:rPr lang="en-US" sz="1200">
                          <a:effectLst/>
                        </a:rPr>
                        <a:t>95% CI</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74930" algn="ctr">
                        <a:lnSpc>
                          <a:spcPct val="100000"/>
                        </a:lnSpc>
                        <a:spcBef>
                          <a:spcPts val="395"/>
                        </a:spcBef>
                        <a:spcAft>
                          <a:spcPts val="0"/>
                        </a:spcAft>
                        <a:tabLst>
                          <a:tab pos="521335" algn="l"/>
                        </a:tabLst>
                      </a:pPr>
                      <a:r>
                        <a:rPr lang="en-US" sz="1200">
                          <a:effectLst/>
                        </a:rPr>
                        <a:t>(0.8303, 0.8444)</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74930" algn="ctr">
                        <a:lnSpc>
                          <a:spcPct val="100000"/>
                        </a:lnSpc>
                        <a:spcBef>
                          <a:spcPts val="395"/>
                        </a:spcBef>
                        <a:spcAft>
                          <a:spcPts val="0"/>
                        </a:spcAft>
                        <a:tabLst>
                          <a:tab pos="521335" algn="l"/>
                        </a:tabLst>
                      </a:pPr>
                      <a:r>
                        <a:rPr lang="en-US" sz="1200">
                          <a:effectLst/>
                        </a:rPr>
                        <a:t>(0.8013, 0.8164)</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74930" algn="ctr">
                        <a:lnSpc>
                          <a:spcPct val="100000"/>
                        </a:lnSpc>
                        <a:spcBef>
                          <a:spcPts val="395"/>
                        </a:spcBef>
                        <a:spcAft>
                          <a:spcPts val="0"/>
                        </a:spcAft>
                        <a:tabLst>
                          <a:tab pos="521335" algn="l"/>
                        </a:tabLst>
                      </a:pPr>
                      <a:r>
                        <a:rPr lang="en-US" sz="1200">
                          <a:effectLst/>
                        </a:rPr>
                        <a:t>(0.9315, 0.9409)</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74930" algn="ctr">
                        <a:lnSpc>
                          <a:spcPct val="100000"/>
                        </a:lnSpc>
                        <a:spcBef>
                          <a:spcPts val="395"/>
                        </a:spcBef>
                        <a:spcAft>
                          <a:spcPts val="0"/>
                        </a:spcAft>
                        <a:tabLst>
                          <a:tab pos="521335" algn="l"/>
                        </a:tabLst>
                      </a:pPr>
                      <a:r>
                        <a:rPr lang="en-US" sz="1200">
                          <a:effectLst/>
                        </a:rPr>
                        <a:t>(0.8716, 0.8842)</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74930" algn="ctr">
                        <a:lnSpc>
                          <a:spcPct val="100000"/>
                        </a:lnSpc>
                        <a:spcBef>
                          <a:spcPts val="395"/>
                        </a:spcBef>
                        <a:spcAft>
                          <a:spcPts val="0"/>
                        </a:spcAft>
                        <a:tabLst>
                          <a:tab pos="521335" algn="l"/>
                        </a:tabLst>
                      </a:pPr>
                      <a:r>
                        <a:rPr lang="en-US" sz="1200" dirty="0">
                          <a:effectLst/>
                        </a:rPr>
                        <a:t>(0.8774, 0.8897)</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4066136027"/>
                  </a:ext>
                </a:extLst>
              </a:tr>
            </a:tbl>
          </a:graphicData>
        </a:graphic>
      </p:graphicFrame>
    </p:spTree>
    <p:extLst>
      <p:ext uri="{BB962C8B-B14F-4D97-AF65-F5344CB8AC3E}">
        <p14:creationId xmlns:p14="http://schemas.microsoft.com/office/powerpoint/2010/main" val="470405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68C1F86-7EA5-DA75-6F9D-9492C7F8058B}"/>
              </a:ext>
            </a:extLst>
          </p:cNvPr>
          <p:cNvSpPr>
            <a:spLocks noGrp="1"/>
          </p:cNvSpPr>
          <p:nvPr>
            <p:ph type="title"/>
          </p:nvPr>
        </p:nvSpPr>
        <p:spPr>
          <a:xfrm>
            <a:off x="371094" y="1161288"/>
            <a:ext cx="3438144" cy="1239012"/>
          </a:xfrm>
        </p:spPr>
        <p:txBody>
          <a:bodyPr anchor="ctr">
            <a:normAutofit/>
          </a:bodyPr>
          <a:lstStyle/>
          <a:p>
            <a:r>
              <a:rPr lang="en-AE" sz="2400" dirty="0"/>
              <a:t>Best model</a:t>
            </a:r>
          </a:p>
        </p:txBody>
      </p:sp>
      <p:sp>
        <p:nvSpPr>
          <p:cNvPr id="15" name="Rectangle 14">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96D7B6C-BEC8-0EC8-2751-85C68A1E1B08}"/>
              </a:ext>
            </a:extLst>
          </p:cNvPr>
          <p:cNvSpPr>
            <a:spLocks noGrp="1"/>
          </p:cNvSpPr>
          <p:nvPr>
            <p:ph idx="1"/>
          </p:nvPr>
        </p:nvSpPr>
        <p:spPr>
          <a:xfrm>
            <a:off x="371094" y="2718054"/>
            <a:ext cx="3438906" cy="3207258"/>
          </a:xfrm>
        </p:spPr>
        <p:txBody>
          <a:bodyPr anchor="t">
            <a:normAutofit/>
          </a:bodyPr>
          <a:lstStyle/>
          <a:p>
            <a:pPr algn="just"/>
            <a:r>
              <a:rPr lang="en-US" sz="1200" dirty="0"/>
              <a:t>The Random Forest model has performed most accurately compared to other models with an accuracy of 93.63%.</a:t>
            </a:r>
            <a:endParaRPr lang="en-AE" sz="1200" dirty="0"/>
          </a:p>
          <a:p>
            <a:pPr algn="just"/>
            <a:r>
              <a:rPr lang="en-AE" sz="1200" dirty="0"/>
              <a:t>The ROC Curve for the Random Forest model depicts the model performance.</a:t>
            </a:r>
          </a:p>
          <a:p>
            <a:pPr algn="just"/>
            <a:r>
              <a:rPr lang="en-US" sz="1200" dirty="0"/>
              <a:t>Thus Random Forest model can be used </a:t>
            </a:r>
            <a:r>
              <a:rPr lang="en-AE" sz="1200"/>
              <a:t>for further predictions.</a:t>
            </a:r>
          </a:p>
          <a:p>
            <a:pPr algn="just"/>
            <a:endParaRPr lang="en-AE" sz="1200" dirty="0"/>
          </a:p>
          <a:p>
            <a:pPr algn="just"/>
            <a:endParaRPr lang="en-AE" sz="1200" dirty="0"/>
          </a:p>
          <a:p>
            <a:pPr algn="just"/>
            <a:endParaRPr lang="en-AE" sz="1200" dirty="0"/>
          </a:p>
        </p:txBody>
      </p:sp>
      <p:pic>
        <p:nvPicPr>
          <p:cNvPr id="8" name="Picture 7">
            <a:extLst>
              <a:ext uri="{FF2B5EF4-FFF2-40B4-BE49-F238E27FC236}">
                <a16:creationId xmlns:a16="http://schemas.microsoft.com/office/drawing/2014/main" id="{48D70EC1-53F0-F6D7-96BB-24DF9A8CDF6A}"/>
              </a:ext>
            </a:extLst>
          </p:cNvPr>
          <p:cNvPicPr>
            <a:picLocks noChangeAspect="1"/>
          </p:cNvPicPr>
          <p:nvPr/>
        </p:nvPicPr>
        <p:blipFill>
          <a:blip r:embed="rId2"/>
          <a:stretch>
            <a:fillRect/>
          </a:stretch>
        </p:blipFill>
        <p:spPr>
          <a:xfrm>
            <a:off x="4245703" y="1058173"/>
            <a:ext cx="7550404" cy="4741654"/>
          </a:xfrm>
          <a:prstGeom prst="rect">
            <a:avLst/>
          </a:prstGeom>
        </p:spPr>
      </p:pic>
    </p:spTree>
    <p:extLst>
      <p:ext uri="{BB962C8B-B14F-4D97-AF65-F5344CB8AC3E}">
        <p14:creationId xmlns:p14="http://schemas.microsoft.com/office/powerpoint/2010/main" val="254759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C1F86-7EA5-DA75-6F9D-9492C7F8058B}"/>
              </a:ext>
            </a:extLst>
          </p:cNvPr>
          <p:cNvSpPr>
            <a:spLocks noGrp="1"/>
          </p:cNvSpPr>
          <p:nvPr>
            <p:ph type="title"/>
          </p:nvPr>
        </p:nvSpPr>
        <p:spPr>
          <a:xfrm>
            <a:off x="371094" y="1161288"/>
            <a:ext cx="3438144" cy="1239012"/>
          </a:xfrm>
        </p:spPr>
        <p:txBody>
          <a:bodyPr anchor="ctr">
            <a:normAutofit/>
          </a:bodyPr>
          <a:lstStyle/>
          <a:p>
            <a:r>
              <a:rPr lang="en-AE" sz="2400" dirty="0"/>
              <a:t>Conclusion</a:t>
            </a:r>
          </a:p>
        </p:txBody>
      </p:sp>
      <p:sp>
        <p:nvSpPr>
          <p:cNvPr id="3" name="Content Placeholder 2">
            <a:extLst>
              <a:ext uri="{FF2B5EF4-FFF2-40B4-BE49-F238E27FC236}">
                <a16:creationId xmlns:a16="http://schemas.microsoft.com/office/drawing/2014/main" id="{A96D7B6C-BEC8-0EC8-2751-85C68A1E1B08}"/>
              </a:ext>
            </a:extLst>
          </p:cNvPr>
          <p:cNvSpPr>
            <a:spLocks noGrp="1"/>
          </p:cNvSpPr>
          <p:nvPr>
            <p:ph idx="1"/>
          </p:nvPr>
        </p:nvSpPr>
        <p:spPr>
          <a:xfrm>
            <a:off x="371093" y="2718054"/>
            <a:ext cx="10801491" cy="3207258"/>
          </a:xfrm>
        </p:spPr>
        <p:txBody>
          <a:bodyPr anchor="t">
            <a:normAutofit lnSpcReduction="10000"/>
          </a:bodyPr>
          <a:lstStyle/>
          <a:p>
            <a:pPr algn="just"/>
            <a:r>
              <a:rPr lang="en-US" sz="1200" dirty="0"/>
              <a:t>By leveraging such predictive insights, the bank can efficiently channel its marketing efforts towards the identified customer segment, fostering increased long-term deposit subscriptions and revitalizing its financial landscape</a:t>
            </a:r>
          </a:p>
          <a:p>
            <a:pPr marL="0" indent="0" algn="just">
              <a:buNone/>
            </a:pPr>
            <a:endParaRPr lang="en-AE" sz="1200" dirty="0"/>
          </a:p>
          <a:p>
            <a:pPr marL="0" marR="0" algn="just">
              <a:spcBef>
                <a:spcPts val="0"/>
              </a:spcBef>
              <a:spcAft>
                <a:spcPts val="1800"/>
              </a:spcAft>
            </a:pPr>
            <a:r>
              <a:rPr lang="en-US" sz="1200" dirty="0"/>
              <a:t>It suggests that the model can effectively identify customers who are likely to subscribe to a term deposit, which can be    valuable for Portuguese bank in several ways as given below:</a:t>
            </a:r>
          </a:p>
          <a:p>
            <a:pPr marL="0" marR="0" algn="just">
              <a:spcBef>
                <a:spcPts val="0"/>
              </a:spcBef>
              <a:spcAft>
                <a:spcPts val="1800"/>
              </a:spcAft>
            </a:pPr>
            <a:r>
              <a:rPr lang="en-US" sz="1200" dirty="0"/>
              <a:t>Targeted marketing</a:t>
            </a:r>
          </a:p>
          <a:p>
            <a:pPr marL="0" marR="0" algn="just">
              <a:spcBef>
                <a:spcPts val="0"/>
              </a:spcBef>
              <a:spcAft>
                <a:spcPts val="1800"/>
              </a:spcAft>
            </a:pPr>
            <a:r>
              <a:rPr lang="en-US" sz="1200" dirty="0"/>
              <a:t>Customer segmentation</a:t>
            </a:r>
          </a:p>
          <a:p>
            <a:pPr marL="0" marR="0" algn="just">
              <a:spcBef>
                <a:spcPts val="0"/>
              </a:spcBef>
              <a:spcAft>
                <a:spcPts val="1800"/>
              </a:spcAft>
            </a:pPr>
            <a:r>
              <a:rPr lang="en-US" sz="1200" dirty="0"/>
              <a:t>Resource Allocation</a:t>
            </a:r>
          </a:p>
          <a:p>
            <a:pPr marL="0" marR="0" algn="just">
              <a:spcBef>
                <a:spcPts val="0"/>
              </a:spcBef>
              <a:spcAft>
                <a:spcPts val="1800"/>
              </a:spcAft>
            </a:pPr>
            <a:r>
              <a:rPr lang="en-US" sz="1200" dirty="0"/>
              <a:t>Reduced Churn</a:t>
            </a:r>
          </a:p>
          <a:p>
            <a:pPr marL="0" marR="0" algn="just">
              <a:spcBef>
                <a:spcPts val="0"/>
              </a:spcBef>
              <a:spcAft>
                <a:spcPts val="1800"/>
              </a:spcAft>
            </a:pPr>
            <a:endParaRPr lang="en-US" sz="1200" dirty="0"/>
          </a:p>
          <a:p>
            <a:pPr algn="just"/>
            <a:endParaRPr lang="en-AE" sz="1200" dirty="0"/>
          </a:p>
          <a:p>
            <a:pPr algn="just"/>
            <a:endParaRPr lang="en-AE" sz="1200" dirty="0"/>
          </a:p>
          <a:p>
            <a:pPr algn="just"/>
            <a:endParaRPr lang="en-AE" sz="1200" dirty="0"/>
          </a:p>
        </p:txBody>
      </p:sp>
    </p:spTree>
    <p:extLst>
      <p:ext uri="{BB962C8B-B14F-4D97-AF65-F5344CB8AC3E}">
        <p14:creationId xmlns:p14="http://schemas.microsoft.com/office/powerpoint/2010/main" val="2008881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61091-E48A-C3FA-9B4B-ADD5FFA57083}"/>
              </a:ext>
            </a:extLst>
          </p:cNvPr>
          <p:cNvSpPr>
            <a:spLocks noGrp="1"/>
          </p:cNvSpPr>
          <p:nvPr>
            <p:ph type="title"/>
          </p:nvPr>
        </p:nvSpPr>
        <p:spPr/>
        <p:txBody>
          <a:bodyPr/>
          <a:lstStyle/>
          <a:p>
            <a:r>
              <a:rPr lang="en-AE" dirty="0"/>
              <a:t>Abstract</a:t>
            </a:r>
          </a:p>
        </p:txBody>
      </p:sp>
      <p:sp>
        <p:nvSpPr>
          <p:cNvPr id="3" name="Content Placeholder 2">
            <a:extLst>
              <a:ext uri="{FF2B5EF4-FFF2-40B4-BE49-F238E27FC236}">
                <a16:creationId xmlns:a16="http://schemas.microsoft.com/office/drawing/2014/main" id="{07E845D6-ED31-66C5-FBB2-8906B06E05D7}"/>
              </a:ext>
            </a:extLst>
          </p:cNvPr>
          <p:cNvSpPr>
            <a:spLocks noGrp="1"/>
          </p:cNvSpPr>
          <p:nvPr>
            <p:ph idx="1"/>
          </p:nvPr>
        </p:nvSpPr>
        <p:spPr>
          <a:xfrm>
            <a:off x="953814" y="2467303"/>
            <a:ext cx="10329882" cy="3917731"/>
          </a:xfrm>
        </p:spPr>
        <p:txBody>
          <a:bodyPr/>
          <a:lstStyle/>
          <a:p>
            <a:pPr marL="0" marR="69215" indent="0" algn="just">
              <a:spcBef>
                <a:spcPts val="260"/>
              </a:spcBef>
              <a:spcAft>
                <a:spcPts val="0"/>
              </a:spcAft>
              <a:buNone/>
            </a:pPr>
            <a:r>
              <a:rPr lang="en-US" sz="1800" dirty="0">
                <a:effectLst/>
                <a:latin typeface="Arial" panose="020B0604020202020204" pitchFamily="34" charset="0"/>
                <a:ea typeface="Calibri" panose="020F0502020204030204" pitchFamily="34" charset="0"/>
                <a:cs typeface="Arial" panose="020B0604020202020204" pitchFamily="34" charset="0"/>
              </a:rPr>
              <a:t>In today's competitive banking landscape, financial institutions are constantly seeking strategies to enhance customer engagement and boost profitability. One such strategy involves predicting customer behavior, particularly in terms of their propensity to subscribe to term deposits. </a:t>
            </a:r>
          </a:p>
          <a:p>
            <a:pPr marL="0" marR="69215" indent="0" algn="just">
              <a:spcBef>
                <a:spcPts val="260"/>
              </a:spcBef>
              <a:spcAft>
                <a:spcPts val="0"/>
              </a:spcAft>
              <a:buNone/>
            </a:pPr>
            <a:endParaRPr lang="en-US" sz="1800" dirty="0">
              <a:effectLst/>
              <a:latin typeface="Arial" panose="020B0604020202020204" pitchFamily="34" charset="0"/>
              <a:ea typeface="Calibri" panose="020F0502020204030204" pitchFamily="34" charset="0"/>
              <a:cs typeface="Arial" panose="020B0604020202020204" pitchFamily="34" charset="0"/>
            </a:endParaRPr>
          </a:p>
          <a:p>
            <a:pPr marL="0" marR="69215" indent="0" algn="just">
              <a:spcBef>
                <a:spcPts val="260"/>
              </a:spcBef>
              <a:spcAft>
                <a:spcPts val="0"/>
              </a:spcAft>
              <a:buNone/>
            </a:pPr>
            <a:r>
              <a:rPr lang="en-US" sz="1800" dirty="0">
                <a:effectLst/>
                <a:latin typeface="Arial" panose="020B0604020202020204" pitchFamily="34" charset="0"/>
                <a:ea typeface="Calibri" panose="020F0502020204030204" pitchFamily="34" charset="0"/>
                <a:cs typeface="Arial" panose="020B0604020202020204" pitchFamily="34" charset="0"/>
              </a:rPr>
              <a:t>Term deposits, also known as time deposits, offer customers a higher interest rate in exchange for committing their funds for a predetermined period. Accurately predicting term deposit subscription rates enables banks to effectively target potential customers and optimize their marketing campaigns, leading to increased revenue and overall business growth.</a:t>
            </a:r>
          </a:p>
          <a:p>
            <a:pPr marL="0" marR="69215" indent="0" algn="just">
              <a:spcBef>
                <a:spcPts val="260"/>
              </a:spcBef>
              <a:spcAft>
                <a:spcPts val="0"/>
              </a:spcAft>
              <a:buNone/>
            </a:pPr>
            <a:endParaRPr lang="en-US" sz="18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608864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61091-E48A-C3FA-9B4B-ADD5FFA57083}"/>
              </a:ext>
            </a:extLst>
          </p:cNvPr>
          <p:cNvSpPr>
            <a:spLocks noGrp="1"/>
          </p:cNvSpPr>
          <p:nvPr>
            <p:ph type="title"/>
          </p:nvPr>
        </p:nvSpPr>
        <p:spPr/>
        <p:txBody>
          <a:bodyPr/>
          <a:lstStyle/>
          <a:p>
            <a:r>
              <a:rPr lang="en-AE" dirty="0"/>
              <a:t>Abstract</a:t>
            </a:r>
          </a:p>
        </p:txBody>
      </p:sp>
      <p:sp>
        <p:nvSpPr>
          <p:cNvPr id="3" name="Content Placeholder 2">
            <a:extLst>
              <a:ext uri="{FF2B5EF4-FFF2-40B4-BE49-F238E27FC236}">
                <a16:creationId xmlns:a16="http://schemas.microsoft.com/office/drawing/2014/main" id="{07E845D6-ED31-66C5-FBB2-8906B06E05D7}"/>
              </a:ext>
            </a:extLst>
          </p:cNvPr>
          <p:cNvSpPr>
            <a:spLocks noGrp="1"/>
          </p:cNvSpPr>
          <p:nvPr>
            <p:ph idx="1"/>
          </p:nvPr>
        </p:nvSpPr>
        <p:spPr>
          <a:xfrm>
            <a:off x="985976" y="2309648"/>
            <a:ext cx="10168128" cy="4414344"/>
          </a:xfrm>
        </p:spPr>
        <p:txBody>
          <a:bodyPr/>
          <a:lstStyle/>
          <a:p>
            <a:pPr marL="0" marR="69215" indent="0" algn="just">
              <a:spcBef>
                <a:spcPts val="260"/>
              </a:spcBef>
              <a:buNone/>
            </a:pPr>
            <a:r>
              <a:rPr lang="en-US" sz="1800" dirty="0">
                <a:effectLst/>
                <a:latin typeface="Arial" panose="020B0604020202020204" pitchFamily="34" charset="0"/>
                <a:ea typeface="Calibri" panose="020F0502020204030204" pitchFamily="34" charset="0"/>
                <a:cs typeface="Arial" panose="020B0604020202020204" pitchFamily="34" charset="0"/>
              </a:rPr>
              <a:t>There has been a revenue decline in the Portuguese Bank and their customers are not investing enough in long-term deposits. So, the bank would like to identify existing customers that have a higher chance to subscribe for a long-term deposit and focus marketing efforts on such customers. </a:t>
            </a:r>
            <a:endParaRPr lang="en-AE" sz="1800" dirty="0"/>
          </a:p>
          <a:p>
            <a:pPr marL="0" marR="69215" indent="0" algn="just">
              <a:spcBef>
                <a:spcPts val="260"/>
              </a:spcBef>
              <a:buNone/>
            </a:pPr>
            <a:endParaRPr lang="en-US" sz="1800" dirty="0">
              <a:effectLst/>
              <a:latin typeface="Arial" panose="020B0604020202020204" pitchFamily="34" charset="0"/>
              <a:ea typeface="Calibri" panose="020F0502020204030204" pitchFamily="34" charset="0"/>
              <a:cs typeface="Arial" panose="020B0604020202020204" pitchFamily="34" charset="0"/>
            </a:endParaRPr>
          </a:p>
          <a:p>
            <a:pPr marL="0" marR="69215" indent="0" algn="just">
              <a:spcBef>
                <a:spcPts val="260"/>
              </a:spcBef>
              <a:buNone/>
            </a:pPr>
            <a:r>
              <a:rPr lang="en-US" sz="1800" dirty="0">
                <a:effectLst/>
                <a:latin typeface="Arial" panose="020B0604020202020204" pitchFamily="34" charset="0"/>
                <a:ea typeface="Calibri" panose="020F0502020204030204" pitchFamily="34" charset="0"/>
                <a:cs typeface="Arial" panose="020B0604020202020204" pitchFamily="34" charset="0"/>
              </a:rPr>
              <a:t>Thus, the</a:t>
            </a:r>
            <a:r>
              <a:rPr lang="en-US" sz="1800" spc="-10" dirty="0">
                <a:effectLst/>
                <a:latin typeface="Arial" panose="020B0604020202020204" pitchFamily="34" charset="0"/>
                <a:ea typeface="Calibri" panose="020F0502020204030204" pitchFamily="34" charset="0"/>
                <a:cs typeface="Arial" panose="020B0604020202020204" pitchFamily="34" charset="0"/>
              </a:rPr>
              <a:t> </a:t>
            </a:r>
            <a:r>
              <a:rPr lang="en-US" sz="1800" dirty="0">
                <a:effectLst/>
                <a:latin typeface="Arial" panose="020B0604020202020204" pitchFamily="34" charset="0"/>
                <a:ea typeface="Calibri" panose="020F0502020204030204" pitchFamily="34" charset="0"/>
                <a:cs typeface="Arial" panose="020B0604020202020204" pitchFamily="34" charset="0"/>
              </a:rPr>
              <a:t>project’s</a:t>
            </a:r>
            <a:r>
              <a:rPr lang="en-US" sz="1800" spc="-15" dirty="0">
                <a:effectLst/>
                <a:latin typeface="Arial" panose="020B0604020202020204" pitchFamily="34" charset="0"/>
                <a:ea typeface="Calibri" panose="020F0502020204030204" pitchFamily="34" charset="0"/>
                <a:cs typeface="Arial" panose="020B0604020202020204" pitchFamily="34" charset="0"/>
              </a:rPr>
              <a:t> </a:t>
            </a:r>
            <a:r>
              <a:rPr lang="en-US" sz="1800" dirty="0">
                <a:effectLst/>
                <a:latin typeface="Arial" panose="020B0604020202020204" pitchFamily="34" charset="0"/>
                <a:ea typeface="Calibri" panose="020F0502020204030204" pitchFamily="34" charset="0"/>
                <a:cs typeface="Arial" panose="020B0604020202020204" pitchFamily="34" charset="0"/>
              </a:rPr>
              <a:t>motive</a:t>
            </a:r>
            <a:r>
              <a:rPr lang="en-US" sz="1800" spc="-10" dirty="0">
                <a:effectLst/>
                <a:latin typeface="Arial" panose="020B0604020202020204" pitchFamily="34" charset="0"/>
                <a:ea typeface="Calibri" panose="020F0502020204030204" pitchFamily="34" charset="0"/>
                <a:cs typeface="Arial" panose="020B0604020202020204" pitchFamily="34" charset="0"/>
              </a:rPr>
              <a:t> </a:t>
            </a:r>
            <a:r>
              <a:rPr lang="en-US" sz="1800" dirty="0">
                <a:effectLst/>
                <a:latin typeface="Arial" panose="020B0604020202020204" pitchFamily="34" charset="0"/>
                <a:ea typeface="Calibri" panose="020F0502020204030204" pitchFamily="34" charset="0"/>
                <a:cs typeface="Arial" panose="020B0604020202020204" pitchFamily="34" charset="0"/>
              </a:rPr>
              <a:t>and</a:t>
            </a:r>
            <a:r>
              <a:rPr lang="en-US" sz="1800" spc="-15" dirty="0">
                <a:effectLst/>
                <a:latin typeface="Arial" panose="020B0604020202020204" pitchFamily="34" charset="0"/>
                <a:ea typeface="Calibri" panose="020F0502020204030204" pitchFamily="34" charset="0"/>
                <a:cs typeface="Arial" panose="020B0604020202020204" pitchFamily="34" charset="0"/>
              </a:rPr>
              <a:t> </a:t>
            </a:r>
            <a:r>
              <a:rPr lang="en-US" sz="1800" dirty="0">
                <a:effectLst/>
                <a:latin typeface="Arial" panose="020B0604020202020204" pitchFamily="34" charset="0"/>
                <a:ea typeface="Calibri" panose="020F0502020204030204" pitchFamily="34" charset="0"/>
                <a:cs typeface="Arial" panose="020B0604020202020204" pitchFamily="34" charset="0"/>
              </a:rPr>
              <a:t>objective</a:t>
            </a:r>
            <a:r>
              <a:rPr lang="en-US" sz="1800" spc="-35" dirty="0">
                <a:effectLst/>
                <a:latin typeface="Arial" panose="020B0604020202020204" pitchFamily="34" charset="0"/>
                <a:ea typeface="Calibri" panose="020F0502020204030204" pitchFamily="34" charset="0"/>
                <a:cs typeface="Arial" panose="020B0604020202020204" pitchFamily="34" charset="0"/>
              </a:rPr>
              <a:t> </a:t>
            </a:r>
            <a:r>
              <a:rPr lang="en-US" sz="1800" dirty="0">
                <a:effectLst/>
                <a:latin typeface="Arial" panose="020B0604020202020204" pitchFamily="34" charset="0"/>
                <a:ea typeface="Calibri" panose="020F0502020204030204" pitchFamily="34" charset="0"/>
                <a:cs typeface="Arial" panose="020B0604020202020204" pitchFamily="34" charset="0"/>
              </a:rPr>
              <a:t>is</a:t>
            </a:r>
            <a:r>
              <a:rPr lang="en-US" sz="1800" spc="-35" dirty="0">
                <a:effectLst/>
                <a:latin typeface="Arial" panose="020B0604020202020204" pitchFamily="34" charset="0"/>
                <a:ea typeface="Calibri" panose="020F0502020204030204" pitchFamily="34" charset="0"/>
                <a:cs typeface="Arial" panose="020B0604020202020204" pitchFamily="34" charset="0"/>
              </a:rPr>
              <a:t> </a:t>
            </a:r>
            <a:r>
              <a:rPr lang="en-US" sz="1800" dirty="0">
                <a:effectLst/>
                <a:latin typeface="Arial" panose="020B0604020202020204" pitchFamily="34" charset="0"/>
                <a:ea typeface="Calibri" panose="020F0502020204030204" pitchFamily="34" charset="0"/>
                <a:cs typeface="Arial" panose="020B0604020202020204" pitchFamily="34" charset="0"/>
              </a:rPr>
              <a:t>to</a:t>
            </a:r>
            <a:r>
              <a:rPr lang="en-US" sz="1800" spc="-25" dirty="0">
                <a:effectLst/>
                <a:latin typeface="Arial" panose="020B0604020202020204" pitchFamily="34" charset="0"/>
                <a:ea typeface="Calibri" panose="020F0502020204030204" pitchFamily="34" charset="0"/>
                <a:cs typeface="Arial" panose="020B0604020202020204" pitchFamily="34" charset="0"/>
              </a:rPr>
              <a:t> </a:t>
            </a:r>
            <a:r>
              <a:rPr lang="en-US" sz="1800" dirty="0">
                <a:effectLst/>
                <a:latin typeface="Arial" panose="020B0604020202020204" pitchFamily="34" charset="0"/>
                <a:ea typeface="Calibri" panose="020F0502020204030204" pitchFamily="34" charset="0"/>
                <a:cs typeface="Arial" panose="020B0604020202020204" pitchFamily="34" charset="0"/>
              </a:rPr>
              <a:t>predict</a:t>
            </a:r>
            <a:r>
              <a:rPr lang="en-US" sz="1800" spc="-10" dirty="0">
                <a:effectLst/>
                <a:latin typeface="Arial" panose="020B0604020202020204" pitchFamily="34" charset="0"/>
                <a:ea typeface="Calibri" panose="020F0502020204030204" pitchFamily="34" charset="0"/>
                <a:cs typeface="Arial" panose="020B0604020202020204" pitchFamily="34" charset="0"/>
              </a:rPr>
              <a:t> </a:t>
            </a:r>
            <a:r>
              <a:rPr lang="en-US" sz="1800" dirty="0">
                <a:effectLst/>
                <a:latin typeface="Arial" panose="020B0604020202020204" pitchFamily="34" charset="0"/>
                <a:ea typeface="Calibri" panose="020F0502020204030204" pitchFamily="34" charset="0"/>
                <a:cs typeface="Arial" panose="020B0604020202020204" pitchFamily="34" charset="0"/>
              </a:rPr>
              <a:t>the term insurance</a:t>
            </a:r>
            <a:r>
              <a:rPr lang="en-US" sz="1800" spc="-260" dirty="0">
                <a:effectLst/>
                <a:latin typeface="Arial" panose="020B0604020202020204" pitchFamily="34" charset="0"/>
                <a:ea typeface="Calibri" panose="020F0502020204030204" pitchFamily="34" charset="0"/>
                <a:cs typeface="Arial" panose="020B0604020202020204" pitchFamily="34" charset="0"/>
              </a:rPr>
              <a:t> </a:t>
            </a:r>
            <a:r>
              <a:rPr lang="en-US" sz="1800" dirty="0">
                <a:effectLst/>
                <a:latin typeface="Arial" panose="020B0604020202020204" pitchFamily="34" charset="0"/>
                <a:ea typeface="Calibri" panose="020F0502020204030204" pitchFamily="34" charset="0"/>
                <a:cs typeface="Arial" panose="020B0604020202020204" pitchFamily="34" charset="0"/>
              </a:rPr>
              <a:t>subscription with the bank dataset using machine learning models.</a:t>
            </a:r>
            <a:r>
              <a:rPr lang="en-US" sz="1800" dirty="0">
                <a:latin typeface="Arial" panose="020B0604020202020204" pitchFamily="34" charset="0"/>
                <a:ea typeface="Calibri" panose="020F0502020204030204" pitchFamily="34" charset="0"/>
                <a:cs typeface="Arial" panose="020B0604020202020204" pitchFamily="34" charset="0"/>
              </a:rPr>
              <a:t> </a:t>
            </a:r>
            <a:r>
              <a:rPr lang="en-US"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The existing data shows there is 12.6% term subscription rate. Since 12.6% is a small percentage, we must accurately predict this rate, as the bank is more interested in finding this group and targeting them for getting furthermore subscriptions.</a:t>
            </a:r>
          </a:p>
          <a:p>
            <a:pPr marL="0" marR="69215" indent="0" algn="just">
              <a:spcBef>
                <a:spcPts val="260"/>
              </a:spcBef>
              <a:spcAft>
                <a:spcPts val="0"/>
              </a:spcAft>
              <a:buNone/>
            </a:pPr>
            <a:endParaRPr lang="en-US" sz="1800" dirty="0">
              <a:solidFill>
                <a:srgbClr val="000000"/>
              </a:solidFill>
              <a:latin typeface="Arial" panose="020B0604020202020204" pitchFamily="34" charset="0"/>
              <a:ea typeface="Calibri" panose="020F0502020204030204" pitchFamily="34" charset="0"/>
              <a:cs typeface="Arial" panose="020B0604020202020204" pitchFamily="34" charset="0"/>
            </a:endParaRPr>
          </a:p>
          <a:p>
            <a:pPr marL="0" marR="69215" indent="0" algn="just">
              <a:spcBef>
                <a:spcPts val="260"/>
              </a:spcBef>
              <a:spcAft>
                <a:spcPts val="0"/>
              </a:spcAft>
              <a:buNone/>
            </a:pPr>
            <a:endParaRPr lang="en-US" sz="1800" dirty="0">
              <a:effectLst/>
              <a:latin typeface="Arial" panose="020B0604020202020204" pitchFamily="34" charset="0"/>
              <a:ea typeface="Calibri" panose="020F0502020204030204" pitchFamily="34" charset="0"/>
              <a:cs typeface="Arial" panose="020B0604020202020204" pitchFamily="34" charset="0"/>
            </a:endParaRPr>
          </a:p>
          <a:p>
            <a:pPr marL="0" indent="0" algn="justLow">
              <a:buNone/>
            </a:pPr>
            <a:endParaRPr lang="en-AE" sz="1800" dirty="0"/>
          </a:p>
        </p:txBody>
      </p:sp>
    </p:spTree>
    <p:extLst>
      <p:ext uri="{BB962C8B-B14F-4D97-AF65-F5344CB8AC3E}">
        <p14:creationId xmlns:p14="http://schemas.microsoft.com/office/powerpoint/2010/main" val="2071390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B574BAD-CE2A-C9BA-7DF5-7F830B9E2801}"/>
              </a:ext>
            </a:extLst>
          </p:cNvPr>
          <p:cNvSpPr>
            <a:spLocks noGrp="1"/>
          </p:cNvSpPr>
          <p:nvPr>
            <p:ph type="title"/>
          </p:nvPr>
        </p:nvSpPr>
        <p:spPr>
          <a:xfrm>
            <a:off x="1046746" y="641850"/>
            <a:ext cx="3537285" cy="1535865"/>
          </a:xfrm>
        </p:spPr>
        <p:txBody>
          <a:bodyPr>
            <a:normAutofit/>
          </a:bodyPr>
          <a:lstStyle/>
          <a:p>
            <a:r>
              <a:rPr lang="en-AE" sz="3200" dirty="0"/>
              <a:t>Data Set</a:t>
            </a:r>
          </a:p>
        </p:txBody>
      </p:sp>
      <p:sp>
        <p:nvSpPr>
          <p:cNvPr id="15" name="Rectangle 14">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7">
            <a:extLst>
              <a:ext uri="{FF2B5EF4-FFF2-40B4-BE49-F238E27FC236}">
                <a16:creationId xmlns:a16="http://schemas.microsoft.com/office/drawing/2014/main" id="{9CF59194-A9AD-6271-D41D-AEE9E748F64A}"/>
              </a:ext>
            </a:extLst>
          </p:cNvPr>
          <p:cNvSpPr>
            <a:spLocks noGrp="1"/>
          </p:cNvSpPr>
          <p:nvPr>
            <p:ph idx="1"/>
          </p:nvPr>
        </p:nvSpPr>
        <p:spPr>
          <a:xfrm>
            <a:off x="5351164" y="641850"/>
            <a:ext cx="6132754" cy="1535865"/>
          </a:xfrm>
        </p:spPr>
        <p:txBody>
          <a:bodyPr anchor="ctr">
            <a:noAutofit/>
          </a:bodyPr>
          <a:lstStyle/>
          <a:p>
            <a:pPr marL="0" indent="0" algn="just">
              <a:buNone/>
            </a:pPr>
            <a:r>
              <a:rPr lang="en-US" sz="1600" dirty="0">
                <a:effectLst/>
                <a:ea typeface="Calibri" panose="020F0502020204030204" pitchFamily="34" charset="0"/>
              </a:rPr>
              <a:t>We have taken the Portuguese bank dataset from Kaggle.</a:t>
            </a:r>
            <a:r>
              <a:rPr lang="en-US" sz="1600" dirty="0"/>
              <a:t> </a:t>
            </a:r>
            <a:r>
              <a:rPr lang="en-US" sz="1600" dirty="0">
                <a:cs typeface="Arial" panose="020B0604020202020204" pitchFamily="34" charset="0"/>
              </a:rPr>
              <a:t>The data speaks about predicting the bank term deposit subscriptions.</a:t>
            </a:r>
            <a:r>
              <a:rPr lang="en-US" sz="1600" dirty="0">
                <a:effectLst/>
                <a:ea typeface="Calibri" panose="020F0502020204030204" pitchFamily="34" charset="0"/>
                <a:cs typeface="Arial" panose="020B0604020202020204" pitchFamily="34" charset="0"/>
              </a:rPr>
              <a:t> </a:t>
            </a:r>
            <a:r>
              <a:rPr lang="en-US" sz="1600" dirty="0">
                <a:effectLst/>
                <a:ea typeface="Calibri" panose="020F0502020204030204" pitchFamily="34" charset="0"/>
              </a:rPr>
              <a:t>The multivariate dataset has 32950 instances and 15 attributes (5 numerical and 10 categorical). The target variable is a binary feature (Yes/No).</a:t>
            </a:r>
            <a:endParaRPr lang="en-US" sz="1600" dirty="0"/>
          </a:p>
        </p:txBody>
      </p:sp>
      <p:graphicFrame>
        <p:nvGraphicFramePr>
          <p:cNvPr id="3" name="Table 2">
            <a:extLst>
              <a:ext uri="{FF2B5EF4-FFF2-40B4-BE49-F238E27FC236}">
                <a16:creationId xmlns:a16="http://schemas.microsoft.com/office/drawing/2014/main" id="{EB997DC8-F86C-6695-BBB7-4CCCB8D3ED12}"/>
              </a:ext>
            </a:extLst>
          </p:cNvPr>
          <p:cNvGraphicFramePr>
            <a:graphicFrameLocks noGrp="1"/>
          </p:cNvGraphicFramePr>
          <p:nvPr>
            <p:extLst>
              <p:ext uri="{D42A27DB-BD31-4B8C-83A1-F6EECF244321}">
                <p14:modId xmlns:p14="http://schemas.microsoft.com/office/powerpoint/2010/main" val="113019261"/>
              </p:ext>
            </p:extLst>
          </p:nvPr>
        </p:nvGraphicFramePr>
        <p:xfrm>
          <a:off x="1046747" y="2731167"/>
          <a:ext cx="9232370" cy="3827288"/>
        </p:xfrm>
        <a:graphic>
          <a:graphicData uri="http://schemas.openxmlformats.org/drawingml/2006/table">
            <a:tbl>
              <a:tblPr firstRow="1" bandRow="1">
                <a:tableStyleId>{5C22544A-7EE6-4342-B048-85BDC9FD1C3A}</a:tableStyleId>
              </a:tblPr>
              <a:tblGrid>
                <a:gridCol w="4983563">
                  <a:extLst>
                    <a:ext uri="{9D8B030D-6E8A-4147-A177-3AD203B41FA5}">
                      <a16:colId xmlns:a16="http://schemas.microsoft.com/office/drawing/2014/main" val="1043436557"/>
                    </a:ext>
                  </a:extLst>
                </a:gridCol>
                <a:gridCol w="4248807">
                  <a:extLst>
                    <a:ext uri="{9D8B030D-6E8A-4147-A177-3AD203B41FA5}">
                      <a16:colId xmlns:a16="http://schemas.microsoft.com/office/drawing/2014/main" val="2116372339"/>
                    </a:ext>
                  </a:extLst>
                </a:gridCol>
              </a:tblGrid>
              <a:tr h="478411">
                <a:tc gridSpan="2">
                  <a:txBody>
                    <a:bodyPr/>
                    <a:lstStyle/>
                    <a:p>
                      <a:pPr algn="ctr"/>
                      <a:r>
                        <a:rPr lang="en-US" dirty="0">
                          <a:latin typeface="Arial" panose="020B0604020202020204" pitchFamily="34" charset="0"/>
                          <a:cs typeface="Arial" panose="020B0604020202020204" pitchFamily="34" charset="0"/>
                        </a:rPr>
                        <a:t>DATASET</a:t>
                      </a:r>
                    </a:p>
                  </a:txBody>
                  <a:tcPr/>
                </a:tc>
                <a:tc hMerge="1">
                  <a:txBody>
                    <a:bodyPr/>
                    <a:lstStyle/>
                    <a:p>
                      <a:endParaRPr lang="en-US" dirty="0"/>
                    </a:p>
                  </a:txBody>
                  <a:tcPr/>
                </a:tc>
                <a:extLst>
                  <a:ext uri="{0D108BD9-81ED-4DB2-BD59-A6C34878D82A}">
                    <a16:rowId xmlns:a16="http://schemas.microsoft.com/office/drawing/2014/main" val="1589889077"/>
                  </a:ext>
                </a:extLst>
              </a:tr>
              <a:tr h="478411">
                <a:tc>
                  <a:txBody>
                    <a:bodyPr/>
                    <a:lstStyle/>
                    <a:p>
                      <a:r>
                        <a:rPr lang="en-US" dirty="0">
                          <a:latin typeface="Arial" panose="020B0604020202020204" pitchFamily="34" charset="0"/>
                          <a:cs typeface="Arial" panose="020B0604020202020204" pitchFamily="34" charset="0"/>
                        </a:rPr>
                        <a:t>Total records</a:t>
                      </a:r>
                    </a:p>
                  </a:txBody>
                  <a:tcPr/>
                </a:tc>
                <a:tc>
                  <a:txBody>
                    <a:bodyPr/>
                    <a:lstStyle/>
                    <a:p>
                      <a:r>
                        <a:rPr lang="en-US" dirty="0">
                          <a:latin typeface="Arial" panose="020B0604020202020204" pitchFamily="34" charset="0"/>
                          <a:cs typeface="Arial" panose="020B0604020202020204" pitchFamily="34" charset="0"/>
                        </a:rPr>
                        <a:t>32950</a:t>
                      </a:r>
                    </a:p>
                  </a:txBody>
                  <a:tcPr/>
                </a:tc>
                <a:extLst>
                  <a:ext uri="{0D108BD9-81ED-4DB2-BD59-A6C34878D82A}">
                    <a16:rowId xmlns:a16="http://schemas.microsoft.com/office/drawing/2014/main" val="1940003479"/>
                  </a:ext>
                </a:extLst>
              </a:tr>
              <a:tr h="478411">
                <a:tc>
                  <a:txBody>
                    <a:bodyPr/>
                    <a:lstStyle/>
                    <a:p>
                      <a:r>
                        <a:rPr lang="en-US" dirty="0">
                          <a:latin typeface="Arial" panose="020B0604020202020204" pitchFamily="34" charset="0"/>
                          <a:cs typeface="Arial" panose="020B0604020202020204" pitchFamily="34" charset="0"/>
                        </a:rPr>
                        <a:t>Attributes</a:t>
                      </a:r>
                    </a:p>
                  </a:txBody>
                  <a:tcPr/>
                </a:tc>
                <a:tc>
                  <a:txBody>
                    <a:bodyPr/>
                    <a:lstStyle/>
                    <a:p>
                      <a:r>
                        <a:rPr lang="en-US" dirty="0">
                          <a:latin typeface="Arial" panose="020B0604020202020204" pitchFamily="34" charset="0"/>
                          <a:cs typeface="Arial" panose="020B0604020202020204" pitchFamily="34" charset="0"/>
                        </a:rPr>
                        <a:t>15</a:t>
                      </a:r>
                    </a:p>
                  </a:txBody>
                  <a:tcPr/>
                </a:tc>
                <a:extLst>
                  <a:ext uri="{0D108BD9-81ED-4DB2-BD59-A6C34878D82A}">
                    <a16:rowId xmlns:a16="http://schemas.microsoft.com/office/drawing/2014/main" val="3678363964"/>
                  </a:ext>
                </a:extLst>
              </a:tr>
              <a:tr h="4784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All missing columns</a:t>
                      </a:r>
                    </a:p>
                  </a:txBody>
                  <a:tcPr/>
                </a:tc>
                <a:tc>
                  <a:txBody>
                    <a:bodyPr/>
                    <a:lstStyle/>
                    <a:p>
                      <a:r>
                        <a:rPr lang="en-US" dirty="0">
                          <a:latin typeface="Arial" panose="020B0604020202020204" pitchFamily="34" charset="0"/>
                          <a:cs typeface="Arial" panose="020B0604020202020204" pitchFamily="34" charset="0"/>
                        </a:rPr>
                        <a:t>0</a:t>
                      </a:r>
                    </a:p>
                  </a:txBody>
                  <a:tcPr/>
                </a:tc>
                <a:extLst>
                  <a:ext uri="{0D108BD9-81ED-4DB2-BD59-A6C34878D82A}">
                    <a16:rowId xmlns:a16="http://schemas.microsoft.com/office/drawing/2014/main" val="3609885731"/>
                  </a:ext>
                </a:extLst>
              </a:tr>
              <a:tr h="478411">
                <a:tc>
                  <a:txBody>
                    <a:bodyPr/>
                    <a:lstStyle/>
                    <a:p>
                      <a:r>
                        <a:rPr lang="en-US" dirty="0">
                          <a:latin typeface="Arial" panose="020B0604020202020204" pitchFamily="34" charset="0"/>
                          <a:cs typeface="Arial" panose="020B0604020202020204" pitchFamily="34" charset="0"/>
                        </a:rPr>
                        <a:t>Duplicate records</a:t>
                      </a:r>
                    </a:p>
                  </a:txBody>
                  <a:tcPr/>
                </a:tc>
                <a:tc>
                  <a:txBody>
                    <a:bodyPr/>
                    <a:lstStyle/>
                    <a:p>
                      <a:r>
                        <a:rPr lang="en-US" dirty="0">
                          <a:latin typeface="Arial" panose="020B0604020202020204" pitchFamily="34" charset="0"/>
                          <a:cs typeface="Arial" panose="020B0604020202020204" pitchFamily="34" charset="0"/>
                        </a:rPr>
                        <a:t>8</a:t>
                      </a:r>
                    </a:p>
                  </a:txBody>
                  <a:tcPr/>
                </a:tc>
                <a:extLst>
                  <a:ext uri="{0D108BD9-81ED-4DB2-BD59-A6C34878D82A}">
                    <a16:rowId xmlns:a16="http://schemas.microsoft.com/office/drawing/2014/main" val="3663341727"/>
                  </a:ext>
                </a:extLst>
              </a:tr>
              <a:tr h="478411">
                <a:tc>
                  <a:txBody>
                    <a:bodyPr/>
                    <a:lstStyle/>
                    <a:p>
                      <a:r>
                        <a:rPr lang="en-US" dirty="0">
                          <a:latin typeface="Arial" panose="020B0604020202020204" pitchFamily="34" charset="0"/>
                          <a:cs typeface="Arial" panose="020B0604020202020204" pitchFamily="34" charset="0"/>
                        </a:rPr>
                        <a:t>Records with single/multiple unknowns</a:t>
                      </a:r>
                    </a:p>
                  </a:txBody>
                  <a:tcPr/>
                </a:tc>
                <a:tc>
                  <a:txBody>
                    <a:bodyPr/>
                    <a:lstStyle/>
                    <a:p>
                      <a:r>
                        <a:rPr lang="en-US" dirty="0">
                          <a:latin typeface="Arial" panose="020B0604020202020204" pitchFamily="34" charset="0"/>
                          <a:cs typeface="Arial" panose="020B0604020202020204" pitchFamily="34" charset="0"/>
                        </a:rPr>
                        <a:t>8643</a:t>
                      </a:r>
                    </a:p>
                  </a:txBody>
                  <a:tcPr/>
                </a:tc>
                <a:extLst>
                  <a:ext uri="{0D108BD9-81ED-4DB2-BD59-A6C34878D82A}">
                    <a16:rowId xmlns:a16="http://schemas.microsoft.com/office/drawing/2014/main" val="2546768795"/>
                  </a:ext>
                </a:extLst>
              </a:tr>
              <a:tr h="478411">
                <a:tc>
                  <a:txBody>
                    <a:bodyPr/>
                    <a:lstStyle/>
                    <a:p>
                      <a:r>
                        <a:rPr lang="en-US" dirty="0">
                          <a:latin typeface="Arial" panose="020B0604020202020204" pitchFamily="34" charset="0"/>
                          <a:cs typeface="Arial" panose="020B0604020202020204" pitchFamily="34" charset="0"/>
                        </a:rPr>
                        <a:t>Missing observations</a:t>
                      </a:r>
                    </a:p>
                  </a:txBody>
                  <a:tcPr/>
                </a:tc>
                <a:tc>
                  <a:txBody>
                    <a:bodyPr/>
                    <a:lstStyle/>
                    <a:p>
                      <a:r>
                        <a:rPr lang="en-US" dirty="0">
                          <a:latin typeface="Arial" panose="020B0604020202020204" pitchFamily="34" charset="0"/>
                          <a:cs typeface="Arial" panose="020B0604020202020204" pitchFamily="34" charset="0"/>
                        </a:rPr>
                        <a:t>0</a:t>
                      </a:r>
                    </a:p>
                  </a:txBody>
                  <a:tcPr/>
                </a:tc>
                <a:extLst>
                  <a:ext uri="{0D108BD9-81ED-4DB2-BD59-A6C34878D82A}">
                    <a16:rowId xmlns:a16="http://schemas.microsoft.com/office/drawing/2014/main" val="2752959390"/>
                  </a:ext>
                </a:extLst>
              </a:tr>
              <a:tr h="478411">
                <a:tc>
                  <a:txBody>
                    <a:bodyPr/>
                    <a:lstStyle/>
                    <a:p>
                      <a:r>
                        <a:rPr lang="en-US" dirty="0">
                          <a:latin typeface="Arial" panose="020B0604020202020204" pitchFamily="34" charset="0"/>
                          <a:cs typeface="Arial" panose="020B0604020202020204" pitchFamily="34" charset="0"/>
                        </a:rPr>
                        <a:t>Total observations used</a:t>
                      </a:r>
                    </a:p>
                  </a:txBody>
                  <a:tcPr/>
                </a:tc>
                <a:tc>
                  <a:txBody>
                    <a:bodyPr/>
                    <a:lstStyle/>
                    <a:p>
                      <a:r>
                        <a:rPr lang="en-US" dirty="0">
                          <a:latin typeface="Arial" panose="020B0604020202020204" pitchFamily="34" charset="0"/>
                          <a:cs typeface="Arial" panose="020B0604020202020204" pitchFamily="34" charset="0"/>
                        </a:rPr>
                        <a:t>24299</a:t>
                      </a:r>
                    </a:p>
                  </a:txBody>
                  <a:tcPr/>
                </a:tc>
                <a:extLst>
                  <a:ext uri="{0D108BD9-81ED-4DB2-BD59-A6C34878D82A}">
                    <a16:rowId xmlns:a16="http://schemas.microsoft.com/office/drawing/2014/main" val="3423433898"/>
                  </a:ext>
                </a:extLst>
              </a:tr>
            </a:tbl>
          </a:graphicData>
        </a:graphic>
      </p:graphicFrame>
    </p:spTree>
    <p:extLst>
      <p:ext uri="{BB962C8B-B14F-4D97-AF65-F5344CB8AC3E}">
        <p14:creationId xmlns:p14="http://schemas.microsoft.com/office/powerpoint/2010/main" val="969981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A474011-A49D-4C7A-BF41-0ACD0A2693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6D72081E-AD41-4FBB-B02B-698A68DBCA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421890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F5B05C7-4C1B-77F1-7254-A3B8F1F6762D}"/>
              </a:ext>
            </a:extLst>
          </p:cNvPr>
          <p:cNvSpPr>
            <a:spLocks noGrp="1"/>
          </p:cNvSpPr>
          <p:nvPr>
            <p:ph type="title"/>
          </p:nvPr>
        </p:nvSpPr>
        <p:spPr>
          <a:xfrm>
            <a:off x="1051560" y="4444332"/>
            <a:ext cx="3538728" cy="1645920"/>
          </a:xfrm>
        </p:spPr>
        <p:txBody>
          <a:bodyPr>
            <a:normAutofit/>
          </a:bodyPr>
          <a:lstStyle/>
          <a:p>
            <a:r>
              <a:rPr lang="en-AE" sz="3200" dirty="0"/>
              <a:t>Data Cleaning</a:t>
            </a:r>
          </a:p>
        </p:txBody>
      </p:sp>
      <p:sp>
        <p:nvSpPr>
          <p:cNvPr id="20" name="Rectangle 14">
            <a:extLst>
              <a:ext uri="{FF2B5EF4-FFF2-40B4-BE49-F238E27FC236}">
                <a16:creationId xmlns:a16="http://schemas.microsoft.com/office/drawing/2014/main" id="{716248AD-805F-41BF-9B57-FC53E5B32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491151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 name="Rectangle 16">
            <a:extLst>
              <a:ext uri="{FF2B5EF4-FFF2-40B4-BE49-F238E27FC236}">
                <a16:creationId xmlns:a16="http://schemas.microsoft.com/office/drawing/2014/main" id="{1F82758F-B2B3-4F0A-BB90-4BFFEDD16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525899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7">
            <a:extLst>
              <a:ext uri="{FF2B5EF4-FFF2-40B4-BE49-F238E27FC236}">
                <a16:creationId xmlns:a16="http://schemas.microsoft.com/office/drawing/2014/main" id="{9BB904B2-AADF-421F-DAD2-3033B3CA947C}"/>
              </a:ext>
            </a:extLst>
          </p:cNvPr>
          <p:cNvSpPr>
            <a:spLocks noGrp="1"/>
          </p:cNvSpPr>
          <p:nvPr>
            <p:ph idx="1"/>
          </p:nvPr>
        </p:nvSpPr>
        <p:spPr>
          <a:xfrm>
            <a:off x="5349240" y="4440602"/>
            <a:ext cx="6007608" cy="1645920"/>
          </a:xfrm>
        </p:spPr>
        <p:txBody>
          <a:bodyPr anchor="ctr">
            <a:normAutofit fontScale="77500" lnSpcReduction="20000"/>
          </a:bodyPr>
          <a:lstStyle/>
          <a:p>
            <a:pPr marL="0" marR="77470" indent="0" algn="just">
              <a:spcBef>
                <a:spcPts val="0"/>
              </a:spcBef>
              <a:spcAft>
                <a:spcPts val="0"/>
              </a:spcAft>
              <a:buNone/>
            </a:pPr>
            <a:r>
              <a:rPr lang="en-US" sz="1800" dirty="0">
                <a:effectLst/>
                <a:latin typeface="Arial" panose="020B0604020202020204" pitchFamily="34" charset="0"/>
                <a:ea typeface="Calibri" panose="020F0502020204030204" pitchFamily="34" charset="0"/>
                <a:cs typeface="Arial" panose="020B0604020202020204" pitchFamily="34" charset="0"/>
              </a:rPr>
              <a:t>The dataset has 32950 records and there are no null values. There are 8 duplicates in the dataset and have been removed. The data has been further checked for unknown values and there are 8643 records which consist of single or multiple unknowns, they have been removed as they will not be useful for building the model and prediction. After removing the unknowns there are a total of 24299 records.</a:t>
            </a:r>
          </a:p>
        </p:txBody>
      </p:sp>
      <p:pic>
        <p:nvPicPr>
          <p:cNvPr id="9" name="Picture 8">
            <a:extLst>
              <a:ext uri="{FF2B5EF4-FFF2-40B4-BE49-F238E27FC236}">
                <a16:creationId xmlns:a16="http://schemas.microsoft.com/office/drawing/2014/main" id="{56F227C9-E02E-BD7B-5948-93E2DD88DD01}"/>
              </a:ext>
            </a:extLst>
          </p:cNvPr>
          <p:cNvPicPr>
            <a:picLocks noChangeAspect="1"/>
          </p:cNvPicPr>
          <p:nvPr/>
        </p:nvPicPr>
        <p:blipFill>
          <a:blip r:embed="rId2"/>
          <a:stretch>
            <a:fillRect/>
          </a:stretch>
        </p:blipFill>
        <p:spPr>
          <a:xfrm>
            <a:off x="0" y="466818"/>
            <a:ext cx="12192000" cy="3285269"/>
          </a:xfrm>
          <a:prstGeom prst="rect">
            <a:avLst/>
          </a:prstGeom>
        </p:spPr>
      </p:pic>
    </p:spTree>
    <p:extLst>
      <p:ext uri="{BB962C8B-B14F-4D97-AF65-F5344CB8AC3E}">
        <p14:creationId xmlns:p14="http://schemas.microsoft.com/office/powerpoint/2010/main" val="3708918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FCE90D-2675-C9C7-0212-4F2884292995}"/>
              </a:ext>
            </a:extLst>
          </p:cNvPr>
          <p:cNvSpPr>
            <a:spLocks noGrp="1"/>
          </p:cNvSpPr>
          <p:nvPr>
            <p:ph type="title"/>
          </p:nvPr>
        </p:nvSpPr>
        <p:spPr>
          <a:xfrm>
            <a:off x="411480" y="987552"/>
            <a:ext cx="4485861" cy="1088136"/>
          </a:xfrm>
        </p:spPr>
        <p:txBody>
          <a:bodyPr anchor="b">
            <a:normAutofit/>
          </a:bodyPr>
          <a:lstStyle/>
          <a:p>
            <a:r>
              <a:rPr lang="en-AE" sz="3400"/>
              <a:t>Histograms</a:t>
            </a:r>
          </a:p>
        </p:txBody>
      </p:sp>
      <p:sp>
        <p:nvSpPr>
          <p:cNvPr id="22" name="Rectangle 21">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7">
            <a:extLst>
              <a:ext uri="{FF2B5EF4-FFF2-40B4-BE49-F238E27FC236}">
                <a16:creationId xmlns:a16="http://schemas.microsoft.com/office/drawing/2014/main" id="{8FA06CBE-2856-B2A9-55BC-ADB42A598196}"/>
              </a:ext>
            </a:extLst>
          </p:cNvPr>
          <p:cNvSpPr>
            <a:spLocks noGrp="1"/>
          </p:cNvSpPr>
          <p:nvPr>
            <p:ph idx="1"/>
          </p:nvPr>
        </p:nvSpPr>
        <p:spPr>
          <a:xfrm>
            <a:off x="411479" y="2688336"/>
            <a:ext cx="4498848" cy="3584448"/>
          </a:xfrm>
        </p:spPr>
        <p:txBody>
          <a:bodyPr anchor="t">
            <a:normAutofit/>
          </a:bodyPr>
          <a:lstStyle/>
          <a:p>
            <a:pPr marL="0" indent="0">
              <a:buNone/>
            </a:pPr>
            <a:r>
              <a:rPr lang="en-US" sz="1700" dirty="0"/>
              <a:t>Here we can see the distributions of different variables like age and duration are right skewed.</a:t>
            </a:r>
          </a:p>
        </p:txBody>
      </p:sp>
      <p:pic>
        <p:nvPicPr>
          <p:cNvPr id="3" name="Picture 2" descr="A graph of a graph of two people&#10;&#10;Description automatically generated with medium confidence">
            <a:extLst>
              <a:ext uri="{FF2B5EF4-FFF2-40B4-BE49-F238E27FC236}">
                <a16:creationId xmlns:a16="http://schemas.microsoft.com/office/drawing/2014/main" id="{DC38C312-ABE5-9D15-1267-AF6C9936481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2" b="5360"/>
          <a:stretch/>
        </p:blipFill>
        <p:spPr bwMode="auto">
          <a:xfrm>
            <a:off x="5308052" y="286302"/>
            <a:ext cx="6405727" cy="6366746"/>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noFill/>
          <a:effectLst>
            <a:outerShdw blurRad="50800" dist="38100" dir="10800000" algn="r" rotWithShape="0">
              <a:schemeClr val="bg1">
                <a:lumMod val="85000"/>
                <a:alpha val="30000"/>
              </a:schemeClr>
            </a:outerShdw>
          </a:effectLst>
        </p:spPr>
      </p:pic>
    </p:spTree>
    <p:extLst>
      <p:ext uri="{BB962C8B-B14F-4D97-AF65-F5344CB8AC3E}">
        <p14:creationId xmlns:p14="http://schemas.microsoft.com/office/powerpoint/2010/main" val="412825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9" name="Rectangle 48">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64EC00C-7154-7CC1-3CB8-7DF9471D92A8}"/>
              </a:ext>
            </a:extLst>
          </p:cNvPr>
          <p:cNvSpPr>
            <a:spLocks noGrp="1"/>
          </p:cNvSpPr>
          <p:nvPr>
            <p:ph type="ctrTitle"/>
          </p:nvPr>
        </p:nvSpPr>
        <p:spPr>
          <a:xfrm>
            <a:off x="868680" y="405575"/>
            <a:ext cx="5001768" cy="1371600"/>
          </a:xfrm>
        </p:spPr>
        <p:txBody>
          <a:bodyPr anchor="ctr">
            <a:normAutofit/>
          </a:bodyPr>
          <a:lstStyle/>
          <a:p>
            <a:r>
              <a:rPr lang="en-US" sz="3600"/>
              <a:t>B</a:t>
            </a:r>
            <a:r>
              <a:rPr lang="en-AE" sz="3600"/>
              <a:t>ar Plot</a:t>
            </a:r>
          </a:p>
        </p:txBody>
      </p:sp>
      <p:sp>
        <p:nvSpPr>
          <p:cNvPr id="3" name="Subtitle 2">
            <a:extLst>
              <a:ext uri="{FF2B5EF4-FFF2-40B4-BE49-F238E27FC236}">
                <a16:creationId xmlns:a16="http://schemas.microsoft.com/office/drawing/2014/main" id="{42735E99-A24D-570F-C806-37A1122BCB92}"/>
              </a:ext>
            </a:extLst>
          </p:cNvPr>
          <p:cNvSpPr>
            <a:spLocks noGrp="1"/>
          </p:cNvSpPr>
          <p:nvPr>
            <p:ph type="subTitle" idx="1"/>
          </p:nvPr>
        </p:nvSpPr>
        <p:spPr>
          <a:xfrm>
            <a:off x="6382512" y="498698"/>
            <a:ext cx="4940808" cy="1185353"/>
          </a:xfrm>
        </p:spPr>
        <p:txBody>
          <a:bodyPr anchor="ctr">
            <a:normAutofit/>
          </a:bodyPr>
          <a:lstStyle/>
          <a:p>
            <a:r>
              <a:rPr lang="en-US" sz="2200"/>
              <a:t>H</a:t>
            </a:r>
            <a:r>
              <a:rPr lang="en-AE" sz="2200"/>
              <a:t>ere we can see distributions of different categorical variables. </a:t>
            </a:r>
          </a:p>
        </p:txBody>
      </p:sp>
      <p:sp>
        <p:nvSpPr>
          <p:cNvPr id="50" name="Rectangle 49">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Rectangle 50">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screenshot of a graph&#10;&#10;Description automatically generated">
            <a:extLst>
              <a:ext uri="{FF2B5EF4-FFF2-40B4-BE49-F238E27FC236}">
                <a16:creationId xmlns:a16="http://schemas.microsoft.com/office/drawing/2014/main" id="{40C9F2E5-C1A9-93CD-7206-C2A8C532BB7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54682" y="2337573"/>
            <a:ext cx="5925912" cy="4114852"/>
          </a:xfrm>
          <a:prstGeom prst="rect">
            <a:avLst/>
          </a:prstGeom>
          <a:noFill/>
        </p:spPr>
      </p:pic>
      <p:pic>
        <p:nvPicPr>
          <p:cNvPr id="6" name="Picture 5" descr="A screenshot of a computer screen&#10;&#10;Description automatically generated">
            <a:extLst>
              <a:ext uri="{FF2B5EF4-FFF2-40B4-BE49-F238E27FC236}">
                <a16:creationId xmlns:a16="http://schemas.microsoft.com/office/drawing/2014/main" id="{0D274F2B-9586-8A4C-54FB-91D47D5B818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5870448" y="2337573"/>
            <a:ext cx="6266870" cy="4114852"/>
          </a:xfrm>
          <a:prstGeom prst="rect">
            <a:avLst/>
          </a:prstGeom>
          <a:noFill/>
        </p:spPr>
      </p:pic>
    </p:spTree>
    <p:extLst>
      <p:ext uri="{BB962C8B-B14F-4D97-AF65-F5344CB8AC3E}">
        <p14:creationId xmlns:p14="http://schemas.microsoft.com/office/powerpoint/2010/main" val="3953237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C8367-70CA-773C-87AF-3B92D5A9270F}"/>
              </a:ext>
            </a:extLst>
          </p:cNvPr>
          <p:cNvSpPr>
            <a:spLocks noGrp="1"/>
          </p:cNvSpPr>
          <p:nvPr>
            <p:ph type="title"/>
          </p:nvPr>
        </p:nvSpPr>
        <p:spPr/>
        <p:txBody>
          <a:bodyPr/>
          <a:lstStyle/>
          <a:p>
            <a:r>
              <a:rPr lang="en-AE"/>
              <a:t>Modelling Technique</a:t>
            </a:r>
            <a:endParaRPr lang="en-AE" dirty="0"/>
          </a:p>
        </p:txBody>
      </p:sp>
      <p:graphicFrame>
        <p:nvGraphicFramePr>
          <p:cNvPr id="4" name="Content Placeholder 3">
            <a:extLst>
              <a:ext uri="{FF2B5EF4-FFF2-40B4-BE49-F238E27FC236}">
                <a16:creationId xmlns:a16="http://schemas.microsoft.com/office/drawing/2014/main" id="{621F0F0B-EB59-C8F2-8A65-C7E8286E2A28}"/>
              </a:ext>
            </a:extLst>
          </p:cNvPr>
          <p:cNvGraphicFramePr>
            <a:graphicFrameLocks noGrp="1"/>
          </p:cNvGraphicFramePr>
          <p:nvPr>
            <p:ph idx="1"/>
            <p:extLst>
              <p:ext uri="{D42A27DB-BD31-4B8C-83A1-F6EECF244321}">
                <p14:modId xmlns:p14="http://schemas.microsoft.com/office/powerpoint/2010/main" val="3418294306"/>
              </p:ext>
            </p:extLst>
          </p:nvPr>
        </p:nvGraphicFramePr>
        <p:xfrm>
          <a:off x="1116014" y="2478088"/>
          <a:ext cx="6770686" cy="36941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7">
            <a:extLst>
              <a:ext uri="{FF2B5EF4-FFF2-40B4-BE49-F238E27FC236}">
                <a16:creationId xmlns:a16="http://schemas.microsoft.com/office/drawing/2014/main" id="{8972A27F-D716-CC0F-BAD2-A5C5A6224E55}"/>
              </a:ext>
            </a:extLst>
          </p:cNvPr>
          <p:cNvSpPr txBox="1">
            <a:spLocks/>
          </p:cNvSpPr>
          <p:nvPr/>
        </p:nvSpPr>
        <p:spPr>
          <a:xfrm>
            <a:off x="7672388" y="2679224"/>
            <a:ext cx="4041392" cy="3694112"/>
          </a:xfrm>
          <a:prstGeom prst="rect">
            <a:avLst/>
          </a:prstGeom>
        </p:spPr>
        <p:txBody>
          <a:bodyPr lIns="109728" tIns="109728" rIns="109728" bIns="91440" anchor="ctr">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spc="12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12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12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12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12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800" dirty="0">
                <a:effectLst/>
                <a:latin typeface="Arial" panose="020B0604020202020204" pitchFamily="34" charset="0"/>
                <a:ea typeface="Calibri" panose="020F0502020204030204" pitchFamily="34" charset="0"/>
                <a:cs typeface="Arial" panose="020B0604020202020204" pitchFamily="34" charset="0"/>
              </a:rPr>
              <a:t>Approximately 12.6% of the</a:t>
            </a:r>
            <a:r>
              <a:rPr lang="en-US" sz="1800" spc="5" dirty="0">
                <a:effectLst/>
                <a:latin typeface="Arial" panose="020B0604020202020204" pitchFamily="34" charset="0"/>
                <a:ea typeface="Calibri" panose="020F0502020204030204" pitchFamily="34" charset="0"/>
                <a:cs typeface="Arial" panose="020B0604020202020204" pitchFamily="34" charset="0"/>
              </a:rPr>
              <a:t> </a:t>
            </a:r>
            <a:r>
              <a:rPr lang="en-US" sz="1800" dirty="0">
                <a:effectLst/>
                <a:latin typeface="Arial" panose="020B0604020202020204" pitchFamily="34" charset="0"/>
                <a:ea typeface="Calibri" panose="020F0502020204030204" pitchFamily="34" charset="0"/>
                <a:cs typeface="Arial" panose="020B0604020202020204" pitchFamily="34" charset="0"/>
              </a:rPr>
              <a:t>bank's</a:t>
            </a:r>
            <a:r>
              <a:rPr lang="en-US" sz="1800" spc="5" dirty="0">
                <a:effectLst/>
                <a:latin typeface="Arial" panose="020B0604020202020204" pitchFamily="34" charset="0"/>
                <a:ea typeface="Calibri" panose="020F0502020204030204" pitchFamily="34" charset="0"/>
                <a:cs typeface="Arial" panose="020B0604020202020204" pitchFamily="34" charset="0"/>
              </a:rPr>
              <a:t> </a:t>
            </a:r>
            <a:r>
              <a:rPr lang="en-US" sz="1800" dirty="0">
                <a:effectLst/>
                <a:latin typeface="Arial" panose="020B0604020202020204" pitchFamily="34" charset="0"/>
                <a:ea typeface="Calibri" panose="020F0502020204030204" pitchFamily="34" charset="0"/>
                <a:cs typeface="Arial" panose="020B0604020202020204" pitchFamily="34" charset="0"/>
              </a:rPr>
              <a:t>customers</a:t>
            </a:r>
            <a:r>
              <a:rPr lang="en-US" sz="1800" spc="5" dirty="0">
                <a:effectLst/>
                <a:latin typeface="Arial" panose="020B0604020202020204" pitchFamily="34" charset="0"/>
                <a:ea typeface="Calibri" panose="020F0502020204030204" pitchFamily="34" charset="0"/>
                <a:cs typeface="Arial" panose="020B0604020202020204" pitchFamily="34" charset="0"/>
              </a:rPr>
              <a:t> </a:t>
            </a:r>
            <a:r>
              <a:rPr lang="en-US" sz="1800" dirty="0">
                <a:effectLst/>
                <a:latin typeface="Arial" panose="020B0604020202020204" pitchFamily="34" charset="0"/>
                <a:ea typeface="Calibri" panose="020F0502020204030204" pitchFamily="34" charset="0"/>
                <a:cs typeface="Arial" panose="020B0604020202020204" pitchFamily="34" charset="0"/>
              </a:rPr>
              <a:t>have</a:t>
            </a:r>
            <a:r>
              <a:rPr lang="en-US" sz="1800" spc="5" dirty="0">
                <a:effectLst/>
                <a:latin typeface="Arial" panose="020B0604020202020204" pitchFamily="34" charset="0"/>
                <a:ea typeface="Calibri" panose="020F0502020204030204" pitchFamily="34" charset="0"/>
                <a:cs typeface="Arial" panose="020B0604020202020204" pitchFamily="34" charset="0"/>
              </a:rPr>
              <a:t> subscribed for </a:t>
            </a:r>
            <a:r>
              <a:rPr lang="en-US" sz="1800" dirty="0">
                <a:effectLst/>
                <a:latin typeface="Arial" panose="020B0604020202020204" pitchFamily="34" charset="0"/>
                <a:ea typeface="Calibri" panose="020F0502020204030204" pitchFamily="34" charset="0"/>
                <a:cs typeface="Arial" panose="020B0604020202020204" pitchFamily="34" charset="0"/>
              </a:rPr>
              <a:t>Term Insurance.</a:t>
            </a:r>
            <a:r>
              <a:rPr lang="en-US" sz="1800" spc="5" dirty="0">
                <a:effectLst/>
                <a:latin typeface="Arial" panose="020B0604020202020204" pitchFamily="34" charset="0"/>
                <a:ea typeface="Calibri" panose="020F0502020204030204" pitchFamily="34" charset="0"/>
                <a:cs typeface="Arial" panose="020B0604020202020204" pitchFamily="34" charset="0"/>
              </a:rPr>
              <a:t> </a:t>
            </a:r>
            <a:r>
              <a:rPr lang="en-US" sz="1800" dirty="0">
                <a:effectLst/>
                <a:latin typeface="Arial" panose="020B0604020202020204" pitchFamily="34" charset="0"/>
                <a:ea typeface="Calibri" panose="020F0502020204030204" pitchFamily="34" charset="0"/>
                <a:cs typeface="Arial" panose="020B0604020202020204" pitchFamily="34" charset="0"/>
              </a:rPr>
              <a:t>Therefore,</a:t>
            </a:r>
            <a:r>
              <a:rPr lang="en-US" sz="1800" spc="5" dirty="0">
                <a:effectLst/>
                <a:latin typeface="Arial" panose="020B0604020202020204" pitchFamily="34" charset="0"/>
                <a:ea typeface="Calibri" panose="020F0502020204030204" pitchFamily="34" charset="0"/>
                <a:cs typeface="Arial" panose="020B0604020202020204" pitchFamily="34" charset="0"/>
              </a:rPr>
              <a:t> </a:t>
            </a:r>
            <a:r>
              <a:rPr lang="en-US" sz="1800" dirty="0">
                <a:effectLst/>
                <a:latin typeface="Arial" panose="020B0604020202020204" pitchFamily="34" charset="0"/>
                <a:ea typeface="Calibri" panose="020F0502020204030204" pitchFamily="34" charset="0"/>
                <a:cs typeface="Arial" panose="020B0604020202020204" pitchFamily="34" charset="0"/>
              </a:rPr>
              <a:t>the</a:t>
            </a:r>
            <a:r>
              <a:rPr lang="en-US" sz="1800" spc="5" dirty="0">
                <a:effectLst/>
                <a:latin typeface="Arial" panose="020B0604020202020204" pitchFamily="34" charset="0"/>
                <a:ea typeface="Calibri" panose="020F0502020204030204" pitchFamily="34" charset="0"/>
                <a:cs typeface="Arial" panose="020B0604020202020204" pitchFamily="34" charset="0"/>
              </a:rPr>
              <a:t> </a:t>
            </a:r>
            <a:r>
              <a:rPr lang="en-US" sz="1800" dirty="0">
                <a:effectLst/>
                <a:latin typeface="Arial" panose="020B0604020202020204" pitchFamily="34" charset="0"/>
                <a:ea typeface="Calibri" panose="020F0502020204030204" pitchFamily="34" charset="0"/>
                <a:cs typeface="Arial" panose="020B0604020202020204" pitchFamily="34" charset="0"/>
              </a:rPr>
              <a:t>basic model may project a</a:t>
            </a:r>
            <a:r>
              <a:rPr lang="en-US" sz="1800" spc="5" dirty="0">
                <a:effectLst/>
                <a:latin typeface="Arial" panose="020B0604020202020204" pitchFamily="34" charset="0"/>
                <a:ea typeface="Calibri" panose="020F0502020204030204" pitchFamily="34" charset="0"/>
                <a:cs typeface="Arial" panose="020B0604020202020204" pitchFamily="34" charset="0"/>
              </a:rPr>
              <a:t> </a:t>
            </a:r>
            <a:r>
              <a:rPr lang="en-US" sz="1800" dirty="0">
                <a:effectLst/>
                <a:latin typeface="Arial" panose="020B0604020202020204" pitchFamily="34" charset="0"/>
                <a:ea typeface="Calibri" panose="020F0502020204030204" pitchFamily="34" charset="0"/>
                <a:cs typeface="Arial" panose="020B0604020202020204" pitchFamily="34" charset="0"/>
              </a:rPr>
              <a:t>12~13% subscription rate. We</a:t>
            </a:r>
            <a:r>
              <a:rPr lang="en-US" sz="1800" spc="5" dirty="0">
                <a:effectLst/>
                <a:latin typeface="Arial" panose="020B0604020202020204" pitchFamily="34" charset="0"/>
                <a:ea typeface="Calibri" panose="020F0502020204030204" pitchFamily="34" charset="0"/>
                <a:cs typeface="Arial" panose="020B0604020202020204" pitchFamily="34" charset="0"/>
              </a:rPr>
              <a:t> </a:t>
            </a:r>
            <a:r>
              <a:rPr lang="en-US" sz="1800" dirty="0">
                <a:effectLst/>
                <a:latin typeface="Arial" panose="020B0604020202020204" pitchFamily="34" charset="0"/>
                <a:ea typeface="Calibri" panose="020F0502020204030204" pitchFamily="34" charset="0"/>
                <a:cs typeface="Arial" panose="020B0604020202020204" pitchFamily="34" charset="0"/>
              </a:rPr>
              <a:t>will be using Client subscription (Y/N)</a:t>
            </a:r>
            <a:r>
              <a:rPr lang="en-US" sz="1800" spc="5" dirty="0">
                <a:effectLst/>
                <a:latin typeface="Arial" panose="020B0604020202020204" pitchFamily="34" charset="0"/>
                <a:ea typeface="Calibri" panose="020F0502020204030204" pitchFamily="34" charset="0"/>
                <a:cs typeface="Arial" panose="020B0604020202020204" pitchFamily="34" charset="0"/>
              </a:rPr>
              <a:t> </a:t>
            </a:r>
            <a:r>
              <a:rPr lang="en-US" sz="1800" dirty="0">
                <a:effectLst/>
                <a:latin typeface="Arial" panose="020B0604020202020204" pitchFamily="34" charset="0"/>
                <a:ea typeface="Calibri" panose="020F0502020204030204" pitchFamily="34" charset="0"/>
                <a:cs typeface="Arial" panose="020B0604020202020204" pitchFamily="34" charset="0"/>
              </a:rPr>
              <a:t>as</a:t>
            </a:r>
            <a:r>
              <a:rPr lang="en-US" sz="1800" spc="5" dirty="0">
                <a:effectLst/>
                <a:latin typeface="Arial" panose="020B0604020202020204" pitchFamily="34" charset="0"/>
                <a:ea typeface="Calibri" panose="020F0502020204030204" pitchFamily="34" charset="0"/>
                <a:cs typeface="Arial" panose="020B0604020202020204" pitchFamily="34" charset="0"/>
              </a:rPr>
              <a:t> </a:t>
            </a:r>
            <a:r>
              <a:rPr lang="en-US" sz="1800" dirty="0">
                <a:effectLst/>
                <a:latin typeface="Arial" panose="020B0604020202020204" pitchFamily="34" charset="0"/>
                <a:ea typeface="Calibri" panose="020F0502020204030204" pitchFamily="34" charset="0"/>
                <a:cs typeface="Arial" panose="020B0604020202020204" pitchFamily="34" charset="0"/>
              </a:rPr>
              <a:t>a</a:t>
            </a:r>
            <a:r>
              <a:rPr lang="en-US" sz="1800" spc="5" dirty="0">
                <a:effectLst/>
                <a:latin typeface="Arial" panose="020B0604020202020204" pitchFamily="34" charset="0"/>
                <a:ea typeface="Calibri" panose="020F0502020204030204" pitchFamily="34" charset="0"/>
                <a:cs typeface="Arial" panose="020B0604020202020204" pitchFamily="34" charset="0"/>
              </a:rPr>
              <a:t> </a:t>
            </a:r>
            <a:r>
              <a:rPr lang="en-US" sz="1800" dirty="0">
                <a:effectLst/>
                <a:latin typeface="Arial" panose="020B0604020202020204" pitchFamily="34" charset="0"/>
                <a:ea typeface="Calibri" panose="020F0502020204030204" pitchFamily="34" charset="0"/>
                <a:cs typeface="Arial" panose="020B0604020202020204" pitchFamily="34" charset="0"/>
              </a:rPr>
              <a:t>dependent</a:t>
            </a:r>
            <a:r>
              <a:rPr lang="en-US" sz="1800" spc="5" dirty="0">
                <a:effectLst/>
                <a:latin typeface="Arial" panose="020B0604020202020204" pitchFamily="34" charset="0"/>
                <a:ea typeface="Calibri" panose="020F0502020204030204" pitchFamily="34" charset="0"/>
                <a:cs typeface="Arial" panose="020B0604020202020204" pitchFamily="34" charset="0"/>
              </a:rPr>
              <a:t> </a:t>
            </a:r>
            <a:r>
              <a:rPr lang="en-US" sz="1800" dirty="0">
                <a:effectLst/>
                <a:latin typeface="Arial" panose="020B0604020202020204" pitchFamily="34" charset="0"/>
                <a:ea typeface="Calibri" panose="020F0502020204030204" pitchFamily="34" charset="0"/>
                <a:cs typeface="Arial" panose="020B0604020202020204" pitchFamily="34" charset="0"/>
              </a:rPr>
              <a:t>variable</a:t>
            </a:r>
            <a:r>
              <a:rPr lang="en-US" sz="1800" spc="5" dirty="0">
                <a:effectLst/>
                <a:latin typeface="Arial" panose="020B0604020202020204" pitchFamily="34" charset="0"/>
                <a:ea typeface="Calibri" panose="020F0502020204030204" pitchFamily="34" charset="0"/>
                <a:cs typeface="Arial" panose="020B0604020202020204" pitchFamily="34" charset="0"/>
              </a:rPr>
              <a:t> </a:t>
            </a:r>
            <a:r>
              <a:rPr lang="en-US" sz="1800" dirty="0">
                <a:effectLst/>
                <a:latin typeface="Arial" panose="020B0604020202020204" pitchFamily="34" charset="0"/>
                <a:ea typeface="Calibri" panose="020F0502020204030204" pitchFamily="34" charset="0"/>
                <a:cs typeface="Arial" panose="020B0604020202020204" pitchFamily="34" charset="0"/>
              </a:rPr>
              <a:t>and</a:t>
            </a:r>
            <a:r>
              <a:rPr lang="en-US" sz="1800" spc="-70" dirty="0">
                <a:effectLst/>
                <a:latin typeface="Arial" panose="020B0604020202020204" pitchFamily="34" charset="0"/>
                <a:ea typeface="Calibri" panose="020F0502020204030204" pitchFamily="34" charset="0"/>
                <a:cs typeface="Arial" panose="020B0604020202020204" pitchFamily="34" charset="0"/>
              </a:rPr>
              <a:t> </a:t>
            </a:r>
            <a:r>
              <a:rPr lang="en-US" sz="1800" dirty="0">
                <a:effectLst/>
                <a:latin typeface="Arial" panose="020B0604020202020204" pitchFamily="34" charset="0"/>
                <a:ea typeface="Calibri" panose="020F0502020204030204" pitchFamily="34" charset="0"/>
                <a:cs typeface="Arial" panose="020B0604020202020204" pitchFamily="34" charset="0"/>
              </a:rPr>
              <a:t>run</a:t>
            </a:r>
            <a:r>
              <a:rPr lang="en-US" sz="1800" spc="-70" dirty="0">
                <a:effectLst/>
                <a:latin typeface="Arial" panose="020B0604020202020204" pitchFamily="34" charset="0"/>
                <a:ea typeface="Calibri" panose="020F0502020204030204" pitchFamily="34" charset="0"/>
                <a:cs typeface="Arial" panose="020B0604020202020204" pitchFamily="34" charset="0"/>
              </a:rPr>
              <a:t> </a:t>
            </a:r>
            <a:r>
              <a:rPr lang="en-US" sz="1800" dirty="0">
                <a:effectLst/>
                <a:latin typeface="Arial" panose="020B0604020202020204" pitchFamily="34" charset="0"/>
                <a:ea typeface="Calibri" panose="020F0502020204030204" pitchFamily="34" charset="0"/>
                <a:cs typeface="Arial" panose="020B0604020202020204" pitchFamily="34" charset="0"/>
              </a:rPr>
              <a:t>the</a:t>
            </a:r>
            <a:r>
              <a:rPr lang="en-US" sz="1800" spc="-55" dirty="0">
                <a:effectLst/>
                <a:latin typeface="Arial" panose="020B0604020202020204" pitchFamily="34" charset="0"/>
                <a:ea typeface="Calibri" panose="020F0502020204030204" pitchFamily="34" charset="0"/>
                <a:cs typeface="Arial" panose="020B0604020202020204" pitchFamily="34" charset="0"/>
              </a:rPr>
              <a:t> </a:t>
            </a:r>
            <a:r>
              <a:rPr lang="en-US" sz="1800" dirty="0">
                <a:effectLst/>
                <a:latin typeface="Arial" panose="020B0604020202020204" pitchFamily="34" charset="0"/>
                <a:ea typeface="Calibri" panose="020F0502020204030204" pitchFamily="34" charset="0"/>
                <a:cs typeface="Arial" panose="020B0604020202020204" pitchFamily="34" charset="0"/>
              </a:rPr>
              <a:t>5</a:t>
            </a:r>
            <a:r>
              <a:rPr lang="en-US" sz="1800" spc="-70" dirty="0">
                <a:effectLst/>
                <a:latin typeface="Arial" panose="020B0604020202020204" pitchFamily="34" charset="0"/>
                <a:ea typeface="Calibri" panose="020F0502020204030204" pitchFamily="34" charset="0"/>
                <a:cs typeface="Arial" panose="020B0604020202020204" pitchFamily="34" charset="0"/>
              </a:rPr>
              <a:t> </a:t>
            </a:r>
            <a:r>
              <a:rPr lang="en-US" sz="1800" dirty="0">
                <a:effectLst/>
                <a:latin typeface="Arial" panose="020B0604020202020204" pitchFamily="34" charset="0"/>
                <a:ea typeface="Calibri" panose="020F0502020204030204" pitchFamily="34" charset="0"/>
                <a:cs typeface="Arial" panose="020B0604020202020204" pitchFamily="34" charset="0"/>
              </a:rPr>
              <a:t>techniques</a:t>
            </a:r>
            <a:r>
              <a:rPr lang="en-US" sz="1800" spc="-55" dirty="0">
                <a:effectLst/>
                <a:latin typeface="Arial" panose="020B0604020202020204" pitchFamily="34" charset="0"/>
                <a:ea typeface="Calibri" panose="020F0502020204030204" pitchFamily="34" charset="0"/>
                <a:cs typeface="Arial" panose="020B0604020202020204" pitchFamily="34" charset="0"/>
              </a:rPr>
              <a:t> </a:t>
            </a:r>
            <a:r>
              <a:rPr lang="en-US" sz="1800" dirty="0">
                <a:effectLst/>
                <a:latin typeface="Arial" panose="020B0604020202020204" pitchFamily="34" charset="0"/>
                <a:ea typeface="Calibri" panose="020F0502020204030204" pitchFamily="34" charset="0"/>
                <a:cs typeface="Arial" panose="020B0604020202020204" pitchFamily="34" charset="0"/>
              </a:rPr>
              <a:t>to</a:t>
            </a:r>
            <a:r>
              <a:rPr lang="en-US" sz="1800" spc="-255" dirty="0">
                <a:effectLst/>
                <a:latin typeface="Arial" panose="020B0604020202020204" pitchFamily="34" charset="0"/>
                <a:ea typeface="Calibri" panose="020F0502020204030204" pitchFamily="34" charset="0"/>
                <a:cs typeface="Arial" panose="020B0604020202020204" pitchFamily="34" charset="0"/>
              </a:rPr>
              <a:t> </a:t>
            </a:r>
            <a:r>
              <a:rPr lang="en-US" sz="1800" dirty="0">
                <a:effectLst/>
                <a:latin typeface="Arial" panose="020B0604020202020204" pitchFamily="34" charset="0"/>
                <a:ea typeface="Calibri" panose="020F0502020204030204" pitchFamily="34" charset="0"/>
                <a:cs typeface="Arial" panose="020B0604020202020204" pitchFamily="34" charset="0"/>
              </a:rPr>
              <a:t>classify. We will be taking</a:t>
            </a:r>
            <a:r>
              <a:rPr lang="en-US" sz="1800" spc="5" dirty="0">
                <a:effectLst/>
                <a:latin typeface="Arial" panose="020B0604020202020204" pitchFamily="34" charset="0"/>
                <a:ea typeface="Calibri" panose="020F0502020204030204" pitchFamily="34" charset="0"/>
                <a:cs typeface="Arial" panose="020B0604020202020204" pitchFamily="34" charset="0"/>
              </a:rPr>
              <a:t> </a:t>
            </a:r>
            <a:r>
              <a:rPr lang="en-US" sz="1800" dirty="0">
                <a:effectLst/>
                <a:latin typeface="Arial" panose="020B0604020202020204" pitchFamily="34" charset="0"/>
                <a:ea typeface="Calibri" panose="020F0502020204030204" pitchFamily="34" charset="0"/>
                <a:cs typeface="Arial" panose="020B0604020202020204" pitchFamily="34" charset="0"/>
              </a:rPr>
              <a:t>the best model which has</a:t>
            </a:r>
            <a:r>
              <a:rPr lang="en-US" sz="1800" spc="5" dirty="0">
                <a:effectLst/>
                <a:latin typeface="Arial" panose="020B0604020202020204" pitchFamily="34" charset="0"/>
                <a:ea typeface="Calibri" panose="020F0502020204030204" pitchFamily="34" charset="0"/>
                <a:cs typeface="Arial" panose="020B0604020202020204" pitchFamily="34" charset="0"/>
              </a:rPr>
              <a:t> </a:t>
            </a:r>
            <a:r>
              <a:rPr lang="en-US" sz="1800" dirty="0">
                <a:effectLst/>
                <a:latin typeface="Arial" panose="020B0604020202020204" pitchFamily="34" charset="0"/>
                <a:ea typeface="Calibri" panose="020F0502020204030204" pitchFamily="34" charset="0"/>
                <a:cs typeface="Arial" panose="020B0604020202020204" pitchFamily="34" charset="0"/>
              </a:rPr>
              <a:t>the highest</a:t>
            </a:r>
            <a:r>
              <a:rPr lang="en-US" sz="1800" spc="-5" dirty="0">
                <a:effectLst/>
                <a:latin typeface="Arial" panose="020B0604020202020204" pitchFamily="34" charset="0"/>
                <a:ea typeface="Calibri" panose="020F0502020204030204" pitchFamily="34" charset="0"/>
                <a:cs typeface="Arial" panose="020B0604020202020204" pitchFamily="34" charset="0"/>
              </a:rPr>
              <a:t> </a:t>
            </a:r>
            <a:r>
              <a:rPr lang="en-US" sz="1800" dirty="0">
                <a:effectLst/>
                <a:latin typeface="Arial" panose="020B0604020202020204" pitchFamily="34" charset="0"/>
                <a:ea typeface="Calibri" panose="020F0502020204030204" pitchFamily="34" charset="0"/>
                <a:cs typeface="Arial" panose="020B0604020202020204" pitchFamily="34" charset="0"/>
              </a:rPr>
              <a:t>accuracy</a:t>
            </a:r>
            <a:r>
              <a:rPr lang="en-US" sz="1800" dirty="0">
                <a:effectLst/>
                <a:latin typeface="Calibri" panose="020F0502020204030204" pitchFamily="34" charset="0"/>
                <a:ea typeface="Calibri" panose="020F0502020204030204" pitchFamily="34" charset="0"/>
              </a:rPr>
              <a:t>.</a:t>
            </a:r>
          </a:p>
          <a:p>
            <a:endParaRPr lang="en-US" sz="1800" dirty="0"/>
          </a:p>
        </p:txBody>
      </p:sp>
    </p:spTree>
    <p:extLst>
      <p:ext uri="{BB962C8B-B14F-4D97-AF65-F5344CB8AC3E}">
        <p14:creationId xmlns:p14="http://schemas.microsoft.com/office/powerpoint/2010/main" val="4164241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8" name="Rectangle 27">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Freeform: Shape 29">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2" name="Freeform: Shape 31">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C9C8367-70CA-773C-87AF-3B92D5A9270F}"/>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Model I: Logistic Model</a:t>
            </a:r>
          </a:p>
        </p:txBody>
      </p:sp>
      <p:sp>
        <p:nvSpPr>
          <p:cNvPr id="39" name="Rectangle 3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43D93E8E-5608-577C-DEFE-003CE67BD133}"/>
              </a:ext>
            </a:extLst>
          </p:cNvPr>
          <p:cNvPicPr>
            <a:picLocks noChangeAspect="1"/>
          </p:cNvPicPr>
          <p:nvPr/>
        </p:nvPicPr>
        <p:blipFill>
          <a:blip r:embed="rId2"/>
          <a:stretch>
            <a:fillRect/>
          </a:stretch>
        </p:blipFill>
        <p:spPr>
          <a:xfrm>
            <a:off x="6118311" y="530542"/>
            <a:ext cx="4914424" cy="5796915"/>
          </a:xfrm>
          <a:prstGeom prst="rect">
            <a:avLst/>
          </a:prstGeom>
          <a:ln>
            <a:solidFill>
              <a:schemeClr val="tx1"/>
            </a:solidFill>
          </a:ln>
        </p:spPr>
      </p:pic>
    </p:spTree>
    <p:extLst>
      <p:ext uri="{BB962C8B-B14F-4D97-AF65-F5344CB8AC3E}">
        <p14:creationId xmlns:p14="http://schemas.microsoft.com/office/powerpoint/2010/main" val="4154400436"/>
      </p:ext>
    </p:extLst>
  </p:cSld>
  <p:clrMapOvr>
    <a:masterClrMapping/>
  </p:clrMapOvr>
</p:sld>
</file>

<file path=ppt/theme/theme1.xml><?xml version="1.0" encoding="utf-8"?>
<a:theme xmlns:a="http://schemas.openxmlformats.org/drawingml/2006/main" name="AccentBoxVTI">
  <a:themeElements>
    <a:clrScheme name="AnalogousFromRegularSeedRightStep">
      <a:dk1>
        <a:srgbClr val="000000"/>
      </a:dk1>
      <a:lt1>
        <a:srgbClr val="FFFFFF"/>
      </a:lt1>
      <a:dk2>
        <a:srgbClr val="412724"/>
      </a:dk2>
      <a:lt2>
        <a:srgbClr val="E2E8E4"/>
      </a:lt2>
      <a:accent1>
        <a:srgbClr val="D739AE"/>
      </a:accent1>
      <a:accent2>
        <a:srgbClr val="C5275A"/>
      </a:accent2>
      <a:accent3>
        <a:srgbClr val="D74839"/>
      </a:accent3>
      <a:accent4>
        <a:srgbClr val="C57827"/>
      </a:accent4>
      <a:accent5>
        <a:srgbClr val="B0A72F"/>
      </a:accent5>
      <a:accent6>
        <a:srgbClr val="81B223"/>
      </a:accent6>
      <a:hlink>
        <a:srgbClr val="31944B"/>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380</TotalTime>
  <Words>740</Words>
  <Application>Microsoft Office PowerPoint</Application>
  <PresentationFormat>Widescreen</PresentationFormat>
  <Paragraphs>98</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Neue Haas Grotesk Text Pro</vt:lpstr>
      <vt:lpstr>AccentBoxVTI</vt:lpstr>
      <vt:lpstr>PREDICTING BANK TERM DEPOSIT SUBSCRIPTION</vt:lpstr>
      <vt:lpstr>Abstract</vt:lpstr>
      <vt:lpstr>Abstract</vt:lpstr>
      <vt:lpstr>Data Set</vt:lpstr>
      <vt:lpstr>Data Cleaning</vt:lpstr>
      <vt:lpstr>Histograms</vt:lpstr>
      <vt:lpstr>Bar Plot</vt:lpstr>
      <vt:lpstr>Modelling Technique</vt:lpstr>
      <vt:lpstr>Model I: Logistic Model</vt:lpstr>
      <vt:lpstr>Model II: Decision Tree</vt:lpstr>
      <vt:lpstr>Model III: Random Forest</vt:lpstr>
      <vt:lpstr>Model IV: KNN</vt:lpstr>
      <vt:lpstr>Model V: SVM</vt:lpstr>
      <vt:lpstr>Best model</vt:lpstr>
      <vt:lpstr>Best model</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CHURNS PREDICTIONS</dc:title>
  <dc:creator>Artefact MENA</dc:creator>
  <cp:lastModifiedBy>Korsipati, Sai Lahari</cp:lastModifiedBy>
  <cp:revision>16</cp:revision>
  <dcterms:created xsi:type="dcterms:W3CDTF">2022-11-25T16:24:09Z</dcterms:created>
  <dcterms:modified xsi:type="dcterms:W3CDTF">2023-12-06T04:43:23Z</dcterms:modified>
</cp:coreProperties>
</file>