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8288000" cy="10287000"/>
  <p:notesSz cx="6858000" cy="9144000"/>
  <p:embeddedFontLst>
    <p:embeddedFont>
      <p:font typeface="Cormorant Garamond Bold Italics" panose="020B0604020202020204" charset="0"/>
      <p:regular r:id="rId28"/>
    </p:embeddedFont>
    <p:embeddedFont>
      <p:font typeface="Quicksand" panose="020B0604020202020204" charset="0"/>
      <p:regular r:id="rId29"/>
    </p:embeddedFont>
    <p:embeddedFont>
      <p:font typeface="Quicksand Bold" panose="020B0604020202020204" charset="0"/>
      <p:regular r:id="rId30"/>
    </p:embeddedFont>
    <p:embeddedFont>
      <p:font typeface="Times New Roman Bold" panose="02020803070505020304" pitchFamily="18" charset="0"/>
      <p:regular r:id="rId31"/>
      <p:bold r:id="rId32"/>
    </p:embeddedFont>
    <p:embeddedFont>
      <p:font typeface="Times New Roman Bold Italics" panose="020B0604020202020204"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1" d="100"/>
          <a:sy n="61" d="100"/>
        </p:scale>
        <p:origin x="32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competitions/aptos2019-blindness-detection/data"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7148914" y="806228"/>
            <a:ext cx="3361677" cy="3168320"/>
          </a:xfrm>
          <a:custGeom>
            <a:avLst/>
            <a:gdLst/>
            <a:ahLst/>
            <a:cxnLst/>
            <a:rect l="l" t="t" r="r" b="b"/>
            <a:pathLst>
              <a:path w="3361677" h="3168320">
                <a:moveTo>
                  <a:pt x="0" y="0"/>
                </a:moveTo>
                <a:lnTo>
                  <a:pt x="3361677" y="0"/>
                </a:lnTo>
                <a:lnTo>
                  <a:pt x="3361677" y="3168320"/>
                </a:lnTo>
                <a:lnTo>
                  <a:pt x="0" y="3168320"/>
                </a:lnTo>
                <a:lnTo>
                  <a:pt x="0" y="0"/>
                </a:lnTo>
                <a:close/>
              </a:path>
            </a:pathLst>
          </a:custGeom>
          <a:blipFill>
            <a:blip r:embed="rId2"/>
            <a:stretch>
              <a:fillRect b="-384"/>
            </a:stretch>
          </a:blipFill>
        </p:spPr>
      </p:sp>
      <p:sp>
        <p:nvSpPr>
          <p:cNvPr id="3" name="TextBox 3"/>
          <p:cNvSpPr txBox="1"/>
          <p:nvPr/>
        </p:nvSpPr>
        <p:spPr>
          <a:xfrm>
            <a:off x="1043764" y="3955498"/>
            <a:ext cx="16229942" cy="2730500"/>
          </a:xfrm>
          <a:prstGeom prst="rect">
            <a:avLst/>
          </a:prstGeom>
        </p:spPr>
        <p:txBody>
          <a:bodyPr lIns="0" tIns="0" rIns="0" bIns="0" rtlCol="0" anchor="t">
            <a:spAutoFit/>
          </a:bodyPr>
          <a:lstStyle/>
          <a:p>
            <a:pPr algn="ctr">
              <a:lnSpc>
                <a:spcPts val="7000"/>
              </a:lnSpc>
            </a:pPr>
            <a:r>
              <a:rPr lang="en-US" sz="5000" b="1" i="1" dirty="0">
                <a:solidFill>
                  <a:srgbClr val="0F4662"/>
                </a:solidFill>
                <a:latin typeface="Times New Roman Bold Italics"/>
                <a:ea typeface="Times New Roman Bold Italics"/>
                <a:cs typeface="Times New Roman Bold Italics"/>
                <a:sym typeface="Times New Roman Bold Italics"/>
              </a:rPr>
              <a:t>A Novel Deep Learning Model On Early Detection and </a:t>
            </a:r>
          </a:p>
          <a:p>
            <a:pPr algn="ctr">
              <a:lnSpc>
                <a:spcPts val="7000"/>
              </a:lnSpc>
            </a:pPr>
            <a:r>
              <a:rPr lang="en-US" sz="5000" b="1" i="1" dirty="0">
                <a:solidFill>
                  <a:srgbClr val="0F4662"/>
                </a:solidFill>
                <a:latin typeface="Times New Roman Bold Italics"/>
                <a:ea typeface="Times New Roman Bold Italics"/>
                <a:cs typeface="Times New Roman Bold Italics"/>
                <a:sym typeface="Times New Roman Bold Italics"/>
              </a:rPr>
              <a:t>Progression Prediction of Diabetic Retinopathy  </a:t>
            </a:r>
          </a:p>
          <a:p>
            <a:pPr marL="0" lvl="0" indent="0" algn="ctr">
              <a:lnSpc>
                <a:spcPts val="7000"/>
              </a:lnSpc>
              <a:spcBef>
                <a:spcPct val="0"/>
              </a:spcBef>
            </a:pPr>
            <a:endParaRPr lang="en-US" sz="5000" b="1" i="1" dirty="0">
              <a:solidFill>
                <a:srgbClr val="0F4662"/>
              </a:solidFill>
              <a:latin typeface="Times New Roman Bold Italics"/>
              <a:ea typeface="Times New Roman Bold Italics"/>
              <a:cs typeface="Times New Roman Bold Italics"/>
              <a:sym typeface="Times New Roman Bold Italics"/>
            </a:endParaRPr>
          </a:p>
        </p:txBody>
      </p:sp>
      <p:sp>
        <p:nvSpPr>
          <p:cNvPr id="4" name="TextBox 4"/>
          <p:cNvSpPr txBox="1"/>
          <p:nvPr/>
        </p:nvSpPr>
        <p:spPr>
          <a:xfrm>
            <a:off x="2344159" y="6324788"/>
            <a:ext cx="5705701" cy="2519666"/>
          </a:xfrm>
          <a:prstGeom prst="rect">
            <a:avLst/>
          </a:prstGeom>
        </p:spPr>
        <p:txBody>
          <a:bodyPr lIns="0" tIns="0" rIns="0" bIns="0" rtlCol="0" anchor="t">
            <a:spAutoFit/>
          </a:bodyPr>
          <a:lstStyle/>
          <a:p>
            <a:pPr algn="ctr">
              <a:lnSpc>
                <a:spcPts val="3920"/>
              </a:lnSpc>
            </a:pPr>
            <a:r>
              <a:rPr lang="en-US" sz="2800" b="1">
                <a:solidFill>
                  <a:srgbClr val="0F4662"/>
                </a:solidFill>
                <a:latin typeface="Times New Roman Bold"/>
                <a:ea typeface="Times New Roman Bold"/>
                <a:cs typeface="Times New Roman Bold"/>
                <a:sym typeface="Times New Roman Bold"/>
              </a:rPr>
              <a:t>UNDER THE GUIDANCE OF </a:t>
            </a:r>
          </a:p>
          <a:p>
            <a:pPr algn="ctr">
              <a:lnSpc>
                <a:spcPts val="3920"/>
              </a:lnSpc>
            </a:pPr>
            <a:r>
              <a:rPr lang="en-US" sz="2800" b="1">
                <a:solidFill>
                  <a:srgbClr val="0F4662"/>
                </a:solidFill>
                <a:latin typeface="Times New Roman Bold"/>
                <a:ea typeface="Times New Roman Bold"/>
                <a:cs typeface="Times New Roman Bold"/>
                <a:sym typeface="Times New Roman Bold"/>
              </a:rPr>
              <a:t>Mrs. Madhumita Chanda </a:t>
            </a:r>
          </a:p>
          <a:p>
            <a:pPr algn="ctr">
              <a:lnSpc>
                <a:spcPts val="3920"/>
              </a:lnSpc>
            </a:pPr>
            <a:r>
              <a:rPr lang="en-US" sz="2800" b="1">
                <a:solidFill>
                  <a:srgbClr val="0F4662"/>
                </a:solidFill>
                <a:latin typeface="Times New Roman Bold"/>
                <a:ea typeface="Times New Roman Bold"/>
                <a:cs typeface="Times New Roman Bold"/>
                <a:sym typeface="Times New Roman Bold"/>
              </a:rPr>
              <a:t>Assistant professor (C)</a:t>
            </a:r>
          </a:p>
          <a:p>
            <a:pPr algn="ctr">
              <a:lnSpc>
                <a:spcPts val="3920"/>
              </a:lnSpc>
            </a:pPr>
            <a:r>
              <a:rPr lang="en-US" sz="2800" b="1">
                <a:solidFill>
                  <a:srgbClr val="0F4662"/>
                </a:solidFill>
                <a:latin typeface="Times New Roman Bold"/>
                <a:ea typeface="Times New Roman Bold"/>
                <a:cs typeface="Times New Roman Bold"/>
                <a:sym typeface="Times New Roman Bold"/>
              </a:rPr>
              <a:t>Department of IT</a:t>
            </a:r>
          </a:p>
          <a:p>
            <a:pPr marL="0" lvl="0" indent="0" algn="ctr">
              <a:lnSpc>
                <a:spcPts val="3920"/>
              </a:lnSpc>
              <a:spcBef>
                <a:spcPct val="0"/>
              </a:spcBef>
            </a:pPr>
            <a:endParaRPr lang="en-US" sz="2800" b="1">
              <a:solidFill>
                <a:srgbClr val="0F4662"/>
              </a:solidFill>
              <a:latin typeface="Times New Roman Bold"/>
              <a:ea typeface="Times New Roman Bold"/>
              <a:cs typeface="Times New Roman Bold"/>
              <a:sym typeface="Times New Roman Bold"/>
            </a:endParaRPr>
          </a:p>
        </p:txBody>
      </p:sp>
      <p:sp>
        <p:nvSpPr>
          <p:cNvPr id="5" name="TextBox 5"/>
          <p:cNvSpPr txBox="1"/>
          <p:nvPr/>
        </p:nvSpPr>
        <p:spPr>
          <a:xfrm>
            <a:off x="9947382" y="6324788"/>
            <a:ext cx="5705701" cy="2519666"/>
          </a:xfrm>
          <a:prstGeom prst="rect">
            <a:avLst/>
          </a:prstGeom>
        </p:spPr>
        <p:txBody>
          <a:bodyPr lIns="0" tIns="0" rIns="0" bIns="0" rtlCol="0" anchor="t">
            <a:spAutoFit/>
          </a:bodyPr>
          <a:lstStyle/>
          <a:p>
            <a:pPr algn="ctr">
              <a:lnSpc>
                <a:spcPts val="3920"/>
              </a:lnSpc>
            </a:pPr>
            <a:r>
              <a:rPr lang="en-US" sz="2800" b="1">
                <a:solidFill>
                  <a:srgbClr val="0F4662"/>
                </a:solidFill>
                <a:latin typeface="Times New Roman Bold"/>
                <a:ea typeface="Times New Roman Bold"/>
                <a:cs typeface="Times New Roman Bold"/>
                <a:sym typeface="Times New Roman Bold"/>
              </a:rPr>
              <a:t>BATCH NO : 14</a:t>
            </a:r>
          </a:p>
          <a:p>
            <a:pPr algn="ctr">
              <a:lnSpc>
                <a:spcPts val="3920"/>
              </a:lnSpc>
            </a:pPr>
            <a:r>
              <a:rPr lang="en-US" sz="2800" b="1">
                <a:solidFill>
                  <a:srgbClr val="0F4662"/>
                </a:solidFill>
                <a:latin typeface="Times New Roman Bold"/>
                <a:ea typeface="Times New Roman Bold"/>
                <a:cs typeface="Times New Roman Bold"/>
                <a:sym typeface="Times New Roman Bold"/>
              </a:rPr>
              <a:t>P. Archana (21VV1A1248) </a:t>
            </a:r>
          </a:p>
          <a:p>
            <a:pPr algn="ctr">
              <a:lnSpc>
                <a:spcPts val="3920"/>
              </a:lnSpc>
            </a:pPr>
            <a:r>
              <a:rPr lang="en-US" sz="2800" b="1">
                <a:solidFill>
                  <a:srgbClr val="0F4662"/>
                </a:solidFill>
                <a:latin typeface="Times New Roman Bold"/>
                <a:ea typeface="Times New Roman Bold"/>
                <a:cs typeface="Times New Roman Bold"/>
                <a:sym typeface="Times New Roman Bold"/>
              </a:rPr>
              <a:t>M.L.Lahari (21VVIA1240) </a:t>
            </a:r>
          </a:p>
          <a:p>
            <a:pPr algn="ctr">
              <a:lnSpc>
                <a:spcPts val="3920"/>
              </a:lnSpc>
            </a:pPr>
            <a:r>
              <a:rPr lang="en-US" sz="2800" b="1">
                <a:solidFill>
                  <a:srgbClr val="0F4662"/>
                </a:solidFill>
                <a:latin typeface="Times New Roman Bold"/>
                <a:ea typeface="Times New Roman Bold"/>
                <a:cs typeface="Times New Roman Bold"/>
                <a:sym typeface="Times New Roman Bold"/>
              </a:rPr>
              <a:t>Ch. Uday Kiran (21VVIA1215)</a:t>
            </a:r>
            <a:r>
              <a:rPr lang="en-US" sz="2800" b="1" i="1">
                <a:solidFill>
                  <a:srgbClr val="0F4662"/>
                </a:solidFill>
                <a:latin typeface="Times New Roman Bold Italics"/>
                <a:ea typeface="Times New Roman Bold Italics"/>
                <a:cs typeface="Times New Roman Bold Italics"/>
                <a:sym typeface="Times New Roman Bold Italics"/>
              </a:rPr>
              <a:t> </a:t>
            </a:r>
          </a:p>
          <a:p>
            <a:pPr marL="0" lvl="0" indent="0" algn="ctr">
              <a:lnSpc>
                <a:spcPts val="3920"/>
              </a:lnSpc>
              <a:spcBef>
                <a:spcPct val="0"/>
              </a:spcBef>
            </a:pPr>
            <a:endParaRPr lang="en-US" sz="2800" b="1" i="1">
              <a:solidFill>
                <a:srgbClr val="0F4662"/>
              </a:solidFill>
              <a:latin typeface="Times New Roman Bold Italics"/>
              <a:ea typeface="Times New Roman Bold Italics"/>
              <a:cs typeface="Times New Roman Bold Italics"/>
              <a:sym typeface="Times New Roman Bold Itali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1067906"/>
            <a:ext cx="9390243" cy="958850"/>
          </a:xfrm>
          <a:prstGeom prst="rect">
            <a:avLst/>
          </a:prstGeom>
        </p:spPr>
        <p:txBody>
          <a:bodyPr lIns="0" tIns="0" rIns="0" bIns="0" rtlCol="0" anchor="t">
            <a:spAutoFit/>
          </a:bodyPr>
          <a:lstStyle/>
          <a:p>
            <a:pPr marL="0" lvl="0" indent="0" algn="l">
              <a:lnSpc>
                <a:spcPts val="7000"/>
              </a:lnSpc>
              <a:spcBef>
                <a:spcPct val="0"/>
              </a:spcBef>
            </a:pPr>
            <a:r>
              <a:rPr lang="en-US" sz="5000" b="1" i="1">
                <a:solidFill>
                  <a:srgbClr val="0F4662"/>
                </a:solidFill>
                <a:latin typeface="Times New Roman Bold Italics"/>
                <a:ea typeface="Times New Roman Bold Italics"/>
                <a:cs typeface="Times New Roman Bold Italics"/>
                <a:sym typeface="Times New Roman Bold Italics"/>
              </a:rPr>
              <a:t>Vision Transformers</a:t>
            </a:r>
          </a:p>
        </p:txBody>
      </p:sp>
      <p:sp>
        <p:nvSpPr>
          <p:cNvPr id="3" name="TextBox 3"/>
          <p:cNvSpPr txBox="1"/>
          <p:nvPr/>
        </p:nvSpPr>
        <p:spPr>
          <a:xfrm>
            <a:off x="1558894" y="3328934"/>
            <a:ext cx="14936522" cy="2778125"/>
          </a:xfrm>
          <a:prstGeom prst="rect">
            <a:avLst/>
          </a:prstGeom>
        </p:spPr>
        <p:txBody>
          <a:bodyPr lIns="0" tIns="0" rIns="0" bIns="0" rtlCol="0" anchor="t">
            <a:spAutoFit/>
          </a:bodyPr>
          <a:lstStyle/>
          <a:p>
            <a:pPr algn="just">
              <a:lnSpc>
                <a:spcPts val="4419"/>
              </a:lnSpc>
            </a:pPr>
            <a:r>
              <a:rPr lang="en-US" sz="2599">
                <a:solidFill>
                  <a:srgbClr val="0F4662"/>
                </a:solidFill>
                <a:latin typeface="Times New Roman"/>
                <a:ea typeface="Times New Roman"/>
                <a:cs typeface="Times New Roman"/>
                <a:sym typeface="Times New Roman"/>
              </a:rPr>
              <a:t>Through extensive research, we found that Vision Transformer (ViT) models have shown promising results in medical image analysis, particularly in Diabetic Retinopathy detection.</a:t>
            </a:r>
          </a:p>
          <a:p>
            <a:pPr marL="561339" lvl="1" indent="-280669" algn="l">
              <a:lnSpc>
                <a:spcPts val="4419"/>
              </a:lnSpc>
              <a:buFont typeface="Arial"/>
              <a:buChar char="•"/>
            </a:pPr>
            <a:r>
              <a:rPr lang="en-US" sz="2599">
                <a:solidFill>
                  <a:srgbClr val="0F4662"/>
                </a:solidFill>
                <a:latin typeface="Times New Roman"/>
                <a:ea typeface="Times New Roman"/>
                <a:cs typeface="Times New Roman"/>
                <a:sym typeface="Times New Roman"/>
              </a:rPr>
              <a:t>Effective in handling complex retinal structures.</a:t>
            </a:r>
          </a:p>
          <a:p>
            <a:pPr marL="561339" lvl="1" indent="-280669" algn="l">
              <a:lnSpc>
                <a:spcPts val="4419"/>
              </a:lnSpc>
              <a:buFont typeface="Arial"/>
              <a:buChar char="•"/>
            </a:pPr>
            <a:r>
              <a:rPr lang="en-US" sz="2599">
                <a:solidFill>
                  <a:srgbClr val="0F4662"/>
                </a:solidFill>
                <a:latin typeface="Times New Roman"/>
                <a:ea typeface="Times New Roman"/>
                <a:cs typeface="Times New Roman"/>
                <a:sym typeface="Times New Roman"/>
              </a:rPr>
              <a:t>Outperforms CNNs when trained on large datasets.</a:t>
            </a:r>
          </a:p>
          <a:p>
            <a:pPr marL="561339" lvl="1" indent="-280669" algn="l">
              <a:lnSpc>
                <a:spcPts val="4419"/>
              </a:lnSpc>
              <a:buFont typeface="Arial"/>
              <a:buChar char="•"/>
            </a:pPr>
            <a:r>
              <a:rPr lang="en-US" sz="2599">
                <a:solidFill>
                  <a:srgbClr val="0F4662"/>
                </a:solidFill>
                <a:latin typeface="Times New Roman"/>
                <a:ea typeface="Times New Roman"/>
                <a:cs typeface="Times New Roman"/>
                <a:sym typeface="Times New Roman"/>
              </a:rPr>
              <a:t>Can be adapted for multi-class classification of DR stages.</a:t>
            </a:r>
          </a:p>
        </p:txBody>
      </p:sp>
      <p:sp>
        <p:nvSpPr>
          <p:cNvPr id="4" name="TextBox 4"/>
          <p:cNvSpPr txBox="1"/>
          <p:nvPr/>
        </p:nvSpPr>
        <p:spPr>
          <a:xfrm>
            <a:off x="1558894" y="2753245"/>
            <a:ext cx="6938067" cy="561975"/>
          </a:xfrm>
          <a:prstGeom prst="rect">
            <a:avLst/>
          </a:prstGeom>
        </p:spPr>
        <p:txBody>
          <a:bodyPr lIns="0" tIns="0" rIns="0" bIns="0" rtlCol="0" anchor="t">
            <a:spAutoFit/>
          </a:bodyPr>
          <a:lstStyle/>
          <a:p>
            <a:pPr marL="0" lvl="0" indent="0" algn="l">
              <a:lnSpc>
                <a:spcPts val="4199"/>
              </a:lnSpc>
              <a:spcBef>
                <a:spcPct val="0"/>
              </a:spcBef>
            </a:pPr>
            <a:r>
              <a:rPr lang="en-US" sz="2999" b="1">
                <a:solidFill>
                  <a:srgbClr val="0F4662"/>
                </a:solidFill>
                <a:latin typeface="Times New Roman Bold"/>
                <a:ea typeface="Times New Roman Bold"/>
                <a:cs typeface="Times New Roman Bold"/>
                <a:sym typeface="Times New Roman Bold"/>
              </a:rPr>
              <a:t>Current scenario: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3576443" y="2388455"/>
            <a:ext cx="10684913" cy="6050332"/>
          </a:xfrm>
          <a:custGeom>
            <a:avLst/>
            <a:gdLst/>
            <a:ahLst/>
            <a:cxnLst/>
            <a:rect l="l" t="t" r="r" b="b"/>
            <a:pathLst>
              <a:path w="10684913" h="6050332">
                <a:moveTo>
                  <a:pt x="0" y="0"/>
                </a:moveTo>
                <a:lnTo>
                  <a:pt x="10684913" y="0"/>
                </a:lnTo>
                <a:lnTo>
                  <a:pt x="10684913" y="6050331"/>
                </a:lnTo>
                <a:lnTo>
                  <a:pt x="0" y="6050331"/>
                </a:lnTo>
                <a:lnTo>
                  <a:pt x="0" y="0"/>
                </a:lnTo>
                <a:close/>
              </a:path>
            </a:pathLst>
          </a:custGeom>
          <a:blipFill>
            <a:blip r:embed="rId2"/>
            <a:stretch>
              <a:fillRect/>
            </a:stretch>
          </a:blipFill>
        </p:spPr>
      </p:sp>
      <p:sp>
        <p:nvSpPr>
          <p:cNvPr id="3" name="TextBox 3"/>
          <p:cNvSpPr txBox="1"/>
          <p:nvPr/>
        </p:nvSpPr>
        <p:spPr>
          <a:xfrm>
            <a:off x="1095837" y="828675"/>
            <a:ext cx="12122480" cy="991870"/>
          </a:xfrm>
          <a:prstGeom prst="rect">
            <a:avLst/>
          </a:prstGeom>
        </p:spPr>
        <p:txBody>
          <a:bodyPr lIns="0" tIns="0" rIns="0" bIns="0" rtlCol="0" anchor="t">
            <a:spAutoFit/>
          </a:bodyPr>
          <a:lstStyle/>
          <a:p>
            <a:pPr marL="0" lvl="0" indent="0" algn="l">
              <a:lnSpc>
                <a:spcPts val="7279"/>
              </a:lnSpc>
              <a:spcBef>
                <a:spcPct val="0"/>
              </a:spcBef>
            </a:pPr>
            <a:r>
              <a:rPr lang="en-US" sz="5199" b="1" i="1">
                <a:solidFill>
                  <a:srgbClr val="0F4662"/>
                </a:solidFill>
                <a:latin typeface="Times New Roman Bold Italics"/>
                <a:ea typeface="Times New Roman Bold Italics"/>
                <a:cs typeface="Times New Roman Bold Italics"/>
                <a:sym typeface="Times New Roman Bold Italics"/>
              </a:rPr>
              <a:t>Vision Trasnformers Workflow</a:t>
            </a:r>
          </a:p>
        </p:txBody>
      </p:sp>
      <p:sp>
        <p:nvSpPr>
          <p:cNvPr id="4" name="TextBox 4"/>
          <p:cNvSpPr txBox="1"/>
          <p:nvPr/>
        </p:nvSpPr>
        <p:spPr>
          <a:xfrm>
            <a:off x="2255103" y="8677275"/>
            <a:ext cx="13777794" cy="581025"/>
          </a:xfrm>
          <a:prstGeom prst="rect">
            <a:avLst/>
          </a:prstGeom>
        </p:spPr>
        <p:txBody>
          <a:bodyPr lIns="0" tIns="0" rIns="0" bIns="0" rtlCol="0" anchor="t">
            <a:spAutoFit/>
          </a:bodyPr>
          <a:lstStyle/>
          <a:p>
            <a:pPr algn="ctr">
              <a:lnSpc>
                <a:spcPts val="4200"/>
              </a:lnSpc>
              <a:spcBef>
                <a:spcPct val="0"/>
              </a:spcBef>
            </a:pPr>
            <a:r>
              <a:rPr lang="en-US" sz="3000" b="1">
                <a:solidFill>
                  <a:srgbClr val="000000"/>
                </a:solidFill>
                <a:latin typeface="Times New Roman Bold"/>
                <a:ea typeface="Times New Roman Bold"/>
                <a:cs typeface="Times New Roman Bold"/>
                <a:sym typeface="Times New Roman Bold"/>
              </a:rPr>
              <a:t>Image → Patches → Embeddings → Transformer Encoder → MLP Head → Diagnosis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BE5EA"/>
        </a:solidFill>
        <a:effectLst/>
      </p:bgPr>
    </p:bg>
    <p:spTree>
      <p:nvGrpSpPr>
        <p:cNvPr id="1" name=""/>
        <p:cNvGrpSpPr/>
        <p:nvPr/>
      </p:nvGrpSpPr>
      <p:grpSpPr>
        <a:xfrm>
          <a:off x="0" y="0"/>
          <a:ext cx="0" cy="0"/>
          <a:chOff x="0" y="0"/>
          <a:chExt cx="0" cy="0"/>
        </a:xfrm>
      </p:grpSpPr>
      <p:sp>
        <p:nvSpPr>
          <p:cNvPr id="2" name="Freeform 2"/>
          <p:cNvSpPr/>
          <p:nvPr/>
        </p:nvSpPr>
        <p:spPr>
          <a:xfrm>
            <a:off x="9144000" y="3095502"/>
            <a:ext cx="8875598" cy="4514390"/>
          </a:xfrm>
          <a:custGeom>
            <a:avLst/>
            <a:gdLst/>
            <a:ahLst/>
            <a:cxnLst/>
            <a:rect l="l" t="t" r="r" b="b"/>
            <a:pathLst>
              <a:path w="8875598" h="4514390">
                <a:moveTo>
                  <a:pt x="0" y="0"/>
                </a:moveTo>
                <a:lnTo>
                  <a:pt x="8875598" y="0"/>
                </a:lnTo>
                <a:lnTo>
                  <a:pt x="8875598" y="4514390"/>
                </a:lnTo>
                <a:lnTo>
                  <a:pt x="0" y="4514390"/>
                </a:lnTo>
                <a:lnTo>
                  <a:pt x="0" y="0"/>
                </a:lnTo>
                <a:close/>
              </a:path>
            </a:pathLst>
          </a:custGeom>
          <a:blipFill>
            <a:blip r:embed="rId2"/>
            <a:stretch>
              <a:fillRect/>
            </a:stretch>
          </a:blipFill>
        </p:spPr>
      </p:sp>
      <p:sp>
        <p:nvSpPr>
          <p:cNvPr id="3" name="Freeform 3"/>
          <p:cNvSpPr/>
          <p:nvPr/>
        </p:nvSpPr>
        <p:spPr>
          <a:xfrm>
            <a:off x="386700" y="3095502"/>
            <a:ext cx="8548931" cy="4396593"/>
          </a:xfrm>
          <a:custGeom>
            <a:avLst/>
            <a:gdLst/>
            <a:ahLst/>
            <a:cxnLst/>
            <a:rect l="l" t="t" r="r" b="b"/>
            <a:pathLst>
              <a:path w="8548931" h="4396593">
                <a:moveTo>
                  <a:pt x="0" y="0"/>
                </a:moveTo>
                <a:lnTo>
                  <a:pt x="8548931" y="0"/>
                </a:lnTo>
                <a:lnTo>
                  <a:pt x="8548931" y="4396593"/>
                </a:lnTo>
                <a:lnTo>
                  <a:pt x="0" y="4396593"/>
                </a:lnTo>
                <a:lnTo>
                  <a:pt x="0" y="0"/>
                </a:lnTo>
                <a:close/>
              </a:path>
            </a:pathLst>
          </a:custGeom>
          <a:blipFill>
            <a:blip r:embed="rId3"/>
            <a:stretch>
              <a:fillRect/>
            </a:stretch>
          </a:blipFill>
        </p:spPr>
      </p:sp>
      <p:sp>
        <p:nvSpPr>
          <p:cNvPr id="4" name="TextBox 4"/>
          <p:cNvSpPr txBox="1"/>
          <p:nvPr/>
        </p:nvSpPr>
        <p:spPr>
          <a:xfrm>
            <a:off x="1028700" y="504459"/>
            <a:ext cx="10326591" cy="1024890"/>
          </a:xfrm>
          <a:prstGeom prst="rect">
            <a:avLst/>
          </a:prstGeom>
        </p:spPr>
        <p:txBody>
          <a:bodyPr lIns="0" tIns="0" rIns="0" bIns="0" rtlCol="0" anchor="t">
            <a:spAutoFit/>
          </a:bodyPr>
          <a:lstStyle/>
          <a:p>
            <a:pPr marL="0" lvl="0" indent="0" algn="l">
              <a:lnSpc>
                <a:spcPts val="7559"/>
              </a:lnSpc>
              <a:spcBef>
                <a:spcPct val="0"/>
              </a:spcBef>
            </a:pPr>
            <a:r>
              <a:rPr lang="en-US" sz="5400" b="1" i="1">
                <a:solidFill>
                  <a:srgbClr val="0F4662"/>
                </a:solidFill>
                <a:latin typeface="Times New Roman Bold Italics"/>
                <a:ea typeface="Times New Roman Bold Italics"/>
                <a:cs typeface="Times New Roman Bold Italics"/>
                <a:sym typeface="Times New Roman Bold Italics"/>
              </a:rPr>
              <a:t>Vision Transformers analysis</a:t>
            </a:r>
          </a:p>
        </p:txBody>
      </p:sp>
      <p:sp>
        <p:nvSpPr>
          <p:cNvPr id="5" name="TextBox 5"/>
          <p:cNvSpPr txBox="1"/>
          <p:nvPr/>
        </p:nvSpPr>
        <p:spPr>
          <a:xfrm>
            <a:off x="820331" y="1613061"/>
            <a:ext cx="16230600" cy="1657350"/>
          </a:xfrm>
          <a:prstGeom prst="rect">
            <a:avLst/>
          </a:prstGeom>
        </p:spPr>
        <p:txBody>
          <a:bodyPr lIns="0" tIns="0" rIns="0" bIns="0" rtlCol="0" anchor="t">
            <a:spAutoFit/>
          </a:bodyPr>
          <a:lstStyle/>
          <a:p>
            <a:pPr algn="l">
              <a:lnSpc>
                <a:spcPts val="4419"/>
              </a:lnSpc>
            </a:pPr>
            <a:r>
              <a:rPr lang="en-US" sz="2599">
                <a:solidFill>
                  <a:srgbClr val="0F4662"/>
                </a:solidFill>
                <a:latin typeface="Times New Roman"/>
                <a:ea typeface="Times New Roman"/>
                <a:cs typeface="Times New Roman"/>
                <a:sym typeface="Times New Roman"/>
              </a:rPr>
              <a:t>The ViT Transformer model was implemented on the APTOS dataset, yielding critical insights and performance metrics that define the project's analytical outcomes.</a:t>
            </a:r>
          </a:p>
          <a:p>
            <a:pPr marL="0" lvl="0" indent="0" algn="l">
              <a:lnSpc>
                <a:spcPts val="4249"/>
              </a:lnSpc>
            </a:pPr>
            <a:endParaRPr lang="en-US" sz="2599">
              <a:solidFill>
                <a:srgbClr val="0F4662"/>
              </a:solidFill>
              <a:latin typeface="Times New Roman"/>
              <a:ea typeface="Times New Roman"/>
              <a:cs typeface="Times New Roman"/>
              <a:sym typeface="Times New Roman"/>
            </a:endParaRPr>
          </a:p>
        </p:txBody>
      </p:sp>
      <p:sp>
        <p:nvSpPr>
          <p:cNvPr id="6" name="TextBox 6"/>
          <p:cNvSpPr txBox="1"/>
          <p:nvPr/>
        </p:nvSpPr>
        <p:spPr>
          <a:xfrm>
            <a:off x="1114753" y="7790867"/>
            <a:ext cx="15641756" cy="1982470"/>
          </a:xfrm>
          <a:prstGeom prst="rect">
            <a:avLst/>
          </a:prstGeom>
        </p:spPr>
        <p:txBody>
          <a:bodyPr lIns="0" tIns="0" rIns="0" bIns="0" rtlCol="0" anchor="t">
            <a:spAutoFit/>
          </a:bodyPr>
          <a:lstStyle/>
          <a:p>
            <a:pPr algn="l">
              <a:lnSpc>
                <a:spcPts val="3079"/>
              </a:lnSpc>
              <a:spcBef>
                <a:spcPct val="0"/>
              </a:spcBef>
            </a:pPr>
            <a:r>
              <a:rPr lang="en-US" sz="2199">
                <a:solidFill>
                  <a:srgbClr val="0F4662"/>
                </a:solidFill>
                <a:latin typeface="Times New Roman"/>
                <a:ea typeface="Times New Roman"/>
                <a:cs typeface="Times New Roman"/>
                <a:sym typeface="Times New Roman"/>
              </a:rPr>
              <a:t>Class 0 – No DR                                             Class 3 – Severe NPDR,</a:t>
            </a:r>
          </a:p>
          <a:p>
            <a:pPr algn="l">
              <a:lnSpc>
                <a:spcPts val="3079"/>
              </a:lnSpc>
              <a:spcBef>
                <a:spcPct val="0"/>
              </a:spcBef>
            </a:pPr>
            <a:r>
              <a:rPr lang="en-US" sz="2199">
                <a:solidFill>
                  <a:srgbClr val="0F4662"/>
                </a:solidFill>
                <a:latin typeface="Times New Roman"/>
                <a:ea typeface="Times New Roman"/>
                <a:cs typeface="Times New Roman"/>
                <a:sym typeface="Times New Roman"/>
              </a:rPr>
              <a:t>Class 1 – Mild NPDR                                    Class 4 – Proliferative DR</a:t>
            </a:r>
          </a:p>
          <a:p>
            <a:pPr algn="l">
              <a:lnSpc>
                <a:spcPts val="3079"/>
              </a:lnSpc>
              <a:spcBef>
                <a:spcPct val="0"/>
              </a:spcBef>
            </a:pPr>
            <a:r>
              <a:rPr lang="en-US" sz="2199">
                <a:solidFill>
                  <a:srgbClr val="0F4662"/>
                </a:solidFill>
                <a:latin typeface="Times New Roman"/>
                <a:ea typeface="Times New Roman"/>
                <a:cs typeface="Times New Roman"/>
                <a:sym typeface="Times New Roman"/>
              </a:rPr>
              <a:t>Class 2 – Moderate NPDR                            NPDR -  Non-Proliferative Diabetic Retinopathy.</a:t>
            </a:r>
          </a:p>
          <a:p>
            <a:pPr algn="l">
              <a:lnSpc>
                <a:spcPts val="3079"/>
              </a:lnSpc>
              <a:spcBef>
                <a:spcPct val="0"/>
              </a:spcBef>
            </a:pPr>
            <a:r>
              <a:rPr lang="en-US" sz="2199">
                <a:solidFill>
                  <a:srgbClr val="0F4662"/>
                </a:solidFill>
                <a:latin typeface="Times New Roman"/>
                <a:ea typeface="Times New Roman"/>
                <a:cs typeface="Times New Roman"/>
                <a:sym typeface="Times New Roman"/>
              </a:rPr>
              <a:t> </a:t>
            </a:r>
          </a:p>
          <a:p>
            <a:pPr algn="l">
              <a:lnSpc>
                <a:spcPts val="3079"/>
              </a:lnSpc>
              <a:spcBef>
                <a:spcPct val="0"/>
              </a:spcBef>
            </a:pPr>
            <a:r>
              <a:rPr lang="en-US" sz="2199">
                <a:solidFill>
                  <a:srgbClr val="0F4662"/>
                </a:solidFill>
                <a:latin typeface="Times New Roman"/>
                <a:ea typeface="Times New Roman"/>
                <a:cs typeface="Times New Roman"/>
                <a:sym typeface="Times New Roman"/>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30060" y="790575"/>
            <a:ext cx="18141649" cy="1152525"/>
          </a:xfrm>
          <a:prstGeom prst="rect">
            <a:avLst/>
          </a:prstGeom>
        </p:spPr>
        <p:txBody>
          <a:bodyPr lIns="0" tIns="0" rIns="0" bIns="0" rtlCol="0" anchor="t">
            <a:spAutoFit/>
          </a:bodyPr>
          <a:lstStyle/>
          <a:p>
            <a:pPr algn="l">
              <a:lnSpc>
                <a:spcPts val="8400"/>
              </a:lnSpc>
            </a:pPr>
            <a:r>
              <a:rPr lang="en-US" sz="6000" b="1" i="1">
                <a:solidFill>
                  <a:srgbClr val="0F4662"/>
                </a:solidFill>
                <a:latin typeface="Times New Roman Bold Italics"/>
                <a:ea typeface="Times New Roman Bold Italics"/>
                <a:cs typeface="Times New Roman Bold Italics"/>
                <a:sym typeface="Times New Roman Bold Italics"/>
              </a:rPr>
              <a:t>Constraints of Vision Transformer</a:t>
            </a:r>
          </a:p>
        </p:txBody>
      </p:sp>
      <p:sp>
        <p:nvSpPr>
          <p:cNvPr id="3" name="TextBox 3"/>
          <p:cNvSpPr txBox="1"/>
          <p:nvPr/>
        </p:nvSpPr>
        <p:spPr>
          <a:xfrm>
            <a:off x="1586258" y="2537811"/>
            <a:ext cx="16034286" cy="5111115"/>
          </a:xfrm>
          <a:prstGeom prst="rect">
            <a:avLst/>
          </a:prstGeom>
        </p:spPr>
        <p:txBody>
          <a:bodyPr lIns="0" tIns="0" rIns="0" bIns="0" rtlCol="0" anchor="t">
            <a:spAutoFit/>
          </a:bodyPr>
          <a:lstStyle/>
          <a:p>
            <a:pPr algn="just">
              <a:lnSpc>
                <a:spcPts val="5039"/>
              </a:lnSpc>
            </a:pPr>
            <a:r>
              <a:rPr lang="en-US" sz="2799">
                <a:solidFill>
                  <a:srgbClr val="0F4662"/>
                </a:solidFill>
                <a:latin typeface="Times New Roman"/>
                <a:ea typeface="Times New Roman"/>
                <a:cs typeface="Times New Roman"/>
                <a:sym typeface="Times New Roman"/>
              </a:rPr>
              <a:t>Vision Transformers (ViT) have shown promising results in many computer vision tasks, including medical imaging like diabetic retinopathy (DR) detection. But there are some limitations in this model.</a:t>
            </a:r>
          </a:p>
          <a:p>
            <a:pPr marL="604519" lvl="1" indent="-302260" algn="just">
              <a:lnSpc>
                <a:spcPts val="5039"/>
              </a:lnSpc>
              <a:buFont typeface="Arial"/>
              <a:buChar char="•"/>
            </a:pPr>
            <a:r>
              <a:rPr lang="en-US" sz="2799">
                <a:solidFill>
                  <a:srgbClr val="0F4662"/>
                </a:solidFill>
                <a:latin typeface="Times New Roman"/>
                <a:ea typeface="Times New Roman"/>
                <a:cs typeface="Times New Roman"/>
                <a:sym typeface="Times New Roman"/>
              </a:rPr>
              <a:t>ViT need large labeled datasets to generalize well due to their lack of inductive biases.</a:t>
            </a:r>
          </a:p>
          <a:p>
            <a:pPr marL="604519" lvl="1" indent="-302260" algn="just">
              <a:lnSpc>
                <a:spcPts val="5039"/>
              </a:lnSpc>
              <a:buFont typeface="Arial"/>
              <a:buChar char="•"/>
            </a:pPr>
            <a:r>
              <a:rPr lang="en-US" sz="2799">
                <a:solidFill>
                  <a:srgbClr val="0F4662"/>
                </a:solidFill>
                <a:latin typeface="Times New Roman"/>
                <a:ea typeface="Times New Roman"/>
                <a:cs typeface="Times New Roman"/>
                <a:sym typeface="Times New Roman"/>
              </a:rPr>
              <a:t> APTOS dataset (~3,662 images) is relatively small for ViT, leading to overfitting.</a:t>
            </a:r>
          </a:p>
          <a:p>
            <a:pPr marL="604519" lvl="1" indent="-302260" algn="just">
              <a:lnSpc>
                <a:spcPts val="5039"/>
              </a:lnSpc>
              <a:buFont typeface="Arial"/>
              <a:buChar char="•"/>
            </a:pPr>
            <a:r>
              <a:rPr lang="en-US" sz="2799">
                <a:solidFill>
                  <a:srgbClr val="0F4662"/>
                </a:solidFill>
                <a:latin typeface="Times New Roman"/>
                <a:ea typeface="Times New Roman"/>
                <a:cs typeface="Times New Roman"/>
                <a:sym typeface="Times New Roman"/>
              </a:rPr>
              <a:t>ViT struggles to capture fine-grained local features like microaneurysms and hemorrhages which are crucial in DR detection.  </a:t>
            </a:r>
          </a:p>
          <a:p>
            <a:pPr marL="604519" lvl="1" indent="-302260" algn="just">
              <a:lnSpc>
                <a:spcPts val="5039"/>
              </a:lnSpc>
              <a:buFont typeface="Arial"/>
              <a:buChar char="•"/>
            </a:pPr>
            <a:r>
              <a:rPr lang="en-US" sz="2799">
                <a:solidFill>
                  <a:srgbClr val="0F4662"/>
                </a:solidFill>
                <a:latin typeface="Times New Roman"/>
                <a:ea typeface="Times New Roman"/>
                <a:cs typeface="Times New Roman"/>
                <a:sym typeface="Times New Roman"/>
              </a:rPr>
              <a:t>Vision Transformers may miss finer details, reducing performance.</a:t>
            </a:r>
          </a:p>
          <a:p>
            <a:pPr marL="604519" lvl="1" indent="-302260" algn="just">
              <a:lnSpc>
                <a:spcPts val="5039"/>
              </a:lnSpc>
              <a:buFont typeface="Arial"/>
              <a:buChar char="•"/>
            </a:pPr>
            <a:r>
              <a:rPr lang="en-US" sz="2799">
                <a:solidFill>
                  <a:srgbClr val="0F4662"/>
                </a:solidFill>
                <a:latin typeface="Times New Roman"/>
                <a:ea typeface="Times New Roman"/>
                <a:cs typeface="Times New Roman"/>
                <a:sym typeface="Times New Roman"/>
              </a:rPr>
              <a:t>High memory usage due to global self-attention.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701694" y="1628232"/>
            <a:ext cx="16884612" cy="3150611"/>
          </a:xfrm>
          <a:custGeom>
            <a:avLst/>
            <a:gdLst/>
            <a:ahLst/>
            <a:cxnLst/>
            <a:rect l="l" t="t" r="r" b="b"/>
            <a:pathLst>
              <a:path w="16884612" h="3150611">
                <a:moveTo>
                  <a:pt x="0" y="0"/>
                </a:moveTo>
                <a:lnTo>
                  <a:pt x="16884612" y="0"/>
                </a:lnTo>
                <a:lnTo>
                  <a:pt x="16884612" y="3150611"/>
                </a:lnTo>
                <a:lnTo>
                  <a:pt x="0" y="3150611"/>
                </a:lnTo>
                <a:lnTo>
                  <a:pt x="0" y="0"/>
                </a:lnTo>
                <a:close/>
              </a:path>
            </a:pathLst>
          </a:custGeom>
          <a:blipFill>
            <a:blip r:embed="rId2"/>
            <a:stretch>
              <a:fillRect t="-4931" b="-4931"/>
            </a:stretch>
          </a:blipFill>
        </p:spPr>
      </p:sp>
      <p:sp>
        <p:nvSpPr>
          <p:cNvPr id="3" name="Freeform 3"/>
          <p:cNvSpPr/>
          <p:nvPr/>
        </p:nvSpPr>
        <p:spPr>
          <a:xfrm>
            <a:off x="12845493" y="5154561"/>
            <a:ext cx="2276128" cy="4551758"/>
          </a:xfrm>
          <a:custGeom>
            <a:avLst/>
            <a:gdLst/>
            <a:ahLst/>
            <a:cxnLst/>
            <a:rect l="l" t="t" r="r" b="b"/>
            <a:pathLst>
              <a:path w="2276128" h="4551758">
                <a:moveTo>
                  <a:pt x="0" y="0"/>
                </a:moveTo>
                <a:lnTo>
                  <a:pt x="2276128" y="0"/>
                </a:lnTo>
                <a:lnTo>
                  <a:pt x="2276128" y="4551758"/>
                </a:lnTo>
                <a:lnTo>
                  <a:pt x="0" y="4551758"/>
                </a:lnTo>
                <a:lnTo>
                  <a:pt x="0" y="0"/>
                </a:lnTo>
                <a:close/>
              </a:path>
            </a:pathLst>
          </a:custGeom>
          <a:blipFill>
            <a:blip r:embed="rId3"/>
            <a:stretch>
              <a:fillRect r="-988"/>
            </a:stretch>
          </a:blipFill>
        </p:spPr>
      </p:sp>
      <p:sp>
        <p:nvSpPr>
          <p:cNvPr id="4" name="AutoShape 4"/>
          <p:cNvSpPr/>
          <p:nvPr/>
        </p:nvSpPr>
        <p:spPr>
          <a:xfrm>
            <a:off x="12052146" y="7295380"/>
            <a:ext cx="793347" cy="0"/>
          </a:xfrm>
          <a:prstGeom prst="line">
            <a:avLst/>
          </a:prstGeom>
          <a:ln w="38100" cap="flat">
            <a:solidFill>
              <a:srgbClr val="000000"/>
            </a:solidFill>
            <a:prstDash val="solid"/>
            <a:headEnd type="none" w="sm" len="sm"/>
            <a:tailEnd type="arrow" w="med" len="sm"/>
          </a:ln>
        </p:spPr>
      </p:sp>
      <p:grpSp>
        <p:nvGrpSpPr>
          <p:cNvPr id="5" name="Group 5"/>
          <p:cNvGrpSpPr/>
          <p:nvPr/>
        </p:nvGrpSpPr>
        <p:grpSpPr>
          <a:xfrm>
            <a:off x="9523995" y="6221875"/>
            <a:ext cx="2528150" cy="2108911"/>
            <a:chOff x="0" y="0"/>
            <a:chExt cx="665850" cy="555433"/>
          </a:xfrm>
        </p:grpSpPr>
        <p:sp>
          <p:nvSpPr>
            <p:cNvPr id="6" name="Freeform 6"/>
            <p:cNvSpPr/>
            <p:nvPr/>
          </p:nvSpPr>
          <p:spPr>
            <a:xfrm>
              <a:off x="0" y="0"/>
              <a:ext cx="665850" cy="555433"/>
            </a:xfrm>
            <a:custGeom>
              <a:avLst/>
              <a:gdLst/>
              <a:ahLst/>
              <a:cxnLst/>
              <a:rect l="l" t="t" r="r" b="b"/>
              <a:pathLst>
                <a:path w="665850" h="555433">
                  <a:moveTo>
                    <a:pt x="0" y="0"/>
                  </a:moveTo>
                  <a:lnTo>
                    <a:pt x="665850" y="0"/>
                  </a:lnTo>
                  <a:lnTo>
                    <a:pt x="665850" y="555433"/>
                  </a:lnTo>
                  <a:lnTo>
                    <a:pt x="0" y="555433"/>
                  </a:lnTo>
                  <a:close/>
                </a:path>
              </a:pathLst>
            </a:custGeom>
            <a:solidFill>
              <a:srgbClr val="F6F0A3"/>
            </a:solidFill>
          </p:spPr>
        </p:sp>
        <p:sp>
          <p:nvSpPr>
            <p:cNvPr id="7" name="TextBox 7"/>
            <p:cNvSpPr txBox="1"/>
            <p:nvPr/>
          </p:nvSpPr>
          <p:spPr>
            <a:xfrm>
              <a:off x="0" y="-76200"/>
              <a:ext cx="665850" cy="631633"/>
            </a:xfrm>
            <a:prstGeom prst="rect">
              <a:avLst/>
            </a:prstGeom>
          </p:spPr>
          <p:txBody>
            <a:bodyPr lIns="50800" tIns="50800" rIns="50800" bIns="50800" rtlCol="0" anchor="ctr"/>
            <a:lstStyle/>
            <a:p>
              <a:pPr algn="ctr">
                <a:lnSpc>
                  <a:spcPts val="2520"/>
                </a:lnSpc>
              </a:pPr>
              <a:endParaRPr/>
            </a:p>
          </p:txBody>
        </p:sp>
      </p:grpSp>
      <p:sp>
        <p:nvSpPr>
          <p:cNvPr id="8" name="TextBox 8"/>
          <p:cNvSpPr txBox="1"/>
          <p:nvPr/>
        </p:nvSpPr>
        <p:spPr>
          <a:xfrm>
            <a:off x="1028700" y="411480"/>
            <a:ext cx="8048163" cy="1024890"/>
          </a:xfrm>
          <a:prstGeom prst="rect">
            <a:avLst/>
          </a:prstGeom>
        </p:spPr>
        <p:txBody>
          <a:bodyPr lIns="0" tIns="0" rIns="0" bIns="0" rtlCol="0" anchor="t">
            <a:spAutoFit/>
          </a:bodyPr>
          <a:lstStyle/>
          <a:p>
            <a:pPr marL="0" lvl="0" indent="0" algn="l">
              <a:lnSpc>
                <a:spcPts val="7559"/>
              </a:lnSpc>
              <a:spcBef>
                <a:spcPct val="0"/>
              </a:spcBef>
            </a:pPr>
            <a:r>
              <a:rPr lang="en-US" sz="5400" b="1" i="1">
                <a:solidFill>
                  <a:srgbClr val="0F4662"/>
                </a:solidFill>
                <a:latin typeface="Times New Roman Bold Italics"/>
                <a:ea typeface="Times New Roman Bold Italics"/>
                <a:cs typeface="Times New Roman Bold Italics"/>
                <a:sym typeface="Times New Roman Bold Italics"/>
              </a:rPr>
              <a:t>Swin Architecture</a:t>
            </a:r>
          </a:p>
        </p:txBody>
      </p:sp>
      <p:sp>
        <p:nvSpPr>
          <p:cNvPr id="9" name="TextBox 9"/>
          <p:cNvSpPr txBox="1"/>
          <p:nvPr/>
        </p:nvSpPr>
        <p:spPr>
          <a:xfrm>
            <a:off x="1028700" y="5877510"/>
            <a:ext cx="7188330" cy="2813049"/>
          </a:xfrm>
          <a:prstGeom prst="rect">
            <a:avLst/>
          </a:prstGeom>
        </p:spPr>
        <p:txBody>
          <a:bodyPr lIns="0" tIns="0" rIns="0" bIns="0" rtlCol="0" anchor="t">
            <a:spAutoFit/>
          </a:bodyPr>
          <a:lstStyle/>
          <a:p>
            <a:pPr algn="just">
              <a:lnSpc>
                <a:spcPts val="3740"/>
              </a:lnSpc>
              <a:spcBef>
                <a:spcPct val="0"/>
              </a:spcBef>
            </a:pPr>
            <a:r>
              <a:rPr lang="en-US" sz="2200">
                <a:solidFill>
                  <a:srgbClr val="0F4662"/>
                </a:solidFill>
                <a:latin typeface="Times New Roman"/>
                <a:ea typeface="Times New Roman"/>
                <a:cs typeface="Times New Roman"/>
                <a:sym typeface="Times New Roman"/>
              </a:rPr>
              <a:t>Swin Transformer is used in computer vision, based on transformer models by combining hierarchical structure and self attention mechanisms. Swin Transformers can serve as backbones for various computer vision architectures, excelling in tasks like image classification, object detection, and instance segmentation.</a:t>
            </a:r>
          </a:p>
        </p:txBody>
      </p:sp>
      <p:sp>
        <p:nvSpPr>
          <p:cNvPr id="10" name="TextBox 10"/>
          <p:cNvSpPr txBox="1"/>
          <p:nvPr/>
        </p:nvSpPr>
        <p:spPr>
          <a:xfrm>
            <a:off x="9804852" y="6863580"/>
            <a:ext cx="1966436" cy="739774"/>
          </a:xfrm>
          <a:prstGeom prst="rect">
            <a:avLst/>
          </a:prstGeom>
        </p:spPr>
        <p:txBody>
          <a:bodyPr lIns="0" tIns="0" rIns="0" bIns="0" rtlCol="0" anchor="t">
            <a:spAutoFit/>
          </a:bodyPr>
          <a:lstStyle/>
          <a:p>
            <a:pPr algn="ctr">
              <a:lnSpc>
                <a:spcPts val="2800"/>
              </a:lnSpc>
            </a:pPr>
            <a:r>
              <a:rPr lang="en-US" sz="2000" b="1">
                <a:solidFill>
                  <a:srgbClr val="0F4662"/>
                </a:solidFill>
                <a:latin typeface="Times New Roman Bold"/>
                <a:ea typeface="Times New Roman Bold"/>
                <a:cs typeface="Times New Roman Bold"/>
                <a:sym typeface="Times New Roman Bold"/>
              </a:rPr>
              <a:t>Swin Transformer </a:t>
            </a:r>
          </a:p>
          <a:p>
            <a:pPr algn="ctr">
              <a:lnSpc>
                <a:spcPts val="2800"/>
              </a:lnSpc>
            </a:pPr>
            <a:r>
              <a:rPr lang="en-US" sz="2000" b="1">
                <a:solidFill>
                  <a:srgbClr val="0F4662"/>
                </a:solidFill>
                <a:latin typeface="Times New Roman Bold"/>
                <a:ea typeface="Times New Roman Bold"/>
                <a:cs typeface="Times New Roman Bold"/>
                <a:sym typeface="Times New Roman Bold"/>
              </a:rPr>
              <a:t>Block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BE5EA"/>
        </a:solidFill>
        <a:effectLst/>
      </p:bgPr>
    </p:bg>
    <p:spTree>
      <p:nvGrpSpPr>
        <p:cNvPr id="1" name=""/>
        <p:cNvGrpSpPr/>
        <p:nvPr/>
      </p:nvGrpSpPr>
      <p:grpSpPr>
        <a:xfrm>
          <a:off x="0" y="0"/>
          <a:ext cx="0" cy="0"/>
          <a:chOff x="0" y="0"/>
          <a:chExt cx="0" cy="0"/>
        </a:xfrm>
      </p:grpSpPr>
      <p:sp>
        <p:nvSpPr>
          <p:cNvPr id="2" name="Freeform 2"/>
          <p:cNvSpPr/>
          <p:nvPr/>
        </p:nvSpPr>
        <p:spPr>
          <a:xfrm>
            <a:off x="1028700" y="2378429"/>
            <a:ext cx="7960894" cy="5970671"/>
          </a:xfrm>
          <a:custGeom>
            <a:avLst/>
            <a:gdLst/>
            <a:ahLst/>
            <a:cxnLst/>
            <a:rect l="l" t="t" r="r" b="b"/>
            <a:pathLst>
              <a:path w="7960894" h="5970671">
                <a:moveTo>
                  <a:pt x="0" y="0"/>
                </a:moveTo>
                <a:lnTo>
                  <a:pt x="7960894" y="0"/>
                </a:lnTo>
                <a:lnTo>
                  <a:pt x="7960894" y="5970671"/>
                </a:lnTo>
                <a:lnTo>
                  <a:pt x="0" y="5970671"/>
                </a:lnTo>
                <a:lnTo>
                  <a:pt x="0" y="0"/>
                </a:lnTo>
                <a:close/>
              </a:path>
            </a:pathLst>
          </a:custGeom>
          <a:blipFill>
            <a:blip r:embed="rId2"/>
            <a:stretch>
              <a:fillRect/>
            </a:stretch>
          </a:blipFill>
        </p:spPr>
      </p:sp>
      <p:sp>
        <p:nvSpPr>
          <p:cNvPr id="3" name="Freeform 3"/>
          <p:cNvSpPr/>
          <p:nvPr/>
        </p:nvSpPr>
        <p:spPr>
          <a:xfrm>
            <a:off x="9144000" y="2718963"/>
            <a:ext cx="8595026" cy="5630137"/>
          </a:xfrm>
          <a:custGeom>
            <a:avLst/>
            <a:gdLst/>
            <a:ahLst/>
            <a:cxnLst/>
            <a:rect l="l" t="t" r="r" b="b"/>
            <a:pathLst>
              <a:path w="8595026" h="5630137">
                <a:moveTo>
                  <a:pt x="0" y="0"/>
                </a:moveTo>
                <a:lnTo>
                  <a:pt x="8595026" y="0"/>
                </a:lnTo>
                <a:lnTo>
                  <a:pt x="8595026" y="5630137"/>
                </a:lnTo>
                <a:lnTo>
                  <a:pt x="0" y="5630137"/>
                </a:lnTo>
                <a:lnTo>
                  <a:pt x="0" y="0"/>
                </a:lnTo>
                <a:close/>
              </a:path>
            </a:pathLst>
          </a:custGeom>
          <a:blipFill>
            <a:blip r:embed="rId3"/>
            <a:stretch>
              <a:fillRect l="-970" t="-1541" r="-757" b="-1926"/>
            </a:stretch>
          </a:blipFill>
        </p:spPr>
      </p:sp>
      <p:sp>
        <p:nvSpPr>
          <p:cNvPr id="4" name="TextBox 4"/>
          <p:cNvSpPr txBox="1"/>
          <p:nvPr/>
        </p:nvSpPr>
        <p:spPr>
          <a:xfrm>
            <a:off x="-1866703" y="557158"/>
            <a:ext cx="14598752" cy="1152525"/>
          </a:xfrm>
          <a:prstGeom prst="rect">
            <a:avLst/>
          </a:prstGeom>
        </p:spPr>
        <p:txBody>
          <a:bodyPr lIns="0" tIns="0" rIns="0" bIns="0" rtlCol="0" anchor="t">
            <a:spAutoFit/>
          </a:bodyPr>
          <a:lstStyle/>
          <a:p>
            <a:pPr algn="ctr">
              <a:lnSpc>
                <a:spcPts val="8400"/>
              </a:lnSpc>
            </a:pPr>
            <a:r>
              <a:rPr lang="en-US" sz="6000" b="1" i="1">
                <a:solidFill>
                  <a:srgbClr val="0F4662"/>
                </a:solidFill>
                <a:latin typeface="Times New Roman Bold Italics"/>
                <a:ea typeface="Times New Roman Bold Italics"/>
                <a:cs typeface="Times New Roman Bold Italics"/>
                <a:sym typeface="Times New Roman Bold Italics"/>
              </a:rPr>
              <a:t>Swin Transformer analysis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892720" y="1062656"/>
            <a:ext cx="16502559" cy="1024890"/>
          </a:xfrm>
          <a:prstGeom prst="rect">
            <a:avLst/>
          </a:prstGeom>
        </p:spPr>
        <p:txBody>
          <a:bodyPr lIns="0" tIns="0" rIns="0" bIns="0" rtlCol="0" anchor="t">
            <a:spAutoFit/>
          </a:bodyPr>
          <a:lstStyle/>
          <a:p>
            <a:pPr algn="ctr">
              <a:lnSpc>
                <a:spcPts val="7559"/>
              </a:lnSpc>
            </a:pPr>
            <a:r>
              <a:rPr lang="en-US" sz="5400" b="1" i="1">
                <a:solidFill>
                  <a:srgbClr val="0F4662"/>
                </a:solidFill>
                <a:latin typeface="Times New Roman Bold Italics"/>
                <a:ea typeface="Times New Roman Bold Italics"/>
                <a:cs typeface="Times New Roman Bold Italics"/>
                <a:sym typeface="Times New Roman Bold Italics"/>
              </a:rPr>
              <a:t>QViT: Quantum-Enhanced Vision Transformer</a:t>
            </a:r>
          </a:p>
        </p:txBody>
      </p:sp>
      <p:sp>
        <p:nvSpPr>
          <p:cNvPr id="3" name="TextBox 3"/>
          <p:cNvSpPr txBox="1"/>
          <p:nvPr/>
        </p:nvSpPr>
        <p:spPr>
          <a:xfrm>
            <a:off x="1769830" y="2867025"/>
            <a:ext cx="14661300" cy="5111115"/>
          </a:xfrm>
          <a:prstGeom prst="rect">
            <a:avLst/>
          </a:prstGeom>
        </p:spPr>
        <p:txBody>
          <a:bodyPr lIns="0" tIns="0" rIns="0" bIns="0" rtlCol="0" anchor="t">
            <a:spAutoFit/>
          </a:bodyPr>
          <a:lstStyle/>
          <a:p>
            <a:pPr algn="just">
              <a:lnSpc>
                <a:spcPts val="5039"/>
              </a:lnSpc>
            </a:pPr>
            <a:r>
              <a:rPr lang="en-US" sz="2799">
                <a:solidFill>
                  <a:srgbClr val="000000"/>
                </a:solidFill>
                <a:latin typeface="Times New Roman"/>
                <a:ea typeface="Times New Roman"/>
                <a:cs typeface="Times New Roman"/>
                <a:sym typeface="Times New Roman"/>
              </a:rPr>
              <a:t>QViT: Quantum-Enhanced Vision Transformer is an emerging model in the field of quantum machine learning, which aims to combine the power of Vision Transformers (ViTs) with quantum computing principles to improve performance on computer vision tasks like image classification, segmentation, and medical image analysis.It consists if</a:t>
            </a:r>
          </a:p>
          <a:p>
            <a:pPr marL="604519" lvl="1" indent="-302260" algn="just">
              <a:lnSpc>
                <a:spcPts val="5039"/>
              </a:lnSpc>
              <a:buFont typeface="Arial"/>
              <a:buChar char="•"/>
            </a:pPr>
            <a:r>
              <a:rPr lang="en-US" sz="2799">
                <a:solidFill>
                  <a:srgbClr val="000000"/>
                </a:solidFill>
                <a:latin typeface="Times New Roman"/>
                <a:ea typeface="Times New Roman"/>
                <a:cs typeface="Times New Roman"/>
                <a:sym typeface="Times New Roman"/>
              </a:rPr>
              <a:t>Patch Embedding</a:t>
            </a:r>
          </a:p>
          <a:p>
            <a:pPr marL="604519" lvl="1" indent="-302260" algn="just">
              <a:lnSpc>
                <a:spcPts val="5039"/>
              </a:lnSpc>
              <a:buFont typeface="Arial"/>
              <a:buChar char="•"/>
            </a:pPr>
            <a:r>
              <a:rPr lang="en-US" sz="2799">
                <a:solidFill>
                  <a:srgbClr val="000000"/>
                </a:solidFill>
                <a:latin typeface="Times New Roman"/>
                <a:ea typeface="Times New Roman"/>
                <a:cs typeface="Times New Roman"/>
                <a:sym typeface="Times New Roman"/>
              </a:rPr>
              <a:t>Quantum-enhanced Encoding</a:t>
            </a:r>
          </a:p>
          <a:p>
            <a:pPr marL="604519" lvl="1" indent="-302260" algn="just">
              <a:lnSpc>
                <a:spcPts val="5039"/>
              </a:lnSpc>
              <a:buFont typeface="Arial"/>
              <a:buChar char="•"/>
            </a:pPr>
            <a:r>
              <a:rPr lang="en-US" sz="2799">
                <a:solidFill>
                  <a:srgbClr val="000000"/>
                </a:solidFill>
                <a:latin typeface="Times New Roman"/>
                <a:ea typeface="Times New Roman"/>
                <a:cs typeface="Times New Roman"/>
                <a:sym typeface="Times New Roman"/>
              </a:rPr>
              <a:t>Quantum Attention Mechanism</a:t>
            </a:r>
          </a:p>
          <a:p>
            <a:pPr marL="604519" lvl="1" indent="-302260" algn="just">
              <a:lnSpc>
                <a:spcPts val="5039"/>
              </a:lnSpc>
              <a:buFont typeface="Arial"/>
              <a:buChar char="•"/>
            </a:pPr>
            <a:r>
              <a:rPr lang="en-US" sz="2799">
                <a:solidFill>
                  <a:srgbClr val="000000"/>
                </a:solidFill>
                <a:latin typeface="Times New Roman"/>
                <a:ea typeface="Times New Roman"/>
                <a:cs typeface="Times New Roman"/>
                <a:sym typeface="Times New Roman"/>
              </a:rPr>
              <a:t>Hybrid Output Layer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818796" y="2698713"/>
            <a:ext cx="14650409" cy="4889574"/>
          </a:xfrm>
          <a:custGeom>
            <a:avLst/>
            <a:gdLst/>
            <a:ahLst/>
            <a:cxnLst/>
            <a:rect l="l" t="t" r="r" b="b"/>
            <a:pathLst>
              <a:path w="14650409" h="4889574">
                <a:moveTo>
                  <a:pt x="0" y="0"/>
                </a:moveTo>
                <a:lnTo>
                  <a:pt x="14650408" y="0"/>
                </a:lnTo>
                <a:lnTo>
                  <a:pt x="14650408" y="4889574"/>
                </a:lnTo>
                <a:lnTo>
                  <a:pt x="0" y="4889574"/>
                </a:lnTo>
                <a:lnTo>
                  <a:pt x="0" y="0"/>
                </a:lnTo>
                <a:close/>
              </a:path>
            </a:pathLst>
          </a:custGeom>
          <a:blipFill>
            <a:blip r:embed="rId2"/>
            <a:stretch>
              <a:fillRect/>
            </a:stretch>
          </a:blipFill>
        </p:spPr>
      </p:sp>
      <p:sp>
        <p:nvSpPr>
          <p:cNvPr id="3" name="TextBox 3"/>
          <p:cNvSpPr txBox="1"/>
          <p:nvPr/>
        </p:nvSpPr>
        <p:spPr>
          <a:xfrm>
            <a:off x="1028700" y="504459"/>
            <a:ext cx="12051713" cy="1024890"/>
          </a:xfrm>
          <a:prstGeom prst="rect">
            <a:avLst/>
          </a:prstGeom>
        </p:spPr>
        <p:txBody>
          <a:bodyPr lIns="0" tIns="0" rIns="0" bIns="0" rtlCol="0" anchor="t">
            <a:spAutoFit/>
          </a:bodyPr>
          <a:lstStyle/>
          <a:p>
            <a:pPr marL="0" lvl="0" indent="0" algn="l">
              <a:lnSpc>
                <a:spcPts val="7559"/>
              </a:lnSpc>
              <a:spcBef>
                <a:spcPct val="0"/>
              </a:spcBef>
            </a:pPr>
            <a:r>
              <a:rPr lang="en-US" sz="5400" b="1" i="1">
                <a:solidFill>
                  <a:srgbClr val="0F4662"/>
                </a:solidFill>
                <a:latin typeface="Times New Roman Bold Italics"/>
                <a:ea typeface="Times New Roman Bold Italics"/>
                <a:cs typeface="Times New Roman Bold Italics"/>
                <a:sym typeface="Times New Roman Bold Italics"/>
              </a:rPr>
              <a:t> Workflow of QViTDR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BE5EA"/>
        </a:solidFill>
        <a:effectLst/>
      </p:bgPr>
    </p:bg>
    <p:spTree>
      <p:nvGrpSpPr>
        <p:cNvPr id="1" name=""/>
        <p:cNvGrpSpPr/>
        <p:nvPr/>
      </p:nvGrpSpPr>
      <p:grpSpPr>
        <a:xfrm>
          <a:off x="0" y="0"/>
          <a:ext cx="0" cy="0"/>
          <a:chOff x="0" y="0"/>
          <a:chExt cx="0" cy="0"/>
        </a:xfrm>
      </p:grpSpPr>
      <p:sp>
        <p:nvSpPr>
          <p:cNvPr id="2" name="Freeform 2"/>
          <p:cNvSpPr/>
          <p:nvPr/>
        </p:nvSpPr>
        <p:spPr>
          <a:xfrm>
            <a:off x="628058" y="1028700"/>
            <a:ext cx="8671363" cy="4261430"/>
          </a:xfrm>
          <a:custGeom>
            <a:avLst/>
            <a:gdLst/>
            <a:ahLst/>
            <a:cxnLst/>
            <a:rect l="l" t="t" r="r" b="b"/>
            <a:pathLst>
              <a:path w="8671363" h="4261430">
                <a:moveTo>
                  <a:pt x="0" y="0"/>
                </a:moveTo>
                <a:lnTo>
                  <a:pt x="8671362" y="0"/>
                </a:lnTo>
                <a:lnTo>
                  <a:pt x="8671362" y="4261430"/>
                </a:lnTo>
                <a:lnTo>
                  <a:pt x="0" y="4261430"/>
                </a:lnTo>
                <a:lnTo>
                  <a:pt x="0" y="0"/>
                </a:lnTo>
                <a:close/>
              </a:path>
            </a:pathLst>
          </a:custGeom>
          <a:blipFill>
            <a:blip r:embed="rId2"/>
            <a:stretch>
              <a:fillRect t="-871" b="-871"/>
            </a:stretch>
          </a:blipFill>
        </p:spPr>
      </p:sp>
      <p:sp>
        <p:nvSpPr>
          <p:cNvPr id="3" name="Freeform 3"/>
          <p:cNvSpPr/>
          <p:nvPr/>
        </p:nvSpPr>
        <p:spPr>
          <a:xfrm>
            <a:off x="9559657" y="1028700"/>
            <a:ext cx="8522861" cy="4261430"/>
          </a:xfrm>
          <a:custGeom>
            <a:avLst/>
            <a:gdLst/>
            <a:ahLst/>
            <a:cxnLst/>
            <a:rect l="l" t="t" r="r" b="b"/>
            <a:pathLst>
              <a:path w="8522861" h="4261430">
                <a:moveTo>
                  <a:pt x="0" y="0"/>
                </a:moveTo>
                <a:lnTo>
                  <a:pt x="8522861" y="0"/>
                </a:lnTo>
                <a:lnTo>
                  <a:pt x="8522861" y="4261430"/>
                </a:lnTo>
                <a:lnTo>
                  <a:pt x="0" y="4261430"/>
                </a:lnTo>
                <a:lnTo>
                  <a:pt x="0" y="0"/>
                </a:lnTo>
                <a:close/>
              </a:path>
            </a:pathLst>
          </a:custGeom>
          <a:blipFill>
            <a:blip r:embed="rId3"/>
            <a:stretch>
              <a:fillRect/>
            </a:stretch>
          </a:blipFill>
        </p:spPr>
      </p:sp>
      <p:sp>
        <p:nvSpPr>
          <p:cNvPr id="4" name="TextBox 4"/>
          <p:cNvSpPr txBox="1"/>
          <p:nvPr/>
        </p:nvSpPr>
        <p:spPr>
          <a:xfrm>
            <a:off x="628058" y="5593873"/>
            <a:ext cx="8362772" cy="909320"/>
          </a:xfrm>
          <a:prstGeom prst="rect">
            <a:avLst/>
          </a:prstGeom>
        </p:spPr>
        <p:txBody>
          <a:bodyPr lIns="0" tIns="0" rIns="0" bIns="0" rtlCol="0" anchor="t">
            <a:spAutoFit/>
          </a:bodyPr>
          <a:lstStyle/>
          <a:p>
            <a:pPr algn="just">
              <a:lnSpc>
                <a:spcPts val="2380"/>
              </a:lnSpc>
              <a:spcBef>
                <a:spcPct val="0"/>
              </a:spcBef>
            </a:pPr>
            <a:r>
              <a:rPr lang="en-US" sz="1700">
                <a:solidFill>
                  <a:srgbClr val="000000"/>
                </a:solidFill>
                <a:latin typeface="Times New Roman"/>
                <a:ea typeface="Times New Roman"/>
                <a:cs typeface="Times New Roman"/>
                <a:sym typeface="Times New Roman"/>
              </a:rPr>
              <a:t>Here the proposed SimpleQViTDR model achieves the highest scores in Accuracy, Quadratic Weighted Kappa, and AUC, proving that it performs better than both ResNet-50 and EfficientNet-B4.</a:t>
            </a:r>
          </a:p>
        </p:txBody>
      </p:sp>
      <p:sp>
        <p:nvSpPr>
          <p:cNvPr id="5" name="TextBox 5"/>
          <p:cNvSpPr txBox="1"/>
          <p:nvPr/>
        </p:nvSpPr>
        <p:spPr>
          <a:xfrm>
            <a:off x="9856317" y="5593873"/>
            <a:ext cx="7929541" cy="909320"/>
          </a:xfrm>
          <a:prstGeom prst="rect">
            <a:avLst/>
          </a:prstGeom>
        </p:spPr>
        <p:txBody>
          <a:bodyPr lIns="0" tIns="0" rIns="0" bIns="0" rtlCol="0" anchor="t">
            <a:spAutoFit/>
          </a:bodyPr>
          <a:lstStyle/>
          <a:p>
            <a:pPr algn="just">
              <a:lnSpc>
                <a:spcPts val="2380"/>
              </a:lnSpc>
              <a:spcBef>
                <a:spcPct val="0"/>
              </a:spcBef>
            </a:pPr>
            <a:r>
              <a:rPr lang="en-US" sz="1700">
                <a:solidFill>
                  <a:srgbClr val="000000"/>
                </a:solidFill>
                <a:latin typeface="Times New Roman"/>
                <a:ea typeface="Times New Roman"/>
                <a:cs typeface="Times New Roman"/>
                <a:sym typeface="Times New Roman"/>
              </a:rPr>
              <a:t>It shows the ablation study, which helps understand the importance of each part of the model. When components like quantum features, network depth, or embedding dimensions are removed, the model's performance drops.</a:t>
            </a:r>
          </a:p>
        </p:txBody>
      </p:sp>
      <p:sp>
        <p:nvSpPr>
          <p:cNvPr id="6" name="TextBox 6"/>
          <p:cNvSpPr txBox="1"/>
          <p:nvPr/>
        </p:nvSpPr>
        <p:spPr>
          <a:xfrm>
            <a:off x="814748" y="6908072"/>
            <a:ext cx="7146591" cy="1602105"/>
          </a:xfrm>
          <a:prstGeom prst="rect">
            <a:avLst/>
          </a:prstGeom>
        </p:spPr>
        <p:txBody>
          <a:bodyPr lIns="0" tIns="0" rIns="0" bIns="0" rtlCol="0" anchor="t">
            <a:spAutoFit/>
          </a:bodyPr>
          <a:lstStyle/>
          <a:p>
            <a:pPr algn="just">
              <a:lnSpc>
                <a:spcPts val="2520"/>
              </a:lnSpc>
              <a:spcBef>
                <a:spcPct val="0"/>
              </a:spcBef>
            </a:pPr>
            <a:r>
              <a:rPr lang="en-US" sz="1800">
                <a:solidFill>
                  <a:srgbClr val="000000"/>
                </a:solidFill>
                <a:latin typeface="Times New Roman"/>
                <a:ea typeface="Times New Roman"/>
                <a:cs typeface="Times New Roman"/>
                <a:sym typeface="Times New Roman"/>
              </a:rPr>
              <a:t>Models (X-axis):                          </a:t>
            </a:r>
          </a:p>
          <a:p>
            <a:pPr marL="388622" lvl="1" indent="-194311" algn="just">
              <a:lnSpc>
                <a:spcPts val="2520"/>
              </a:lnSpc>
              <a:buFont typeface="Arial"/>
              <a:buChar char="•"/>
            </a:pPr>
            <a:r>
              <a:rPr lang="en-US" sz="1800">
                <a:solidFill>
                  <a:srgbClr val="000000"/>
                </a:solidFill>
                <a:latin typeface="Times New Roman"/>
                <a:ea typeface="Times New Roman"/>
                <a:cs typeface="Times New Roman"/>
                <a:sym typeface="Times New Roman"/>
              </a:rPr>
              <a:t>SimpleQViTDR (Ours)   </a:t>
            </a:r>
          </a:p>
          <a:p>
            <a:pPr marL="388622" lvl="1" indent="-194311" algn="just">
              <a:lnSpc>
                <a:spcPts val="2520"/>
              </a:lnSpc>
              <a:buFont typeface="Arial"/>
              <a:buChar char="•"/>
            </a:pPr>
            <a:r>
              <a:rPr lang="en-US" sz="1800">
                <a:solidFill>
                  <a:srgbClr val="000000"/>
                </a:solidFill>
                <a:latin typeface="Times New Roman"/>
                <a:ea typeface="Times New Roman"/>
                <a:cs typeface="Times New Roman"/>
                <a:sym typeface="Times New Roman"/>
              </a:rPr>
              <a:t>ResNet-50</a:t>
            </a:r>
          </a:p>
          <a:p>
            <a:pPr marL="388622" lvl="1" indent="-194311" algn="just">
              <a:lnSpc>
                <a:spcPts val="2520"/>
              </a:lnSpc>
              <a:buFont typeface="Arial"/>
              <a:buChar char="•"/>
            </a:pPr>
            <a:r>
              <a:rPr lang="en-US" sz="1800">
                <a:solidFill>
                  <a:srgbClr val="000000"/>
                </a:solidFill>
                <a:latin typeface="Times New Roman"/>
                <a:ea typeface="Times New Roman"/>
                <a:cs typeface="Times New Roman"/>
                <a:sym typeface="Times New Roman"/>
              </a:rPr>
              <a:t>EfficientNet-B4</a:t>
            </a:r>
          </a:p>
          <a:p>
            <a:pPr algn="just">
              <a:lnSpc>
                <a:spcPts val="2520"/>
              </a:lnSpc>
              <a:spcBef>
                <a:spcPct val="0"/>
              </a:spcBef>
            </a:pPr>
            <a:endParaRPr lang="en-US" sz="1800">
              <a:solidFill>
                <a:srgbClr val="000000"/>
              </a:solidFill>
              <a:latin typeface="Times New Roman"/>
              <a:ea typeface="Times New Roman"/>
              <a:cs typeface="Times New Roman"/>
              <a:sym typeface="Times New Roman"/>
            </a:endParaRPr>
          </a:p>
        </p:txBody>
      </p:sp>
      <p:sp>
        <p:nvSpPr>
          <p:cNvPr id="7" name="TextBox 7"/>
          <p:cNvSpPr txBox="1"/>
          <p:nvPr/>
        </p:nvSpPr>
        <p:spPr>
          <a:xfrm>
            <a:off x="4593776" y="6898547"/>
            <a:ext cx="3367564" cy="1444625"/>
          </a:xfrm>
          <a:prstGeom prst="rect">
            <a:avLst/>
          </a:prstGeom>
        </p:spPr>
        <p:txBody>
          <a:bodyPr lIns="0" tIns="0" rIns="0" bIns="0" rtlCol="0" anchor="t">
            <a:spAutoFit/>
          </a:bodyPr>
          <a:lstStyle/>
          <a:p>
            <a:pPr algn="just">
              <a:lnSpc>
                <a:spcPts val="2800"/>
              </a:lnSpc>
              <a:spcBef>
                <a:spcPct val="0"/>
              </a:spcBef>
            </a:pPr>
            <a:r>
              <a:rPr lang="en-US" sz="2000">
                <a:solidFill>
                  <a:srgbClr val="000000"/>
                </a:solidFill>
                <a:latin typeface="Times New Roman"/>
                <a:ea typeface="Times New Roman"/>
                <a:cs typeface="Times New Roman"/>
                <a:sym typeface="Times New Roman"/>
              </a:rPr>
              <a:t>Metrics :</a:t>
            </a:r>
          </a:p>
          <a:p>
            <a:pPr algn="just">
              <a:lnSpc>
                <a:spcPts val="2800"/>
              </a:lnSpc>
              <a:spcBef>
                <a:spcPct val="0"/>
              </a:spcBef>
            </a:pPr>
            <a:r>
              <a:rPr lang="en-US" sz="2000">
                <a:solidFill>
                  <a:srgbClr val="000000"/>
                </a:solidFill>
                <a:latin typeface="Times New Roman"/>
                <a:ea typeface="Times New Roman"/>
                <a:cs typeface="Times New Roman"/>
                <a:sym typeface="Times New Roman"/>
              </a:rPr>
              <a:t>🟦 Accuracy</a:t>
            </a:r>
          </a:p>
          <a:p>
            <a:pPr algn="just">
              <a:lnSpc>
                <a:spcPts val="2800"/>
              </a:lnSpc>
              <a:spcBef>
                <a:spcPct val="0"/>
              </a:spcBef>
            </a:pPr>
            <a:r>
              <a:rPr lang="en-US" sz="2000">
                <a:solidFill>
                  <a:srgbClr val="000000"/>
                </a:solidFill>
                <a:latin typeface="Times New Roman"/>
                <a:ea typeface="Times New Roman"/>
                <a:cs typeface="Times New Roman"/>
                <a:sym typeface="Times New Roman"/>
              </a:rPr>
              <a:t>🟧 Quadratic Weighted Kappa</a:t>
            </a:r>
          </a:p>
          <a:p>
            <a:pPr algn="just">
              <a:lnSpc>
                <a:spcPts val="2800"/>
              </a:lnSpc>
              <a:spcBef>
                <a:spcPct val="0"/>
              </a:spcBef>
            </a:pPr>
            <a:r>
              <a:rPr lang="en-US" sz="2000">
                <a:solidFill>
                  <a:srgbClr val="000000"/>
                </a:solidFill>
                <a:latin typeface="Times New Roman"/>
                <a:ea typeface="Times New Roman"/>
                <a:cs typeface="Times New Roman"/>
                <a:sym typeface="Times New Roman"/>
              </a:rPr>
              <a:t>🟩 AUC</a:t>
            </a:r>
          </a:p>
        </p:txBody>
      </p:sp>
      <p:sp>
        <p:nvSpPr>
          <p:cNvPr id="8" name="TextBox 8"/>
          <p:cNvSpPr txBox="1"/>
          <p:nvPr/>
        </p:nvSpPr>
        <p:spPr>
          <a:xfrm>
            <a:off x="9856317" y="6908072"/>
            <a:ext cx="3503533" cy="1602105"/>
          </a:xfrm>
          <a:prstGeom prst="rect">
            <a:avLst/>
          </a:prstGeom>
        </p:spPr>
        <p:txBody>
          <a:bodyPr lIns="0" tIns="0" rIns="0" bIns="0" rtlCol="0" anchor="t">
            <a:spAutoFit/>
          </a:bodyPr>
          <a:lstStyle/>
          <a:p>
            <a:pPr algn="just">
              <a:lnSpc>
                <a:spcPts val="2520"/>
              </a:lnSpc>
              <a:spcBef>
                <a:spcPct val="0"/>
              </a:spcBef>
            </a:pPr>
            <a:r>
              <a:rPr lang="en-US" sz="1800">
                <a:solidFill>
                  <a:srgbClr val="000000"/>
                </a:solidFill>
                <a:latin typeface="Times New Roman"/>
                <a:ea typeface="Times New Roman"/>
                <a:cs typeface="Times New Roman"/>
                <a:sym typeface="Times New Roman"/>
              </a:rPr>
              <a:t>Model Variants (X-axis):</a:t>
            </a:r>
          </a:p>
          <a:p>
            <a:pPr marL="388622" lvl="1" indent="-194311" algn="just">
              <a:lnSpc>
                <a:spcPts val="2520"/>
              </a:lnSpc>
              <a:buFont typeface="Arial"/>
              <a:buChar char="•"/>
            </a:pPr>
            <a:r>
              <a:rPr lang="en-US" sz="1800">
                <a:solidFill>
                  <a:srgbClr val="000000"/>
                </a:solidFill>
                <a:latin typeface="Times New Roman"/>
                <a:ea typeface="Times New Roman"/>
                <a:cs typeface="Times New Roman"/>
                <a:sym typeface="Times New Roman"/>
              </a:rPr>
              <a:t>Full Model</a:t>
            </a:r>
          </a:p>
          <a:p>
            <a:pPr marL="388622" lvl="1" indent="-194311" algn="just">
              <a:lnSpc>
                <a:spcPts val="2520"/>
              </a:lnSpc>
              <a:buFont typeface="Arial"/>
              <a:buChar char="•"/>
            </a:pPr>
            <a:r>
              <a:rPr lang="en-US" sz="1800">
                <a:solidFill>
                  <a:srgbClr val="000000"/>
                </a:solidFill>
                <a:latin typeface="Times New Roman"/>
                <a:ea typeface="Times New Roman"/>
                <a:cs typeface="Times New Roman"/>
                <a:sym typeface="Times New Roman"/>
              </a:rPr>
              <a:t>Without Quantum Components</a:t>
            </a:r>
          </a:p>
          <a:p>
            <a:pPr marL="388622" lvl="1" indent="-194311" algn="just">
              <a:lnSpc>
                <a:spcPts val="2520"/>
              </a:lnSpc>
              <a:buFont typeface="Arial"/>
              <a:buChar char="•"/>
            </a:pPr>
            <a:r>
              <a:rPr lang="en-US" sz="1800">
                <a:solidFill>
                  <a:srgbClr val="000000"/>
                </a:solidFill>
                <a:latin typeface="Times New Roman"/>
                <a:ea typeface="Times New Roman"/>
                <a:cs typeface="Times New Roman"/>
                <a:sym typeface="Times New Roman"/>
              </a:rPr>
              <a:t>Without Network Depth</a:t>
            </a:r>
          </a:p>
          <a:p>
            <a:pPr marL="388622" lvl="1" indent="-194311" algn="just">
              <a:lnSpc>
                <a:spcPts val="2520"/>
              </a:lnSpc>
              <a:buFont typeface="Arial"/>
              <a:buChar char="•"/>
            </a:pPr>
            <a:r>
              <a:rPr lang="en-US" sz="1800">
                <a:solidFill>
                  <a:srgbClr val="000000"/>
                </a:solidFill>
                <a:latin typeface="Times New Roman"/>
                <a:ea typeface="Times New Roman"/>
                <a:cs typeface="Times New Roman"/>
                <a:sym typeface="Times New Roman"/>
              </a:rPr>
              <a:t>Without Embedding Dimension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757728" y="2641055"/>
          <a:ext cx="8561324" cy="4565323"/>
        </p:xfrm>
        <a:graphic>
          <a:graphicData uri="http://schemas.openxmlformats.org/drawingml/2006/table">
            <a:tbl>
              <a:tblPr/>
              <a:tblGrid>
                <a:gridCol w="2328692">
                  <a:extLst>
                    <a:ext uri="{9D8B030D-6E8A-4147-A177-3AD203B41FA5}">
                      <a16:colId xmlns:a16="http://schemas.microsoft.com/office/drawing/2014/main" val="20000"/>
                    </a:ext>
                  </a:extLst>
                </a:gridCol>
                <a:gridCol w="1940554">
                  <a:extLst>
                    <a:ext uri="{9D8B030D-6E8A-4147-A177-3AD203B41FA5}">
                      <a16:colId xmlns:a16="http://schemas.microsoft.com/office/drawing/2014/main" val="20001"/>
                    </a:ext>
                  </a:extLst>
                </a:gridCol>
                <a:gridCol w="1940554">
                  <a:extLst>
                    <a:ext uri="{9D8B030D-6E8A-4147-A177-3AD203B41FA5}">
                      <a16:colId xmlns:a16="http://schemas.microsoft.com/office/drawing/2014/main" val="20002"/>
                    </a:ext>
                  </a:extLst>
                </a:gridCol>
                <a:gridCol w="2351524">
                  <a:extLst>
                    <a:ext uri="{9D8B030D-6E8A-4147-A177-3AD203B41FA5}">
                      <a16:colId xmlns:a16="http://schemas.microsoft.com/office/drawing/2014/main" val="20003"/>
                    </a:ext>
                  </a:extLst>
                </a:gridCol>
              </a:tblGrid>
              <a:tr h="1136556">
                <a:tc>
                  <a:txBody>
                    <a:bodyPr/>
                    <a:lstStyle/>
                    <a:p>
                      <a:pPr algn="ctr">
                        <a:lnSpc>
                          <a:spcPts val="2379"/>
                        </a:lnSpc>
                        <a:defRPr/>
                      </a:pPr>
                      <a:r>
                        <a:rPr lang="en-US" sz="1699">
                          <a:solidFill>
                            <a:srgbClr val="000000"/>
                          </a:solidFill>
                          <a:latin typeface="Times New Roman"/>
                          <a:ea typeface="Times New Roman"/>
                          <a:cs typeface="Times New Roman"/>
                          <a:sym typeface="Times New Roman"/>
                        </a:rPr>
                        <a:t>Model</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a:solidFill>
                            <a:srgbClr val="000000"/>
                          </a:solidFill>
                          <a:latin typeface="Times New Roman"/>
                          <a:ea typeface="Times New Roman"/>
                          <a:cs typeface="Times New Roman"/>
                          <a:sym typeface="Times New Roman"/>
                        </a:rPr>
                        <a:t>Feature Type</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a:solidFill>
                            <a:srgbClr val="000000"/>
                          </a:solidFill>
                          <a:latin typeface="Times New Roman"/>
                          <a:ea typeface="Times New Roman"/>
                          <a:cs typeface="Times New Roman"/>
                          <a:sym typeface="Times New Roman"/>
                        </a:rPr>
                        <a:t>Complexity</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a:solidFill>
                            <a:srgbClr val="000000"/>
                          </a:solidFill>
                          <a:latin typeface="Times New Roman"/>
                          <a:ea typeface="Times New Roman"/>
                          <a:cs typeface="Times New Roman"/>
                          <a:sym typeface="Times New Roman"/>
                        </a:rPr>
                        <a:t>Performance</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60842">
                <a:tc>
                  <a:txBody>
                    <a:bodyPr/>
                    <a:lstStyle/>
                    <a:p>
                      <a:pPr algn="ctr">
                        <a:lnSpc>
                          <a:spcPts val="2379"/>
                        </a:lnSpc>
                        <a:defRPr/>
                      </a:pPr>
                      <a:r>
                        <a:rPr lang="en-US" sz="1699">
                          <a:solidFill>
                            <a:srgbClr val="000000"/>
                          </a:solidFill>
                          <a:latin typeface="Times New Roman"/>
                          <a:ea typeface="Times New Roman"/>
                          <a:cs typeface="Times New Roman"/>
                          <a:sym typeface="Times New Roman"/>
                        </a:rPr>
                        <a:t>CNN</a:t>
                      </a:r>
                      <a:endParaRPr lang="en-US" sz="1100"/>
                    </a:p>
                    <a:p>
                      <a:pPr algn="ctr">
                        <a:lnSpc>
                          <a:spcPts val="2379"/>
                        </a:lnSpc>
                      </a:pPr>
                      <a:r>
                        <a:rPr lang="en-US" sz="1699">
                          <a:solidFill>
                            <a:srgbClr val="000000"/>
                          </a:solidFill>
                          <a:latin typeface="Times New Roman"/>
                          <a:ea typeface="Times New Roman"/>
                          <a:cs typeface="Times New Roman"/>
                          <a:sym typeface="Times New Roman"/>
                        </a:rPr>
                        <a:t>(ResNet,EfficientNet)</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a:solidFill>
                            <a:srgbClr val="000000"/>
                          </a:solidFill>
                          <a:latin typeface="Times New Roman"/>
                          <a:ea typeface="Times New Roman"/>
                          <a:cs typeface="Times New Roman"/>
                          <a:sym typeface="Times New Roman"/>
                        </a:rPr>
                        <a:t>Local features</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a:solidFill>
                            <a:srgbClr val="000000"/>
                          </a:solidFill>
                          <a:latin typeface="Times New Roman"/>
                          <a:ea typeface="Times New Roman"/>
                          <a:cs typeface="Times New Roman"/>
                          <a:sym typeface="Times New Roman"/>
                        </a:rPr>
                        <a:t>Medium</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a:solidFill>
                            <a:srgbClr val="000000"/>
                          </a:solidFill>
                          <a:latin typeface="Times New Roman"/>
                          <a:ea typeface="Times New Roman"/>
                          <a:cs typeface="Times New Roman"/>
                          <a:sym typeface="Times New Roman"/>
                        </a:rPr>
                        <a:t>Good</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60842">
                <a:tc>
                  <a:txBody>
                    <a:bodyPr/>
                    <a:lstStyle/>
                    <a:p>
                      <a:pPr algn="ctr">
                        <a:lnSpc>
                          <a:spcPts val="2379"/>
                        </a:lnSpc>
                        <a:defRPr/>
                      </a:pPr>
                      <a:r>
                        <a:rPr lang="en-US" sz="1699">
                          <a:solidFill>
                            <a:srgbClr val="000000"/>
                          </a:solidFill>
                          <a:latin typeface="Times New Roman"/>
                          <a:ea typeface="Times New Roman"/>
                          <a:cs typeface="Times New Roman"/>
                          <a:sym typeface="Times New Roman"/>
                        </a:rPr>
                        <a:t>Vision Transformers</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a:solidFill>
                            <a:srgbClr val="000000"/>
                          </a:solidFill>
                          <a:latin typeface="Times New Roman"/>
                          <a:ea typeface="Times New Roman"/>
                          <a:cs typeface="Times New Roman"/>
                          <a:sym typeface="Times New Roman"/>
                        </a:rPr>
                        <a:t>Global dependencies</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a:solidFill>
                            <a:srgbClr val="000000"/>
                          </a:solidFill>
                          <a:latin typeface="Times New Roman"/>
                          <a:ea typeface="Times New Roman"/>
                          <a:cs typeface="Times New Roman"/>
                          <a:sym typeface="Times New Roman"/>
                        </a:rPr>
                        <a:t>High</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a:solidFill>
                            <a:srgbClr val="000000"/>
                          </a:solidFill>
                          <a:latin typeface="Times New Roman"/>
                          <a:ea typeface="Times New Roman"/>
                          <a:cs typeface="Times New Roman"/>
                          <a:sym typeface="Times New Roman"/>
                        </a:rPr>
                        <a:t>Better</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75115">
                <a:tc>
                  <a:txBody>
                    <a:bodyPr/>
                    <a:lstStyle/>
                    <a:p>
                      <a:pPr algn="ctr">
                        <a:lnSpc>
                          <a:spcPts val="2379"/>
                        </a:lnSpc>
                        <a:defRPr/>
                      </a:pPr>
                      <a:r>
                        <a:rPr lang="en-US" sz="1699">
                          <a:solidFill>
                            <a:srgbClr val="000000"/>
                          </a:solidFill>
                          <a:latin typeface="Times New Roman"/>
                          <a:ea typeface="Times New Roman"/>
                          <a:cs typeface="Times New Roman"/>
                          <a:sym typeface="Times New Roman"/>
                        </a:rPr>
                        <a:t>Swin Transformer</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a:solidFill>
                            <a:srgbClr val="000000"/>
                          </a:solidFill>
                          <a:latin typeface="Times New Roman"/>
                          <a:ea typeface="Times New Roman"/>
                          <a:cs typeface="Times New Roman"/>
                          <a:sym typeface="Times New Roman"/>
                        </a:rPr>
                        <a:t>Local + Global</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a:solidFill>
                            <a:srgbClr val="000000"/>
                          </a:solidFill>
                          <a:latin typeface="Times New Roman"/>
                          <a:ea typeface="Times New Roman"/>
                          <a:cs typeface="Times New Roman"/>
                          <a:sym typeface="Times New Roman"/>
                        </a:rPr>
                        <a:t>High</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a:solidFill>
                            <a:srgbClr val="000000"/>
                          </a:solidFill>
                          <a:latin typeface="Times New Roman"/>
                          <a:ea typeface="Times New Roman"/>
                          <a:cs typeface="Times New Roman"/>
                          <a:sym typeface="Times New Roman"/>
                        </a:rPr>
                        <a:t>Best</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31968">
                <a:tc>
                  <a:txBody>
                    <a:bodyPr/>
                    <a:lstStyle/>
                    <a:p>
                      <a:pPr algn="ctr">
                        <a:lnSpc>
                          <a:spcPts val="2379"/>
                        </a:lnSpc>
                        <a:defRPr/>
                      </a:pPr>
                      <a:r>
                        <a:rPr lang="en-US" sz="1699">
                          <a:solidFill>
                            <a:srgbClr val="000000"/>
                          </a:solidFill>
                          <a:latin typeface="Times New Roman"/>
                          <a:ea typeface="Times New Roman"/>
                          <a:cs typeface="Times New Roman"/>
                          <a:sym typeface="Times New Roman"/>
                        </a:rPr>
                        <a:t>Quantum ViT</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a:solidFill>
                            <a:srgbClr val="000000"/>
                          </a:solidFill>
                          <a:latin typeface="Times New Roman"/>
                          <a:ea typeface="Times New Roman"/>
                          <a:cs typeface="Times New Roman"/>
                          <a:sym typeface="Times New Roman"/>
                        </a:rPr>
                        <a:t>Non-linear quantum</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a:solidFill>
                            <a:srgbClr val="000000"/>
                          </a:solidFill>
                          <a:latin typeface="Times New Roman"/>
                          <a:ea typeface="Times New Roman"/>
                          <a:cs typeface="Times New Roman"/>
                          <a:sym typeface="Times New Roman"/>
                        </a:rPr>
                        <a:t>Very High</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379"/>
                        </a:lnSpc>
                        <a:defRPr/>
                      </a:pPr>
                      <a:r>
                        <a:rPr lang="en-US" sz="1699">
                          <a:solidFill>
                            <a:srgbClr val="000000"/>
                          </a:solidFill>
                          <a:latin typeface="Times New Roman"/>
                          <a:ea typeface="Times New Roman"/>
                          <a:cs typeface="Times New Roman"/>
                          <a:sym typeface="Times New Roman"/>
                        </a:rPr>
                        <a:t>Emerging</a:t>
                      </a: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TextBox 3"/>
          <p:cNvSpPr txBox="1"/>
          <p:nvPr/>
        </p:nvSpPr>
        <p:spPr>
          <a:xfrm>
            <a:off x="1028700" y="1003531"/>
            <a:ext cx="13727348" cy="1024890"/>
          </a:xfrm>
          <a:prstGeom prst="rect">
            <a:avLst/>
          </a:prstGeom>
        </p:spPr>
        <p:txBody>
          <a:bodyPr lIns="0" tIns="0" rIns="0" bIns="0" rtlCol="0" anchor="t">
            <a:spAutoFit/>
          </a:bodyPr>
          <a:lstStyle/>
          <a:p>
            <a:pPr algn="l">
              <a:lnSpc>
                <a:spcPts val="7559"/>
              </a:lnSpc>
              <a:spcBef>
                <a:spcPct val="0"/>
              </a:spcBef>
            </a:pPr>
            <a:r>
              <a:rPr lang="en-US" sz="5400" b="1" i="1">
                <a:solidFill>
                  <a:srgbClr val="0F4662"/>
                </a:solidFill>
                <a:latin typeface="Times New Roman Bold Italics"/>
                <a:ea typeface="Times New Roman Bold Italics"/>
                <a:cs typeface="Times New Roman Bold Italics"/>
                <a:sym typeface="Times New Roman Bold Italics"/>
              </a:rPr>
              <a:t>Architecture Comparison</a:t>
            </a:r>
          </a:p>
        </p:txBody>
      </p:sp>
      <p:sp>
        <p:nvSpPr>
          <p:cNvPr id="4" name="TextBox 4"/>
          <p:cNvSpPr txBox="1"/>
          <p:nvPr/>
        </p:nvSpPr>
        <p:spPr>
          <a:xfrm>
            <a:off x="9677400" y="2028421"/>
            <a:ext cx="8078372" cy="6693051"/>
          </a:xfrm>
          <a:prstGeom prst="rect">
            <a:avLst/>
          </a:prstGeom>
        </p:spPr>
        <p:txBody>
          <a:bodyPr lIns="0" tIns="0" rIns="0" bIns="0" rtlCol="0" anchor="t">
            <a:spAutoFit/>
          </a:bodyPr>
          <a:lstStyle/>
          <a:p>
            <a:pPr marL="474979" lvl="1" indent="-237490" algn="just">
              <a:lnSpc>
                <a:spcPts val="3079"/>
              </a:lnSpc>
              <a:buAutoNum type="arabicPeriod"/>
            </a:pPr>
            <a:r>
              <a:rPr lang="en-US" sz="2199" b="1" dirty="0">
                <a:solidFill>
                  <a:srgbClr val="0F4662"/>
                </a:solidFill>
                <a:latin typeface="Times New Roman Bold"/>
                <a:ea typeface="Times New Roman Bold"/>
                <a:cs typeface="Times New Roman Bold"/>
                <a:sym typeface="Times New Roman Bold"/>
              </a:rPr>
              <a:t>Convolutional Neural Network (</a:t>
            </a:r>
            <a:r>
              <a:rPr lang="en-US" sz="2199" b="1" dirty="0" err="1">
                <a:solidFill>
                  <a:srgbClr val="0F4662"/>
                </a:solidFill>
                <a:latin typeface="Times New Roman Bold"/>
                <a:ea typeface="Times New Roman Bold"/>
                <a:cs typeface="Times New Roman Bold"/>
                <a:sym typeface="Times New Roman Bold"/>
              </a:rPr>
              <a:t>ResNet</a:t>
            </a:r>
            <a:r>
              <a:rPr lang="en-US" sz="2199" b="1" dirty="0">
                <a:solidFill>
                  <a:srgbClr val="0F4662"/>
                </a:solidFill>
                <a:latin typeface="Times New Roman Bold"/>
                <a:ea typeface="Times New Roman Bold"/>
                <a:cs typeface="Times New Roman Bold"/>
                <a:sym typeface="Times New Roman Bold"/>
              </a:rPr>
              <a:t>, </a:t>
            </a:r>
            <a:r>
              <a:rPr lang="en-US" sz="2199" b="1" dirty="0" err="1">
                <a:solidFill>
                  <a:srgbClr val="0F4662"/>
                </a:solidFill>
                <a:latin typeface="Times New Roman Bold"/>
                <a:ea typeface="Times New Roman Bold"/>
                <a:cs typeface="Times New Roman Bold"/>
                <a:sym typeface="Times New Roman Bold"/>
              </a:rPr>
              <a:t>EfficientNet</a:t>
            </a:r>
            <a:r>
              <a:rPr lang="en-US" sz="2199" b="1" dirty="0">
                <a:solidFill>
                  <a:srgbClr val="0F4662"/>
                </a:solidFill>
                <a:latin typeface="Times New Roman Bold"/>
                <a:ea typeface="Times New Roman Bold"/>
                <a:cs typeface="Times New Roman Bold"/>
                <a:sym typeface="Times New Roman Bold"/>
              </a:rPr>
              <a:t>)</a:t>
            </a:r>
          </a:p>
          <a:p>
            <a:pPr marL="474979" lvl="1" indent="-237490" algn="just">
              <a:lnSpc>
                <a:spcPct val="150000"/>
              </a:lnSpc>
              <a:buFont typeface="Arial"/>
              <a:buChar char="•"/>
            </a:pPr>
            <a:r>
              <a:rPr lang="en-US" sz="2199" dirty="0">
                <a:solidFill>
                  <a:srgbClr val="0F4662"/>
                </a:solidFill>
                <a:latin typeface="Times New Roman"/>
                <a:ea typeface="Times New Roman"/>
                <a:cs typeface="Times New Roman"/>
                <a:sym typeface="Times New Roman"/>
              </a:rPr>
              <a:t> These are the bricklayers of vision AI. They scan images with a local eye—great for textures and edges.</a:t>
            </a:r>
          </a:p>
          <a:p>
            <a:pPr marL="474979" lvl="1" indent="-237490" algn="just">
              <a:lnSpc>
                <a:spcPct val="150000"/>
              </a:lnSpc>
              <a:buFont typeface="Arial"/>
              <a:buChar char="•"/>
            </a:pPr>
            <a:r>
              <a:rPr lang="en-US" sz="2199" dirty="0">
                <a:solidFill>
                  <a:srgbClr val="0F4662"/>
                </a:solidFill>
                <a:latin typeface="Times New Roman"/>
                <a:ea typeface="Times New Roman"/>
                <a:cs typeface="Times New Roman"/>
                <a:sym typeface="Times New Roman"/>
              </a:rPr>
              <a:t>Residual Network breaks the depth barrier with skip connections.</a:t>
            </a:r>
          </a:p>
          <a:p>
            <a:pPr marL="474979" lvl="1" indent="-237490" algn="just">
              <a:lnSpc>
                <a:spcPct val="150000"/>
              </a:lnSpc>
              <a:buFont typeface="Arial"/>
              <a:buChar char="•"/>
            </a:pPr>
            <a:r>
              <a:rPr lang="en-US" sz="2199" dirty="0">
                <a:solidFill>
                  <a:srgbClr val="0F4662"/>
                </a:solidFill>
                <a:latin typeface="Times New Roman"/>
                <a:ea typeface="Times New Roman"/>
                <a:cs typeface="Times New Roman"/>
                <a:sym typeface="Times New Roman"/>
              </a:rPr>
              <a:t>Efficient Network squeezes every drop of performance by balancing width, depth, and resolution.</a:t>
            </a:r>
          </a:p>
          <a:p>
            <a:pPr marL="474979" lvl="1" indent="-237490" algn="just">
              <a:lnSpc>
                <a:spcPct val="150000"/>
              </a:lnSpc>
              <a:buFont typeface="Arial"/>
              <a:buChar char="•"/>
            </a:pPr>
            <a:r>
              <a:rPr lang="en-US" sz="2199" dirty="0">
                <a:solidFill>
                  <a:srgbClr val="0F4662"/>
                </a:solidFill>
                <a:latin typeface="Times New Roman"/>
                <a:ea typeface="Times New Roman"/>
                <a:cs typeface="Times New Roman"/>
                <a:sym typeface="Times New Roman"/>
              </a:rPr>
              <a:t>Solid. Reliable. Good performance.</a:t>
            </a:r>
          </a:p>
          <a:p>
            <a:pPr marL="237489" lvl="1" algn="just">
              <a:lnSpc>
                <a:spcPts val="4399"/>
              </a:lnSpc>
            </a:pPr>
            <a:r>
              <a:rPr lang="en-US" sz="2199" dirty="0">
                <a:solidFill>
                  <a:srgbClr val="0F4662"/>
                </a:solidFill>
                <a:latin typeface="Times New Roman"/>
                <a:ea typeface="Times New Roman"/>
                <a:cs typeface="Times New Roman"/>
                <a:sym typeface="Times New Roman"/>
              </a:rPr>
              <a:t>2. </a:t>
            </a:r>
            <a:r>
              <a:rPr lang="en-US" sz="2199" b="1" dirty="0">
                <a:solidFill>
                  <a:srgbClr val="0F4662"/>
                </a:solidFill>
                <a:latin typeface="Times New Roman Bold"/>
                <a:ea typeface="Times New Roman Bold"/>
                <a:cs typeface="Times New Roman Bold"/>
                <a:sym typeface="Times New Roman Bold"/>
              </a:rPr>
              <a:t>Vision Transformers:</a:t>
            </a:r>
          </a:p>
          <a:p>
            <a:pPr marL="474979" lvl="1" indent="-237490" algn="just">
              <a:lnSpc>
                <a:spcPts val="3079"/>
              </a:lnSpc>
              <a:buFont typeface="Arial"/>
              <a:buChar char="•"/>
            </a:pPr>
            <a:r>
              <a:rPr lang="en-US" sz="2199" dirty="0">
                <a:solidFill>
                  <a:srgbClr val="0F4662"/>
                </a:solidFill>
                <a:latin typeface="Times New Roman"/>
                <a:ea typeface="Times New Roman"/>
                <a:cs typeface="Times New Roman"/>
                <a:sym typeface="Times New Roman"/>
              </a:rPr>
              <a:t>Better than CNNs, especially with large data.</a:t>
            </a:r>
          </a:p>
          <a:p>
            <a:pPr algn="just">
              <a:lnSpc>
                <a:spcPts val="4399"/>
              </a:lnSpc>
            </a:pPr>
            <a:r>
              <a:rPr lang="en-US" sz="2199" dirty="0">
                <a:solidFill>
                  <a:srgbClr val="0F4662"/>
                </a:solidFill>
                <a:latin typeface="Times New Roman"/>
                <a:ea typeface="Times New Roman"/>
                <a:cs typeface="Times New Roman"/>
                <a:sym typeface="Times New Roman"/>
              </a:rPr>
              <a:t>   3.</a:t>
            </a:r>
            <a:r>
              <a:rPr lang="en-US" sz="2199" b="1" dirty="0">
                <a:solidFill>
                  <a:srgbClr val="0F4662"/>
                </a:solidFill>
                <a:latin typeface="Times New Roman Bold"/>
                <a:ea typeface="Times New Roman Bold"/>
                <a:cs typeface="Times New Roman Bold"/>
                <a:sym typeface="Times New Roman Bold"/>
              </a:rPr>
              <a:t> Swin Transformer :</a:t>
            </a:r>
          </a:p>
          <a:p>
            <a:pPr marL="474979" lvl="1" indent="-237490" algn="just">
              <a:lnSpc>
                <a:spcPts val="3079"/>
              </a:lnSpc>
              <a:buFont typeface="Arial"/>
              <a:buChar char="•"/>
            </a:pPr>
            <a:r>
              <a:rPr lang="en-US" sz="2199" dirty="0">
                <a:solidFill>
                  <a:srgbClr val="0F4662"/>
                </a:solidFill>
                <a:latin typeface="Times New Roman"/>
                <a:ea typeface="Times New Roman"/>
                <a:cs typeface="Times New Roman"/>
                <a:sym typeface="Times New Roman"/>
              </a:rPr>
              <a:t>It is best for high-resolution images, segmentation, detection.</a:t>
            </a:r>
          </a:p>
          <a:p>
            <a:pPr algn="just">
              <a:lnSpc>
                <a:spcPts val="4399"/>
              </a:lnSpc>
            </a:pPr>
            <a:r>
              <a:rPr lang="en-US" sz="2199" dirty="0">
                <a:solidFill>
                  <a:srgbClr val="0F4662"/>
                </a:solidFill>
                <a:latin typeface="Times New Roman"/>
                <a:ea typeface="Times New Roman"/>
                <a:cs typeface="Times New Roman"/>
                <a:sym typeface="Times New Roman"/>
              </a:rPr>
              <a:t>   4. </a:t>
            </a:r>
            <a:r>
              <a:rPr lang="en-US" sz="2199" b="1" dirty="0">
                <a:solidFill>
                  <a:srgbClr val="0F4662"/>
                </a:solidFill>
                <a:latin typeface="Times New Roman Bold"/>
                <a:ea typeface="Times New Roman Bold"/>
                <a:cs typeface="Times New Roman Bold"/>
                <a:sym typeface="Times New Roman Bold"/>
              </a:rPr>
              <a:t>Quantum </a:t>
            </a:r>
            <a:r>
              <a:rPr lang="en-US" sz="2199" b="1" dirty="0" err="1">
                <a:solidFill>
                  <a:srgbClr val="0F4662"/>
                </a:solidFill>
                <a:latin typeface="Times New Roman Bold"/>
                <a:ea typeface="Times New Roman Bold"/>
                <a:cs typeface="Times New Roman Bold"/>
                <a:sym typeface="Times New Roman Bold"/>
              </a:rPr>
              <a:t>ViT</a:t>
            </a:r>
            <a:r>
              <a:rPr lang="en-US" sz="2199" b="1" dirty="0">
                <a:solidFill>
                  <a:srgbClr val="0F4662"/>
                </a:solidFill>
                <a:latin typeface="Times New Roman Bold"/>
                <a:ea typeface="Times New Roman Bold"/>
                <a:cs typeface="Times New Roman Bold"/>
                <a:sym typeface="Times New Roman Bold"/>
              </a:rPr>
              <a:t> :</a:t>
            </a:r>
          </a:p>
          <a:p>
            <a:pPr marL="474979" lvl="1" indent="-237490" algn="just">
              <a:lnSpc>
                <a:spcPts val="3079"/>
              </a:lnSpc>
              <a:buFont typeface="Arial"/>
              <a:buChar char="•"/>
            </a:pPr>
            <a:r>
              <a:rPr lang="en-US" sz="2199" dirty="0">
                <a:solidFill>
                  <a:srgbClr val="0F4662"/>
                </a:solidFill>
                <a:latin typeface="Times New Roman"/>
                <a:ea typeface="Times New Roman"/>
                <a:cs typeface="Times New Roman"/>
                <a:sym typeface="Times New Roman"/>
              </a:rPr>
              <a:t>Still emerging—promising but experimental.</a:t>
            </a:r>
          </a:p>
          <a:p>
            <a:pPr algn="just">
              <a:lnSpc>
                <a:spcPts val="3079"/>
              </a:lnSpc>
            </a:pPr>
            <a:endParaRPr lang="en-US" sz="2199" dirty="0">
              <a:solidFill>
                <a:srgbClr val="0F466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4391838" y="4955585"/>
            <a:ext cx="8729084" cy="4114800"/>
          </a:xfrm>
          <a:custGeom>
            <a:avLst/>
            <a:gdLst/>
            <a:ahLst/>
            <a:cxnLst/>
            <a:rect l="l" t="t" r="r" b="b"/>
            <a:pathLst>
              <a:path w="8729084" h="4114800">
                <a:moveTo>
                  <a:pt x="0" y="0"/>
                </a:moveTo>
                <a:lnTo>
                  <a:pt x="8729084" y="0"/>
                </a:lnTo>
                <a:lnTo>
                  <a:pt x="8729084" y="4114800"/>
                </a:lnTo>
                <a:lnTo>
                  <a:pt x="0" y="4114800"/>
                </a:lnTo>
                <a:lnTo>
                  <a:pt x="0" y="0"/>
                </a:lnTo>
                <a:close/>
              </a:path>
            </a:pathLst>
          </a:custGeom>
          <a:blipFill>
            <a:blip r:embed="rId2"/>
            <a:stretch>
              <a:fillRect/>
            </a:stretch>
          </a:blipFill>
        </p:spPr>
      </p:sp>
      <p:sp>
        <p:nvSpPr>
          <p:cNvPr id="3" name="TextBox 3"/>
          <p:cNvSpPr txBox="1"/>
          <p:nvPr/>
        </p:nvSpPr>
        <p:spPr>
          <a:xfrm>
            <a:off x="1385789" y="1942510"/>
            <a:ext cx="15873511" cy="3013075"/>
          </a:xfrm>
          <a:prstGeom prst="rect">
            <a:avLst/>
          </a:prstGeom>
        </p:spPr>
        <p:txBody>
          <a:bodyPr lIns="0" tIns="0" rIns="0" bIns="0" rtlCol="0" anchor="t">
            <a:spAutoFit/>
          </a:bodyPr>
          <a:lstStyle/>
          <a:p>
            <a:pPr algn="just">
              <a:lnSpc>
                <a:spcPts val="4759"/>
              </a:lnSpc>
            </a:pPr>
            <a:r>
              <a:rPr lang="en-US" sz="2799" dirty="0">
                <a:solidFill>
                  <a:srgbClr val="0F4662"/>
                </a:solidFill>
                <a:latin typeface="Times New Roman"/>
                <a:ea typeface="Times New Roman"/>
                <a:cs typeface="Times New Roman"/>
                <a:sym typeface="Times New Roman"/>
              </a:rPr>
              <a:t>Diabetic Retinopathy (DR) is one of the most severe complications of diabetes and a leading cause of vision impairment and blindness worldwide. It occurs due to prolonged high blood sugar levels, which damage the small blood vessels in the retina, causing leakage, swelling, or abnormal vessel growth. Early detection and accurate prediction of DR progression are crucial to prevent irreversible damage.</a:t>
            </a:r>
          </a:p>
          <a:p>
            <a:pPr marL="0" lvl="0" indent="0" algn="just">
              <a:lnSpc>
                <a:spcPts val="4759"/>
              </a:lnSpc>
            </a:pPr>
            <a:endParaRPr lang="en-US" sz="2799" dirty="0">
              <a:solidFill>
                <a:srgbClr val="0F4662"/>
              </a:solidFill>
              <a:latin typeface="Times New Roman"/>
              <a:ea typeface="Times New Roman"/>
              <a:cs typeface="Times New Roman"/>
              <a:sym typeface="Times New Roman"/>
            </a:endParaRPr>
          </a:p>
        </p:txBody>
      </p:sp>
      <p:sp>
        <p:nvSpPr>
          <p:cNvPr id="4" name="TextBox 4"/>
          <p:cNvSpPr txBox="1"/>
          <p:nvPr/>
        </p:nvSpPr>
        <p:spPr>
          <a:xfrm>
            <a:off x="1274382" y="828675"/>
            <a:ext cx="8048163" cy="958850"/>
          </a:xfrm>
          <a:prstGeom prst="rect">
            <a:avLst/>
          </a:prstGeom>
        </p:spPr>
        <p:txBody>
          <a:bodyPr lIns="0" tIns="0" rIns="0" bIns="0" rtlCol="0" anchor="t">
            <a:spAutoFit/>
          </a:bodyPr>
          <a:lstStyle/>
          <a:p>
            <a:pPr marL="0" lvl="0" indent="0" algn="l">
              <a:lnSpc>
                <a:spcPts val="7000"/>
              </a:lnSpc>
              <a:spcBef>
                <a:spcPct val="0"/>
              </a:spcBef>
            </a:pPr>
            <a:r>
              <a:rPr lang="en-US" sz="5000" b="1" i="1">
                <a:solidFill>
                  <a:srgbClr val="0F4662"/>
                </a:solidFill>
                <a:latin typeface="Times New Roman Bold Italics"/>
                <a:ea typeface="Times New Roman Bold Italics"/>
                <a:cs typeface="Times New Roman Bold Italics"/>
                <a:sym typeface="Times New Roman Bold Italics"/>
              </a:rPr>
              <a:t>Diabetic Retinopathy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1128365" y="2478660"/>
          <a:ext cx="6505026" cy="4799291"/>
        </p:xfrm>
        <a:graphic>
          <a:graphicData uri="http://schemas.openxmlformats.org/drawingml/2006/table">
            <a:tbl>
              <a:tblPr/>
              <a:tblGrid>
                <a:gridCol w="1784199">
                  <a:extLst>
                    <a:ext uri="{9D8B030D-6E8A-4147-A177-3AD203B41FA5}">
                      <a16:colId xmlns:a16="http://schemas.microsoft.com/office/drawing/2014/main" val="20000"/>
                    </a:ext>
                  </a:extLst>
                </a:gridCol>
                <a:gridCol w="1261409">
                  <a:extLst>
                    <a:ext uri="{9D8B030D-6E8A-4147-A177-3AD203B41FA5}">
                      <a16:colId xmlns:a16="http://schemas.microsoft.com/office/drawing/2014/main" val="20001"/>
                    </a:ext>
                  </a:extLst>
                </a:gridCol>
                <a:gridCol w="1288286">
                  <a:extLst>
                    <a:ext uri="{9D8B030D-6E8A-4147-A177-3AD203B41FA5}">
                      <a16:colId xmlns:a16="http://schemas.microsoft.com/office/drawing/2014/main" val="20002"/>
                    </a:ext>
                  </a:extLst>
                </a:gridCol>
                <a:gridCol w="965760">
                  <a:extLst>
                    <a:ext uri="{9D8B030D-6E8A-4147-A177-3AD203B41FA5}">
                      <a16:colId xmlns:a16="http://schemas.microsoft.com/office/drawing/2014/main" val="20003"/>
                    </a:ext>
                  </a:extLst>
                </a:gridCol>
                <a:gridCol w="1205372">
                  <a:extLst>
                    <a:ext uri="{9D8B030D-6E8A-4147-A177-3AD203B41FA5}">
                      <a16:colId xmlns:a16="http://schemas.microsoft.com/office/drawing/2014/main" val="20004"/>
                    </a:ext>
                  </a:extLst>
                </a:gridCol>
              </a:tblGrid>
              <a:tr h="871239">
                <a:tc>
                  <a:txBody>
                    <a:bodyPr/>
                    <a:lstStyle/>
                    <a:p>
                      <a:pPr algn="ctr">
                        <a:lnSpc>
                          <a:spcPts val="2239"/>
                        </a:lnSpc>
                        <a:defRPr/>
                      </a:pPr>
                      <a:r>
                        <a:rPr lang="en-US" sz="1599" b="1">
                          <a:solidFill>
                            <a:srgbClr val="000000"/>
                          </a:solidFill>
                          <a:latin typeface="Times New Roman Bold"/>
                          <a:ea typeface="Times New Roman Bold"/>
                          <a:cs typeface="Times New Roman Bold"/>
                          <a:sym typeface="Times New Roman Bold"/>
                        </a:rPr>
                        <a:t>Model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b="1">
                          <a:solidFill>
                            <a:srgbClr val="000000"/>
                          </a:solidFill>
                          <a:latin typeface="Times New Roman Bold"/>
                          <a:ea typeface="Times New Roman Bold"/>
                          <a:cs typeface="Times New Roman Bold"/>
                          <a:sym typeface="Times New Roman Bold"/>
                        </a:rPr>
                        <a:t>Accuracy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b="1">
                          <a:solidFill>
                            <a:srgbClr val="000000"/>
                          </a:solidFill>
                          <a:latin typeface="Times New Roman Bold"/>
                          <a:ea typeface="Times New Roman Bold"/>
                          <a:cs typeface="Times New Roman Bold"/>
                          <a:sym typeface="Times New Roman Bold"/>
                        </a:rPr>
                        <a:t>Precision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b="1">
                          <a:solidFill>
                            <a:srgbClr val="000000"/>
                          </a:solidFill>
                          <a:latin typeface="Times New Roman Bold"/>
                          <a:ea typeface="Times New Roman Bold"/>
                          <a:cs typeface="Times New Roman Bold"/>
                          <a:sym typeface="Times New Roman Bold"/>
                        </a:rPr>
                        <a:t>Recall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b="1">
                          <a:solidFill>
                            <a:srgbClr val="000000"/>
                          </a:solidFill>
                          <a:latin typeface="Times New Roman Bold"/>
                          <a:ea typeface="Times New Roman Bold"/>
                          <a:cs typeface="Times New Roman Bold"/>
                          <a:sym typeface="Times New Roman Bold"/>
                        </a:rPr>
                        <a:t>F1-Score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29693">
                <a:tc>
                  <a:txBody>
                    <a:bodyPr/>
                    <a:lstStyle/>
                    <a:p>
                      <a:pPr algn="ctr">
                        <a:lnSpc>
                          <a:spcPts val="2239"/>
                        </a:lnSpc>
                        <a:defRPr/>
                      </a:pPr>
                      <a:r>
                        <a:rPr lang="en-US" sz="1599">
                          <a:solidFill>
                            <a:srgbClr val="000000"/>
                          </a:solidFill>
                          <a:latin typeface="Times New Roman"/>
                          <a:ea typeface="Times New Roman"/>
                          <a:cs typeface="Times New Roman"/>
                          <a:sym typeface="Times New Roman"/>
                        </a:rPr>
                        <a:t>ViT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Times New Roman"/>
                          <a:ea typeface="Times New Roman"/>
                          <a:cs typeface="Times New Roman"/>
                          <a:sym typeface="Times New Roman"/>
                        </a:rPr>
                        <a:t>0.804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Times New Roman"/>
                          <a:ea typeface="Times New Roman"/>
                          <a:cs typeface="Times New Roman"/>
                          <a:sym typeface="Times New Roman"/>
                        </a:rPr>
                        <a:t>0.804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Times New Roman"/>
                          <a:ea typeface="Times New Roman"/>
                          <a:cs typeface="Times New Roman"/>
                          <a:sym typeface="Times New Roman"/>
                        </a:rPr>
                        <a:t>0.804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Times New Roman"/>
                          <a:ea typeface="Times New Roman"/>
                          <a:cs typeface="Times New Roman"/>
                          <a:sym typeface="Times New Roman"/>
                        </a:rPr>
                        <a:t>0.804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09280">
                <a:tc>
                  <a:txBody>
                    <a:bodyPr/>
                    <a:lstStyle/>
                    <a:p>
                      <a:pPr algn="ctr">
                        <a:lnSpc>
                          <a:spcPts val="2239"/>
                        </a:lnSpc>
                        <a:defRPr/>
                      </a:pPr>
                      <a:r>
                        <a:rPr lang="en-US" sz="1599">
                          <a:solidFill>
                            <a:srgbClr val="000000"/>
                          </a:solidFill>
                          <a:latin typeface="Times New Roman"/>
                          <a:ea typeface="Times New Roman"/>
                          <a:cs typeface="Times New Roman"/>
                          <a:sym typeface="Times New Roman"/>
                        </a:rPr>
                        <a:t>Swin Transformer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Times New Roman"/>
                          <a:ea typeface="Times New Roman"/>
                          <a:cs typeface="Times New Roman"/>
                          <a:sym typeface="Times New Roman"/>
                        </a:rPr>
                        <a:t>0.96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Times New Roman"/>
                          <a:ea typeface="Times New Roman"/>
                          <a:cs typeface="Times New Roman"/>
                          <a:sym typeface="Times New Roman"/>
                        </a:rPr>
                        <a:t>0.94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Times New Roman"/>
                          <a:ea typeface="Times New Roman"/>
                          <a:cs typeface="Times New Roman"/>
                          <a:sym typeface="Times New Roman"/>
                        </a:rPr>
                        <a:t>0.94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Times New Roman"/>
                          <a:ea typeface="Times New Roman"/>
                          <a:cs typeface="Times New Roman"/>
                          <a:sym typeface="Times New Roman"/>
                        </a:rPr>
                        <a:t>0.94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29693">
                <a:tc>
                  <a:txBody>
                    <a:bodyPr/>
                    <a:lstStyle/>
                    <a:p>
                      <a:pPr algn="ctr">
                        <a:lnSpc>
                          <a:spcPts val="2239"/>
                        </a:lnSpc>
                        <a:defRPr/>
                      </a:pPr>
                      <a:r>
                        <a:rPr lang="en-US" sz="1599">
                          <a:solidFill>
                            <a:srgbClr val="000000"/>
                          </a:solidFill>
                          <a:latin typeface="Times New Roman"/>
                          <a:ea typeface="Times New Roman"/>
                          <a:cs typeface="Times New Roman"/>
                          <a:sym typeface="Times New Roman"/>
                        </a:rPr>
                        <a:t>Quantum ViT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Times New Roman"/>
                          <a:ea typeface="Times New Roman"/>
                          <a:cs typeface="Times New Roman"/>
                          <a:sym typeface="Times New Roman"/>
                        </a:rPr>
                        <a:t>0.71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Times New Roman"/>
                          <a:ea typeface="Times New Roman"/>
                          <a:cs typeface="Times New Roman"/>
                          <a:sym typeface="Times New Roman"/>
                        </a:rPr>
                        <a:t>0.38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Times New Roman"/>
                          <a:ea typeface="Times New Roman"/>
                          <a:cs typeface="Times New Roman"/>
                          <a:sym typeface="Times New Roman"/>
                        </a:rPr>
                        <a:t>0.38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Times New Roman"/>
                          <a:ea typeface="Times New Roman"/>
                          <a:cs typeface="Times New Roman"/>
                          <a:sym typeface="Times New Roman"/>
                        </a:rPr>
                        <a:t>0.34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29693">
                <a:tc>
                  <a:txBody>
                    <a:bodyPr/>
                    <a:lstStyle/>
                    <a:p>
                      <a:pPr algn="ctr">
                        <a:lnSpc>
                          <a:spcPts val="2239"/>
                        </a:lnSpc>
                        <a:defRPr/>
                      </a:pPr>
                      <a:r>
                        <a:rPr lang="en-US" sz="1599">
                          <a:solidFill>
                            <a:srgbClr val="000000"/>
                          </a:solidFill>
                          <a:latin typeface="Times New Roman"/>
                          <a:ea typeface="Times New Roman"/>
                          <a:cs typeface="Times New Roman"/>
                          <a:sym typeface="Times New Roman"/>
                        </a:rPr>
                        <a:t>ResNet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239"/>
                        </a:lnSpc>
                        <a:defRPr/>
                      </a:pPr>
                      <a:r>
                        <a:rPr lang="en-US" sz="1599">
                          <a:solidFill>
                            <a:srgbClr val="000000"/>
                          </a:solidFill>
                          <a:latin typeface="Times New Roman"/>
                          <a:ea typeface="Times New Roman"/>
                          <a:cs typeface="Times New Roman"/>
                          <a:sym typeface="Times New Roman"/>
                        </a:rPr>
                        <a:t>    0.89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Times New Roman"/>
                          <a:ea typeface="Times New Roman"/>
                          <a:cs typeface="Times New Roman"/>
                          <a:sym typeface="Times New Roman"/>
                        </a:rPr>
                        <a:t>0.80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Times New Roman"/>
                          <a:ea typeface="Times New Roman"/>
                          <a:cs typeface="Times New Roman"/>
                          <a:sym typeface="Times New Roman"/>
                        </a:rPr>
                        <a:t>0.86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Times New Roman"/>
                          <a:ea typeface="Times New Roman"/>
                          <a:cs typeface="Times New Roman"/>
                          <a:sym typeface="Times New Roman"/>
                        </a:rPr>
                        <a:t>0.88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29693">
                <a:tc>
                  <a:txBody>
                    <a:bodyPr/>
                    <a:lstStyle/>
                    <a:p>
                      <a:pPr algn="ctr">
                        <a:lnSpc>
                          <a:spcPts val="2239"/>
                        </a:lnSpc>
                        <a:defRPr/>
                      </a:pPr>
                      <a:r>
                        <a:rPr lang="en-US" sz="1599">
                          <a:solidFill>
                            <a:srgbClr val="000000"/>
                          </a:solidFill>
                          <a:latin typeface="Times New Roman"/>
                          <a:ea typeface="Times New Roman"/>
                          <a:cs typeface="Times New Roman"/>
                          <a:sym typeface="Times New Roman"/>
                        </a:rPr>
                        <a:t>EfficientNet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Times New Roman"/>
                          <a:ea typeface="Times New Roman"/>
                          <a:cs typeface="Times New Roman"/>
                          <a:sym typeface="Times New Roman"/>
                        </a:rPr>
                        <a:t>0.91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Times New Roman"/>
                          <a:ea typeface="Times New Roman"/>
                          <a:cs typeface="Times New Roman"/>
                          <a:sym typeface="Times New Roman"/>
                        </a:rPr>
                        <a:t>0.87</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Times New Roman"/>
                          <a:ea typeface="Times New Roman"/>
                          <a:cs typeface="Times New Roman"/>
                          <a:sym typeface="Times New Roman"/>
                        </a:rPr>
                        <a:t>0.83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Times New Roman"/>
                          <a:ea typeface="Times New Roman"/>
                          <a:cs typeface="Times New Roman"/>
                          <a:sym typeface="Times New Roman"/>
                        </a:rPr>
                        <a:t>0.90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Freeform 3"/>
          <p:cNvSpPr/>
          <p:nvPr/>
        </p:nvSpPr>
        <p:spPr>
          <a:xfrm>
            <a:off x="612008" y="2224353"/>
            <a:ext cx="9997396" cy="4841103"/>
          </a:xfrm>
          <a:custGeom>
            <a:avLst/>
            <a:gdLst/>
            <a:ahLst/>
            <a:cxnLst/>
            <a:rect l="l" t="t" r="r" b="b"/>
            <a:pathLst>
              <a:path w="9997396" h="4841103">
                <a:moveTo>
                  <a:pt x="0" y="0"/>
                </a:moveTo>
                <a:lnTo>
                  <a:pt x="9997396" y="0"/>
                </a:lnTo>
                <a:lnTo>
                  <a:pt x="9997396" y="4841103"/>
                </a:lnTo>
                <a:lnTo>
                  <a:pt x="0" y="4841103"/>
                </a:lnTo>
                <a:lnTo>
                  <a:pt x="0" y="0"/>
                </a:lnTo>
                <a:close/>
              </a:path>
            </a:pathLst>
          </a:custGeom>
          <a:blipFill>
            <a:blip r:embed="rId2"/>
            <a:stretch>
              <a:fillRect t="-5320"/>
            </a:stretch>
          </a:blipFill>
        </p:spPr>
      </p:sp>
      <p:sp>
        <p:nvSpPr>
          <p:cNvPr id="4" name="TextBox 4"/>
          <p:cNvSpPr txBox="1"/>
          <p:nvPr/>
        </p:nvSpPr>
        <p:spPr>
          <a:xfrm>
            <a:off x="1553728" y="675588"/>
            <a:ext cx="16079663" cy="1024890"/>
          </a:xfrm>
          <a:prstGeom prst="rect">
            <a:avLst/>
          </a:prstGeom>
        </p:spPr>
        <p:txBody>
          <a:bodyPr lIns="0" tIns="0" rIns="0" bIns="0" rtlCol="0" anchor="t">
            <a:spAutoFit/>
          </a:bodyPr>
          <a:lstStyle/>
          <a:p>
            <a:pPr algn="l">
              <a:lnSpc>
                <a:spcPts val="7559"/>
              </a:lnSpc>
            </a:pPr>
            <a:r>
              <a:rPr lang="en-US" sz="5400" b="1" i="1">
                <a:solidFill>
                  <a:srgbClr val="0F4662"/>
                </a:solidFill>
                <a:latin typeface="Times New Roman Bold Italics"/>
                <a:ea typeface="Times New Roman Bold Italics"/>
                <a:cs typeface="Times New Roman Bold Italics"/>
                <a:sym typeface="Times New Roman Bold Italics"/>
              </a:rPr>
              <a:t>Comparing Model Performances</a:t>
            </a:r>
          </a:p>
        </p:txBody>
      </p:sp>
      <p:sp>
        <p:nvSpPr>
          <p:cNvPr id="5" name="TextBox 5"/>
          <p:cNvSpPr txBox="1"/>
          <p:nvPr/>
        </p:nvSpPr>
        <p:spPr>
          <a:xfrm>
            <a:off x="1598908" y="7515183"/>
            <a:ext cx="3031093" cy="1287780"/>
          </a:xfrm>
          <a:prstGeom prst="rect">
            <a:avLst/>
          </a:prstGeom>
        </p:spPr>
        <p:txBody>
          <a:bodyPr lIns="0" tIns="0" rIns="0" bIns="0" rtlCol="0" anchor="t">
            <a:spAutoFit/>
          </a:bodyPr>
          <a:lstStyle/>
          <a:p>
            <a:pPr algn="just">
              <a:lnSpc>
                <a:spcPts val="2520"/>
              </a:lnSpc>
              <a:spcBef>
                <a:spcPct val="0"/>
              </a:spcBef>
            </a:pPr>
            <a:r>
              <a:rPr lang="en-US" sz="1800">
                <a:solidFill>
                  <a:srgbClr val="0F4662"/>
                </a:solidFill>
                <a:latin typeface="Times New Roman"/>
                <a:ea typeface="Times New Roman"/>
                <a:cs typeface="Times New Roman"/>
                <a:sym typeface="Times New Roman"/>
              </a:rPr>
              <a:t>Metrics :</a:t>
            </a:r>
          </a:p>
          <a:p>
            <a:pPr algn="just">
              <a:lnSpc>
                <a:spcPts val="2520"/>
              </a:lnSpc>
              <a:spcBef>
                <a:spcPct val="0"/>
              </a:spcBef>
            </a:pPr>
            <a:r>
              <a:rPr lang="en-US" sz="1800">
                <a:solidFill>
                  <a:srgbClr val="0F4662"/>
                </a:solidFill>
                <a:latin typeface="Times New Roman"/>
                <a:ea typeface="Times New Roman"/>
                <a:cs typeface="Times New Roman"/>
                <a:sym typeface="Times New Roman"/>
              </a:rPr>
              <a:t>🟦 Accuracy</a:t>
            </a:r>
          </a:p>
          <a:p>
            <a:pPr algn="just">
              <a:lnSpc>
                <a:spcPts val="2520"/>
              </a:lnSpc>
              <a:spcBef>
                <a:spcPct val="0"/>
              </a:spcBef>
            </a:pPr>
            <a:r>
              <a:rPr lang="en-US" sz="1800">
                <a:solidFill>
                  <a:srgbClr val="0F4662"/>
                </a:solidFill>
                <a:latin typeface="Times New Roman"/>
                <a:ea typeface="Times New Roman"/>
                <a:cs typeface="Times New Roman"/>
                <a:sym typeface="Times New Roman"/>
              </a:rPr>
              <a:t>🟧 Quadratic Weighted Kappa</a:t>
            </a:r>
          </a:p>
          <a:p>
            <a:pPr algn="just">
              <a:lnSpc>
                <a:spcPts val="2520"/>
              </a:lnSpc>
              <a:spcBef>
                <a:spcPct val="0"/>
              </a:spcBef>
            </a:pPr>
            <a:r>
              <a:rPr lang="en-US" sz="1800">
                <a:solidFill>
                  <a:srgbClr val="0F4662"/>
                </a:solidFill>
                <a:latin typeface="Times New Roman"/>
                <a:ea typeface="Times New Roman"/>
                <a:cs typeface="Times New Roman"/>
                <a:sym typeface="Times New Roman"/>
              </a:rPr>
              <a:t>🟩 AUC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101929" y="1784220"/>
            <a:ext cx="10084142" cy="6718560"/>
          </a:xfrm>
          <a:custGeom>
            <a:avLst/>
            <a:gdLst/>
            <a:ahLst/>
            <a:cxnLst/>
            <a:rect l="l" t="t" r="r" b="b"/>
            <a:pathLst>
              <a:path w="10084142" h="6718560">
                <a:moveTo>
                  <a:pt x="0" y="0"/>
                </a:moveTo>
                <a:lnTo>
                  <a:pt x="10084142" y="0"/>
                </a:lnTo>
                <a:lnTo>
                  <a:pt x="10084142" y="6718560"/>
                </a:lnTo>
                <a:lnTo>
                  <a:pt x="0" y="6718560"/>
                </a:lnTo>
                <a:lnTo>
                  <a:pt x="0" y="0"/>
                </a:lnTo>
                <a:close/>
              </a:path>
            </a:pathLst>
          </a:custGeom>
          <a:blipFill>
            <a:blip r:embed="rId2"/>
            <a:stretch>
              <a:fillRect/>
            </a:stretch>
          </a:blipFill>
        </p:spPr>
      </p:sp>
      <p:sp>
        <p:nvSpPr>
          <p:cNvPr id="3" name="TextBox 3"/>
          <p:cNvSpPr txBox="1"/>
          <p:nvPr/>
        </p:nvSpPr>
        <p:spPr>
          <a:xfrm>
            <a:off x="672607" y="1204783"/>
            <a:ext cx="16942785" cy="958850"/>
          </a:xfrm>
          <a:prstGeom prst="rect">
            <a:avLst/>
          </a:prstGeom>
        </p:spPr>
        <p:txBody>
          <a:bodyPr lIns="0" tIns="0" rIns="0" bIns="0" rtlCol="0" anchor="t">
            <a:spAutoFit/>
          </a:bodyPr>
          <a:lstStyle/>
          <a:p>
            <a:pPr algn="ctr">
              <a:lnSpc>
                <a:spcPts val="7000"/>
              </a:lnSpc>
              <a:spcBef>
                <a:spcPct val="0"/>
              </a:spcBef>
            </a:pPr>
            <a:r>
              <a:rPr lang="en-US" sz="5000" b="1" i="1">
                <a:solidFill>
                  <a:srgbClr val="0F4662"/>
                </a:solidFill>
                <a:latin typeface="Times New Roman Bold Italics"/>
                <a:ea typeface="Times New Roman Bold Italics"/>
                <a:cs typeface="Times New Roman Bold Italics"/>
                <a:sym typeface="Times New Roman Bold Italics"/>
              </a:rPr>
              <a:t>Testing on Real-time Retinal Images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282562" y="2509836"/>
            <a:ext cx="7986926" cy="5979759"/>
          </a:xfrm>
          <a:custGeom>
            <a:avLst/>
            <a:gdLst/>
            <a:ahLst/>
            <a:cxnLst/>
            <a:rect l="l" t="t" r="r" b="b"/>
            <a:pathLst>
              <a:path w="7986926" h="5979759">
                <a:moveTo>
                  <a:pt x="0" y="0"/>
                </a:moveTo>
                <a:lnTo>
                  <a:pt x="7986926" y="0"/>
                </a:lnTo>
                <a:lnTo>
                  <a:pt x="7986926" y="5979759"/>
                </a:lnTo>
                <a:lnTo>
                  <a:pt x="0" y="5979759"/>
                </a:lnTo>
                <a:lnTo>
                  <a:pt x="0" y="0"/>
                </a:lnTo>
                <a:close/>
              </a:path>
            </a:pathLst>
          </a:custGeom>
          <a:blipFill>
            <a:blip r:embed="rId2"/>
            <a:stretch>
              <a:fillRect l="-3083" t="-3023" r="-2398"/>
            </a:stretch>
          </a:blipFill>
        </p:spPr>
      </p:sp>
      <p:sp>
        <p:nvSpPr>
          <p:cNvPr id="3" name="Freeform 3"/>
          <p:cNvSpPr/>
          <p:nvPr/>
        </p:nvSpPr>
        <p:spPr>
          <a:xfrm>
            <a:off x="8608573" y="454772"/>
            <a:ext cx="9187302" cy="4688728"/>
          </a:xfrm>
          <a:custGeom>
            <a:avLst/>
            <a:gdLst/>
            <a:ahLst/>
            <a:cxnLst/>
            <a:rect l="l" t="t" r="r" b="b"/>
            <a:pathLst>
              <a:path w="9187302" h="4688728">
                <a:moveTo>
                  <a:pt x="0" y="0"/>
                </a:moveTo>
                <a:lnTo>
                  <a:pt x="9187302" y="0"/>
                </a:lnTo>
                <a:lnTo>
                  <a:pt x="9187302" y="4688728"/>
                </a:lnTo>
                <a:lnTo>
                  <a:pt x="0" y="4688728"/>
                </a:lnTo>
                <a:lnTo>
                  <a:pt x="0" y="0"/>
                </a:lnTo>
                <a:close/>
              </a:path>
            </a:pathLst>
          </a:custGeom>
          <a:blipFill>
            <a:blip r:embed="rId3"/>
            <a:stretch>
              <a:fillRect l="-1676" r="-958" b="-2816"/>
            </a:stretch>
          </a:blipFill>
        </p:spPr>
      </p:sp>
      <p:sp>
        <p:nvSpPr>
          <p:cNvPr id="4" name="Freeform 4"/>
          <p:cNvSpPr/>
          <p:nvPr/>
        </p:nvSpPr>
        <p:spPr>
          <a:xfrm>
            <a:off x="9144000" y="5737111"/>
            <a:ext cx="8116448" cy="4057065"/>
          </a:xfrm>
          <a:custGeom>
            <a:avLst/>
            <a:gdLst/>
            <a:ahLst/>
            <a:cxnLst/>
            <a:rect l="l" t="t" r="r" b="b"/>
            <a:pathLst>
              <a:path w="8116448" h="4057065">
                <a:moveTo>
                  <a:pt x="0" y="0"/>
                </a:moveTo>
                <a:lnTo>
                  <a:pt x="8116448" y="0"/>
                </a:lnTo>
                <a:lnTo>
                  <a:pt x="8116448" y="4057064"/>
                </a:lnTo>
                <a:lnTo>
                  <a:pt x="0" y="4057064"/>
                </a:lnTo>
                <a:lnTo>
                  <a:pt x="0" y="0"/>
                </a:lnTo>
                <a:close/>
              </a:path>
            </a:pathLst>
          </a:custGeom>
          <a:blipFill>
            <a:blip r:embed="rId4"/>
            <a:stretch>
              <a:fillRect l="-3465" t="-3466" r="-976" b="-21377"/>
            </a:stretch>
          </a:blipFill>
        </p:spPr>
      </p:sp>
      <p:sp>
        <p:nvSpPr>
          <p:cNvPr id="5" name="TextBox 5"/>
          <p:cNvSpPr txBox="1"/>
          <p:nvPr/>
        </p:nvSpPr>
        <p:spPr>
          <a:xfrm>
            <a:off x="1135889" y="828675"/>
            <a:ext cx="5465326" cy="958850"/>
          </a:xfrm>
          <a:prstGeom prst="rect">
            <a:avLst/>
          </a:prstGeom>
        </p:spPr>
        <p:txBody>
          <a:bodyPr lIns="0" tIns="0" rIns="0" bIns="0" rtlCol="0" anchor="t">
            <a:spAutoFit/>
          </a:bodyPr>
          <a:lstStyle/>
          <a:p>
            <a:pPr algn="ctr">
              <a:lnSpc>
                <a:spcPts val="7000"/>
              </a:lnSpc>
            </a:pPr>
            <a:r>
              <a:rPr lang="en-US" sz="5000" b="1" i="1">
                <a:solidFill>
                  <a:srgbClr val="0F4662"/>
                </a:solidFill>
                <a:latin typeface="Times New Roman Bold Italics"/>
                <a:ea typeface="Times New Roman Bold Italics"/>
                <a:cs typeface="Times New Roman Bold Italics"/>
                <a:sym typeface="Times New Roman Bold Italics"/>
              </a:rPr>
              <a:t>Classification Result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939313"/>
            <a:ext cx="4596153" cy="1218565"/>
          </a:xfrm>
          <a:prstGeom prst="rect">
            <a:avLst/>
          </a:prstGeom>
        </p:spPr>
        <p:txBody>
          <a:bodyPr lIns="0" tIns="0" rIns="0" bIns="0" rtlCol="0" anchor="t">
            <a:spAutoFit/>
          </a:bodyPr>
          <a:lstStyle/>
          <a:p>
            <a:pPr algn="ctr">
              <a:lnSpc>
                <a:spcPts val="8959"/>
              </a:lnSpc>
            </a:pPr>
            <a:r>
              <a:rPr lang="en-US" sz="6399" b="1" i="1">
                <a:solidFill>
                  <a:srgbClr val="0F4662"/>
                </a:solidFill>
                <a:latin typeface="Times New Roman Bold Italics"/>
                <a:ea typeface="Times New Roman Bold Italics"/>
                <a:cs typeface="Times New Roman Bold Italics"/>
                <a:sym typeface="Times New Roman Bold Italics"/>
              </a:rPr>
              <a:t>Conclusion</a:t>
            </a:r>
          </a:p>
        </p:txBody>
      </p:sp>
      <p:sp>
        <p:nvSpPr>
          <p:cNvPr id="3" name="TextBox 3"/>
          <p:cNvSpPr txBox="1"/>
          <p:nvPr/>
        </p:nvSpPr>
        <p:spPr>
          <a:xfrm>
            <a:off x="1419861" y="2521107"/>
            <a:ext cx="14767524" cy="2492375"/>
          </a:xfrm>
          <a:prstGeom prst="rect">
            <a:avLst/>
          </a:prstGeom>
        </p:spPr>
        <p:txBody>
          <a:bodyPr lIns="0" tIns="0" rIns="0" bIns="0" rtlCol="0" anchor="t">
            <a:spAutoFit/>
          </a:bodyPr>
          <a:lstStyle/>
          <a:p>
            <a:pPr marL="496569" lvl="1" indent="-248284" algn="just">
              <a:lnSpc>
                <a:spcPts val="3909"/>
              </a:lnSpc>
              <a:buFont typeface="Arial"/>
              <a:buChar char="•"/>
            </a:pPr>
            <a:r>
              <a:rPr lang="en-US" sz="2299">
                <a:solidFill>
                  <a:srgbClr val="0F4662"/>
                </a:solidFill>
                <a:latin typeface="Times New Roman"/>
                <a:ea typeface="Times New Roman"/>
                <a:cs typeface="Times New Roman"/>
                <a:sym typeface="Times New Roman"/>
              </a:rPr>
              <a:t>Our project demonstrated the use of transformer-based deep learning models -Vision Transformer (ViT), Swin Transformer, and Quantum Vision Transformer (QViT) for early detection and classification of Diabetic Retinopathy (DR).</a:t>
            </a:r>
          </a:p>
          <a:p>
            <a:pPr marL="496569" lvl="1" indent="-248284" algn="just">
              <a:lnSpc>
                <a:spcPts val="3909"/>
              </a:lnSpc>
              <a:buFont typeface="Arial"/>
              <a:buChar char="•"/>
            </a:pPr>
            <a:r>
              <a:rPr lang="en-US" sz="2299">
                <a:solidFill>
                  <a:srgbClr val="0F4662"/>
                </a:solidFill>
                <a:latin typeface="Times New Roman"/>
                <a:ea typeface="Times New Roman"/>
                <a:cs typeface="Times New Roman"/>
                <a:sym typeface="Times New Roman"/>
              </a:rPr>
              <a:t>Among the tested models, Swin Transformer achieved the best performance on the APTOS dataset due to its superior local and global feature extraction.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592180" y="781050"/>
            <a:ext cx="10435605" cy="1218565"/>
          </a:xfrm>
          <a:prstGeom prst="rect">
            <a:avLst/>
          </a:prstGeom>
        </p:spPr>
        <p:txBody>
          <a:bodyPr lIns="0" tIns="0" rIns="0" bIns="0" rtlCol="0" anchor="t">
            <a:spAutoFit/>
          </a:bodyPr>
          <a:lstStyle/>
          <a:p>
            <a:pPr algn="l">
              <a:lnSpc>
                <a:spcPts val="8959"/>
              </a:lnSpc>
            </a:pPr>
            <a:r>
              <a:rPr lang="en-US" sz="6399" b="1" i="1">
                <a:solidFill>
                  <a:srgbClr val="0F4662"/>
                </a:solidFill>
                <a:latin typeface="Times New Roman Bold Italics"/>
                <a:ea typeface="Times New Roman Bold Italics"/>
                <a:cs typeface="Times New Roman Bold Italics"/>
                <a:sym typeface="Times New Roman Bold Italics"/>
              </a:rPr>
              <a:t>Future Scope</a:t>
            </a:r>
          </a:p>
        </p:txBody>
      </p:sp>
      <p:sp>
        <p:nvSpPr>
          <p:cNvPr id="3" name="TextBox 3"/>
          <p:cNvSpPr txBox="1"/>
          <p:nvPr/>
        </p:nvSpPr>
        <p:spPr>
          <a:xfrm>
            <a:off x="2181139" y="2508571"/>
            <a:ext cx="10087061" cy="4146969"/>
          </a:xfrm>
          <a:prstGeom prst="rect">
            <a:avLst/>
          </a:prstGeom>
        </p:spPr>
        <p:txBody>
          <a:bodyPr wrap="square" lIns="0" tIns="0" rIns="0" bIns="0" rtlCol="0" anchor="t">
            <a:spAutoFit/>
          </a:bodyPr>
          <a:lstStyle/>
          <a:p>
            <a:pPr marL="518158" lvl="1" indent="-259079" algn="just">
              <a:lnSpc>
                <a:spcPts val="4079"/>
              </a:lnSpc>
              <a:buFont typeface="Arial"/>
              <a:buChar char="•"/>
            </a:pPr>
            <a:r>
              <a:rPr lang="en-US" sz="2399" dirty="0">
                <a:solidFill>
                  <a:srgbClr val="0F4662"/>
                </a:solidFill>
                <a:latin typeface="Times New Roman"/>
                <a:ea typeface="Times New Roman"/>
                <a:cs typeface="Times New Roman"/>
                <a:sym typeface="Times New Roman"/>
              </a:rPr>
              <a:t>Collect more real-world images with labels for better evaluation.  </a:t>
            </a:r>
          </a:p>
          <a:p>
            <a:pPr marL="518158" lvl="1" indent="-259079" algn="just">
              <a:lnSpc>
                <a:spcPts val="4079"/>
              </a:lnSpc>
              <a:buFont typeface="Arial"/>
              <a:buChar char="•"/>
            </a:pPr>
            <a:r>
              <a:rPr lang="en-US" sz="2399" dirty="0">
                <a:solidFill>
                  <a:srgbClr val="0F4662"/>
                </a:solidFill>
                <a:latin typeface="Times New Roman"/>
                <a:ea typeface="Times New Roman"/>
                <a:cs typeface="Times New Roman"/>
                <a:sym typeface="Times New Roman"/>
              </a:rPr>
              <a:t>Optimize models for faster and real-time predictions.  </a:t>
            </a:r>
          </a:p>
          <a:p>
            <a:pPr marL="518158" lvl="1" indent="-259079" algn="just">
              <a:lnSpc>
                <a:spcPts val="4079"/>
              </a:lnSpc>
              <a:buFont typeface="Arial"/>
              <a:buChar char="•"/>
            </a:pPr>
            <a:r>
              <a:rPr lang="en-US" sz="2399" dirty="0">
                <a:solidFill>
                  <a:srgbClr val="0F4662"/>
                </a:solidFill>
                <a:latin typeface="Times New Roman"/>
                <a:ea typeface="Times New Roman"/>
                <a:cs typeface="Times New Roman"/>
                <a:sym typeface="Times New Roman"/>
              </a:rPr>
              <a:t>Add explainable AI tools (e.g., attention maps) to visualize model decisions.  </a:t>
            </a:r>
          </a:p>
          <a:p>
            <a:pPr marL="518158" lvl="1" indent="-259079" algn="just">
              <a:lnSpc>
                <a:spcPts val="4079"/>
              </a:lnSpc>
              <a:buFont typeface="Arial"/>
              <a:buChar char="•"/>
            </a:pPr>
            <a:r>
              <a:rPr lang="en-US" sz="2399" dirty="0">
                <a:solidFill>
                  <a:srgbClr val="0F4662"/>
                </a:solidFill>
                <a:latin typeface="Times New Roman"/>
                <a:ea typeface="Times New Roman"/>
                <a:cs typeface="Times New Roman"/>
                <a:sym typeface="Times New Roman"/>
              </a:rPr>
              <a:t>Explore mobile deployment for use in rural and clinical settings.</a:t>
            </a:r>
          </a:p>
          <a:p>
            <a:pPr marL="518158" lvl="1" indent="-259079" algn="just">
              <a:lnSpc>
                <a:spcPts val="4079"/>
              </a:lnSpc>
              <a:buFont typeface="Arial"/>
              <a:buChar char="•"/>
            </a:pPr>
            <a:r>
              <a:rPr lang="en-US" sz="2399" dirty="0">
                <a:solidFill>
                  <a:srgbClr val="0F4662"/>
                </a:solidFill>
                <a:latin typeface="Times New Roman"/>
                <a:ea typeface="Times New Roman"/>
                <a:cs typeface="Times New Roman"/>
                <a:sym typeface="Times New Roman"/>
              </a:rPr>
              <a:t>Progression prediction </a:t>
            </a:r>
            <a:r>
              <a:rPr lang="en-US" sz="2400" dirty="0">
                <a:solidFill>
                  <a:srgbClr val="0F4662"/>
                </a:solidFill>
                <a:latin typeface="Times New Roman" panose="02020603050405020304" pitchFamily="18" charset="0"/>
                <a:ea typeface="Times New Roman Bold Italics"/>
                <a:cs typeface="Times New Roman" panose="02020603050405020304" pitchFamily="18" charset="0"/>
                <a:sym typeface="Times New Roman Bold Italics"/>
              </a:rPr>
              <a:t>of Diabetic Retinopathy integrated with a light weight IOT device.</a:t>
            </a:r>
          </a:p>
          <a:p>
            <a:pPr marL="518158" lvl="1" indent="-259079" algn="just">
              <a:lnSpc>
                <a:spcPts val="4079"/>
              </a:lnSpc>
              <a:buFont typeface="Arial"/>
              <a:buChar char="•"/>
            </a:pPr>
            <a:endParaRPr lang="en-US" sz="2399" dirty="0">
              <a:solidFill>
                <a:srgbClr val="0F4662"/>
              </a:solidFill>
              <a:latin typeface="Times New Roman"/>
              <a:ea typeface="Times New Roman"/>
              <a:cs typeface="Times New Roman"/>
              <a:sym typeface="Times New Roman"/>
            </a:endParaRPr>
          </a:p>
          <a:p>
            <a:pPr marL="259079" lvl="1" algn="just">
              <a:lnSpc>
                <a:spcPts val="4079"/>
              </a:lnSpc>
            </a:pPr>
            <a:endParaRPr lang="en-US" sz="2399" dirty="0">
              <a:solidFill>
                <a:srgbClr val="0F4662"/>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466359"/>
            <a:ext cx="11534821" cy="121856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Times New Roman Bold Italics"/>
                <a:ea typeface="Times New Roman Bold Italics"/>
                <a:cs typeface="Times New Roman Bold Italics"/>
                <a:sym typeface="Times New Roman Bold Italics"/>
              </a:rPr>
              <a:t>References</a:t>
            </a:r>
          </a:p>
        </p:txBody>
      </p:sp>
      <p:sp>
        <p:nvSpPr>
          <p:cNvPr id="3" name="TextBox 3"/>
          <p:cNvSpPr txBox="1"/>
          <p:nvPr/>
        </p:nvSpPr>
        <p:spPr>
          <a:xfrm>
            <a:off x="394337" y="2689791"/>
            <a:ext cx="17578378" cy="5153025"/>
          </a:xfrm>
          <a:prstGeom prst="rect">
            <a:avLst/>
          </a:prstGeom>
        </p:spPr>
        <p:txBody>
          <a:bodyPr lIns="0" tIns="0" rIns="0" bIns="0" rtlCol="0" anchor="t">
            <a:spAutoFit/>
          </a:bodyPr>
          <a:lstStyle/>
          <a:p>
            <a:pPr algn="just">
              <a:lnSpc>
                <a:spcPts val="4079"/>
              </a:lnSpc>
            </a:pPr>
            <a:r>
              <a:rPr lang="en-US" sz="2400">
                <a:solidFill>
                  <a:srgbClr val="0F4662"/>
                </a:solidFill>
                <a:latin typeface="Times New Roman"/>
                <a:ea typeface="Times New Roman"/>
                <a:cs typeface="Times New Roman"/>
                <a:sym typeface="Times New Roman"/>
              </a:rPr>
              <a:t>The project builds on the methodologies proposed in the base research paper :</a:t>
            </a:r>
          </a:p>
          <a:p>
            <a:pPr marL="518160" lvl="1" indent="-259080" algn="just">
              <a:lnSpc>
                <a:spcPts val="4079"/>
              </a:lnSpc>
              <a:buFont typeface="Arial"/>
              <a:buChar char="•"/>
            </a:pPr>
            <a:r>
              <a:rPr lang="en-US" sz="2400">
                <a:solidFill>
                  <a:srgbClr val="0F4662"/>
                </a:solidFill>
                <a:latin typeface="Times New Roman"/>
                <a:ea typeface="Times New Roman"/>
                <a:cs typeface="Times New Roman"/>
                <a:sym typeface="Times New Roman"/>
              </a:rPr>
              <a:t>Waleed Nazih, Ahmad O. Aseeri, Osama Youssef Atallah, Shaker El-Sappagh "Vision Transformer Model for Predicting the Severity of Diabetic Retinopathy in Fundus Photography Based Retina Images." (2023).</a:t>
            </a:r>
          </a:p>
          <a:p>
            <a:pPr marL="518160" lvl="1" indent="-259080" algn="just">
              <a:lnSpc>
                <a:spcPts val="4079"/>
              </a:lnSpc>
              <a:buFont typeface="Arial"/>
              <a:buChar char="•"/>
            </a:pPr>
            <a:r>
              <a:rPr lang="en-US" sz="2400">
                <a:solidFill>
                  <a:srgbClr val="0F4662"/>
                </a:solidFill>
                <a:latin typeface="Times New Roman"/>
                <a:ea typeface="Times New Roman"/>
                <a:cs typeface="Times New Roman"/>
                <a:sym typeface="Times New Roman"/>
              </a:rPr>
              <a:t>Yuanyuan Liu,  Dazhi Yao, Yongwen Ma, Hua Wang, Jinming Wang, Xuefeng Bai, Guang Zeng,  Yuejuan Liu </a:t>
            </a:r>
          </a:p>
          <a:p>
            <a:pPr algn="just">
              <a:lnSpc>
                <a:spcPts val="4079"/>
              </a:lnSpc>
            </a:pPr>
            <a:r>
              <a:rPr lang="en-US" sz="2400">
                <a:solidFill>
                  <a:srgbClr val="0F4662"/>
                </a:solidFill>
                <a:latin typeface="Times New Roman"/>
                <a:ea typeface="Times New Roman"/>
                <a:cs typeface="Times New Roman"/>
                <a:sym typeface="Times New Roman"/>
              </a:rPr>
              <a:t>       STMF-DRNet : A multi-branch fine-grained classification model for diabetic retinopathy using Swin-TransformerV2 .</a:t>
            </a:r>
          </a:p>
          <a:p>
            <a:pPr marL="518160" lvl="1" indent="-259080" algn="just">
              <a:lnSpc>
                <a:spcPts val="4079"/>
              </a:lnSpc>
              <a:buFont typeface="Arial"/>
              <a:buChar char="•"/>
            </a:pPr>
            <a:r>
              <a:rPr lang="en-US" sz="2400">
                <a:solidFill>
                  <a:srgbClr val="0F4662"/>
                </a:solidFill>
                <a:latin typeface="Times New Roman"/>
                <a:ea typeface="Times New Roman"/>
                <a:cs typeface="Times New Roman"/>
                <a:sym typeface="Times New Roman"/>
              </a:rPr>
              <a:t> QuantumNet: An enhanced diabetic retinopathy detection model using classical deep learning-quantum transfer learning</a:t>
            </a:r>
          </a:p>
          <a:p>
            <a:pPr algn="just">
              <a:lnSpc>
                <a:spcPts val="4079"/>
              </a:lnSpc>
            </a:pPr>
            <a:endParaRPr lang="en-US" sz="2400">
              <a:solidFill>
                <a:srgbClr val="0F4662"/>
              </a:solidFill>
              <a:latin typeface="Times New Roman"/>
              <a:ea typeface="Times New Roman"/>
              <a:cs typeface="Times New Roman"/>
              <a:sym typeface="Times New Roman"/>
            </a:endParaRPr>
          </a:p>
          <a:p>
            <a:pPr algn="just">
              <a:lnSpc>
                <a:spcPts val="4079"/>
              </a:lnSpc>
            </a:pPr>
            <a:endParaRPr lang="en-US" sz="2400">
              <a:solidFill>
                <a:srgbClr val="0F4662"/>
              </a:solidFill>
              <a:latin typeface="Times New Roman"/>
              <a:ea typeface="Times New Roman"/>
              <a:cs typeface="Times New Roman"/>
              <a:sym typeface="Times New Roman"/>
            </a:endParaRPr>
          </a:p>
          <a:p>
            <a:pPr algn="just">
              <a:lnSpc>
                <a:spcPts val="4079"/>
              </a:lnSpc>
            </a:pPr>
            <a:endParaRPr lang="en-US" sz="2400">
              <a:solidFill>
                <a:srgbClr val="0F4662"/>
              </a:solidFill>
              <a:latin typeface="Times New Roman"/>
              <a:ea typeface="Times New Roman"/>
              <a:cs typeface="Times New Roman"/>
              <a:sym typeface="Times New Roman"/>
            </a:endParaRPr>
          </a:p>
          <a:p>
            <a:pPr marL="0" lvl="0" indent="0" algn="just">
              <a:lnSpc>
                <a:spcPts val="4079"/>
              </a:lnSpc>
            </a:pPr>
            <a:endParaRPr lang="en-US" sz="2400">
              <a:solidFill>
                <a:srgbClr val="0F4662"/>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712830" y="3369664"/>
            <a:ext cx="11402580" cy="3185722"/>
          </a:xfrm>
          <a:prstGeom prst="rect">
            <a:avLst/>
          </a:prstGeom>
        </p:spPr>
        <p:txBody>
          <a:bodyPr lIns="0" tIns="0" rIns="0" bIns="0" rtlCol="0" anchor="t">
            <a:spAutoFit/>
          </a:bodyPr>
          <a:lstStyle/>
          <a:p>
            <a:pPr marL="0" lvl="0" indent="0" algn="ctr">
              <a:lnSpc>
                <a:spcPts val="26009"/>
              </a:lnSpc>
              <a:spcBef>
                <a:spcPct val="0"/>
              </a:spcBef>
            </a:pPr>
            <a:r>
              <a:rPr lang="en-US" sz="18577" b="1" i="1">
                <a:solidFill>
                  <a:srgbClr val="0F4662"/>
                </a:solidFill>
                <a:latin typeface="Cormorant Garamond Bold Italics"/>
                <a:ea typeface="Cormorant Garamond Bold Italics"/>
                <a:cs typeface="Cormorant Garamond Bold Italics"/>
                <a:sym typeface="Cormorant Garamond Bold Italics"/>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259578" y="1290075"/>
            <a:ext cx="5622378" cy="1152525"/>
          </a:xfrm>
          <a:prstGeom prst="rect">
            <a:avLst/>
          </a:prstGeom>
        </p:spPr>
        <p:txBody>
          <a:bodyPr lIns="0" tIns="0" rIns="0" bIns="0" rtlCol="0" anchor="t">
            <a:spAutoFit/>
          </a:bodyPr>
          <a:lstStyle/>
          <a:p>
            <a:pPr algn="ctr">
              <a:lnSpc>
                <a:spcPts val="8400"/>
              </a:lnSpc>
            </a:pPr>
            <a:r>
              <a:rPr lang="en-US" sz="6000" b="1" i="1">
                <a:solidFill>
                  <a:srgbClr val="0F4662"/>
                </a:solidFill>
                <a:latin typeface="Times New Roman Bold Italics"/>
                <a:ea typeface="Times New Roman Bold Italics"/>
                <a:cs typeface="Times New Roman Bold Italics"/>
                <a:sym typeface="Times New Roman Bold Italics"/>
              </a:rPr>
              <a:t>Objective</a:t>
            </a:r>
          </a:p>
        </p:txBody>
      </p:sp>
      <p:sp>
        <p:nvSpPr>
          <p:cNvPr id="3" name="TextBox 3"/>
          <p:cNvSpPr txBox="1"/>
          <p:nvPr/>
        </p:nvSpPr>
        <p:spPr>
          <a:xfrm>
            <a:off x="2025870" y="2956322"/>
            <a:ext cx="14518239" cy="4472897"/>
          </a:xfrm>
          <a:prstGeom prst="rect">
            <a:avLst/>
          </a:prstGeom>
        </p:spPr>
        <p:txBody>
          <a:bodyPr lIns="0" tIns="0" rIns="0" bIns="0" rtlCol="0" anchor="t">
            <a:spAutoFit/>
          </a:bodyPr>
          <a:lstStyle/>
          <a:p>
            <a:pPr marL="604643" lvl="1" indent="-302321" algn="just">
              <a:lnSpc>
                <a:spcPts val="5041"/>
              </a:lnSpc>
              <a:buFont typeface="Arial"/>
              <a:buChar char="•"/>
            </a:pPr>
            <a:r>
              <a:rPr lang="en-US" sz="2800">
                <a:solidFill>
                  <a:srgbClr val="0F4662"/>
                </a:solidFill>
                <a:latin typeface="Times New Roman"/>
                <a:ea typeface="Times New Roman"/>
                <a:cs typeface="Times New Roman"/>
                <a:sym typeface="Times New Roman"/>
              </a:rPr>
              <a:t>Diabetic Retinopathy (DR) is a major complication of diabetes.</a:t>
            </a:r>
          </a:p>
          <a:p>
            <a:pPr marL="604643" lvl="1" indent="-302321" algn="just">
              <a:lnSpc>
                <a:spcPts val="5041"/>
              </a:lnSpc>
              <a:buFont typeface="Arial"/>
              <a:buChar char="•"/>
            </a:pPr>
            <a:r>
              <a:rPr lang="en-US" sz="2800">
                <a:solidFill>
                  <a:srgbClr val="0F4662"/>
                </a:solidFill>
                <a:latin typeface="Times New Roman"/>
                <a:ea typeface="Times New Roman"/>
                <a:cs typeface="Times New Roman"/>
                <a:sym typeface="Times New Roman"/>
              </a:rPr>
              <a:t>Early detection is critical to prevent blindness.</a:t>
            </a:r>
          </a:p>
          <a:p>
            <a:pPr marL="604643" lvl="1" indent="-302321" algn="just">
              <a:lnSpc>
                <a:spcPts val="5041"/>
              </a:lnSpc>
              <a:buFont typeface="Arial"/>
              <a:buChar char="•"/>
            </a:pPr>
            <a:r>
              <a:rPr lang="en-US" sz="2800">
                <a:solidFill>
                  <a:srgbClr val="0F4662"/>
                </a:solidFill>
                <a:latin typeface="Times New Roman"/>
                <a:ea typeface="Times New Roman"/>
                <a:cs typeface="Times New Roman"/>
                <a:sym typeface="Times New Roman"/>
              </a:rPr>
              <a:t>Proposed: Vision Transformer, Swin Transformer, and Quantum-enhanced ViT.</a:t>
            </a:r>
          </a:p>
          <a:p>
            <a:pPr marL="604643" lvl="1" indent="-302321" algn="just">
              <a:lnSpc>
                <a:spcPts val="5041"/>
              </a:lnSpc>
              <a:buFont typeface="Arial"/>
              <a:buChar char="•"/>
            </a:pPr>
            <a:r>
              <a:rPr lang="en-US" sz="2800">
                <a:solidFill>
                  <a:srgbClr val="0F4662"/>
                </a:solidFill>
                <a:latin typeface="Times New Roman"/>
                <a:ea typeface="Times New Roman"/>
                <a:cs typeface="Times New Roman"/>
                <a:sym typeface="Times New Roman"/>
              </a:rPr>
              <a:t>Evaluated on APTOS dataset with a custom front-end UI.</a:t>
            </a:r>
          </a:p>
          <a:p>
            <a:pPr marL="604643" lvl="1" indent="-302321" algn="just">
              <a:lnSpc>
                <a:spcPts val="5041"/>
              </a:lnSpc>
              <a:buFont typeface="Arial"/>
              <a:buChar char="•"/>
            </a:pPr>
            <a:r>
              <a:rPr lang="en-US" sz="2800">
                <a:solidFill>
                  <a:srgbClr val="0F4662"/>
                </a:solidFill>
                <a:latin typeface="Times New Roman"/>
                <a:ea typeface="Times New Roman"/>
                <a:cs typeface="Times New Roman"/>
                <a:sym typeface="Times New Roman"/>
              </a:rPr>
              <a:t>Real-world testing was attempted on 100 unlabelled patient images.</a:t>
            </a:r>
          </a:p>
          <a:p>
            <a:pPr marL="604643" lvl="1" indent="-302321" algn="just">
              <a:lnSpc>
                <a:spcPts val="5041"/>
              </a:lnSpc>
              <a:buFont typeface="Arial"/>
              <a:buChar char="•"/>
            </a:pPr>
            <a:r>
              <a:rPr lang="en-US" sz="2800">
                <a:solidFill>
                  <a:srgbClr val="0F4662"/>
                </a:solidFill>
                <a:latin typeface="Times New Roman"/>
                <a:ea typeface="Times New Roman"/>
                <a:cs typeface="Times New Roman"/>
                <a:sym typeface="Times New Roman"/>
              </a:rPr>
              <a:t>Classify severity into 5 stages.</a:t>
            </a:r>
          </a:p>
          <a:p>
            <a:pPr marL="604643" lvl="1" indent="-302321" algn="just">
              <a:lnSpc>
                <a:spcPts val="5041"/>
              </a:lnSpc>
              <a:buFont typeface="Arial"/>
              <a:buChar char="•"/>
            </a:pPr>
            <a:r>
              <a:rPr lang="en-US" sz="2800">
                <a:solidFill>
                  <a:srgbClr val="0F4662"/>
                </a:solidFill>
                <a:latin typeface="Times New Roman"/>
                <a:ea typeface="Times New Roman"/>
                <a:cs typeface="Times New Roman"/>
                <a:sym typeface="Times New Roman"/>
              </a:rPr>
              <a:t>Integrate prediction into a working web interface.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781090" y="1750293"/>
            <a:ext cx="16230600" cy="6645275"/>
          </a:xfrm>
          <a:prstGeom prst="rect">
            <a:avLst/>
          </a:prstGeom>
        </p:spPr>
        <p:txBody>
          <a:bodyPr lIns="0" tIns="0" rIns="0" bIns="0" rtlCol="0" anchor="t">
            <a:spAutoFit/>
          </a:bodyPr>
          <a:lstStyle/>
          <a:p>
            <a:pPr algn="l">
              <a:lnSpc>
                <a:spcPts val="4420"/>
              </a:lnSpc>
            </a:pPr>
            <a:endParaRPr dirty="0"/>
          </a:p>
          <a:p>
            <a:pPr algn="l">
              <a:lnSpc>
                <a:spcPts val="4420"/>
              </a:lnSpc>
            </a:pPr>
            <a:r>
              <a:rPr lang="en-US" sz="2600" dirty="0">
                <a:solidFill>
                  <a:srgbClr val="0F4662"/>
                </a:solidFill>
                <a:latin typeface="Times New Roman"/>
                <a:ea typeface="Times New Roman"/>
                <a:cs typeface="Times New Roman"/>
                <a:sym typeface="Times New Roman"/>
              </a:rPr>
              <a:t>The Asia Pacific Tele-Ophthalmology Society (APTOS) 2019 Blindness Detection dataset comprises a total of 3,662 retinal fundus images. These images are divided into 3,662 training images and 1,928 test images. </a:t>
            </a:r>
          </a:p>
          <a:p>
            <a:pPr marL="561341" lvl="1" indent="-280670" algn="l">
              <a:lnSpc>
                <a:spcPts val="4420"/>
              </a:lnSpc>
              <a:buFont typeface="Arial"/>
              <a:buChar char="•"/>
            </a:pPr>
            <a:r>
              <a:rPr lang="en-US" sz="2600" dirty="0">
                <a:solidFill>
                  <a:srgbClr val="0F4662"/>
                </a:solidFill>
                <a:latin typeface="Times New Roman"/>
                <a:ea typeface="Times New Roman"/>
                <a:cs typeface="Times New Roman"/>
                <a:sym typeface="Times New Roman"/>
              </a:rPr>
              <a:t>Labels:</a:t>
            </a:r>
          </a:p>
          <a:p>
            <a:pPr algn="l">
              <a:lnSpc>
                <a:spcPts val="4420"/>
              </a:lnSpc>
            </a:pPr>
            <a:r>
              <a:rPr lang="en-US" sz="2600" dirty="0">
                <a:solidFill>
                  <a:srgbClr val="0F4662"/>
                </a:solidFill>
                <a:latin typeface="Times New Roman"/>
                <a:ea typeface="Times New Roman"/>
                <a:cs typeface="Times New Roman"/>
                <a:sym typeface="Times New Roman"/>
              </a:rPr>
              <a:t>         0 – No DR</a:t>
            </a:r>
          </a:p>
          <a:p>
            <a:pPr algn="l">
              <a:lnSpc>
                <a:spcPts val="4420"/>
              </a:lnSpc>
            </a:pPr>
            <a:r>
              <a:rPr lang="en-US" sz="2600" dirty="0">
                <a:solidFill>
                  <a:srgbClr val="0F4662"/>
                </a:solidFill>
                <a:latin typeface="Times New Roman"/>
                <a:ea typeface="Times New Roman"/>
                <a:cs typeface="Times New Roman"/>
                <a:sym typeface="Times New Roman"/>
              </a:rPr>
              <a:t>         1 – Mild DR</a:t>
            </a:r>
          </a:p>
          <a:p>
            <a:pPr algn="l">
              <a:lnSpc>
                <a:spcPts val="4420"/>
              </a:lnSpc>
            </a:pPr>
            <a:r>
              <a:rPr lang="en-US" sz="2600" dirty="0">
                <a:solidFill>
                  <a:srgbClr val="0F4662"/>
                </a:solidFill>
                <a:latin typeface="Times New Roman"/>
                <a:ea typeface="Times New Roman"/>
                <a:cs typeface="Times New Roman"/>
                <a:sym typeface="Times New Roman"/>
              </a:rPr>
              <a:t>         2 – Moderate DR</a:t>
            </a:r>
          </a:p>
          <a:p>
            <a:pPr algn="l">
              <a:lnSpc>
                <a:spcPts val="4420"/>
              </a:lnSpc>
            </a:pPr>
            <a:r>
              <a:rPr lang="en-US" sz="2600" dirty="0">
                <a:solidFill>
                  <a:srgbClr val="0F4662"/>
                </a:solidFill>
                <a:latin typeface="Times New Roman"/>
                <a:ea typeface="Times New Roman"/>
                <a:cs typeface="Times New Roman"/>
                <a:sym typeface="Times New Roman"/>
              </a:rPr>
              <a:t>         3 – Severe DR</a:t>
            </a:r>
          </a:p>
          <a:p>
            <a:pPr algn="l">
              <a:lnSpc>
                <a:spcPts val="4420"/>
              </a:lnSpc>
            </a:pPr>
            <a:r>
              <a:rPr lang="en-US" sz="2600" dirty="0">
                <a:solidFill>
                  <a:srgbClr val="0F4662"/>
                </a:solidFill>
                <a:latin typeface="Times New Roman"/>
                <a:ea typeface="Times New Roman"/>
                <a:cs typeface="Times New Roman"/>
                <a:sym typeface="Times New Roman"/>
              </a:rPr>
              <a:t>         4 – Proliferative DR</a:t>
            </a:r>
          </a:p>
          <a:p>
            <a:pPr algn="l">
              <a:lnSpc>
                <a:spcPts val="4420"/>
              </a:lnSpc>
            </a:pPr>
            <a:r>
              <a:rPr lang="en-US" sz="2600" dirty="0">
                <a:solidFill>
                  <a:srgbClr val="0F4662"/>
                </a:solidFill>
                <a:latin typeface="Times New Roman"/>
                <a:ea typeface="Times New Roman"/>
                <a:cs typeface="Times New Roman"/>
                <a:sym typeface="Times New Roman"/>
              </a:rPr>
              <a:t>      </a:t>
            </a:r>
          </a:p>
          <a:p>
            <a:pPr algn="l">
              <a:lnSpc>
                <a:spcPts val="4420"/>
              </a:lnSpc>
            </a:pPr>
            <a:r>
              <a:rPr lang="en-US" sz="2600" dirty="0">
                <a:solidFill>
                  <a:srgbClr val="0F4662"/>
                </a:solidFill>
                <a:latin typeface="Times New Roman"/>
                <a:ea typeface="Times New Roman"/>
                <a:cs typeface="Times New Roman"/>
                <a:sym typeface="Times New Roman"/>
              </a:rPr>
              <a:t>      </a:t>
            </a:r>
          </a:p>
          <a:p>
            <a:pPr marL="0" lvl="0" indent="0" algn="l">
              <a:lnSpc>
                <a:spcPts val="4420"/>
              </a:lnSpc>
            </a:pPr>
            <a:r>
              <a:rPr lang="en-US" sz="2600" dirty="0">
                <a:solidFill>
                  <a:srgbClr val="0F4662"/>
                </a:solidFill>
                <a:latin typeface="Times New Roman"/>
                <a:ea typeface="Times New Roman"/>
                <a:cs typeface="Times New Roman"/>
                <a:sym typeface="Times New Roman"/>
              </a:rPr>
              <a:t>     </a:t>
            </a:r>
          </a:p>
        </p:txBody>
      </p:sp>
      <p:sp>
        <p:nvSpPr>
          <p:cNvPr id="4" name="TextBox 4"/>
          <p:cNvSpPr txBox="1"/>
          <p:nvPr/>
        </p:nvSpPr>
        <p:spPr>
          <a:xfrm>
            <a:off x="1028700" y="972418"/>
            <a:ext cx="8048163" cy="958850"/>
          </a:xfrm>
          <a:prstGeom prst="rect">
            <a:avLst/>
          </a:prstGeom>
        </p:spPr>
        <p:txBody>
          <a:bodyPr lIns="0" tIns="0" rIns="0" bIns="0" rtlCol="0" anchor="t">
            <a:spAutoFit/>
          </a:bodyPr>
          <a:lstStyle/>
          <a:p>
            <a:pPr marL="0" lvl="0" indent="0" algn="l">
              <a:lnSpc>
                <a:spcPts val="7000"/>
              </a:lnSpc>
              <a:spcBef>
                <a:spcPct val="0"/>
              </a:spcBef>
            </a:pPr>
            <a:r>
              <a:rPr lang="en-US" sz="5000" b="1" i="1">
                <a:solidFill>
                  <a:srgbClr val="0F4662"/>
                </a:solidFill>
                <a:latin typeface="Times New Roman Bold Italics"/>
                <a:ea typeface="Times New Roman Bold Italics"/>
                <a:cs typeface="Times New Roman Bold Italics"/>
                <a:sym typeface="Times New Roman Bold Italics"/>
              </a:rPr>
              <a:t>APTOS Dataset</a:t>
            </a:r>
          </a:p>
        </p:txBody>
      </p:sp>
      <p:sp>
        <p:nvSpPr>
          <p:cNvPr id="5" name="TextBox 5"/>
          <p:cNvSpPr txBox="1"/>
          <p:nvPr/>
        </p:nvSpPr>
        <p:spPr>
          <a:xfrm>
            <a:off x="461832" y="8556186"/>
            <a:ext cx="10146212" cy="394060"/>
          </a:xfrm>
          <a:prstGeom prst="rect">
            <a:avLst/>
          </a:prstGeom>
        </p:spPr>
        <p:txBody>
          <a:bodyPr lIns="0" tIns="0" rIns="0" bIns="0" rtlCol="0" anchor="t">
            <a:spAutoFit/>
          </a:bodyPr>
          <a:lstStyle/>
          <a:p>
            <a:pPr algn="ctr">
              <a:lnSpc>
                <a:spcPts val="2862"/>
              </a:lnSpc>
              <a:spcBef>
                <a:spcPct val="0"/>
              </a:spcBef>
            </a:pPr>
            <a:r>
              <a:rPr lang="en-US" sz="2044" u="sng">
                <a:solidFill>
                  <a:srgbClr val="000000"/>
                </a:solidFill>
                <a:latin typeface="Times New Roman"/>
                <a:ea typeface="Times New Roman"/>
                <a:cs typeface="Times New Roman"/>
                <a:sym typeface="Times New Roman"/>
                <a:hlinkClick r:id="rId2" tooltip="https://www.kaggle.com/competitions/aptos2019-blindness-detection/data"/>
              </a:rPr>
              <a:t> https://www.kaggle.com/competitions/aptos2019-blindness-detection/data</a:t>
            </a:r>
          </a:p>
        </p:txBody>
      </p:sp>
      <p:pic>
        <p:nvPicPr>
          <p:cNvPr id="7" name="Picture 6">
            <a:extLst>
              <a:ext uri="{FF2B5EF4-FFF2-40B4-BE49-F238E27FC236}">
                <a16:creationId xmlns:a16="http://schemas.microsoft.com/office/drawing/2014/main" id="{7EED9109-D042-788F-4E4D-58481171F769}"/>
              </a:ext>
            </a:extLst>
          </p:cNvPr>
          <p:cNvPicPr>
            <a:picLocks noChangeAspect="1"/>
          </p:cNvPicPr>
          <p:nvPr/>
        </p:nvPicPr>
        <p:blipFill>
          <a:blip r:embed="rId3">
            <a:extLst>
              <a:ext uri="{28A0092B-C50C-407E-A947-70E740481C1C}">
                <a14:useLocalDpi xmlns:a14="http://schemas.microsoft.com/office/drawing/2010/main" val="0"/>
              </a:ext>
            </a:extLst>
          </a:blip>
          <a:srcRect t="7407"/>
          <a:stretch/>
        </p:blipFill>
        <p:spPr>
          <a:xfrm>
            <a:off x="6248400" y="3848100"/>
            <a:ext cx="10683805" cy="3962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884379" y="2433837"/>
            <a:ext cx="5385764" cy="6426664"/>
            <a:chOff x="0" y="0"/>
            <a:chExt cx="1418473" cy="1692619"/>
          </a:xfrm>
        </p:grpSpPr>
        <p:sp>
          <p:nvSpPr>
            <p:cNvPr id="3" name="Freeform 3"/>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id="4" name="TextBox 4"/>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5" name="Freeform 5"/>
          <p:cNvSpPr/>
          <p:nvPr/>
        </p:nvSpPr>
        <p:spPr>
          <a:xfrm>
            <a:off x="2569664" y="3157047"/>
            <a:ext cx="2119330" cy="2119330"/>
          </a:xfrm>
          <a:custGeom>
            <a:avLst/>
            <a:gdLst/>
            <a:ahLst/>
            <a:cxnLst/>
            <a:rect l="l" t="t" r="r" b="b"/>
            <a:pathLst>
              <a:path w="2119330" h="2119330">
                <a:moveTo>
                  <a:pt x="0" y="0"/>
                </a:moveTo>
                <a:lnTo>
                  <a:pt x="2119329" y="0"/>
                </a:lnTo>
                <a:lnTo>
                  <a:pt x="2119329" y="2119330"/>
                </a:lnTo>
                <a:lnTo>
                  <a:pt x="0" y="21193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6451118" y="2456695"/>
            <a:ext cx="5385764" cy="6426664"/>
            <a:chOff x="0" y="0"/>
            <a:chExt cx="1418473" cy="1692619"/>
          </a:xfrm>
        </p:grpSpPr>
        <p:sp>
          <p:nvSpPr>
            <p:cNvPr id="7" name="Freeform 7"/>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A9BECB"/>
            </a:solidFill>
          </p:spPr>
        </p:sp>
        <p:sp>
          <p:nvSpPr>
            <p:cNvPr id="8" name="TextBox 8"/>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9" name="Freeform 9"/>
          <p:cNvSpPr/>
          <p:nvPr/>
        </p:nvSpPr>
        <p:spPr>
          <a:xfrm>
            <a:off x="7984503" y="2877488"/>
            <a:ext cx="2318994" cy="2348889"/>
          </a:xfrm>
          <a:custGeom>
            <a:avLst/>
            <a:gdLst/>
            <a:ahLst/>
            <a:cxnLst/>
            <a:rect l="l" t="t" r="r" b="b"/>
            <a:pathLst>
              <a:path w="2318994" h="2348889">
                <a:moveTo>
                  <a:pt x="0" y="0"/>
                </a:moveTo>
                <a:lnTo>
                  <a:pt x="2318994" y="0"/>
                </a:lnTo>
                <a:lnTo>
                  <a:pt x="2318994" y="2348889"/>
                </a:lnTo>
                <a:lnTo>
                  <a:pt x="0" y="23488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0" name="Group 10"/>
          <p:cNvGrpSpPr/>
          <p:nvPr/>
        </p:nvGrpSpPr>
        <p:grpSpPr>
          <a:xfrm>
            <a:off x="12015475" y="2456695"/>
            <a:ext cx="5385764" cy="6426664"/>
            <a:chOff x="0" y="0"/>
            <a:chExt cx="1418473" cy="1692619"/>
          </a:xfrm>
        </p:grpSpPr>
        <p:sp>
          <p:nvSpPr>
            <p:cNvPr id="11" name="Freeform 11"/>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id="12" name="TextBox 12"/>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13" name="Freeform 13"/>
          <p:cNvSpPr/>
          <p:nvPr/>
        </p:nvSpPr>
        <p:spPr>
          <a:xfrm>
            <a:off x="13595029" y="3088463"/>
            <a:ext cx="2226655" cy="2226655"/>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TextBox 14"/>
          <p:cNvSpPr txBox="1"/>
          <p:nvPr/>
        </p:nvSpPr>
        <p:spPr>
          <a:xfrm>
            <a:off x="1028700" y="475884"/>
            <a:ext cx="8115300" cy="1152525"/>
          </a:xfrm>
          <a:prstGeom prst="rect">
            <a:avLst/>
          </a:prstGeom>
        </p:spPr>
        <p:txBody>
          <a:bodyPr lIns="0" tIns="0" rIns="0" bIns="0" rtlCol="0" anchor="t">
            <a:spAutoFit/>
          </a:bodyPr>
          <a:lstStyle/>
          <a:p>
            <a:pPr marL="0" lvl="0" indent="0" algn="l">
              <a:lnSpc>
                <a:spcPts val="8400"/>
              </a:lnSpc>
              <a:spcBef>
                <a:spcPct val="0"/>
              </a:spcBef>
            </a:pPr>
            <a:r>
              <a:rPr lang="en-US" sz="6000" b="1" i="1">
                <a:solidFill>
                  <a:srgbClr val="0F4662"/>
                </a:solidFill>
                <a:latin typeface="Times New Roman Bold Italics"/>
                <a:ea typeface="Times New Roman Bold Italics"/>
                <a:cs typeface="Times New Roman Bold Italics"/>
                <a:sym typeface="Times New Roman Bold Italics"/>
              </a:rPr>
              <a:t>Project Objectives</a:t>
            </a:r>
          </a:p>
        </p:txBody>
      </p:sp>
      <p:sp>
        <p:nvSpPr>
          <p:cNvPr id="15" name="TextBox 15"/>
          <p:cNvSpPr txBox="1"/>
          <p:nvPr/>
        </p:nvSpPr>
        <p:spPr>
          <a:xfrm>
            <a:off x="1097755" y="6241817"/>
            <a:ext cx="5172388" cy="2279079"/>
          </a:xfrm>
          <a:prstGeom prst="rect">
            <a:avLst/>
          </a:prstGeom>
        </p:spPr>
        <p:txBody>
          <a:bodyPr lIns="0" tIns="0" rIns="0" bIns="0" rtlCol="0" anchor="t">
            <a:spAutoFit/>
          </a:bodyPr>
          <a:lstStyle/>
          <a:p>
            <a:pPr marL="465678" lvl="1" indent="-232839" algn="l">
              <a:lnSpc>
                <a:spcPts val="3666"/>
              </a:lnSpc>
              <a:buFont typeface="Arial"/>
              <a:buChar char="•"/>
            </a:pPr>
            <a:r>
              <a:rPr lang="en-US" sz="2156">
                <a:solidFill>
                  <a:srgbClr val="0F4662"/>
                </a:solidFill>
                <a:latin typeface="Quicksand"/>
                <a:ea typeface="Quicksand"/>
                <a:cs typeface="Quicksand"/>
                <a:sym typeface="Quicksand"/>
              </a:rPr>
              <a:t>Develop an AI-based model to detect diabetic retinopathy at an early stage.</a:t>
            </a:r>
          </a:p>
          <a:p>
            <a:pPr marL="465678" lvl="1" indent="-232839" algn="l">
              <a:lnSpc>
                <a:spcPts val="3666"/>
              </a:lnSpc>
              <a:buFont typeface="Arial"/>
              <a:buChar char="•"/>
            </a:pPr>
            <a:r>
              <a:rPr lang="en-US" sz="2156">
                <a:solidFill>
                  <a:srgbClr val="0F4662"/>
                </a:solidFill>
                <a:latin typeface="Quicksand"/>
                <a:ea typeface="Quicksand"/>
                <a:cs typeface="Quicksand"/>
                <a:sym typeface="Quicksand"/>
              </a:rPr>
              <a:t>Accurately classify severity levels to aid in timely medical intervention.</a:t>
            </a:r>
          </a:p>
        </p:txBody>
      </p:sp>
      <p:sp>
        <p:nvSpPr>
          <p:cNvPr id="16" name="TextBox 16"/>
          <p:cNvSpPr txBox="1"/>
          <p:nvPr/>
        </p:nvSpPr>
        <p:spPr>
          <a:xfrm>
            <a:off x="1171575" y="5248443"/>
            <a:ext cx="5098568" cy="9861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Early Detection and Classification</a:t>
            </a:r>
          </a:p>
        </p:txBody>
      </p:sp>
      <p:sp>
        <p:nvSpPr>
          <p:cNvPr id="17" name="TextBox 17"/>
          <p:cNvSpPr txBox="1"/>
          <p:nvPr/>
        </p:nvSpPr>
        <p:spPr>
          <a:xfrm>
            <a:off x="6593057" y="6086763"/>
            <a:ext cx="5101887" cy="2543175"/>
          </a:xfrm>
          <a:prstGeom prst="rect">
            <a:avLst/>
          </a:prstGeom>
        </p:spPr>
        <p:txBody>
          <a:bodyPr lIns="0" tIns="0" rIns="0" bIns="0" rtlCol="0" anchor="t">
            <a:spAutoFit/>
          </a:bodyPr>
          <a:lstStyle/>
          <a:p>
            <a:pPr marL="518160" lvl="1" indent="-259080" algn="l">
              <a:lnSpc>
                <a:spcPts val="4079"/>
              </a:lnSpc>
              <a:buFont typeface="Arial"/>
              <a:buChar char="•"/>
            </a:pPr>
            <a:r>
              <a:rPr lang="en-US" sz="2400">
                <a:solidFill>
                  <a:srgbClr val="0F4662"/>
                </a:solidFill>
                <a:latin typeface="Quicksand"/>
                <a:ea typeface="Quicksand"/>
                <a:cs typeface="Quicksand"/>
                <a:sym typeface="Quicksand"/>
              </a:rPr>
              <a:t>Utilize different models for robust feature extraction.</a:t>
            </a:r>
          </a:p>
          <a:p>
            <a:pPr marL="518160" lvl="1" indent="-259080" algn="l">
              <a:lnSpc>
                <a:spcPts val="4079"/>
              </a:lnSpc>
              <a:buFont typeface="Arial"/>
              <a:buChar char="•"/>
            </a:pPr>
            <a:r>
              <a:rPr lang="en-US" sz="2400">
                <a:solidFill>
                  <a:srgbClr val="0F4662"/>
                </a:solidFill>
                <a:latin typeface="Quicksand"/>
                <a:ea typeface="Quicksand"/>
                <a:cs typeface="Quicksand"/>
                <a:sym typeface="Quicksand"/>
              </a:rPr>
              <a:t>Improve model performance by integrating Swin Transformers and GNN.</a:t>
            </a:r>
          </a:p>
        </p:txBody>
      </p:sp>
      <p:sp>
        <p:nvSpPr>
          <p:cNvPr id="18" name="TextBox 18"/>
          <p:cNvSpPr txBox="1"/>
          <p:nvPr/>
        </p:nvSpPr>
        <p:spPr>
          <a:xfrm>
            <a:off x="6593057" y="5580494"/>
            <a:ext cx="5101887" cy="4908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Performance Enhancement</a:t>
            </a:r>
          </a:p>
        </p:txBody>
      </p:sp>
      <p:sp>
        <p:nvSpPr>
          <p:cNvPr id="19" name="TextBox 19"/>
          <p:cNvSpPr txBox="1"/>
          <p:nvPr/>
        </p:nvSpPr>
        <p:spPr>
          <a:xfrm>
            <a:off x="12157413" y="6232292"/>
            <a:ext cx="5101887" cy="2468164"/>
          </a:xfrm>
          <a:prstGeom prst="rect">
            <a:avLst/>
          </a:prstGeom>
        </p:spPr>
        <p:txBody>
          <a:bodyPr lIns="0" tIns="0" rIns="0" bIns="0" rtlCol="0" anchor="t">
            <a:spAutoFit/>
          </a:bodyPr>
          <a:lstStyle/>
          <a:p>
            <a:pPr marL="504135" lvl="1" indent="-252067" algn="l">
              <a:lnSpc>
                <a:spcPts val="3969"/>
              </a:lnSpc>
              <a:buFont typeface="Arial"/>
              <a:buChar char="•"/>
            </a:pPr>
            <a:r>
              <a:rPr lang="en-US" sz="2335">
                <a:solidFill>
                  <a:srgbClr val="0F4662"/>
                </a:solidFill>
                <a:latin typeface="Quicksand"/>
                <a:ea typeface="Quicksand"/>
                <a:cs typeface="Quicksand"/>
                <a:sym typeface="Quicksand"/>
              </a:rPr>
              <a:t>Perform extensive evaluation using accuracy, precision, recall, and F1-score.</a:t>
            </a:r>
          </a:p>
          <a:p>
            <a:pPr marL="504135" lvl="1" indent="-252067" algn="l">
              <a:lnSpc>
                <a:spcPts val="3969"/>
              </a:lnSpc>
              <a:buFont typeface="Arial"/>
              <a:buChar char="•"/>
            </a:pPr>
            <a:r>
              <a:rPr lang="en-US" sz="2335">
                <a:solidFill>
                  <a:srgbClr val="0F4662"/>
                </a:solidFill>
                <a:latin typeface="Quicksand"/>
                <a:ea typeface="Quicksand"/>
                <a:cs typeface="Quicksand"/>
                <a:sym typeface="Quicksand"/>
              </a:rPr>
              <a:t>Compare the proposed model with CNN-based architectures</a:t>
            </a:r>
          </a:p>
        </p:txBody>
      </p:sp>
      <p:sp>
        <p:nvSpPr>
          <p:cNvPr id="20" name="TextBox 20"/>
          <p:cNvSpPr txBox="1"/>
          <p:nvPr/>
        </p:nvSpPr>
        <p:spPr>
          <a:xfrm>
            <a:off x="12157413" y="5708183"/>
            <a:ext cx="5101887" cy="4908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Comparative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497217" y="673874"/>
            <a:ext cx="7871254" cy="1152525"/>
          </a:xfrm>
          <a:prstGeom prst="rect">
            <a:avLst/>
          </a:prstGeom>
        </p:spPr>
        <p:txBody>
          <a:bodyPr lIns="0" tIns="0" rIns="0" bIns="0" rtlCol="0" anchor="t">
            <a:spAutoFit/>
          </a:bodyPr>
          <a:lstStyle/>
          <a:p>
            <a:pPr algn="ctr">
              <a:lnSpc>
                <a:spcPts val="8400"/>
              </a:lnSpc>
            </a:pPr>
            <a:r>
              <a:rPr lang="en-US" sz="6000" b="1" i="1">
                <a:solidFill>
                  <a:srgbClr val="0F4662"/>
                </a:solidFill>
                <a:latin typeface="Times New Roman Bold Italics"/>
                <a:ea typeface="Times New Roman Bold Italics"/>
                <a:cs typeface="Times New Roman Bold Italics"/>
                <a:sym typeface="Times New Roman Bold Italics"/>
              </a:rPr>
              <a:t>Technologies</a:t>
            </a:r>
          </a:p>
        </p:txBody>
      </p:sp>
      <p:sp>
        <p:nvSpPr>
          <p:cNvPr id="3" name="TextBox 3"/>
          <p:cNvSpPr txBox="1"/>
          <p:nvPr/>
        </p:nvSpPr>
        <p:spPr>
          <a:xfrm>
            <a:off x="1028700" y="2276475"/>
            <a:ext cx="16707943" cy="5724525"/>
          </a:xfrm>
          <a:prstGeom prst="rect">
            <a:avLst/>
          </a:prstGeom>
        </p:spPr>
        <p:txBody>
          <a:bodyPr lIns="0" tIns="0" rIns="0" bIns="0" rtlCol="0" anchor="t">
            <a:spAutoFit/>
          </a:bodyPr>
          <a:lstStyle/>
          <a:p>
            <a:pPr marL="647700" lvl="1" indent="-323850" algn="just">
              <a:lnSpc>
                <a:spcPts val="5400"/>
              </a:lnSpc>
              <a:buFont typeface="Arial"/>
              <a:buChar char="•"/>
            </a:pPr>
            <a:r>
              <a:rPr lang="en-US" sz="3000" b="1">
                <a:solidFill>
                  <a:srgbClr val="0F4662"/>
                </a:solidFill>
                <a:latin typeface="Times New Roman Bold"/>
                <a:ea typeface="Times New Roman Bold"/>
                <a:cs typeface="Times New Roman Bold"/>
                <a:sym typeface="Times New Roman Bold"/>
              </a:rPr>
              <a:t>Machine Learning</a:t>
            </a:r>
            <a:r>
              <a:rPr lang="en-US" sz="3000">
                <a:solidFill>
                  <a:srgbClr val="0F4662"/>
                </a:solidFill>
                <a:latin typeface="Times New Roman"/>
                <a:ea typeface="Times New Roman"/>
                <a:cs typeface="Times New Roman"/>
                <a:sym typeface="Times New Roman"/>
              </a:rPr>
              <a:t>: The Core of DR Detection Model</a:t>
            </a:r>
          </a:p>
          <a:p>
            <a:pPr marL="647700" lvl="1" indent="-323850" algn="just">
              <a:lnSpc>
                <a:spcPts val="5400"/>
              </a:lnSpc>
              <a:buFont typeface="Arial"/>
              <a:buChar char="•"/>
            </a:pPr>
            <a:r>
              <a:rPr lang="en-US" sz="3000" b="1">
                <a:solidFill>
                  <a:srgbClr val="0F4662"/>
                </a:solidFill>
                <a:latin typeface="Times New Roman Bold"/>
                <a:ea typeface="Times New Roman Bold"/>
                <a:cs typeface="Times New Roman Bold"/>
                <a:sym typeface="Times New Roman Bold"/>
              </a:rPr>
              <a:t>Deep Learning</a:t>
            </a:r>
            <a:r>
              <a:rPr lang="en-US" sz="3000">
                <a:solidFill>
                  <a:srgbClr val="0F4662"/>
                </a:solidFill>
                <a:latin typeface="Times New Roman"/>
                <a:ea typeface="Times New Roman"/>
                <a:cs typeface="Times New Roman"/>
                <a:sym typeface="Times New Roman"/>
              </a:rPr>
              <a:t> : The Key to DR Prediction model</a:t>
            </a:r>
          </a:p>
          <a:p>
            <a:pPr marL="647700" lvl="1" indent="-323850" algn="just">
              <a:lnSpc>
                <a:spcPts val="5400"/>
              </a:lnSpc>
              <a:buFont typeface="Arial"/>
              <a:buChar char="•"/>
            </a:pPr>
            <a:r>
              <a:rPr lang="en-US" sz="3000" b="1">
                <a:solidFill>
                  <a:srgbClr val="0F4662"/>
                </a:solidFill>
                <a:latin typeface="Times New Roman Bold"/>
                <a:ea typeface="Times New Roman Bold"/>
                <a:cs typeface="Times New Roman Bold"/>
                <a:sym typeface="Times New Roman Bold"/>
              </a:rPr>
              <a:t>Convolutional</a:t>
            </a:r>
            <a:r>
              <a:rPr lang="en-US" sz="3000">
                <a:solidFill>
                  <a:srgbClr val="0F4662"/>
                </a:solidFill>
                <a:latin typeface="Times New Roman"/>
                <a:ea typeface="Times New Roman"/>
                <a:cs typeface="Times New Roman"/>
                <a:sym typeface="Times New Roman"/>
              </a:rPr>
              <a:t> </a:t>
            </a:r>
            <a:r>
              <a:rPr lang="en-US" sz="3000" b="1">
                <a:solidFill>
                  <a:srgbClr val="0F4662"/>
                </a:solidFill>
                <a:latin typeface="Times New Roman Bold"/>
                <a:ea typeface="Times New Roman Bold"/>
                <a:cs typeface="Times New Roman Bold"/>
                <a:sym typeface="Times New Roman Bold"/>
              </a:rPr>
              <a:t>Neural Network:</a:t>
            </a:r>
            <a:r>
              <a:rPr lang="en-US" sz="3000">
                <a:solidFill>
                  <a:srgbClr val="0F4662"/>
                </a:solidFill>
                <a:latin typeface="Times New Roman"/>
                <a:ea typeface="Times New Roman"/>
                <a:cs typeface="Times New Roman"/>
                <a:sym typeface="Times New Roman"/>
              </a:rPr>
              <a:t> Employed for extracting spatial features critical to DR diagnosis.</a:t>
            </a:r>
          </a:p>
          <a:p>
            <a:pPr marL="647700" lvl="1" indent="-323850" algn="just">
              <a:lnSpc>
                <a:spcPts val="5400"/>
              </a:lnSpc>
              <a:buFont typeface="Arial"/>
              <a:buChar char="•"/>
            </a:pPr>
            <a:r>
              <a:rPr lang="en-US" sz="3000" b="1">
                <a:solidFill>
                  <a:srgbClr val="0F4662"/>
                </a:solidFill>
                <a:latin typeface="Times New Roman Bold"/>
                <a:ea typeface="Times New Roman Bold"/>
                <a:cs typeface="Times New Roman Bold"/>
                <a:sym typeface="Times New Roman Bold"/>
              </a:rPr>
              <a:t>From CNNs to Transformers</a:t>
            </a:r>
            <a:r>
              <a:rPr lang="en-US" sz="3000">
                <a:solidFill>
                  <a:srgbClr val="0F4662"/>
                </a:solidFill>
                <a:latin typeface="Times New Roman"/>
                <a:ea typeface="Times New Roman"/>
                <a:cs typeface="Times New Roman"/>
                <a:sym typeface="Times New Roman"/>
              </a:rPr>
              <a:t>: To enhance DR detection performance by integrating the strengths of CNNs with advanced Transformer-based architectures.</a:t>
            </a:r>
          </a:p>
          <a:p>
            <a:pPr marL="647700" lvl="1" indent="-323850" algn="just">
              <a:lnSpc>
                <a:spcPts val="5400"/>
              </a:lnSpc>
              <a:buFont typeface="Arial"/>
              <a:buChar char="•"/>
            </a:pPr>
            <a:r>
              <a:rPr lang="en-US" sz="3000" b="1">
                <a:solidFill>
                  <a:srgbClr val="0F4662"/>
                </a:solidFill>
                <a:latin typeface="Times New Roman Bold"/>
                <a:ea typeface="Times New Roman Bold"/>
                <a:cs typeface="Times New Roman Bold"/>
                <a:sym typeface="Times New Roman Bold"/>
              </a:rPr>
              <a:t>Transformers</a:t>
            </a:r>
            <a:r>
              <a:rPr lang="en-US" sz="3000">
                <a:solidFill>
                  <a:srgbClr val="0F4662"/>
                </a:solidFill>
                <a:latin typeface="Times New Roman"/>
                <a:ea typeface="Times New Roman"/>
                <a:cs typeface="Times New Roman"/>
                <a:sym typeface="Times New Roman"/>
              </a:rPr>
              <a:t>: To explore the potential in capturing global context for more precise DR prediction.</a:t>
            </a:r>
          </a:p>
          <a:p>
            <a:pPr algn="just">
              <a:lnSpc>
                <a:spcPts val="7200"/>
              </a:lnSpc>
            </a:pPr>
            <a:r>
              <a:rPr lang="en-US" sz="3000">
                <a:solidFill>
                  <a:srgbClr val="0F4662"/>
                </a:solidFill>
                <a:latin typeface="Times New Roman"/>
                <a:ea typeface="Times New Roman"/>
                <a:cs typeface="Times New Roman"/>
                <a:sym typeface="Times New Roman"/>
              </a:rPr>
              <a:t>     </a:t>
            </a:r>
            <a:r>
              <a:rPr lang="en-US" sz="3000" b="1">
                <a:solidFill>
                  <a:srgbClr val="0F4662"/>
                </a:solidFill>
                <a:latin typeface="Times New Roman Bold"/>
                <a:ea typeface="Times New Roman Bold"/>
                <a:cs typeface="Times New Roman Bold"/>
                <a:sym typeface="Times New Roman Bold"/>
              </a:rPr>
              <a:t>  Programming</a:t>
            </a:r>
            <a:r>
              <a:rPr lang="en-US" sz="3000">
                <a:solidFill>
                  <a:srgbClr val="0F4662"/>
                </a:solidFill>
                <a:latin typeface="Times New Roman"/>
                <a:ea typeface="Times New Roman"/>
                <a:cs typeface="Times New Roman"/>
                <a:sym typeface="Times New Roman"/>
              </a:rPr>
              <a:t>   </a:t>
            </a:r>
          </a:p>
          <a:p>
            <a:pPr algn="just">
              <a:lnSpc>
                <a:spcPts val="5400"/>
              </a:lnSpc>
            </a:pPr>
            <a:r>
              <a:rPr lang="en-US" sz="3000">
                <a:solidFill>
                  <a:srgbClr val="0F4662"/>
                </a:solidFill>
                <a:latin typeface="Times New Roman"/>
                <a:ea typeface="Times New Roman"/>
                <a:cs typeface="Times New Roman"/>
                <a:sym typeface="Times New Roman"/>
              </a:rPr>
              <a:t>            </a:t>
            </a:r>
          </a:p>
        </p:txBody>
      </p:sp>
      <p:sp>
        <p:nvSpPr>
          <p:cNvPr id="4" name="TextBox 4"/>
          <p:cNvSpPr txBox="1"/>
          <p:nvPr/>
        </p:nvSpPr>
        <p:spPr>
          <a:xfrm>
            <a:off x="1987629" y="7450713"/>
            <a:ext cx="7156371" cy="1529066"/>
          </a:xfrm>
          <a:prstGeom prst="rect">
            <a:avLst/>
          </a:prstGeom>
        </p:spPr>
        <p:txBody>
          <a:bodyPr lIns="0" tIns="0" rIns="0" bIns="0" rtlCol="0" anchor="t">
            <a:spAutoFit/>
          </a:bodyPr>
          <a:lstStyle/>
          <a:p>
            <a:pPr marL="604643" lvl="1" indent="-302321" algn="just">
              <a:lnSpc>
                <a:spcPts val="3920"/>
              </a:lnSpc>
              <a:buFont typeface="Arial"/>
              <a:buChar char="•"/>
            </a:pPr>
            <a:r>
              <a:rPr lang="en-US" sz="2800">
                <a:solidFill>
                  <a:srgbClr val="0F4662"/>
                </a:solidFill>
                <a:latin typeface="Times New Roman"/>
                <a:ea typeface="Times New Roman"/>
                <a:cs typeface="Times New Roman"/>
                <a:sym typeface="Times New Roman"/>
              </a:rPr>
              <a:t>Python, PyTorch</a:t>
            </a:r>
          </a:p>
          <a:p>
            <a:pPr marL="604643" lvl="1" indent="-302321" algn="just">
              <a:lnSpc>
                <a:spcPts val="3920"/>
              </a:lnSpc>
              <a:buFont typeface="Arial"/>
              <a:buChar char="•"/>
            </a:pPr>
            <a:r>
              <a:rPr lang="en-US" sz="2800">
                <a:solidFill>
                  <a:srgbClr val="0F4662"/>
                </a:solidFill>
                <a:latin typeface="Times New Roman"/>
                <a:ea typeface="Times New Roman"/>
                <a:cs typeface="Times New Roman"/>
                <a:sym typeface="Times New Roman"/>
              </a:rPr>
              <a:t> Kaggle GPU (100 hours)</a:t>
            </a:r>
          </a:p>
          <a:p>
            <a:pPr marL="604643" lvl="1" indent="-302321" algn="just">
              <a:lnSpc>
                <a:spcPts val="3920"/>
              </a:lnSpc>
              <a:buFont typeface="Arial"/>
              <a:buChar char="•"/>
            </a:pPr>
            <a:r>
              <a:rPr lang="en-US" sz="2800">
                <a:solidFill>
                  <a:srgbClr val="0F4662"/>
                </a:solidFill>
                <a:latin typeface="Times New Roman"/>
                <a:ea typeface="Times New Roman"/>
                <a:cs typeface="Times New Roman"/>
                <a:sym typeface="Times New Roman"/>
              </a:rPr>
              <a:t> Html/Css/JavaScript for frontend interface.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7038622" y="4099272"/>
            <a:ext cx="4210757" cy="3273864"/>
          </a:xfrm>
          <a:custGeom>
            <a:avLst/>
            <a:gdLst/>
            <a:ahLst/>
            <a:cxnLst/>
            <a:rect l="l" t="t" r="r" b="b"/>
            <a:pathLst>
              <a:path w="4210757" h="3273864">
                <a:moveTo>
                  <a:pt x="0" y="0"/>
                </a:moveTo>
                <a:lnTo>
                  <a:pt x="4210756" y="0"/>
                </a:lnTo>
                <a:lnTo>
                  <a:pt x="4210756" y="3273864"/>
                </a:lnTo>
                <a:lnTo>
                  <a:pt x="0" y="3273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2036482" y="5350124"/>
            <a:ext cx="4344915" cy="0"/>
          </a:xfrm>
          <a:prstGeom prst="line">
            <a:avLst/>
          </a:prstGeom>
          <a:ln w="57150" cap="flat">
            <a:solidFill>
              <a:srgbClr val="7994A0"/>
            </a:solidFill>
            <a:prstDash val="solid"/>
            <a:headEnd type="none" w="sm" len="sm"/>
            <a:tailEnd type="none" w="sm" len="sm"/>
          </a:ln>
        </p:spPr>
      </p:sp>
      <p:sp>
        <p:nvSpPr>
          <p:cNvPr id="4" name="AutoShape 4"/>
          <p:cNvSpPr/>
          <p:nvPr/>
        </p:nvSpPr>
        <p:spPr>
          <a:xfrm>
            <a:off x="11911071" y="7344561"/>
            <a:ext cx="4346753" cy="0"/>
          </a:xfrm>
          <a:prstGeom prst="line">
            <a:avLst/>
          </a:prstGeom>
          <a:ln w="57150" cap="flat">
            <a:solidFill>
              <a:srgbClr val="7994A0"/>
            </a:solidFill>
            <a:prstDash val="solid"/>
            <a:headEnd type="none" w="sm" len="sm"/>
            <a:tailEnd type="none" w="sm" len="sm"/>
          </a:ln>
        </p:spPr>
      </p:sp>
      <p:sp>
        <p:nvSpPr>
          <p:cNvPr id="5" name="AutoShape 5"/>
          <p:cNvSpPr/>
          <p:nvPr/>
        </p:nvSpPr>
        <p:spPr>
          <a:xfrm flipV="1">
            <a:off x="1669323" y="8847606"/>
            <a:ext cx="4716390" cy="0"/>
          </a:xfrm>
          <a:prstGeom prst="line">
            <a:avLst/>
          </a:prstGeom>
          <a:ln w="57150" cap="flat">
            <a:solidFill>
              <a:srgbClr val="7994A0"/>
            </a:solidFill>
            <a:prstDash val="solid"/>
            <a:headEnd type="none" w="sm" len="sm"/>
            <a:tailEnd type="none" w="sm" len="sm"/>
          </a:ln>
        </p:spPr>
      </p:sp>
      <p:sp>
        <p:nvSpPr>
          <p:cNvPr id="6" name="TextBox 6"/>
          <p:cNvSpPr txBox="1"/>
          <p:nvPr/>
        </p:nvSpPr>
        <p:spPr>
          <a:xfrm>
            <a:off x="1024384" y="504459"/>
            <a:ext cx="14072064" cy="1024890"/>
          </a:xfrm>
          <a:prstGeom prst="rect">
            <a:avLst/>
          </a:prstGeom>
        </p:spPr>
        <p:txBody>
          <a:bodyPr lIns="0" tIns="0" rIns="0" bIns="0" rtlCol="0" anchor="t">
            <a:spAutoFit/>
          </a:bodyPr>
          <a:lstStyle/>
          <a:p>
            <a:pPr marL="0" lvl="0" indent="0" algn="l">
              <a:lnSpc>
                <a:spcPts val="7559"/>
              </a:lnSpc>
              <a:spcBef>
                <a:spcPct val="0"/>
              </a:spcBef>
            </a:pPr>
            <a:r>
              <a:rPr lang="en-US" sz="5399" b="1" i="1">
                <a:solidFill>
                  <a:srgbClr val="0F4662"/>
                </a:solidFill>
                <a:latin typeface="Times New Roman Bold Italics"/>
                <a:ea typeface="Times New Roman Bold Italics"/>
                <a:cs typeface="Times New Roman Bold Italics"/>
                <a:sym typeface="Times New Roman Bold Italics"/>
              </a:rPr>
              <a:t> Proposed Models</a:t>
            </a:r>
          </a:p>
        </p:txBody>
      </p:sp>
      <p:sp>
        <p:nvSpPr>
          <p:cNvPr id="7" name="TextBox 7"/>
          <p:cNvSpPr txBox="1"/>
          <p:nvPr/>
        </p:nvSpPr>
        <p:spPr>
          <a:xfrm>
            <a:off x="1033167" y="3547899"/>
            <a:ext cx="5348229" cy="1867535"/>
          </a:xfrm>
          <a:prstGeom prst="rect">
            <a:avLst/>
          </a:prstGeom>
        </p:spPr>
        <p:txBody>
          <a:bodyPr lIns="0" tIns="0" rIns="0" bIns="0" rtlCol="0" anchor="t">
            <a:spAutoFit/>
          </a:bodyPr>
          <a:lstStyle/>
          <a:p>
            <a:pPr marL="0" lvl="0" indent="0" algn="r">
              <a:lnSpc>
                <a:spcPts val="3639"/>
              </a:lnSpc>
              <a:spcBef>
                <a:spcPct val="0"/>
              </a:spcBef>
            </a:pPr>
            <a:r>
              <a:rPr lang="en-US" sz="2599">
                <a:solidFill>
                  <a:srgbClr val="0F4662"/>
                </a:solidFill>
                <a:latin typeface="Times New Roman"/>
                <a:ea typeface="Times New Roman"/>
                <a:cs typeface="Times New Roman"/>
                <a:sym typeface="Times New Roman"/>
              </a:rPr>
              <a:t>Extracts both local and global retinal features using a shifted window attention mechanism, improving lesion detection.</a:t>
            </a:r>
          </a:p>
        </p:txBody>
      </p:sp>
      <p:sp>
        <p:nvSpPr>
          <p:cNvPr id="8" name="TextBox 8"/>
          <p:cNvSpPr txBox="1"/>
          <p:nvPr/>
        </p:nvSpPr>
        <p:spPr>
          <a:xfrm>
            <a:off x="1024384" y="3114194"/>
            <a:ext cx="5348229" cy="538480"/>
          </a:xfrm>
          <a:prstGeom prst="rect">
            <a:avLst/>
          </a:prstGeom>
        </p:spPr>
        <p:txBody>
          <a:bodyPr lIns="0" tIns="0" rIns="0" bIns="0" rtlCol="0" anchor="t">
            <a:spAutoFit/>
          </a:bodyPr>
          <a:lstStyle/>
          <a:p>
            <a:pPr marL="0" lvl="0" indent="0" algn="r">
              <a:lnSpc>
                <a:spcPts val="3919"/>
              </a:lnSpc>
              <a:spcBef>
                <a:spcPct val="0"/>
              </a:spcBef>
            </a:pPr>
            <a:r>
              <a:rPr lang="en-US" sz="2799" b="1">
                <a:solidFill>
                  <a:srgbClr val="0F4662"/>
                </a:solidFill>
                <a:latin typeface="Times New Roman Bold"/>
                <a:ea typeface="Times New Roman Bold"/>
                <a:cs typeface="Times New Roman Bold"/>
                <a:sym typeface="Times New Roman Bold"/>
              </a:rPr>
              <a:t>Swin Transformer</a:t>
            </a:r>
          </a:p>
        </p:txBody>
      </p:sp>
      <p:sp>
        <p:nvSpPr>
          <p:cNvPr id="9" name="TextBox 9"/>
          <p:cNvSpPr txBox="1"/>
          <p:nvPr/>
        </p:nvSpPr>
        <p:spPr>
          <a:xfrm>
            <a:off x="1037483" y="6898665"/>
            <a:ext cx="5348229" cy="2324735"/>
          </a:xfrm>
          <a:prstGeom prst="rect">
            <a:avLst/>
          </a:prstGeom>
        </p:spPr>
        <p:txBody>
          <a:bodyPr lIns="0" tIns="0" rIns="0" bIns="0" rtlCol="0" anchor="t">
            <a:spAutoFit/>
          </a:bodyPr>
          <a:lstStyle/>
          <a:p>
            <a:pPr algn="r">
              <a:lnSpc>
                <a:spcPts val="3639"/>
              </a:lnSpc>
            </a:pPr>
            <a:r>
              <a:rPr lang="en-US" sz="2599">
                <a:solidFill>
                  <a:srgbClr val="0F4662"/>
                </a:solidFill>
                <a:latin typeface="Times New Roman"/>
                <a:ea typeface="Times New Roman"/>
                <a:cs typeface="Times New Roman"/>
                <a:sym typeface="Times New Roman"/>
              </a:rPr>
              <a:t>It is a Hybrid deep learning model that integrates classical deep learning (DL) techniques with quantum transfer learning.</a:t>
            </a:r>
          </a:p>
          <a:p>
            <a:pPr marL="0" lvl="0" indent="0" algn="r">
              <a:lnSpc>
                <a:spcPts val="3639"/>
              </a:lnSpc>
              <a:spcBef>
                <a:spcPct val="0"/>
              </a:spcBef>
            </a:pPr>
            <a:endParaRPr lang="en-US" sz="2599">
              <a:solidFill>
                <a:srgbClr val="0F4662"/>
              </a:solidFill>
              <a:latin typeface="Times New Roman"/>
              <a:ea typeface="Times New Roman"/>
              <a:cs typeface="Times New Roman"/>
              <a:sym typeface="Times New Roman"/>
            </a:endParaRPr>
          </a:p>
        </p:txBody>
      </p:sp>
      <p:sp>
        <p:nvSpPr>
          <p:cNvPr id="10" name="TextBox 10"/>
          <p:cNvSpPr txBox="1"/>
          <p:nvPr/>
        </p:nvSpPr>
        <p:spPr>
          <a:xfrm>
            <a:off x="11512166" y="4458476"/>
            <a:ext cx="5348229" cy="538480"/>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Times New Roman Bold"/>
                <a:ea typeface="Times New Roman Bold"/>
                <a:cs typeface="Times New Roman Bold"/>
                <a:sym typeface="Times New Roman Bold"/>
              </a:rPr>
              <a:t>CNN Models</a:t>
            </a:r>
          </a:p>
        </p:txBody>
      </p:sp>
      <p:sp>
        <p:nvSpPr>
          <p:cNvPr id="11" name="TextBox 11"/>
          <p:cNvSpPr txBox="1"/>
          <p:nvPr/>
        </p:nvSpPr>
        <p:spPr>
          <a:xfrm>
            <a:off x="11507850" y="5035056"/>
            <a:ext cx="5352545" cy="2781935"/>
          </a:xfrm>
          <a:prstGeom prst="rect">
            <a:avLst/>
          </a:prstGeom>
        </p:spPr>
        <p:txBody>
          <a:bodyPr lIns="0" tIns="0" rIns="0" bIns="0" rtlCol="0" anchor="t">
            <a:spAutoFit/>
          </a:bodyPr>
          <a:lstStyle/>
          <a:p>
            <a:pPr algn="l">
              <a:lnSpc>
                <a:spcPts val="3639"/>
              </a:lnSpc>
            </a:pPr>
            <a:r>
              <a:rPr lang="en-US" sz="2599">
                <a:solidFill>
                  <a:srgbClr val="0F4662"/>
                </a:solidFill>
                <a:latin typeface="Times New Roman"/>
                <a:ea typeface="Times New Roman"/>
                <a:cs typeface="Times New Roman"/>
                <a:sym typeface="Times New Roman"/>
              </a:rPr>
              <a:t>They enable accurate classification and grading of DR severity by learning patterns such as microaneurysms, hemorrhages, and exudates.</a:t>
            </a:r>
          </a:p>
          <a:p>
            <a:pPr marL="0" lvl="0" indent="0" algn="l">
              <a:lnSpc>
                <a:spcPts val="3639"/>
              </a:lnSpc>
              <a:spcBef>
                <a:spcPct val="0"/>
              </a:spcBef>
            </a:pPr>
            <a:endParaRPr lang="en-US" sz="2599">
              <a:solidFill>
                <a:srgbClr val="0F4662"/>
              </a:solidFill>
              <a:latin typeface="Times New Roman"/>
              <a:ea typeface="Times New Roman"/>
              <a:cs typeface="Times New Roman"/>
              <a:sym typeface="Times New Roman"/>
            </a:endParaRPr>
          </a:p>
        </p:txBody>
      </p:sp>
      <p:sp>
        <p:nvSpPr>
          <p:cNvPr id="12" name="TextBox 12"/>
          <p:cNvSpPr txBox="1"/>
          <p:nvPr/>
        </p:nvSpPr>
        <p:spPr>
          <a:xfrm>
            <a:off x="1033167" y="6264808"/>
            <a:ext cx="5352545" cy="538480"/>
          </a:xfrm>
          <a:prstGeom prst="rect">
            <a:avLst/>
          </a:prstGeom>
        </p:spPr>
        <p:txBody>
          <a:bodyPr lIns="0" tIns="0" rIns="0" bIns="0" rtlCol="0" anchor="t">
            <a:spAutoFit/>
          </a:bodyPr>
          <a:lstStyle/>
          <a:p>
            <a:pPr marL="0" lvl="0" indent="0" algn="r">
              <a:lnSpc>
                <a:spcPts val="3919"/>
              </a:lnSpc>
              <a:spcBef>
                <a:spcPct val="0"/>
              </a:spcBef>
            </a:pPr>
            <a:r>
              <a:rPr lang="en-US" sz="2799" b="1">
                <a:solidFill>
                  <a:srgbClr val="0F4662"/>
                </a:solidFill>
                <a:latin typeface="Times New Roman Bold"/>
                <a:ea typeface="Times New Roman Bold"/>
                <a:cs typeface="Times New Roman Bold"/>
                <a:sym typeface="Times New Roman Bold"/>
              </a:rPr>
              <a:t>     QuantumViT  </a:t>
            </a:r>
          </a:p>
        </p:txBody>
      </p:sp>
      <p:sp>
        <p:nvSpPr>
          <p:cNvPr id="13" name="TextBox 13"/>
          <p:cNvSpPr txBox="1"/>
          <p:nvPr/>
        </p:nvSpPr>
        <p:spPr>
          <a:xfrm>
            <a:off x="1196260" y="1976649"/>
            <a:ext cx="14072064" cy="798195"/>
          </a:xfrm>
          <a:prstGeom prst="rect">
            <a:avLst/>
          </a:prstGeom>
        </p:spPr>
        <p:txBody>
          <a:bodyPr lIns="0" tIns="0" rIns="0" bIns="0" rtlCol="0" anchor="t">
            <a:spAutoFit/>
          </a:bodyPr>
          <a:lstStyle/>
          <a:p>
            <a:pPr marL="0" lvl="0" indent="0" algn="l">
              <a:lnSpc>
                <a:spcPts val="5880"/>
              </a:lnSpc>
              <a:spcBef>
                <a:spcPct val="0"/>
              </a:spcBef>
            </a:pPr>
            <a:r>
              <a:rPr lang="en-US" sz="4200">
                <a:solidFill>
                  <a:srgbClr val="0F4662"/>
                </a:solidFill>
                <a:latin typeface="Times New Roman"/>
                <a:ea typeface="Times New Roman"/>
                <a:cs typeface="Times New Roman"/>
                <a:sym typeface="Times New Roman"/>
              </a:rPr>
              <a:t>Why This Comparison?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785986" y="2325601"/>
            <a:ext cx="8849483" cy="5807473"/>
          </a:xfrm>
          <a:custGeom>
            <a:avLst/>
            <a:gdLst/>
            <a:ahLst/>
            <a:cxnLst/>
            <a:rect l="l" t="t" r="r" b="b"/>
            <a:pathLst>
              <a:path w="8849483" h="5807473">
                <a:moveTo>
                  <a:pt x="0" y="0"/>
                </a:moveTo>
                <a:lnTo>
                  <a:pt x="8849483" y="0"/>
                </a:lnTo>
                <a:lnTo>
                  <a:pt x="8849483" y="5807473"/>
                </a:lnTo>
                <a:lnTo>
                  <a:pt x="0" y="5807473"/>
                </a:lnTo>
                <a:lnTo>
                  <a:pt x="0" y="0"/>
                </a:lnTo>
                <a:close/>
              </a:path>
            </a:pathLst>
          </a:custGeom>
          <a:blipFill>
            <a:blip r:embed="rId2"/>
            <a:stretch>
              <a:fillRect/>
            </a:stretch>
          </a:blipFill>
        </p:spPr>
      </p:sp>
      <p:sp>
        <p:nvSpPr>
          <p:cNvPr id="3" name="Freeform 3"/>
          <p:cNvSpPr/>
          <p:nvPr/>
        </p:nvSpPr>
        <p:spPr>
          <a:xfrm>
            <a:off x="10552331" y="2778863"/>
            <a:ext cx="6706969" cy="4729273"/>
          </a:xfrm>
          <a:custGeom>
            <a:avLst/>
            <a:gdLst/>
            <a:ahLst/>
            <a:cxnLst/>
            <a:rect l="l" t="t" r="r" b="b"/>
            <a:pathLst>
              <a:path w="6706969" h="4729273">
                <a:moveTo>
                  <a:pt x="0" y="0"/>
                </a:moveTo>
                <a:lnTo>
                  <a:pt x="6706969" y="0"/>
                </a:lnTo>
                <a:lnTo>
                  <a:pt x="6706969" y="4729274"/>
                </a:lnTo>
                <a:lnTo>
                  <a:pt x="0" y="4729274"/>
                </a:lnTo>
                <a:lnTo>
                  <a:pt x="0" y="0"/>
                </a:lnTo>
                <a:close/>
              </a:path>
            </a:pathLst>
          </a:custGeom>
          <a:blipFill>
            <a:blip r:embed="rId3"/>
            <a:stretch>
              <a:fillRect/>
            </a:stretch>
          </a:blipFill>
        </p:spPr>
      </p:sp>
      <p:sp>
        <p:nvSpPr>
          <p:cNvPr id="4" name="TextBox 4"/>
          <p:cNvSpPr txBox="1"/>
          <p:nvPr/>
        </p:nvSpPr>
        <p:spPr>
          <a:xfrm>
            <a:off x="2950314" y="800100"/>
            <a:ext cx="12387372" cy="1109980"/>
          </a:xfrm>
          <a:prstGeom prst="rect">
            <a:avLst/>
          </a:prstGeom>
        </p:spPr>
        <p:txBody>
          <a:bodyPr lIns="0" tIns="0" rIns="0" bIns="0" rtlCol="0" anchor="t">
            <a:spAutoFit/>
          </a:bodyPr>
          <a:lstStyle/>
          <a:p>
            <a:pPr algn="ctr">
              <a:lnSpc>
                <a:spcPts val="8119"/>
              </a:lnSpc>
            </a:pPr>
            <a:r>
              <a:rPr lang="en-US" sz="5799" b="1" i="1">
                <a:solidFill>
                  <a:srgbClr val="0F4662"/>
                </a:solidFill>
                <a:latin typeface="Times New Roman Bold Italics"/>
                <a:ea typeface="Times New Roman Bold Italics"/>
                <a:cs typeface="Times New Roman Bold Italics"/>
                <a:sym typeface="Times New Roman Bold Italics"/>
              </a:rPr>
              <a:t>Architecture of Proposed 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2235586" y="1367289"/>
            <a:ext cx="13816828" cy="7891011"/>
          </a:xfrm>
          <a:custGeom>
            <a:avLst/>
            <a:gdLst/>
            <a:ahLst/>
            <a:cxnLst/>
            <a:rect l="l" t="t" r="r" b="b"/>
            <a:pathLst>
              <a:path w="13816828" h="7891011">
                <a:moveTo>
                  <a:pt x="0" y="0"/>
                </a:moveTo>
                <a:lnTo>
                  <a:pt x="13816828" y="0"/>
                </a:lnTo>
                <a:lnTo>
                  <a:pt x="13816828" y="7891011"/>
                </a:lnTo>
                <a:lnTo>
                  <a:pt x="0" y="7891011"/>
                </a:lnTo>
                <a:lnTo>
                  <a:pt x="0" y="0"/>
                </a:lnTo>
                <a:close/>
              </a:path>
            </a:pathLst>
          </a:custGeom>
          <a:blipFill>
            <a:blip r:embed="rId2"/>
            <a:stretch>
              <a:fillRect/>
            </a:stretch>
          </a:blipFill>
        </p:spPr>
      </p:sp>
      <p:sp>
        <p:nvSpPr>
          <p:cNvPr id="3" name="TextBox 3"/>
          <p:cNvSpPr txBox="1"/>
          <p:nvPr/>
        </p:nvSpPr>
        <p:spPr>
          <a:xfrm>
            <a:off x="5211485" y="1455215"/>
            <a:ext cx="7865031" cy="1109980"/>
          </a:xfrm>
          <a:prstGeom prst="rect">
            <a:avLst/>
          </a:prstGeom>
        </p:spPr>
        <p:txBody>
          <a:bodyPr lIns="0" tIns="0" rIns="0" bIns="0" rtlCol="0" anchor="t">
            <a:spAutoFit/>
          </a:bodyPr>
          <a:lstStyle/>
          <a:p>
            <a:pPr algn="ctr">
              <a:lnSpc>
                <a:spcPts val="8119"/>
              </a:lnSpc>
              <a:spcBef>
                <a:spcPct val="0"/>
              </a:spcBef>
            </a:pPr>
            <a:r>
              <a:rPr lang="en-US" sz="5799" b="1" i="1">
                <a:solidFill>
                  <a:srgbClr val="0F4662"/>
                </a:solidFill>
                <a:latin typeface="Times New Roman Bold Italics"/>
                <a:ea typeface="Times New Roman Bold Italics"/>
                <a:cs typeface="Times New Roman Bold Italics"/>
                <a:sym typeface="Times New Roman Bold Italics"/>
              </a:rPr>
              <a:t>Algorithm and Optimizer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1419</Words>
  <Application>Microsoft Office PowerPoint</Application>
  <PresentationFormat>Custom</PresentationFormat>
  <Paragraphs>201</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Times New Roman Bold</vt:lpstr>
      <vt:lpstr>Quicksand</vt:lpstr>
      <vt:lpstr>Calibri</vt:lpstr>
      <vt:lpstr>Times New Roman Bold Italics</vt:lpstr>
      <vt:lpstr>Cormorant Garamond Bold Italics</vt:lpstr>
      <vt:lpstr>Quicksand Bold</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Prepared by group 1</dc:title>
  <dc:creator>user</dc:creator>
  <cp:lastModifiedBy>M Sai mounika</cp:lastModifiedBy>
  <cp:revision>4</cp:revision>
  <dcterms:created xsi:type="dcterms:W3CDTF">2006-08-16T00:00:00Z</dcterms:created>
  <dcterms:modified xsi:type="dcterms:W3CDTF">2025-06-14T18:35:21Z</dcterms:modified>
  <dc:identifier>DAGgrrKWWLg</dc:identifier>
</cp:coreProperties>
</file>