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20"/>
  </p:notesMasterIdLst>
  <p:sldIdLst>
    <p:sldId id="256" r:id="rId10"/>
    <p:sldId id="2857" r:id="rId11"/>
    <p:sldId id="1906872579" r:id="rId12"/>
    <p:sldId id="1906872563" r:id="rId13"/>
    <p:sldId id="1906872569" r:id="rId14"/>
    <p:sldId id="1906872570" r:id="rId15"/>
    <p:sldId id="1906872571" r:id="rId16"/>
    <p:sldId id="1906872572" r:id="rId17"/>
    <p:sldId id="1906872573" r:id="rId18"/>
    <p:sldId id="190687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2"/>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929" autoAdjust="0"/>
  </p:normalViewPr>
  <p:slideViewPr>
    <p:cSldViewPr snapToGrid="0">
      <p:cViewPr varScale="1">
        <p:scale>
          <a:sx n="81" d="100"/>
          <a:sy n="81" d="100"/>
        </p:scale>
        <p:origin x="1171" y="58"/>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9/25/2022</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2021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2021 Accenture. All rights reserved.</a:t>
            </a:r>
            <a:endParaRPr lang="en-US" noProof="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25-09-2022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September 25, 2022</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err="1"/>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September 25, 2022</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2022 Accenture. All rights reserved.</a:t>
            </a:r>
            <a:endParaRPr lang="en-US" noProof="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2022 Accenture. All rights reserved.</a:t>
            </a:r>
            <a:endParaRPr lang="en-US" noProof="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September 25, 2022</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9/25/2022</a:t>
            </a:fld>
            <a:endParaRPr lang="en-US"/>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September 25, 2022</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25-09-2022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September 25, 2022</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eg"/><Relationship Id="rId1" Type="http://schemas.openxmlformats.org/officeDocument/2006/relationships/slideLayout" Target="../slideLayouts/slideLayout105.xml"/></Relationships>
</file>

<file path=ppt/slides/_rels/slide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e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pic>
        <p:nvPicPr>
          <p:cNvPr id="23" name="Picture Placeholder 75">
            <a:extLst>
              <a:ext uri="{FF2B5EF4-FFF2-40B4-BE49-F238E27FC236}">
                <a16:creationId xmlns:a16="http://schemas.microsoft.com/office/drawing/2014/main" id="{8DF0ED10-FA32-47BA-8D4F-7620C7B46FA6}"/>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868472" y="2498011"/>
            <a:ext cx="1434219" cy="1471323"/>
          </a:xfrm>
          <a:prstGeom prst="rect">
            <a:avLst/>
          </a:prstGeom>
        </p:spPr>
      </p:pic>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479249" y="2376378"/>
            <a:ext cx="3573799" cy="1565478"/>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dirty="0">
                <a:latin typeface="Graphik"/>
              </a:rPr>
              <a:t>Lahari Jakkireddy</a:t>
            </a:r>
            <a:r>
              <a:rPr kumimoji="0" lang="en-GB" b="1" i="0" u="none" strike="noStrike" kern="1200" cap="none" spc="0" normalizeH="0" baseline="0" noProof="0" dirty="0">
                <a:ln>
                  <a:noFill/>
                </a:ln>
                <a:solidFill>
                  <a:srgbClr val="A100FF"/>
                </a:solidFill>
                <a:effectLst/>
                <a:uLnTx/>
                <a:uFillTx/>
                <a:latin typeface="Graphik"/>
                <a:ea typeface="+mn-ea"/>
                <a:cs typeface="+mn-cs"/>
              </a:rPr>
              <a:t>(Team Leader)</a:t>
            </a:r>
          </a:p>
        </p:txBody>
      </p:sp>
      <p:sp>
        <p:nvSpPr>
          <p:cNvPr id="3" name="Rectangle 2">
            <a:extLst>
              <a:ext uri="{FF2B5EF4-FFF2-40B4-BE49-F238E27FC236}">
                <a16:creationId xmlns:a16="http://schemas.microsoft.com/office/drawing/2014/main" id="{4013373B-BBFC-437A-A7F1-E5017F23DD33}"/>
              </a:ext>
            </a:extLst>
          </p:cNvPr>
          <p:cNvSpPr/>
          <p:nvPr/>
        </p:nvSpPr>
        <p:spPr>
          <a:xfrm>
            <a:off x="255634" y="6368280"/>
            <a:ext cx="670956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highlight>
                  <a:srgbClr val="FFFF00"/>
                </a:highlight>
                <a:uLnTx/>
                <a:uFillTx/>
                <a:latin typeface="Graphik"/>
                <a:ea typeface="+mn-ea"/>
                <a:cs typeface="+mn-cs"/>
              </a:rPr>
              <a:t>All fields are mandatory</a:t>
            </a:r>
          </a:p>
        </p:txBody>
      </p: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143729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457126734"/>
              </p:ext>
            </p:extLst>
          </p:nvPr>
        </p:nvGraphicFramePr>
        <p:xfrm>
          <a:off x="461913" y="1173024"/>
          <a:ext cx="11617737" cy="579120"/>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rgbClr val="A100FF"/>
                          </a:solidFill>
                        </a:rPr>
                        <a:t>TEAM NAME:</a:t>
                      </a:r>
                      <a:r>
                        <a:rPr lang="en-IN" sz="1800" b="0" i="0" kern="1200" dirty="0">
                          <a:solidFill>
                            <a:schemeClr val="dk1"/>
                          </a:solidFill>
                          <a:effectLst/>
                          <a:latin typeface="+mn-lt"/>
                          <a:ea typeface="+mn-ea"/>
                          <a:cs typeface="+mn-cs"/>
                        </a:rPr>
                        <a:t>Techwarriors</a:t>
                      </a:r>
                      <a:endParaRPr lang="en-IN" sz="1800" b="1" i="0" kern="1200" dirty="0">
                        <a:solidFill>
                          <a:schemeClr val="dk1"/>
                        </a:solidFill>
                        <a:effectLst/>
                        <a:latin typeface="+mn-lt"/>
                        <a:ea typeface="+mn-ea"/>
                        <a:cs typeface="+mn-cs"/>
                      </a:endParaRPr>
                    </a:p>
                    <a:p>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763573" y="5113556"/>
            <a:ext cx="5175308" cy="830997"/>
          </a:xfrm>
          <a:prstGeom prst="rect">
            <a:avLst/>
          </a:prstGeom>
          <a:noFill/>
        </p:spPr>
        <p:txBody>
          <a:bodyPr wrap="square">
            <a:spAutoFit/>
          </a:bodyPr>
          <a:lstStyle/>
          <a:p>
            <a:r>
              <a:rPr lang="en-US" sz="1600" dirty="0"/>
              <a:t>College: Sri Mittapalli college of  Engineering</a:t>
            </a:r>
          </a:p>
          <a:p>
            <a:r>
              <a:rPr lang="en-US" sz="1600" dirty="0"/>
              <a:t>Stream: Computer science and engineering</a:t>
            </a:r>
          </a:p>
          <a:p>
            <a:r>
              <a:rPr lang="en-US" sz="1600" dirty="0"/>
              <a:t>Year of graduation:2023</a:t>
            </a:r>
          </a:p>
        </p:txBody>
      </p:sp>
      <p:pic>
        <p:nvPicPr>
          <p:cNvPr id="5" name="Picture 4">
            <a:extLst>
              <a:ext uri="{FF2B5EF4-FFF2-40B4-BE49-F238E27FC236}">
                <a16:creationId xmlns:a16="http://schemas.microsoft.com/office/drawing/2014/main" id="{B96AC6A7-AB55-79E4-3AF4-B6E82D963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18" y="2498010"/>
            <a:ext cx="1446817" cy="1479891"/>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590931"/>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Please highlight one from the below:</a:t>
            </a: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(Choose 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a:t>
            </a:r>
            <a:r>
              <a:rPr kumimoji="0" lang="en-IN" sz="16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orld</a:t>
            </a:r>
            <a:r>
              <a:rPr lang="en-IN" sz="1600" b="1" dirty="0">
                <a:solidFill>
                  <a:srgbClr val="000000"/>
                </a:solidFill>
                <a:latin typeface="Arial" panose="020B0604020202020204" pitchFamily="34" charset="0"/>
                <a:cs typeface="Arial" panose="020B0604020202020204" pitchFamily="34" charset="0"/>
              </a:rPr>
              <a:t>.</a:t>
            </a:r>
            <a:endPar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US" sz="2400" b="1" dirty="0">
                <a:solidFill>
                  <a:schemeClr val="bg1"/>
                </a:solidFill>
                <a:latin typeface="Arial" panose="020B0604020202020204" pitchFamily="34" charset="0"/>
                <a:cs typeface="Arial" panose="020B0604020202020204" pitchFamily="34" charset="0"/>
              </a:rPr>
              <a:t>                                           C</a:t>
            </a:r>
            <a:r>
              <a:rPr lang="en-IN" sz="2400" b="1" dirty="0">
                <a:solidFill>
                  <a:schemeClr val="bg1"/>
                </a:solidFill>
                <a:latin typeface="Arial" panose="020B0604020202020204" pitchFamily="34" charset="0"/>
                <a:cs typeface="Arial" panose="020B0604020202020204" pitchFamily="34" charset="0"/>
              </a:rPr>
              <a:t>ERTIFICATE DUPLICATION</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363125A-86BC-9D88-1D29-32454CDF9A73}"/>
              </a:ext>
            </a:extLst>
          </p:cNvPr>
          <p:cNvSpPr txBox="1"/>
          <p:nvPr/>
        </p:nvSpPr>
        <p:spPr>
          <a:xfrm>
            <a:off x="361458" y="1838227"/>
            <a:ext cx="8773115"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Certificate duplication is the majour issue happening nowadays and got mostly expanded during covid 19.</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Our examination results certificates are stored in a centralized server database, for which one can create a proxy and can edit the details where nobody can not find who edited that data.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universities are producing fake certificates.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Lets look at a situation: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 is a doctor who came into the service through fake certificates without having proper education and they experiment on patients which lead to a huge life loss.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people are producing fake certificates even to the recruiters in IT industry.</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2050" name="Picture 2" descr="Image result for fake certificate">
            <a:extLst>
              <a:ext uri="{FF2B5EF4-FFF2-40B4-BE49-F238E27FC236}">
                <a16:creationId xmlns:a16="http://schemas.microsoft.com/office/drawing/2014/main" id="{F7A7507E-761E-9B6B-848E-94084CD5C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573" y="2356702"/>
            <a:ext cx="2988297" cy="292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33258"/>
            <a:ext cx="11282796" cy="590550"/>
          </a:xfrm>
          <a:solidFill>
            <a:srgbClr val="A100FF"/>
          </a:solidFill>
        </p:spPr>
        <p:txBody>
          <a:bodyPr vert="horz" lIns="91440" tIns="45720" rIns="91440" bIns="45720" rtlCol="0" anchor="ctr">
            <a:normAutofit/>
          </a:bodyPr>
          <a:lstStyle/>
          <a:p>
            <a:r>
              <a:rPr lang="en-US" sz="2400" b="1" dirty="0">
                <a:solidFill>
                  <a:schemeClr val="bg1"/>
                </a:solidFill>
                <a:latin typeface="Arial" panose="020B0604020202020204" pitchFamily="34" charset="0"/>
                <a:cs typeface="Arial" panose="020B0604020202020204" pitchFamily="34" charset="0"/>
              </a:rPr>
              <a:t>                                                    M</a:t>
            </a:r>
            <a:r>
              <a:rPr lang="en-IN" sz="2400" b="1" dirty="0">
                <a:solidFill>
                  <a:schemeClr val="bg1"/>
                </a:solidFill>
                <a:latin typeface="Arial" panose="020B0604020202020204" pitchFamily="34" charset="0"/>
                <a:cs typeface="Arial" panose="020B0604020202020204" pitchFamily="34" charset="0"/>
              </a:rPr>
              <a:t>Y SOLUTION</a:t>
            </a:r>
          </a:p>
        </p:txBody>
      </p:sp>
      <p:sp>
        <p:nvSpPr>
          <p:cNvPr id="3" name="Rectangle 2">
            <a:extLst>
              <a:ext uri="{FF2B5EF4-FFF2-40B4-BE49-F238E27FC236}">
                <a16:creationId xmlns:a16="http://schemas.microsoft.com/office/drawing/2014/main" id="{480E295D-16EC-4947-ACD5-1C46C901D41C}"/>
              </a:ext>
            </a:extLst>
          </p:cNvPr>
          <p:cNvSpPr/>
          <p:nvPr/>
        </p:nvSpPr>
        <p:spPr>
          <a:xfrm>
            <a:off x="247821" y="6209436"/>
            <a:ext cx="9278016" cy="307777"/>
          </a:xfrm>
          <a:prstGeom prst="rect">
            <a:avLst/>
          </a:prstGeom>
          <a:ln w="9525">
            <a:solidFill>
              <a:schemeClr val="bg1">
                <a:lumMod val="85000"/>
              </a:schemeClr>
            </a:solidFill>
          </a:ln>
        </p:spPr>
        <p:txBody>
          <a:bodyPr wrap="square">
            <a:spAutoFit/>
          </a:bodyPr>
          <a:lstStyle/>
          <a:p>
            <a:pPr marL="0" lvl="1"/>
            <a:r>
              <a:rPr lang="en-GB" sz="1400" dirty="0">
                <a:latin typeface="Arial" panose="020B0604020202020204" pitchFamily="34" charset="0"/>
                <a:cs typeface="Arial" panose="020B0604020202020204" pitchFamily="34" charset="0"/>
              </a:rPr>
              <a:t>Describe TECHNOLOGY USED :  </a:t>
            </a:r>
            <a:r>
              <a:rPr lang="en-US" sz="1400" dirty="0">
                <a:latin typeface="Grandview" panose="020B0502040204020203" pitchFamily="34" charset="0"/>
              </a:rPr>
              <a:t>Example – </a:t>
            </a:r>
            <a:r>
              <a:rPr lang="en-US" sz="1400" dirty="0">
                <a:latin typeface="Arial" panose="020B0604020202020204" pitchFamily="34" charset="0"/>
                <a:cs typeface="Arial" panose="020B0604020202020204" pitchFamily="34" charset="0"/>
              </a:rPr>
              <a:t>Iris technology and block chain technology.</a:t>
            </a:r>
          </a:p>
        </p:txBody>
      </p:sp>
      <p:sp>
        <p:nvSpPr>
          <p:cNvPr id="5" name="TextBox 4">
            <a:extLst>
              <a:ext uri="{FF2B5EF4-FFF2-40B4-BE49-F238E27FC236}">
                <a16:creationId xmlns:a16="http://schemas.microsoft.com/office/drawing/2014/main" id="{F60F11BF-9F23-E0A8-2E9C-DE75273BA1F4}"/>
              </a:ext>
            </a:extLst>
          </p:cNvPr>
          <p:cNvSpPr txBox="1"/>
          <p:nvPr/>
        </p:nvSpPr>
        <p:spPr>
          <a:xfrm>
            <a:off x="340962" y="1438900"/>
            <a:ext cx="8482528" cy="5909310"/>
          </a:xfrm>
          <a:prstGeom prst="rect">
            <a:avLst/>
          </a:prstGeom>
          <a:noFill/>
        </p:spPr>
        <p:txBody>
          <a:bodyPr wrap="square" rtlCol="0">
            <a:spAutoFit/>
          </a:bodyPr>
          <a:lstStyle/>
          <a:p>
            <a:pPr marL="285750" indent="-285750">
              <a:buFont typeface="Arial" panose="020B0604020202020204" pitchFamily="34" charset="0"/>
              <a:buChar char="•"/>
            </a:pPr>
            <a:r>
              <a:rPr lang="en-US" dirty="0"/>
              <a:t>My solution for this problem is “Block chain technology”.</a:t>
            </a:r>
          </a:p>
          <a:p>
            <a:pPr marL="285750" indent="-285750">
              <a:buFont typeface="Arial" panose="020B0604020202020204" pitchFamily="34" charset="0"/>
              <a:buChar char="•"/>
            </a:pPr>
            <a:r>
              <a:rPr lang="en-US" dirty="0"/>
              <a:t>First of all for the students before taking the exam should make their Iris scanned in concerned centers and this scanned iris will be stored in a block chain network. </a:t>
            </a:r>
          </a:p>
          <a:p>
            <a:pPr marL="285750" indent="-285750">
              <a:buFont typeface="Arial" panose="020B0604020202020204" pitchFamily="34" charset="0"/>
              <a:buChar char="•"/>
            </a:pPr>
            <a:r>
              <a:rPr lang="en-US" dirty="0"/>
              <a:t>As block chain network is a decentralized one, and there is a factor of digital signature here if anyone done changes in this stored iris they can be easily caught.</a:t>
            </a:r>
          </a:p>
          <a:p>
            <a:pPr marL="285750" indent="-285750">
              <a:buFont typeface="Arial" panose="020B0604020202020204" pitchFamily="34" charset="0"/>
              <a:buChar char="•"/>
            </a:pPr>
            <a:r>
              <a:rPr lang="en-US" dirty="0"/>
              <a:t>According to the research in any person Iris remains constant at least for a month.</a:t>
            </a:r>
          </a:p>
          <a:p>
            <a:pPr marL="285750" indent="-285750">
              <a:buFont typeface="Arial" panose="020B0604020202020204" pitchFamily="34" charset="0"/>
              <a:buChar char="•"/>
            </a:pPr>
            <a:r>
              <a:rPr lang="en-US" dirty="0"/>
              <a:t>On the day of exam iris of a student is compared with previous iris in block chain and then matched one are allowed to write exam. This  proves that the student have attended that particular exam.</a:t>
            </a:r>
          </a:p>
          <a:p>
            <a:pPr marL="285750" indent="-285750">
              <a:buFont typeface="Arial" panose="020B0604020202020204" pitchFamily="34" charset="0"/>
              <a:buChar char="•"/>
            </a:pPr>
            <a:r>
              <a:rPr lang="en-US" dirty="0"/>
              <a:t>After the exams government should enable to store the results in the block chain network.</a:t>
            </a:r>
          </a:p>
          <a:p>
            <a:pPr marL="285750" indent="-285750">
              <a:buFont typeface="Arial" panose="020B0604020202020204" pitchFamily="34" charset="0"/>
              <a:buChar char="•"/>
            </a:pPr>
            <a:r>
              <a:rPr lang="en-US" dirty="0"/>
              <a:t>Now for the students who got iris matched are given certificates entering the result of that particular subject and if iris is not matched that means he/she did not attend for the exam and treated as absent.</a:t>
            </a:r>
          </a:p>
          <a:p>
            <a:pPr marL="285750" indent="-285750">
              <a:buFont typeface="Arial" panose="020B0604020202020204" pitchFamily="34" charset="0"/>
              <a:buChar char="•"/>
            </a:pPr>
            <a:r>
              <a:rPr lang="en-US" dirty="0"/>
              <a:t>In this way fake certificates can be avoided.</a:t>
            </a:r>
          </a:p>
          <a:p>
            <a:endParaRPr lang="en-US" dirty="0"/>
          </a:p>
          <a:p>
            <a:endParaRPr lang="en-US" dirty="0"/>
          </a:p>
          <a:p>
            <a:endParaRPr lang="en-US" dirty="0"/>
          </a:p>
          <a:p>
            <a:endParaRPr lang="en-US" dirty="0"/>
          </a:p>
          <a:p>
            <a:r>
              <a:rPr lang="en-US" dirty="0"/>
              <a:t> </a:t>
            </a:r>
          </a:p>
          <a:p>
            <a:endParaRPr lang="en-US" dirty="0"/>
          </a:p>
        </p:txBody>
      </p:sp>
      <p:pic>
        <p:nvPicPr>
          <p:cNvPr id="1026" name="Picture 2" descr="Image result for block chain technology">
            <a:extLst>
              <a:ext uri="{FF2B5EF4-FFF2-40B4-BE49-F238E27FC236}">
                <a16:creationId xmlns:a16="http://schemas.microsoft.com/office/drawing/2014/main" id="{7FD84D4E-8646-FE7E-006E-8EE3984B8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9738" y="3921551"/>
            <a:ext cx="2781300" cy="2073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EEA5283-F3BB-2293-3DBF-1D8C32598B05}"/>
              </a:ext>
            </a:extLst>
          </p:cNvPr>
          <p:cNvPicPr>
            <a:picLocks noChangeAspect="1"/>
          </p:cNvPicPr>
          <p:nvPr/>
        </p:nvPicPr>
        <p:blipFill>
          <a:blip r:embed="rId3"/>
          <a:stretch>
            <a:fillRect/>
          </a:stretch>
        </p:blipFill>
        <p:spPr>
          <a:xfrm>
            <a:off x="8916631" y="1285875"/>
            <a:ext cx="2638425" cy="2143125"/>
          </a:xfrm>
          <a:prstGeom prst="rect">
            <a:avLst/>
          </a:prstGeom>
        </p:spPr>
      </p:pic>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                          MY INNOVATION CREATE </a:t>
            </a:r>
            <a:r>
              <a:rPr lang="en-IN" sz="2400" b="1" dirty="0">
                <a:solidFill>
                  <a:schemeClr val="bg1"/>
                </a:solidFill>
                <a:highlight>
                  <a:srgbClr val="000000"/>
                </a:highlight>
                <a:latin typeface="Arial" panose="020B0604020202020204" pitchFamily="34" charset="0"/>
                <a:cs typeface="Arial" panose="020B0604020202020204" pitchFamily="34" charset="0"/>
              </a:rPr>
              <a:t>360</a:t>
            </a:r>
            <a:r>
              <a:rPr lang="en-US" sz="2400" b="0" i="0" dirty="0">
                <a:solidFill>
                  <a:schemeClr val="bg1"/>
                </a:solidFill>
                <a:effectLst/>
                <a:highlight>
                  <a:srgbClr val="000000"/>
                </a:highligh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a:t>
            </a:r>
          </a:p>
        </p:txBody>
      </p:sp>
      <p:sp>
        <p:nvSpPr>
          <p:cNvPr id="2" name="TextBox 1">
            <a:extLst>
              <a:ext uri="{FF2B5EF4-FFF2-40B4-BE49-F238E27FC236}">
                <a16:creationId xmlns:a16="http://schemas.microsoft.com/office/drawing/2014/main" id="{C4E0D089-362F-42B9-9E35-FB34D619AD9D}"/>
              </a:ext>
            </a:extLst>
          </p:cNvPr>
          <p:cNvSpPr txBox="1"/>
          <p:nvPr/>
        </p:nvSpPr>
        <p:spPr>
          <a:xfrm>
            <a:off x="340961" y="5992095"/>
            <a:ext cx="7637430" cy="523220"/>
          </a:xfrm>
          <a:prstGeom prst="rect">
            <a:avLst/>
          </a:prstGeom>
          <a:noFill/>
        </p:spPr>
        <p:txBody>
          <a:bodyPr wrap="square" rtlCol="0">
            <a:spAutoFit/>
          </a:bodyPr>
          <a:lstStyle/>
          <a:p>
            <a:r>
              <a:rPr lang="en-US" sz="1400" dirty="0">
                <a:latin typeface="Grandview" panose="020B0502040204020203" pitchFamily="34" charset="0"/>
              </a:rPr>
              <a:t>Learn more about how we deliver 360° value  </a:t>
            </a:r>
          </a:p>
          <a:p>
            <a:r>
              <a:rPr lang="en-US" sz="1400" dirty="0">
                <a:latin typeface="Grandview" panose="020B0502040204020203" pitchFamily="34" charset="0"/>
              </a:rPr>
              <a:t>https://www.accenture.com/in-en</a:t>
            </a:r>
          </a:p>
        </p:txBody>
      </p:sp>
      <p:sp>
        <p:nvSpPr>
          <p:cNvPr id="3" name="TextBox 2">
            <a:extLst>
              <a:ext uri="{FF2B5EF4-FFF2-40B4-BE49-F238E27FC236}">
                <a16:creationId xmlns:a16="http://schemas.microsoft.com/office/drawing/2014/main" id="{C87E841D-3529-4DA0-04B8-D31CDC856E32}"/>
              </a:ext>
            </a:extLst>
          </p:cNvPr>
          <p:cNvSpPr txBox="1"/>
          <p:nvPr/>
        </p:nvSpPr>
        <p:spPr>
          <a:xfrm>
            <a:off x="943189" y="2170003"/>
            <a:ext cx="803113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It can be applicable all over the world as iris scans are not that much difficult and block chain being decentralized network, it can be accessed from anywhere through out the world.</a:t>
            </a:r>
          </a:p>
          <a:p>
            <a:pPr marL="285750" indent="-285750">
              <a:buFont typeface="Arial" panose="020B0604020202020204" pitchFamily="34" charset="0"/>
              <a:buChar char="•"/>
            </a:pPr>
            <a:r>
              <a:rPr lang="en-US" dirty="0"/>
              <a:t>And the possibility of hacking block chain network is very less.Acually it gets hacked if more than 50% of blocks gets hacked, but as digital signature is there any changes done can be easily visible to all and it can be protected at every instance.</a:t>
            </a:r>
          </a:p>
          <a:p>
            <a:pPr marL="285750" indent="-285750">
              <a:buFont typeface="Arial" panose="020B0604020202020204" pitchFamily="34" charset="0"/>
              <a:buChar char="•"/>
            </a:pPr>
            <a:r>
              <a:rPr lang="en-US" dirty="0"/>
              <a:t>Here the people who take iris scan should have little knowledge about eye ball anatomy and remaining everything based on program we induce will be implemented automatically.</a:t>
            </a:r>
          </a:p>
          <a:p>
            <a:pPr marL="285750" indent="-285750">
              <a:buFont typeface="Arial" panose="020B0604020202020204" pitchFamily="34" charset="0"/>
              <a:buChar char="•"/>
            </a:pPr>
            <a:r>
              <a:rPr lang="en-US" dirty="0"/>
              <a:t>So my idea is applicable all over.</a:t>
            </a:r>
            <a:endParaRPr lang="en-US" dirty="0">
              <a:highlight>
                <a:srgbClr val="000000"/>
              </a:highlight>
            </a:endParaRPr>
          </a:p>
          <a:p>
            <a:endParaRPr lang="en-IN" dirty="0"/>
          </a:p>
        </p:txBody>
      </p:sp>
      <p:pic>
        <p:nvPicPr>
          <p:cNvPr id="3074" name="Picture 2" descr="Image result for my solution covering every factor">
            <a:extLst>
              <a:ext uri="{FF2B5EF4-FFF2-40B4-BE49-F238E27FC236}">
                <a16:creationId xmlns:a16="http://schemas.microsoft.com/office/drawing/2014/main" id="{80CF498C-B7A0-CB0E-ECC1-8F8D4A62C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319" y="2357437"/>
            <a:ext cx="31527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         MY SOLUTION DIFFERENT FROM OTHER SOLUTIONS IN MARKET</a:t>
            </a:r>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Yes</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you have a working model/prototype: Yes</a:t>
            </a:r>
          </a:p>
          <a:p>
            <a:r>
              <a:rPr lang="en-IN" sz="2400" b="1" dirty="0">
                <a:solidFill>
                  <a:schemeClr val="bg1"/>
                </a:solidFill>
                <a:latin typeface="Arial" panose="020B0604020202020204" pitchFamily="34" charset="0"/>
                <a:cs typeface="Arial" panose="020B0604020202020204" pitchFamily="34" charset="0"/>
              </a:rPr>
              <a:t>If not, will you be able to show working prototype during finale. Yes/No</a:t>
            </a:r>
            <a:endParaRPr lang="en-IN" sz="32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13ECEB6-EC11-0C49-B8BD-5F7EE7F87084}"/>
              </a:ext>
            </a:extLst>
          </p:cNvPr>
          <p:cNvSpPr txBox="1"/>
          <p:nvPr/>
        </p:nvSpPr>
        <p:spPr>
          <a:xfrm>
            <a:off x="487850" y="2690336"/>
            <a:ext cx="85713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Actually in market in real time just iris is scanned in examinations like NEET,JEE,UPSC etc....but that data they will store in a database which is centralized and can be manipulated easily,</a:t>
            </a:r>
          </a:p>
          <a:p>
            <a:pPr marL="285750" indent="-285750">
              <a:buFont typeface="Arial" panose="020B0604020202020204" pitchFamily="34" charset="0"/>
              <a:buChar char="•"/>
            </a:pPr>
            <a:r>
              <a:rPr lang="en-US" dirty="0"/>
              <a:t>Which is not at all possible with my idea of implementation using block chain and iris technology.</a:t>
            </a:r>
          </a:p>
          <a:p>
            <a:pPr marL="285750" indent="-285750">
              <a:buFont typeface="Arial" panose="020B0604020202020204" pitchFamily="34" charset="0"/>
              <a:buChar char="•"/>
            </a:pPr>
            <a:r>
              <a:rPr lang="en-US" dirty="0"/>
              <a:t>My model is reliable compared to models in market.</a:t>
            </a:r>
          </a:p>
          <a:p>
            <a:pPr marL="285750" indent="-285750">
              <a:buFont typeface="Arial" panose="020B0604020202020204" pitchFamily="34" charset="0"/>
              <a:buChar char="•"/>
            </a:pPr>
            <a:r>
              <a:rPr lang="en-US" dirty="0"/>
              <a:t>Block chain can hold large amount of data compared to the ones in the market.</a:t>
            </a:r>
          </a:p>
        </p:txBody>
      </p:sp>
      <p:pic>
        <p:nvPicPr>
          <p:cNvPr id="4098" name="Picture 2" descr="Image result for my solution different from others">
            <a:extLst>
              <a:ext uri="{FF2B5EF4-FFF2-40B4-BE49-F238E27FC236}">
                <a16:creationId xmlns:a16="http://schemas.microsoft.com/office/drawing/2014/main" id="{D96541AF-D39E-FD10-DDEC-35DD11F15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160" y="1828800"/>
            <a:ext cx="2781300" cy="312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Any testimonials received?</a:t>
            </a:r>
            <a:endParaRPr lang="en-IN" sz="32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48CB3F8-C6DF-4268-8ED3-5738EEA8A07B}"/>
              </a:ext>
            </a:extLst>
          </p:cNvPr>
          <p:cNvSpPr txBox="1"/>
          <p:nvPr/>
        </p:nvSpPr>
        <p:spPr>
          <a:xfrm>
            <a:off x="201660" y="6186188"/>
            <a:ext cx="8962437" cy="338554"/>
          </a:xfrm>
          <a:prstGeom prst="rect">
            <a:avLst/>
          </a:prstGeom>
          <a:noFill/>
        </p:spPr>
        <p:txBody>
          <a:bodyPr wrap="square">
            <a:spAutoFit/>
          </a:bodyPr>
          <a:lstStyle/>
          <a:p>
            <a:pPr marL="0" marR="0" lvl="1" algn="l" defTabSz="914400" rtl="0" eaLnBrk="0" fontAlgn="auto" latinLnBrk="0" hangingPunct="0">
              <a:lnSpc>
                <a:spcPct val="100000"/>
              </a:lnSpc>
              <a:spcBef>
                <a:spcPts val="0"/>
              </a:spcBef>
              <a:spcAft>
                <a:spcPts val="0"/>
              </a:spcAft>
              <a:buClr>
                <a:srgbClr val="000000"/>
              </a:buClr>
              <a:buSzPct val="100000"/>
              <a:tabLst/>
              <a:defRPr/>
            </a:pPr>
            <a:r>
              <a:rPr lang="en-GB" sz="1600" dirty="0">
                <a:solidFill>
                  <a:srgbClr val="000000"/>
                </a:solidFill>
                <a:latin typeface="Graphik" panose="020B0503030202060203" pitchFamily="34" charset="0"/>
              </a:rPr>
              <a:t>Share the links/photos of the testimonials you’ve received</a:t>
            </a:r>
          </a:p>
        </p:txBody>
      </p:sp>
      <p:sp>
        <p:nvSpPr>
          <p:cNvPr id="2" name="TextBox 1">
            <a:extLst>
              <a:ext uri="{FF2B5EF4-FFF2-40B4-BE49-F238E27FC236}">
                <a16:creationId xmlns:a16="http://schemas.microsoft.com/office/drawing/2014/main" id="{ED299520-8269-9F2E-685B-A50CB88E0FD5}"/>
              </a:ext>
            </a:extLst>
          </p:cNvPr>
          <p:cNvSpPr txBox="1"/>
          <p:nvPr/>
        </p:nvSpPr>
        <p:spPr>
          <a:xfrm>
            <a:off x="1376312" y="1414021"/>
            <a:ext cx="3723589" cy="523220"/>
          </a:xfrm>
          <a:prstGeom prst="rect">
            <a:avLst/>
          </a:prstGeom>
          <a:noFill/>
        </p:spPr>
        <p:txBody>
          <a:bodyPr wrap="square" rtlCol="0">
            <a:spAutoFit/>
          </a:bodyPr>
          <a:lstStyle/>
          <a:p>
            <a:r>
              <a:rPr lang="en-US" sz="2800" dirty="0"/>
              <a:t>NO</a:t>
            </a:r>
            <a:endParaRPr lang="en-IN" sz="2800" dirty="0"/>
          </a:p>
        </p:txBody>
      </p:sp>
    </p:spTree>
    <p:extLst>
      <p:ext uri="{BB962C8B-B14F-4D97-AF65-F5344CB8AC3E}">
        <p14:creationId xmlns:p14="http://schemas.microsoft.com/office/powerpoint/2010/main" val="242996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Our elevator picture video:</a:t>
            </a:r>
            <a:r>
              <a:rPr lang="en-IN" sz="1800" b="1" dirty="0">
                <a:solidFill>
                  <a:schemeClr val="bg1"/>
                </a:solidFill>
                <a:latin typeface="Arial" panose="020B0604020202020204" pitchFamily="34" charset="0"/>
                <a:cs typeface="Arial" panose="020B0604020202020204" pitchFamily="34" charset="0"/>
              </a:rPr>
              <a:t>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5AC204B-1A75-7F9C-3DC3-3118C4E475D5}"/>
              </a:ext>
            </a:extLst>
          </p:cNvPr>
          <p:cNvSpPr txBox="1"/>
          <p:nvPr/>
        </p:nvSpPr>
        <p:spPr>
          <a:xfrm>
            <a:off x="499621" y="1611984"/>
            <a:ext cx="8540684" cy="369332"/>
          </a:xfrm>
          <a:prstGeom prst="rect">
            <a:avLst/>
          </a:prstGeom>
          <a:noFill/>
        </p:spPr>
        <p:txBody>
          <a:bodyPr wrap="square" rtlCol="0">
            <a:spAutoFit/>
          </a:bodyPr>
          <a:lstStyle/>
          <a:p>
            <a:r>
              <a:rPr lang="en-IN" dirty="0">
                <a:hlinkClick r:id="rId2" action="ppaction://hlinksldjump"/>
              </a:rPr>
              <a:t>https://drive.google.com/drive/folders/1zVrkRERfHb5MWd04zceg37Ehkbh71fUj</a:t>
            </a:r>
            <a:endParaRPr lang="en-IN" dirty="0"/>
          </a:p>
        </p:txBody>
      </p:sp>
    </p:spTree>
    <p:extLst>
      <p:ext uri="{BB962C8B-B14F-4D97-AF65-F5344CB8AC3E}">
        <p14:creationId xmlns:p14="http://schemas.microsoft.com/office/powerpoint/2010/main" val="2904369906"/>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1562</TotalTime>
  <Words>765</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10</vt:i4>
      </vt:variant>
    </vt:vector>
  </HeadingPairs>
  <TitlesOfParts>
    <vt:vector size="31"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                                           CERTIFICATE DUPLICATION</vt:lpstr>
      <vt:lpstr>                                                    MY SOLUTION</vt:lpstr>
      <vt:lpstr>                          MY INNOVATION CREATE 360° VALUE</vt:lpstr>
      <vt:lpstr>         MY SOLUTION DIFFERENT FROM OTHER SOLUTIONS IN MARKET</vt:lpstr>
      <vt:lpstr>Any testimonials received?</vt:lpstr>
      <vt:lpstr>Our elevator picture video: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laharijakkireddy@outlook.com</cp:lastModifiedBy>
  <cp:revision>263</cp:revision>
  <dcterms:created xsi:type="dcterms:W3CDTF">2020-08-05T08:43:32Z</dcterms:created>
  <dcterms:modified xsi:type="dcterms:W3CDTF">2022-09-25T18:21:05Z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