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180"/>
  </p:notesMasterIdLst>
  <p:sldIdLst>
    <p:sldId id="256" r:id="rId2"/>
    <p:sldId id="257" r:id="rId3"/>
    <p:sldId id="353" r:id="rId4"/>
    <p:sldId id="258" r:id="rId5"/>
    <p:sldId id="260" r:id="rId6"/>
    <p:sldId id="261" r:id="rId7"/>
    <p:sldId id="334" r:id="rId8"/>
    <p:sldId id="265" r:id="rId9"/>
    <p:sldId id="267" r:id="rId10"/>
    <p:sldId id="403" r:id="rId11"/>
    <p:sldId id="404" r:id="rId12"/>
    <p:sldId id="402" r:id="rId13"/>
    <p:sldId id="268" r:id="rId14"/>
    <p:sldId id="351" r:id="rId15"/>
    <p:sldId id="269" r:id="rId16"/>
    <p:sldId id="270" r:id="rId17"/>
    <p:sldId id="473" r:id="rId18"/>
    <p:sldId id="262" r:id="rId19"/>
    <p:sldId id="405" r:id="rId20"/>
    <p:sldId id="263" r:id="rId21"/>
    <p:sldId id="271" r:id="rId22"/>
    <p:sldId id="469" r:id="rId23"/>
    <p:sldId id="470" r:id="rId24"/>
    <p:sldId id="468" r:id="rId25"/>
    <p:sldId id="471" r:id="rId26"/>
    <p:sldId id="451" r:id="rId27"/>
    <p:sldId id="272" r:id="rId28"/>
    <p:sldId id="460" r:id="rId29"/>
    <p:sldId id="461" r:id="rId30"/>
    <p:sldId id="467" r:id="rId31"/>
    <p:sldId id="273" r:id="rId32"/>
    <p:sldId id="462" r:id="rId33"/>
    <p:sldId id="465" r:id="rId34"/>
    <p:sldId id="274" r:id="rId35"/>
    <p:sldId id="275" r:id="rId36"/>
    <p:sldId id="466" r:id="rId37"/>
    <p:sldId id="276" r:id="rId38"/>
    <p:sldId id="472" r:id="rId39"/>
    <p:sldId id="474" r:id="rId40"/>
    <p:sldId id="279" r:id="rId41"/>
    <p:sldId id="408" r:id="rId42"/>
    <p:sldId id="454" r:id="rId43"/>
    <p:sldId id="456" r:id="rId44"/>
    <p:sldId id="452" r:id="rId45"/>
    <p:sldId id="280" r:id="rId46"/>
    <p:sldId id="281" r:id="rId47"/>
    <p:sldId id="282" r:id="rId48"/>
    <p:sldId id="283" r:id="rId49"/>
    <p:sldId id="285" r:id="rId50"/>
    <p:sldId id="284" r:id="rId51"/>
    <p:sldId id="300" r:id="rId52"/>
    <p:sldId id="286" r:id="rId53"/>
    <p:sldId id="287" r:id="rId54"/>
    <p:sldId id="288" r:id="rId55"/>
    <p:sldId id="352" r:id="rId56"/>
    <p:sldId id="259" r:id="rId57"/>
    <p:sldId id="289" r:id="rId58"/>
    <p:sldId id="296" r:id="rId59"/>
    <p:sldId id="297" r:id="rId60"/>
    <p:sldId id="409" r:id="rId61"/>
    <p:sldId id="356" r:id="rId62"/>
    <p:sldId id="298" r:id="rId63"/>
    <p:sldId id="299" r:id="rId64"/>
    <p:sldId id="349" r:id="rId65"/>
    <p:sldId id="290" r:id="rId66"/>
    <p:sldId id="291" r:id="rId67"/>
    <p:sldId id="293" r:id="rId68"/>
    <p:sldId id="292" r:id="rId69"/>
    <p:sldId id="366" r:id="rId70"/>
    <p:sldId id="361" r:id="rId71"/>
    <p:sldId id="362" r:id="rId72"/>
    <p:sldId id="363" r:id="rId73"/>
    <p:sldId id="389" r:id="rId74"/>
    <p:sldId id="367" r:id="rId75"/>
    <p:sldId id="371" r:id="rId76"/>
    <p:sldId id="372" r:id="rId77"/>
    <p:sldId id="377" r:id="rId78"/>
    <p:sldId id="373" r:id="rId79"/>
    <p:sldId id="380" r:id="rId80"/>
    <p:sldId id="378" r:id="rId81"/>
    <p:sldId id="381" r:id="rId82"/>
    <p:sldId id="384" r:id="rId83"/>
    <p:sldId id="385" r:id="rId84"/>
    <p:sldId id="449" r:id="rId85"/>
    <p:sldId id="388" r:id="rId86"/>
    <p:sldId id="386" r:id="rId87"/>
    <p:sldId id="414" r:id="rId88"/>
    <p:sldId id="382" r:id="rId89"/>
    <p:sldId id="383" r:id="rId90"/>
    <p:sldId id="369" r:id="rId91"/>
    <p:sldId id="390" r:id="rId92"/>
    <p:sldId id="453" r:id="rId93"/>
    <p:sldId id="391" r:id="rId94"/>
    <p:sldId id="392" r:id="rId95"/>
    <p:sldId id="393" r:id="rId96"/>
    <p:sldId id="394" r:id="rId97"/>
    <p:sldId id="395" r:id="rId98"/>
    <p:sldId id="396" r:id="rId99"/>
    <p:sldId id="397" r:id="rId100"/>
    <p:sldId id="398" r:id="rId101"/>
    <p:sldId id="400" r:id="rId102"/>
    <p:sldId id="365" r:id="rId103"/>
    <p:sldId id="375" r:id="rId104"/>
    <p:sldId id="376" r:id="rId105"/>
    <p:sldId id="433" r:id="rId106"/>
    <p:sldId id="434" r:id="rId107"/>
    <p:sldId id="446" r:id="rId108"/>
    <p:sldId id="437" r:id="rId109"/>
    <p:sldId id="447" r:id="rId110"/>
    <p:sldId id="441" r:id="rId111"/>
    <p:sldId id="442" r:id="rId112"/>
    <p:sldId id="436" r:id="rId113"/>
    <p:sldId id="443" r:id="rId114"/>
    <p:sldId id="435" r:id="rId115"/>
    <p:sldId id="440" r:id="rId116"/>
    <p:sldId id="448" r:id="rId117"/>
    <p:sldId id="439" r:id="rId118"/>
    <p:sldId id="444" r:id="rId119"/>
    <p:sldId id="445" r:id="rId120"/>
    <p:sldId id="350" r:id="rId121"/>
    <p:sldId id="301" r:id="rId122"/>
    <p:sldId id="303" r:id="rId123"/>
    <p:sldId id="304" r:id="rId124"/>
    <p:sldId id="305" r:id="rId125"/>
    <p:sldId id="302" r:id="rId126"/>
    <p:sldId id="306" r:id="rId127"/>
    <p:sldId id="307" r:id="rId128"/>
    <p:sldId id="431" r:id="rId129"/>
    <p:sldId id="312" r:id="rId130"/>
    <p:sldId id="310" r:id="rId131"/>
    <p:sldId id="311" r:id="rId132"/>
    <p:sldId id="410" r:id="rId133"/>
    <p:sldId id="411" r:id="rId134"/>
    <p:sldId id="412" r:id="rId135"/>
    <p:sldId id="413" r:id="rId136"/>
    <p:sldId id="415" r:id="rId137"/>
    <p:sldId id="432" r:id="rId138"/>
    <p:sldId id="416" r:id="rId139"/>
    <p:sldId id="419" r:id="rId140"/>
    <p:sldId id="420" r:id="rId141"/>
    <p:sldId id="429" r:id="rId142"/>
    <p:sldId id="426" r:id="rId143"/>
    <p:sldId id="425" r:id="rId144"/>
    <p:sldId id="422" r:id="rId145"/>
    <p:sldId id="423" r:id="rId146"/>
    <p:sldId id="333" r:id="rId147"/>
    <p:sldId id="313" r:id="rId148"/>
    <p:sldId id="314" r:id="rId149"/>
    <p:sldId id="316" r:id="rId150"/>
    <p:sldId id="315" r:id="rId151"/>
    <p:sldId id="317" r:id="rId152"/>
    <p:sldId id="318" r:id="rId153"/>
    <p:sldId id="320" r:id="rId154"/>
    <p:sldId id="401" r:id="rId155"/>
    <p:sldId id="330" r:id="rId156"/>
    <p:sldId id="326" r:id="rId157"/>
    <p:sldId id="336" r:id="rId158"/>
    <p:sldId id="328" r:id="rId159"/>
    <p:sldId id="327" r:id="rId160"/>
    <p:sldId id="337" r:id="rId161"/>
    <p:sldId id="339" r:id="rId162"/>
    <p:sldId id="475" r:id="rId163"/>
    <p:sldId id="341" r:id="rId164"/>
    <p:sldId id="338" r:id="rId165"/>
    <p:sldId id="342" r:id="rId166"/>
    <p:sldId id="343" r:id="rId167"/>
    <p:sldId id="344" r:id="rId168"/>
    <p:sldId id="347" r:id="rId169"/>
    <p:sldId id="358" r:id="rId170"/>
    <p:sldId id="346" r:id="rId171"/>
    <p:sldId id="348" r:id="rId172"/>
    <p:sldId id="332" r:id="rId173"/>
    <p:sldId id="321" r:id="rId174"/>
    <p:sldId id="457" r:id="rId175"/>
    <p:sldId id="323" r:id="rId176"/>
    <p:sldId id="325" r:id="rId177"/>
    <p:sldId id="360" r:id="rId178"/>
    <p:sldId id="264" r:id="rId17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14" autoAdjust="0"/>
    <p:restoredTop sz="94243" autoAdjust="0"/>
  </p:normalViewPr>
  <p:slideViewPr>
    <p:cSldViewPr snapToGrid="0">
      <p:cViewPr varScale="1">
        <p:scale>
          <a:sx n="108" d="100"/>
          <a:sy n="108" d="100"/>
        </p:scale>
        <p:origin x="1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An object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431" name="An object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24A5FF6-F707-4374-825A-A67626C7CDAF}" type="datetimeFigureOut">
              <a:rPr lang="he-IL" smtClean="0"/>
              <a:t>י"ב/ניסן/תש"פ</a:t>
            </a:fld>
            <a:endParaRPr lang="he-IL"/>
          </a:p>
        </p:txBody>
      </p:sp>
      <p:sp>
        <p:nvSpPr>
          <p:cNvPr id="589" name="An object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699" name="An object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32" name="An object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53" name="An object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094AC33-101B-492A-B9CD-9CCFB2A34C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122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n object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4" name="An objec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92" name="An object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AC33-101B-492A-B9CD-9CCFB2A34CD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358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An object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5" name="An objec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03" name="An object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AC33-101B-492A-B9CD-9CCFB2A34CD3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32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n object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81" name="An objec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38" name="An object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AC33-101B-492A-B9CD-9CCFB2A34CD3}" type="slidenum">
              <a:rPr lang="he-IL" smtClean="0"/>
              <a:t>67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119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An object">
            <a:extLst>
              <a:ext uri="{FF2B5EF4-FFF2-40B4-BE49-F238E27FC236}">
                <a16:creationId xmlns:a16="http://schemas.microsoft.com/office/drawing/2014/main" id="{9C9B90DD-398F-4D1E-8789-B66D43D4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28" name="An object">
            <a:extLst>
              <a:ext uri="{FF2B5EF4-FFF2-40B4-BE49-F238E27FC236}">
                <a16:creationId xmlns:a16="http://schemas.microsoft.com/office/drawing/2014/main" id="{711FF9D2-3278-4D6C-BA1C-450F8A6E4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585" name="An object">
            <a:extLst>
              <a:ext uri="{FF2B5EF4-FFF2-40B4-BE49-F238E27FC236}">
                <a16:creationId xmlns:a16="http://schemas.microsoft.com/office/drawing/2014/main" id="{D57E2487-56DA-4F74-A735-5BD09110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3C40-0FDC-49FC-8774-A669AC400A45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695" name="An object">
            <a:extLst>
              <a:ext uri="{FF2B5EF4-FFF2-40B4-BE49-F238E27FC236}">
                <a16:creationId xmlns:a16="http://schemas.microsoft.com/office/drawing/2014/main" id="{0B9D5810-BDCD-4F9D-ADA0-8C61018C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28" name="An object">
            <a:extLst>
              <a:ext uri="{FF2B5EF4-FFF2-40B4-BE49-F238E27FC236}">
                <a16:creationId xmlns:a16="http://schemas.microsoft.com/office/drawing/2014/main" id="{3634A1F1-0079-4945-B920-CBDE90EA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640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n object">
            <a:extLst>
              <a:ext uri="{FF2B5EF4-FFF2-40B4-BE49-F238E27FC236}">
                <a16:creationId xmlns:a16="http://schemas.microsoft.com/office/drawing/2014/main" id="{C4B0DE4F-3180-49AB-A742-DA63D3BB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29" name="An object">
            <a:extLst>
              <a:ext uri="{FF2B5EF4-FFF2-40B4-BE49-F238E27FC236}">
                <a16:creationId xmlns:a16="http://schemas.microsoft.com/office/drawing/2014/main" id="{5EFC4137-8306-46E9-83A7-156D364F1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87" name="An object">
            <a:extLst>
              <a:ext uri="{FF2B5EF4-FFF2-40B4-BE49-F238E27FC236}">
                <a16:creationId xmlns:a16="http://schemas.microsoft.com/office/drawing/2014/main" id="{891FA65B-2648-4CFF-9921-49C17225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E5E-AAE7-4714-9ACF-E0992AD907CE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697" name="An object">
            <a:extLst>
              <a:ext uri="{FF2B5EF4-FFF2-40B4-BE49-F238E27FC236}">
                <a16:creationId xmlns:a16="http://schemas.microsoft.com/office/drawing/2014/main" id="{D621C683-A963-4A61-8D32-43323B31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30" name="An object">
            <a:extLst>
              <a:ext uri="{FF2B5EF4-FFF2-40B4-BE49-F238E27FC236}">
                <a16:creationId xmlns:a16="http://schemas.microsoft.com/office/drawing/2014/main" id="{CEDBCB34-3FE1-44FD-A5F2-FF18F87E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1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n object">
            <a:extLst>
              <a:ext uri="{FF2B5EF4-FFF2-40B4-BE49-F238E27FC236}">
                <a16:creationId xmlns:a16="http://schemas.microsoft.com/office/drawing/2014/main" id="{B0A21F94-7079-4A18-830E-B2B51C2AD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30" name="An object">
            <a:extLst>
              <a:ext uri="{FF2B5EF4-FFF2-40B4-BE49-F238E27FC236}">
                <a16:creationId xmlns:a16="http://schemas.microsoft.com/office/drawing/2014/main" id="{A70809DD-372A-4F0C-8A0D-C0EE1B3C9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88" name="An object">
            <a:extLst>
              <a:ext uri="{FF2B5EF4-FFF2-40B4-BE49-F238E27FC236}">
                <a16:creationId xmlns:a16="http://schemas.microsoft.com/office/drawing/2014/main" id="{94666BA6-4123-4867-B0DD-704042EB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61B-6DEF-4B08-BCEE-E152AD12A9EE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698" name="An object">
            <a:extLst>
              <a:ext uri="{FF2B5EF4-FFF2-40B4-BE49-F238E27FC236}">
                <a16:creationId xmlns:a16="http://schemas.microsoft.com/office/drawing/2014/main" id="{D4547FF8-48D1-4650-B5EA-872122A3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31" name="An object">
            <a:extLst>
              <a:ext uri="{FF2B5EF4-FFF2-40B4-BE49-F238E27FC236}">
                <a16:creationId xmlns:a16="http://schemas.microsoft.com/office/drawing/2014/main" id="{881FFC21-421E-42DE-AC5B-4C38C183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n object">
            <a:extLst>
              <a:ext uri="{FF2B5EF4-FFF2-40B4-BE49-F238E27FC236}">
                <a16:creationId xmlns:a16="http://schemas.microsoft.com/office/drawing/2014/main" id="{40DD050F-C24F-49FB-A8DF-F7AD188A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26" name="An object">
            <a:extLst>
              <a:ext uri="{FF2B5EF4-FFF2-40B4-BE49-F238E27FC236}">
                <a16:creationId xmlns:a16="http://schemas.microsoft.com/office/drawing/2014/main" id="{58F0B015-AF5F-4F16-BAF3-F1A9E3EF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84" name="An object">
            <a:extLst>
              <a:ext uri="{FF2B5EF4-FFF2-40B4-BE49-F238E27FC236}">
                <a16:creationId xmlns:a16="http://schemas.microsoft.com/office/drawing/2014/main" id="{A8C640A7-6D54-4DF8-82F2-6D41EAF3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DC8-9A57-4655-8232-8572748630FE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694" name="An object">
            <a:extLst>
              <a:ext uri="{FF2B5EF4-FFF2-40B4-BE49-F238E27FC236}">
                <a16:creationId xmlns:a16="http://schemas.microsoft.com/office/drawing/2014/main" id="{DCE6E9B8-A85B-40D4-9B29-6E8EEEF5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27" name="An object">
            <a:extLst>
              <a:ext uri="{FF2B5EF4-FFF2-40B4-BE49-F238E27FC236}">
                <a16:creationId xmlns:a16="http://schemas.microsoft.com/office/drawing/2014/main" id="{6C6E39EE-7C5B-4D49-AB7D-93E50D16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3000" y="6356350"/>
            <a:ext cx="675640" cy="365125"/>
          </a:xfrm>
        </p:spPr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2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An object">
            <a:extLst>
              <a:ext uri="{FF2B5EF4-FFF2-40B4-BE49-F238E27FC236}">
                <a16:creationId xmlns:a16="http://schemas.microsoft.com/office/drawing/2014/main" id="{32DF2D6C-9992-4AFA-90DF-77B34FD6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25" name="An object">
            <a:extLst>
              <a:ext uri="{FF2B5EF4-FFF2-40B4-BE49-F238E27FC236}">
                <a16:creationId xmlns:a16="http://schemas.microsoft.com/office/drawing/2014/main" id="{2525AE10-C107-40D6-92DE-F8F130DA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83" name="An object">
            <a:extLst>
              <a:ext uri="{FF2B5EF4-FFF2-40B4-BE49-F238E27FC236}">
                <a16:creationId xmlns:a16="http://schemas.microsoft.com/office/drawing/2014/main" id="{C27433BC-6EFE-42B2-BB4F-35C78CEC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0B78-D830-4B06-8183-84860E63D3D0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693" name="An object">
            <a:extLst>
              <a:ext uri="{FF2B5EF4-FFF2-40B4-BE49-F238E27FC236}">
                <a16:creationId xmlns:a16="http://schemas.microsoft.com/office/drawing/2014/main" id="{FFD2FF2D-E7E8-4498-AC18-A9220E5D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26" name="An object">
            <a:extLst>
              <a:ext uri="{FF2B5EF4-FFF2-40B4-BE49-F238E27FC236}">
                <a16:creationId xmlns:a16="http://schemas.microsoft.com/office/drawing/2014/main" id="{D76851D6-8EFD-4980-B7B9-6AD45328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1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An object">
            <a:extLst>
              <a:ext uri="{FF2B5EF4-FFF2-40B4-BE49-F238E27FC236}">
                <a16:creationId xmlns:a16="http://schemas.microsoft.com/office/drawing/2014/main" id="{F1B94D1F-524A-47CC-851D-A51A417A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24" name="An object">
            <a:extLst>
              <a:ext uri="{FF2B5EF4-FFF2-40B4-BE49-F238E27FC236}">
                <a16:creationId xmlns:a16="http://schemas.microsoft.com/office/drawing/2014/main" id="{DD490666-9334-4B2E-AA5A-CB8FE36A2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82" name="An object">
            <a:extLst>
              <a:ext uri="{FF2B5EF4-FFF2-40B4-BE49-F238E27FC236}">
                <a16:creationId xmlns:a16="http://schemas.microsoft.com/office/drawing/2014/main" id="{9ACB2C70-7168-475F-970F-58EFD53C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92" name="An object">
            <a:extLst>
              <a:ext uri="{FF2B5EF4-FFF2-40B4-BE49-F238E27FC236}">
                <a16:creationId xmlns:a16="http://schemas.microsoft.com/office/drawing/2014/main" id="{5B967997-804A-4A60-80A8-4DE30A87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42C1-36DE-47AF-82B3-7E6C71EF7CC2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725" name="An object">
            <a:extLst>
              <a:ext uri="{FF2B5EF4-FFF2-40B4-BE49-F238E27FC236}">
                <a16:creationId xmlns:a16="http://schemas.microsoft.com/office/drawing/2014/main" id="{F133D5F4-61DB-4824-8358-D1571F98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52" name="An object">
            <a:extLst>
              <a:ext uri="{FF2B5EF4-FFF2-40B4-BE49-F238E27FC236}">
                <a16:creationId xmlns:a16="http://schemas.microsoft.com/office/drawing/2014/main" id="{DE8EFDFC-568F-4B7E-A3C4-BD21B89A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270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An object">
            <a:extLst>
              <a:ext uri="{FF2B5EF4-FFF2-40B4-BE49-F238E27FC236}">
                <a16:creationId xmlns:a16="http://schemas.microsoft.com/office/drawing/2014/main" id="{46B89F94-07A2-4E47-AD81-405B25B8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23" name="An object">
            <a:extLst>
              <a:ext uri="{FF2B5EF4-FFF2-40B4-BE49-F238E27FC236}">
                <a16:creationId xmlns:a16="http://schemas.microsoft.com/office/drawing/2014/main" id="{247ACA1C-5F5D-41BB-A019-6D7974ED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81" name="An object">
            <a:extLst>
              <a:ext uri="{FF2B5EF4-FFF2-40B4-BE49-F238E27FC236}">
                <a16:creationId xmlns:a16="http://schemas.microsoft.com/office/drawing/2014/main" id="{DFE00D63-572E-41FC-8C8F-F838A199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91" name="An object">
            <a:extLst>
              <a:ext uri="{FF2B5EF4-FFF2-40B4-BE49-F238E27FC236}">
                <a16:creationId xmlns:a16="http://schemas.microsoft.com/office/drawing/2014/main" id="{A9045C0E-E5DF-4633-9266-B1493CCD9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24" name="An object">
            <a:extLst>
              <a:ext uri="{FF2B5EF4-FFF2-40B4-BE49-F238E27FC236}">
                <a16:creationId xmlns:a16="http://schemas.microsoft.com/office/drawing/2014/main" id="{7A94A243-4016-402F-91C2-FE7B4B87F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51" name="An object">
            <a:extLst>
              <a:ext uri="{FF2B5EF4-FFF2-40B4-BE49-F238E27FC236}">
                <a16:creationId xmlns:a16="http://schemas.microsoft.com/office/drawing/2014/main" id="{B7AA6A8F-8086-4D84-B04D-136C5F32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8556-561A-4CEA-B15F-194079D5C64D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761" name="An object">
            <a:extLst>
              <a:ext uri="{FF2B5EF4-FFF2-40B4-BE49-F238E27FC236}">
                <a16:creationId xmlns:a16="http://schemas.microsoft.com/office/drawing/2014/main" id="{7BA6DA35-1F2E-4CF9-8885-16019834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70" name="An object">
            <a:extLst>
              <a:ext uri="{FF2B5EF4-FFF2-40B4-BE49-F238E27FC236}">
                <a16:creationId xmlns:a16="http://schemas.microsoft.com/office/drawing/2014/main" id="{4E5ED33E-2306-4887-9C0B-80FE26B4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67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n object">
            <a:extLst>
              <a:ext uri="{FF2B5EF4-FFF2-40B4-BE49-F238E27FC236}">
                <a16:creationId xmlns:a16="http://schemas.microsoft.com/office/drawing/2014/main" id="{0CD9B11E-A4A8-4EED-A78D-B9406BF7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22" name="An object">
            <a:extLst>
              <a:ext uri="{FF2B5EF4-FFF2-40B4-BE49-F238E27FC236}">
                <a16:creationId xmlns:a16="http://schemas.microsoft.com/office/drawing/2014/main" id="{BD745121-2189-4E8A-812C-F6FF7D7B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E8AC-8A7A-419E-9392-9DAFB98A234F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580" name="An object">
            <a:extLst>
              <a:ext uri="{FF2B5EF4-FFF2-40B4-BE49-F238E27FC236}">
                <a16:creationId xmlns:a16="http://schemas.microsoft.com/office/drawing/2014/main" id="{D092D399-22C0-460B-914B-A7E733F8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90" name="An object">
            <a:extLst>
              <a:ext uri="{FF2B5EF4-FFF2-40B4-BE49-F238E27FC236}">
                <a16:creationId xmlns:a16="http://schemas.microsoft.com/office/drawing/2014/main" id="{4C023925-5B66-4DF2-B27D-5C77DBA2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21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An object">
            <a:extLst>
              <a:ext uri="{FF2B5EF4-FFF2-40B4-BE49-F238E27FC236}">
                <a16:creationId xmlns:a16="http://schemas.microsoft.com/office/drawing/2014/main" id="{C5D651FD-B7E6-47CD-B9A8-CE10B60F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0BBA-18D0-4E80-9DED-77CC5F4172DD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421" name="An object">
            <a:extLst>
              <a:ext uri="{FF2B5EF4-FFF2-40B4-BE49-F238E27FC236}">
                <a16:creationId xmlns:a16="http://schemas.microsoft.com/office/drawing/2014/main" id="{CDEDB922-73F9-4457-92B1-2411CFED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79" name="An object">
            <a:extLst>
              <a:ext uri="{FF2B5EF4-FFF2-40B4-BE49-F238E27FC236}">
                <a16:creationId xmlns:a16="http://schemas.microsoft.com/office/drawing/2014/main" id="{E71AF31C-0496-412F-A420-EF4F987E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56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An object">
            <a:extLst>
              <a:ext uri="{FF2B5EF4-FFF2-40B4-BE49-F238E27FC236}">
                <a16:creationId xmlns:a16="http://schemas.microsoft.com/office/drawing/2014/main" id="{450F93C4-E77D-45EF-BC37-389532DC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20" name="An object">
            <a:extLst>
              <a:ext uri="{FF2B5EF4-FFF2-40B4-BE49-F238E27FC236}">
                <a16:creationId xmlns:a16="http://schemas.microsoft.com/office/drawing/2014/main" id="{401889A1-9D12-45AE-AB9E-F6017DCE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78" name="An object">
            <a:extLst>
              <a:ext uri="{FF2B5EF4-FFF2-40B4-BE49-F238E27FC236}">
                <a16:creationId xmlns:a16="http://schemas.microsoft.com/office/drawing/2014/main" id="{37F1D355-E117-40A7-9BCB-1F33AB984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89" name="An object">
            <a:extLst>
              <a:ext uri="{FF2B5EF4-FFF2-40B4-BE49-F238E27FC236}">
                <a16:creationId xmlns:a16="http://schemas.microsoft.com/office/drawing/2014/main" id="{1C770478-4A95-4C62-B888-96E335DD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66F0-0CFE-4FC8-9954-6801F075E0D0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723" name="An object">
            <a:extLst>
              <a:ext uri="{FF2B5EF4-FFF2-40B4-BE49-F238E27FC236}">
                <a16:creationId xmlns:a16="http://schemas.microsoft.com/office/drawing/2014/main" id="{6EAFD814-93DA-4CCA-888A-D5F253D8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50" name="An object">
            <a:extLst>
              <a:ext uri="{FF2B5EF4-FFF2-40B4-BE49-F238E27FC236}">
                <a16:creationId xmlns:a16="http://schemas.microsoft.com/office/drawing/2014/main" id="{EBFAEA3F-A32D-4106-BC95-61E53BA8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60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n object">
            <a:extLst>
              <a:ext uri="{FF2B5EF4-FFF2-40B4-BE49-F238E27FC236}">
                <a16:creationId xmlns:a16="http://schemas.microsoft.com/office/drawing/2014/main" id="{50CBF97B-8797-461A-AB39-392F735D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19" name="An object">
            <a:extLst>
              <a:ext uri="{FF2B5EF4-FFF2-40B4-BE49-F238E27FC236}">
                <a16:creationId xmlns:a16="http://schemas.microsoft.com/office/drawing/2014/main" id="{E3A4573E-B026-40C5-987D-95B7E9D0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577" name="An object">
            <a:extLst>
              <a:ext uri="{FF2B5EF4-FFF2-40B4-BE49-F238E27FC236}">
                <a16:creationId xmlns:a16="http://schemas.microsoft.com/office/drawing/2014/main" id="{1F02AA5E-46D6-4A48-968D-533DC003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88" name="An object">
            <a:extLst>
              <a:ext uri="{FF2B5EF4-FFF2-40B4-BE49-F238E27FC236}">
                <a16:creationId xmlns:a16="http://schemas.microsoft.com/office/drawing/2014/main" id="{80D3826A-AB88-430A-AFF5-548ADB31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1751-6FF2-4457-9616-CE9D80C1B8ED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722" name="An object">
            <a:extLst>
              <a:ext uri="{FF2B5EF4-FFF2-40B4-BE49-F238E27FC236}">
                <a16:creationId xmlns:a16="http://schemas.microsoft.com/office/drawing/2014/main" id="{41A04096-8A25-4A2B-AEE9-C4018AEC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49" name="An object">
            <a:extLst>
              <a:ext uri="{FF2B5EF4-FFF2-40B4-BE49-F238E27FC236}">
                <a16:creationId xmlns:a16="http://schemas.microsoft.com/office/drawing/2014/main" id="{E0AF9655-7771-46D5-A852-86F826D4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74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n object">
            <a:extLst>
              <a:ext uri="{FF2B5EF4-FFF2-40B4-BE49-F238E27FC236}">
                <a16:creationId xmlns:a16="http://schemas.microsoft.com/office/drawing/2014/main" id="{8F749875-4A42-48EC-B96A-79D4159C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27" name="An object">
            <a:extLst>
              <a:ext uri="{FF2B5EF4-FFF2-40B4-BE49-F238E27FC236}">
                <a16:creationId xmlns:a16="http://schemas.microsoft.com/office/drawing/2014/main" id="{933F80C1-046A-4AF7-A4CB-51B4E8E2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86" name="An object">
            <a:extLst>
              <a:ext uri="{FF2B5EF4-FFF2-40B4-BE49-F238E27FC236}">
                <a16:creationId xmlns:a16="http://schemas.microsoft.com/office/drawing/2014/main" id="{A563E14B-E088-4E6F-92AE-692B134EA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9B67-8823-4551-985E-8B530EAC933E}" type="datetime8">
              <a:rPr lang="he-IL" smtClean="0"/>
              <a:t>06 אפריל 20</a:t>
            </a:fld>
            <a:endParaRPr lang="he-IL"/>
          </a:p>
        </p:txBody>
      </p:sp>
      <p:sp>
        <p:nvSpPr>
          <p:cNvPr id="696" name="An object">
            <a:extLst>
              <a:ext uri="{FF2B5EF4-FFF2-40B4-BE49-F238E27FC236}">
                <a16:creationId xmlns:a16="http://schemas.microsoft.com/office/drawing/2014/main" id="{D2D9EA01-3235-45FF-B1EC-73F630E31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729" name="An object">
            <a:extLst>
              <a:ext uri="{FF2B5EF4-FFF2-40B4-BE49-F238E27FC236}">
                <a16:creationId xmlns:a16="http://schemas.microsoft.com/office/drawing/2014/main" id="{19105C41-43E2-43E8-AD14-9DE3896EA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08A3-7ABB-46A4-93E4-9F8C4156F1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145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n object">
            <a:extLst>
              <a:ext uri="{FF2B5EF4-FFF2-40B4-BE49-F238E27FC236}">
                <a16:creationId xmlns:a16="http://schemas.microsoft.com/office/drawing/2014/main" id="{1423E002-12B6-4D7F-8D19-D2239807A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std::</a:t>
            </a:r>
            <a:r>
              <a:rPr lang="en-US" dirty="0" err="1"/>
              <a:t>shared_ptr</a:t>
            </a:r>
            <a:endParaRPr lang="he-IL" dirty="0"/>
          </a:p>
        </p:txBody>
      </p:sp>
      <p:sp>
        <p:nvSpPr>
          <p:cNvPr id="700" name="An object">
            <a:extLst>
              <a:ext uri="{FF2B5EF4-FFF2-40B4-BE49-F238E27FC236}">
                <a16:creationId xmlns:a16="http://schemas.microsoft.com/office/drawing/2014/main" id="{19C4452B-8272-43E4-8611-98C5547B0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err="1" smtClean="0"/>
              <a:t>Lahav</a:t>
            </a:r>
            <a:r>
              <a:rPr lang="en-US" smtClean="0"/>
              <a:t> Schlesinger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58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n object">
            <a:extLst>
              <a:ext uri="{FF2B5EF4-FFF2-40B4-BE49-F238E27FC236}">
                <a16:creationId xmlns:a16="http://schemas.microsoft.com/office/drawing/2014/main" id="{CA800FBD-1B9C-44CD-B1B5-7D514BBB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200" dirty="0"/>
              <a:t>Circular dependency with std::</a:t>
            </a:r>
            <a:r>
              <a:rPr lang="en-US" sz="4200" dirty="0" err="1"/>
              <a:t>shared_ptr</a:t>
            </a:r>
            <a:r>
              <a:rPr lang="en-US" sz="4200" dirty="0"/>
              <a:t> - </a:t>
            </a:r>
            <a:r>
              <a:rPr lang="en-US" sz="4200" dirty="0" err="1"/>
              <a:t>Cont</a:t>
            </a:r>
            <a:endParaRPr lang="he-IL" sz="4200" dirty="0"/>
          </a:p>
        </p:txBody>
      </p:sp>
      <p:sp>
        <p:nvSpPr>
          <p:cNvPr id="440" name="An object">
            <a:extLst>
              <a:ext uri="{FF2B5EF4-FFF2-40B4-BE49-F238E27FC236}">
                <a16:creationId xmlns:a16="http://schemas.microsoft.com/office/drawing/2014/main" id="{D352E043-1898-4C10-8C25-8DFC7AF6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struct A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&lt;B&gt; </a:t>
            </a:r>
            <a:r>
              <a:rPr lang="en-US" dirty="0" err="1">
                <a:solidFill>
                  <a:srgbClr val="0070C0"/>
                </a:solidFill>
              </a:rPr>
              <a:t>m_b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struct B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&lt;A&gt; </a:t>
            </a:r>
            <a:r>
              <a:rPr lang="en-US" dirty="0" err="1">
                <a:solidFill>
                  <a:srgbClr val="0070C0"/>
                </a:solidFill>
              </a:rPr>
              <a:t>m_a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 err="1">
                <a:solidFill>
                  <a:srgbClr val="0070C0"/>
                </a:solidFill>
              </a:rPr>
              <a:t>p_a</a:t>
            </a:r>
            <a:r>
              <a:rPr lang="en-US" dirty="0">
                <a:solidFill>
                  <a:srgbClr val="0070C0"/>
                </a:solidFill>
              </a:rPr>
              <a:t> = std::</a:t>
            </a:r>
            <a:r>
              <a:rPr lang="en-US" dirty="0" err="1" smtClean="0">
                <a:solidFill>
                  <a:srgbClr val="0070C0"/>
                </a:solidFill>
              </a:rPr>
              <a:t>make_shared</a:t>
            </a:r>
            <a:r>
              <a:rPr lang="en-US" dirty="0" smtClean="0">
                <a:solidFill>
                  <a:srgbClr val="0070C0"/>
                </a:solidFill>
              </a:rPr>
              <a:t>&lt;A&gt;();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 err="1">
                <a:solidFill>
                  <a:srgbClr val="0070C0"/>
                </a:solidFill>
              </a:rPr>
              <a:t>p_b</a:t>
            </a:r>
            <a:r>
              <a:rPr lang="en-US" dirty="0">
                <a:solidFill>
                  <a:srgbClr val="0070C0"/>
                </a:solidFill>
              </a:rPr>
              <a:t> = std::</a:t>
            </a:r>
            <a:r>
              <a:rPr lang="en-US" dirty="0" err="1" smtClean="0">
                <a:solidFill>
                  <a:srgbClr val="0070C0"/>
                </a:solidFill>
              </a:rPr>
              <a:t>make_shared</a:t>
            </a:r>
            <a:r>
              <a:rPr lang="en-US" dirty="0" smtClean="0">
                <a:solidFill>
                  <a:srgbClr val="0070C0"/>
                </a:solidFill>
              </a:rPr>
              <a:t>&lt;B&gt;();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p_a</a:t>
            </a:r>
            <a:r>
              <a:rPr lang="en-US" dirty="0" smtClean="0">
                <a:solidFill>
                  <a:srgbClr val="0070C0"/>
                </a:solidFill>
              </a:rPr>
              <a:t>-&gt;</a:t>
            </a:r>
            <a:r>
              <a:rPr lang="en-US" dirty="0" err="1" smtClean="0">
                <a:solidFill>
                  <a:srgbClr val="0070C0"/>
                </a:solidFill>
              </a:rPr>
              <a:t>m_b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p_b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p_b</a:t>
            </a:r>
            <a:r>
              <a:rPr lang="en-US" dirty="0" smtClean="0">
                <a:solidFill>
                  <a:srgbClr val="0070C0"/>
                </a:solidFill>
              </a:rPr>
              <a:t>-&gt;</a:t>
            </a:r>
            <a:r>
              <a:rPr lang="en-US" dirty="0" err="1" smtClean="0">
                <a:solidFill>
                  <a:srgbClr val="0070C0"/>
                </a:solidFill>
              </a:rPr>
              <a:t>m_a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p_a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i="1" dirty="0">
                <a:solidFill>
                  <a:srgbClr val="0070C0"/>
                </a:solidFill>
              </a:rPr>
              <a:t>// ~</a:t>
            </a:r>
            <a:r>
              <a:rPr lang="en-US" i="1" dirty="0" err="1">
                <a:solidFill>
                  <a:srgbClr val="0070C0"/>
                </a:solidFill>
              </a:rPr>
              <a:t>p_b</a:t>
            </a:r>
            <a:endParaRPr lang="en-US" i="1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i="1" dirty="0">
                <a:solidFill>
                  <a:srgbClr val="0070C0"/>
                </a:solidFill>
              </a:rPr>
              <a:t>// ~</a:t>
            </a:r>
            <a:r>
              <a:rPr lang="en-US" i="1" dirty="0" err="1">
                <a:solidFill>
                  <a:srgbClr val="0070C0"/>
                </a:solidFill>
              </a:rPr>
              <a:t>p_a</a:t>
            </a:r>
            <a:endParaRPr lang="en-US" i="1" dirty="0">
              <a:solidFill>
                <a:srgbClr val="0070C0"/>
              </a:solidFill>
            </a:endParaRPr>
          </a:p>
          <a:p>
            <a:pPr algn="l" rtl="0"/>
            <a:endParaRPr lang="he-IL" dirty="0"/>
          </a:p>
        </p:txBody>
      </p:sp>
      <p:sp>
        <p:nvSpPr>
          <p:cNvPr id="598" name="An object">
            <a:extLst>
              <a:ext uri="{FF2B5EF4-FFF2-40B4-BE49-F238E27FC236}">
                <a16:creationId xmlns:a16="http://schemas.microsoft.com/office/drawing/2014/main" id="{3C79A208-BB71-4F63-9BB6-ED4BD43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</a:t>
            </a:fld>
            <a:endParaRPr lang="he-IL"/>
          </a:p>
        </p:txBody>
      </p:sp>
      <p:sp>
        <p:nvSpPr>
          <p:cNvPr id="703" name="An object">
            <a:extLst>
              <a:ext uri="{FF2B5EF4-FFF2-40B4-BE49-F238E27FC236}">
                <a16:creationId xmlns:a16="http://schemas.microsoft.com/office/drawing/2014/main" id="{CCE0724A-1D07-494D-8FE1-FD393833C326}"/>
              </a:ext>
            </a:extLst>
          </p:cNvPr>
          <p:cNvSpPr/>
          <p:nvPr/>
        </p:nvSpPr>
        <p:spPr>
          <a:xfrm>
            <a:off x="6096000" y="1945640"/>
            <a:ext cx="1747520" cy="1483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4800" dirty="0"/>
              <a:t>A</a:t>
            </a:r>
            <a:endParaRPr lang="he-IL" sz="4800" dirty="0"/>
          </a:p>
        </p:txBody>
      </p:sp>
      <p:sp>
        <p:nvSpPr>
          <p:cNvPr id="733" name="An object">
            <a:extLst>
              <a:ext uri="{FF2B5EF4-FFF2-40B4-BE49-F238E27FC236}">
                <a16:creationId xmlns:a16="http://schemas.microsoft.com/office/drawing/2014/main" id="{4AC3C8B0-AC95-4F61-9BED-D3B930506208}"/>
              </a:ext>
            </a:extLst>
          </p:cNvPr>
          <p:cNvSpPr/>
          <p:nvPr/>
        </p:nvSpPr>
        <p:spPr>
          <a:xfrm>
            <a:off x="9272270" y="1945640"/>
            <a:ext cx="1747520" cy="1483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4800" dirty="0"/>
              <a:t>B</a:t>
            </a:r>
            <a:endParaRPr lang="he-IL" sz="4800" dirty="0"/>
          </a:p>
        </p:txBody>
      </p:sp>
      <p:cxnSp>
        <p:nvCxnSpPr>
          <p:cNvPr id="762" name="An object">
            <a:extLst>
              <a:ext uri="{FF2B5EF4-FFF2-40B4-BE49-F238E27FC236}">
                <a16:creationId xmlns:a16="http://schemas.microsoft.com/office/drawing/2014/main" id="{5FDD5C0E-E857-4486-A09A-6C768518402C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8557895" y="357505"/>
            <a:ext cx="12700" cy="3176270"/>
          </a:xfrm>
          <a:prstGeom prst="curvedConnector3">
            <a:avLst>
              <a:gd name="adj1" fmla="val 38417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An object">
            <a:extLst>
              <a:ext uri="{FF2B5EF4-FFF2-40B4-BE49-F238E27FC236}">
                <a16:creationId xmlns:a16="http://schemas.microsoft.com/office/drawing/2014/main" id="{4090BADD-FE92-4F22-AE7C-FA08FDEFC295}"/>
              </a:ext>
            </a:extLst>
          </p:cNvPr>
          <p:cNvSpPr/>
          <p:nvPr/>
        </p:nvSpPr>
        <p:spPr>
          <a:xfrm>
            <a:off x="6096000" y="4483159"/>
            <a:ext cx="1747520" cy="157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4800" dirty="0" err="1"/>
              <a:t>p_a</a:t>
            </a:r>
            <a:endParaRPr lang="he-IL" sz="4800" dirty="0"/>
          </a:p>
        </p:txBody>
      </p:sp>
      <p:sp>
        <p:nvSpPr>
          <p:cNvPr id="776" name="An object">
            <a:extLst>
              <a:ext uri="{FF2B5EF4-FFF2-40B4-BE49-F238E27FC236}">
                <a16:creationId xmlns:a16="http://schemas.microsoft.com/office/drawing/2014/main" id="{32519A56-543E-4512-ABDD-707E0B47AF08}"/>
              </a:ext>
            </a:extLst>
          </p:cNvPr>
          <p:cNvSpPr/>
          <p:nvPr/>
        </p:nvSpPr>
        <p:spPr>
          <a:xfrm>
            <a:off x="9272270" y="4483159"/>
            <a:ext cx="1747520" cy="157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4800" dirty="0" err="1"/>
              <a:t>p_b</a:t>
            </a:r>
            <a:endParaRPr lang="he-IL" sz="4800" dirty="0"/>
          </a:p>
        </p:txBody>
      </p:sp>
      <p:cxnSp>
        <p:nvCxnSpPr>
          <p:cNvPr id="780" name="An object">
            <a:extLst>
              <a:ext uri="{FF2B5EF4-FFF2-40B4-BE49-F238E27FC236}">
                <a16:creationId xmlns:a16="http://schemas.microsoft.com/office/drawing/2014/main" id="{DD9C37BD-DFE5-40E6-81DE-739A9B4D6BF9}"/>
              </a:ext>
            </a:extLst>
          </p:cNvPr>
          <p:cNvCxnSpPr>
            <a:cxnSpLocks/>
            <a:stCxn id="23" idx="0"/>
            <a:endCxn id="5" idx="2"/>
          </p:cNvCxnSpPr>
          <p:nvPr/>
        </p:nvCxnSpPr>
        <p:spPr>
          <a:xfrm flipV="1">
            <a:off x="6969760" y="3429000"/>
            <a:ext cx="0" cy="105415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An object">
            <a:extLst>
              <a:ext uri="{FF2B5EF4-FFF2-40B4-BE49-F238E27FC236}">
                <a16:creationId xmlns:a16="http://schemas.microsoft.com/office/drawing/2014/main" id="{314E75F1-73F3-4BA5-80F1-8F42C816DF01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0146030" y="3429000"/>
            <a:ext cx="6350" cy="10786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An object">
            <a:extLst>
              <a:ext uri="{FF2B5EF4-FFF2-40B4-BE49-F238E27FC236}">
                <a16:creationId xmlns:a16="http://schemas.microsoft.com/office/drawing/2014/main" id="{AA0C65AB-E8DF-4505-8B00-C6CA93B1255E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7843520" y="2687320"/>
            <a:ext cx="14287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0" animBg="1"/>
      <p:bldP spid="733" grpId="0" animBg="1"/>
      <p:bldP spid="773" grpId="0" animBg="1"/>
      <p:bldP spid="773" grpId="1" animBg="1"/>
      <p:bldP spid="776" grpId="0" animBg="1"/>
      <p:bldP spid="776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An object">
            <a:extLst>
              <a:ext uri="{FF2B5EF4-FFF2-40B4-BE49-F238E27FC236}">
                <a16:creationId xmlns:a16="http://schemas.microsoft.com/office/drawing/2014/main" id="{A9968BBE-DEBC-425F-8A56-B93C8BB6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/>
              <a:t>std::</a:t>
            </a:r>
            <a:r>
              <a:rPr lang="en-US" sz="4300" dirty="0" err="1"/>
              <a:t>make_shared</a:t>
            </a:r>
            <a:r>
              <a:rPr lang="en-US" sz="4300" dirty="0"/>
              <a:t> and </a:t>
            </a:r>
            <a:r>
              <a:rPr lang="en-US" sz="4300" dirty="0" err="1"/>
              <a:t>libstdc</a:t>
            </a:r>
            <a:r>
              <a:rPr lang="en-US" sz="4300" dirty="0"/>
              <a:t>++ - Solution #2.5</a:t>
            </a:r>
            <a:endParaRPr lang="he-IL" sz="4300" dirty="0"/>
          </a:p>
        </p:txBody>
      </p:sp>
      <p:sp>
        <p:nvSpPr>
          <p:cNvPr id="512" name="An object">
            <a:extLst>
              <a:ext uri="{FF2B5EF4-FFF2-40B4-BE49-F238E27FC236}">
                <a16:creationId xmlns:a16="http://schemas.microsoft.com/office/drawing/2014/main" id="{36554434-03E1-4BBF-99EF-26DDBD7A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When compiling without RTTI, the implementation is the same as passing an already allocated object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Making </a:t>
            </a:r>
            <a:r>
              <a:rPr lang="en-US" i="1" dirty="0"/>
              <a:t>std::</a:t>
            </a:r>
            <a:r>
              <a:rPr lang="en-US" i="1" dirty="0" err="1"/>
              <a:t>make_shared</a:t>
            </a:r>
            <a:r>
              <a:rPr lang="en-US" i="1" dirty="0" smtClean="0"/>
              <a:t>()</a:t>
            </a:r>
            <a:r>
              <a:rPr lang="en-US" dirty="0" smtClean="0"/>
              <a:t>’s </a:t>
            </a:r>
            <a:r>
              <a:rPr lang="en-US" dirty="0"/>
              <a:t>optimization vanish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Can we do better?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Fast-forward to </a:t>
            </a:r>
            <a:r>
              <a:rPr lang="en-US" dirty="0" err="1"/>
              <a:t>gcc</a:t>
            </a:r>
            <a:r>
              <a:rPr lang="en-US" dirty="0"/>
              <a:t> 8.1..</a:t>
            </a:r>
            <a:endParaRPr lang="he-IL" dirty="0"/>
          </a:p>
        </p:txBody>
      </p:sp>
      <p:sp>
        <p:nvSpPr>
          <p:cNvPr id="668" name="An object">
            <a:extLst>
              <a:ext uri="{FF2B5EF4-FFF2-40B4-BE49-F238E27FC236}">
                <a16:creationId xmlns:a16="http://schemas.microsoft.com/office/drawing/2014/main" id="{5C1BBF06-5080-41A3-9032-F76130FE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77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An object">
            <a:extLst>
              <a:ext uri="{FF2B5EF4-FFF2-40B4-BE49-F238E27FC236}">
                <a16:creationId xmlns:a16="http://schemas.microsoft.com/office/drawing/2014/main" id="{45BB62EE-12A6-4140-9038-C790499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Solution #3</a:t>
            </a:r>
            <a:endParaRPr lang="he-IL" dirty="0"/>
          </a:p>
        </p:txBody>
      </p:sp>
      <p:sp>
        <p:nvSpPr>
          <p:cNvPr id="513" name="An object">
            <a:extLst>
              <a:ext uri="{FF2B5EF4-FFF2-40B4-BE49-F238E27FC236}">
                <a16:creationId xmlns:a16="http://schemas.microsoft.com/office/drawing/2014/main" id="{A2A7E219-27A9-4236-B0E1-106611EF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A,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… 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make_shared_tag</a:t>
            </a:r>
            <a:r>
              <a:rPr lang="en-US" dirty="0">
                <a:solidFill>
                  <a:srgbClr val="0070C0"/>
                </a:solidFill>
              </a:rPr>
              <a:t> tag, const A&amp; 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&amp;&amp;…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:  </a:t>
            </a:r>
            <a:r>
              <a:rPr lang="en-US" dirty="0" err="1">
                <a:solidFill>
                  <a:srgbClr val="0070C0"/>
                </a:solidFill>
              </a:rPr>
              <a:t>m_refcount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m_ptr</a:t>
            </a:r>
            <a:r>
              <a:rPr lang="en-US" dirty="0">
                <a:solidFill>
                  <a:srgbClr val="0070C0"/>
                </a:solidFill>
              </a:rPr>
              <a:t>, tag, 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std::</a:t>
            </a:r>
            <a:r>
              <a:rPr lang="en-US" dirty="0" smtClean="0">
                <a:solidFill>
                  <a:srgbClr val="0070C0"/>
                </a:solidFill>
              </a:rPr>
              <a:t>forward&lt;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)…) </a:t>
            </a:r>
            <a:r>
              <a:rPr lang="en-US" dirty="0">
                <a:solidFill>
                  <a:srgbClr val="0070C0"/>
                </a:solidFill>
              </a:rPr>
              <a:t>{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__</a:t>
            </a:r>
            <a:r>
              <a:rPr lang="en-US" dirty="0" err="1">
                <a:solidFill>
                  <a:srgbClr val="0070C0"/>
                </a:solidFill>
              </a:rPr>
              <a:t>shared_count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A,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… 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shared_count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T*&amp;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make_shared_tag</a:t>
            </a:r>
            <a:r>
              <a:rPr lang="en-US" dirty="0">
                <a:solidFill>
                  <a:srgbClr val="0070C0"/>
                </a:solidFill>
              </a:rPr>
              <a:t>, const A&amp; 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&amp;&amp;…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auto </a:t>
            </a:r>
            <a:r>
              <a:rPr lang="en-US" dirty="0" err="1">
                <a:solidFill>
                  <a:srgbClr val="0070C0"/>
                </a:solidFill>
              </a:rPr>
              <a:t>new_control_block</a:t>
            </a:r>
            <a:r>
              <a:rPr lang="en-US" dirty="0">
                <a:solidFill>
                  <a:srgbClr val="0070C0"/>
                </a:solidFill>
              </a:rPr>
              <a:t> = new </a:t>
            </a:r>
            <a:r>
              <a:rPr lang="en-US" dirty="0" err="1" smtClean="0">
                <a:solidFill>
                  <a:srgbClr val="0070C0"/>
                </a:solidFill>
              </a:rPr>
              <a:t>control_block_inplace</a:t>
            </a:r>
            <a:r>
              <a:rPr lang="en-US" dirty="0" smtClean="0">
                <a:solidFill>
                  <a:srgbClr val="0070C0"/>
                </a:solidFill>
              </a:rPr>
              <a:t>&lt;T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A&gt;(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std::</a:t>
            </a:r>
            <a:r>
              <a:rPr lang="en-US" dirty="0" smtClean="0">
                <a:solidFill>
                  <a:srgbClr val="0070C0"/>
                </a:solidFill>
              </a:rPr>
              <a:t>forward&lt;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)…);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m_control_block</a:t>
            </a:r>
            <a:r>
              <a:rPr lang="en-US" dirty="0">
                <a:solidFill>
                  <a:srgbClr val="0070C0"/>
                </a:solidFill>
              </a:rPr>
              <a:t>              = </a:t>
            </a:r>
            <a:r>
              <a:rPr lang="en-US" dirty="0" err="1">
                <a:solidFill>
                  <a:srgbClr val="0070C0"/>
                </a:solidFill>
              </a:rPr>
              <a:t>new_control_block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                                       = </a:t>
            </a:r>
            <a:r>
              <a:rPr lang="en-US" dirty="0" err="1" smtClean="0">
                <a:solidFill>
                  <a:srgbClr val="FF0000"/>
                </a:solidFill>
              </a:rPr>
              <a:t>new_control_block</a:t>
            </a:r>
            <a:r>
              <a:rPr lang="en-US" dirty="0" smtClean="0">
                <a:solidFill>
                  <a:srgbClr val="FF0000"/>
                </a:solidFill>
              </a:rPr>
              <a:t>-&gt;_</a:t>
            </a:r>
            <a:r>
              <a:rPr lang="en-US" dirty="0" err="1">
                <a:solidFill>
                  <a:srgbClr val="FF0000"/>
                </a:solidFill>
              </a:rPr>
              <a:t>get_ptr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he-IL" dirty="0"/>
          </a:p>
        </p:txBody>
      </p:sp>
      <p:sp>
        <p:nvSpPr>
          <p:cNvPr id="669" name="An object">
            <a:extLst>
              <a:ext uri="{FF2B5EF4-FFF2-40B4-BE49-F238E27FC236}">
                <a16:creationId xmlns:a16="http://schemas.microsoft.com/office/drawing/2014/main" id="{5776F4C9-D32E-423B-9E9A-609E201B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5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An object">
            <a:extLst>
              <a:ext uri="{FF2B5EF4-FFF2-40B4-BE49-F238E27FC236}">
                <a16:creationId xmlns:a16="http://schemas.microsoft.com/office/drawing/2014/main" id="{CE086B62-6047-408E-AB04-2929740D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Conclusions</a:t>
            </a:r>
            <a:endParaRPr lang="he-IL" dirty="0"/>
          </a:p>
        </p:txBody>
      </p:sp>
      <p:sp>
        <p:nvSpPr>
          <p:cNvPr id="514" name="An object">
            <a:extLst>
              <a:ext uri="{FF2B5EF4-FFF2-40B4-BE49-F238E27FC236}">
                <a16:creationId xmlns:a16="http://schemas.microsoft.com/office/drawing/2014/main" id="{0FEFC240-00DE-474A-A233-D0FA2AB6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Bad, bad design..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KISS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70" name="An object">
            <a:extLst>
              <a:ext uri="{FF2B5EF4-FFF2-40B4-BE49-F238E27FC236}">
                <a16:creationId xmlns:a16="http://schemas.microsoft.com/office/drawing/2014/main" id="{A5D54B45-2242-4F10-A531-59122ED0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102</a:t>
            </a:fld>
            <a:endParaRPr lang="he-IL"/>
          </a:p>
        </p:txBody>
      </p:sp>
      <p:pic>
        <p:nvPicPr>
          <p:cNvPr id="757" name="An object">
            <a:extLst>
              <a:ext uri="{FF2B5EF4-FFF2-40B4-BE49-F238E27FC236}">
                <a16:creationId xmlns:a16="http://schemas.microsoft.com/office/drawing/2014/main" id="{D4744AA7-DFAE-40B4-8625-699DEBFB0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22" y="1345247"/>
            <a:ext cx="4934857" cy="51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An object">
            <a:extLst>
              <a:ext uri="{FF2B5EF4-FFF2-40B4-BE49-F238E27FC236}">
                <a16:creationId xmlns:a16="http://schemas.microsoft.com/office/drawing/2014/main" id="{0340A09F-FD44-4FF2-BB4A-CC171BFA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Cont.</a:t>
            </a:r>
            <a:endParaRPr lang="he-IL" dirty="0"/>
          </a:p>
        </p:txBody>
      </p:sp>
      <p:sp>
        <p:nvSpPr>
          <p:cNvPr id="515" name="An object">
            <a:extLst>
              <a:ext uri="{FF2B5EF4-FFF2-40B4-BE49-F238E27FC236}">
                <a16:creationId xmlns:a16="http://schemas.microsoft.com/office/drawing/2014/main" id="{722281AC-076B-4F62-A58C-0623C045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We can actually see this implementation ourselves: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auto p = std::</a:t>
            </a:r>
            <a:r>
              <a:rPr lang="en-US" sz="2000" dirty="0" err="1" smtClean="0">
                <a:solidFill>
                  <a:srgbClr val="0070C0"/>
                </a:solidFill>
              </a:rPr>
              <a:t>make_shared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smtClean="0">
                <a:solidFill>
                  <a:srgbClr val="0070C0"/>
                </a:solidFill>
              </a:rPr>
              <a:t>(42</a:t>
            </a:r>
            <a:r>
              <a:rPr lang="en-US" sz="20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int* </a:t>
            </a:r>
            <a:r>
              <a:rPr lang="en-US" sz="2000" dirty="0" err="1">
                <a:solidFill>
                  <a:srgbClr val="0070C0"/>
                </a:solidFill>
              </a:rPr>
              <a:t>ptr</a:t>
            </a:r>
            <a:r>
              <a:rPr lang="en-US" sz="2000" dirty="0">
                <a:solidFill>
                  <a:srgbClr val="0070C0"/>
                </a:solidFill>
              </a:rPr>
              <a:t> = (int*)std::</a:t>
            </a:r>
            <a:r>
              <a:rPr lang="en-US" sz="2000" dirty="0" err="1" smtClean="0">
                <a:solidFill>
                  <a:srgbClr val="0070C0"/>
                </a:solidFill>
              </a:rPr>
              <a:t>get_deleter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::_</a:t>
            </a:r>
            <a:r>
              <a:rPr lang="en-US" sz="2000" dirty="0" err="1" smtClean="0">
                <a:solidFill>
                  <a:srgbClr val="FF0000"/>
                </a:solidFill>
              </a:rPr>
              <a:t>Sp_make_shared_tag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smtClean="0">
                <a:solidFill>
                  <a:srgbClr val="0070C0"/>
                </a:solidFill>
              </a:rPr>
              <a:t>(p</a:t>
            </a:r>
            <a:r>
              <a:rPr lang="en-US" sz="20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&lt;&lt; </a:t>
            </a:r>
            <a:r>
              <a:rPr lang="en-US" sz="2000" dirty="0">
                <a:solidFill>
                  <a:srgbClr val="0070C0"/>
                </a:solidFill>
              </a:rPr>
              <a:t>*</a:t>
            </a:r>
            <a:r>
              <a:rPr lang="en-US" sz="2000" dirty="0" err="1">
                <a:solidFill>
                  <a:srgbClr val="0070C0"/>
                </a:solidFill>
              </a:rPr>
              <a:t>ptr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&lt;&lt; </a:t>
            </a: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en-US" sz="2000" dirty="0"/>
              <a:t>    </a:t>
            </a:r>
            <a:r>
              <a:rPr lang="en-US" sz="2000" i="1" dirty="0"/>
              <a:t>// '42 </a:t>
            </a:r>
          </a:p>
        </p:txBody>
      </p:sp>
      <p:sp>
        <p:nvSpPr>
          <p:cNvPr id="671" name="An object">
            <a:extLst>
              <a:ext uri="{FF2B5EF4-FFF2-40B4-BE49-F238E27FC236}">
                <a16:creationId xmlns:a16="http://schemas.microsoft.com/office/drawing/2014/main" id="{21774105-A4BD-4E34-949F-9510312B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41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An object">
            <a:extLst>
              <a:ext uri="{FF2B5EF4-FFF2-40B4-BE49-F238E27FC236}">
                <a16:creationId xmlns:a16="http://schemas.microsoft.com/office/drawing/2014/main" id="{5CAE4164-B0E2-41A7-ABC0-A28672D3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Cont.</a:t>
            </a:r>
            <a:endParaRPr lang="he-IL" dirty="0"/>
          </a:p>
        </p:txBody>
      </p:sp>
      <p:sp>
        <p:nvSpPr>
          <p:cNvPr id="516" name="An object">
            <a:extLst>
              <a:ext uri="{FF2B5EF4-FFF2-40B4-BE49-F238E27FC236}">
                <a16:creationId xmlns:a16="http://schemas.microsoft.com/office/drawing/2014/main" id="{5E26B8EF-294A-4D88-A6E7-80FD4F21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135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000" dirty="0"/>
              <a:t>Can be (ab)used to get a pointer to the managed object, even if using the aliasing constructor: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int a = 10;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auto p = std::</a:t>
            </a:r>
            <a:r>
              <a:rPr lang="en-US" sz="2200" dirty="0" err="1" smtClean="0">
                <a:solidFill>
                  <a:srgbClr val="0070C0"/>
                </a:solidFill>
              </a:rPr>
              <a:t>make_shared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&gt;(42</a:t>
            </a:r>
            <a:r>
              <a:rPr lang="en-US" sz="22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auto p2 = std::</a:t>
            </a:r>
            <a:r>
              <a:rPr lang="en-US" sz="2200" dirty="0" err="1" smtClean="0">
                <a:solidFill>
                  <a:srgbClr val="0070C0"/>
                </a:solidFill>
              </a:rPr>
              <a:t>shared_ptr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&gt;(</a:t>
            </a:r>
            <a:r>
              <a:rPr lang="en-US" sz="2200" dirty="0">
                <a:solidFill>
                  <a:srgbClr val="0070C0"/>
                </a:solidFill>
              </a:rPr>
              <a:t>p, &amp;a);</a:t>
            </a:r>
          </a:p>
          <a:p>
            <a:pPr marL="0" indent="0" algn="l" rtl="0">
              <a:buNone/>
            </a:pPr>
            <a:endParaRPr lang="en-US" sz="2200" dirty="0" smtClean="0"/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std</a:t>
            </a:r>
            <a:r>
              <a:rPr lang="en-US" sz="2200" dirty="0">
                <a:solidFill>
                  <a:srgbClr val="0070C0"/>
                </a:solidFill>
              </a:rPr>
              <a:t>::</a:t>
            </a:r>
            <a:r>
              <a:rPr lang="en-US" sz="2200" dirty="0" err="1">
                <a:solidFill>
                  <a:srgbClr val="0070C0"/>
                </a:solidFill>
              </a:rPr>
              <a:t>cout</a:t>
            </a:r>
            <a:r>
              <a:rPr lang="en-US" sz="2200" dirty="0">
                <a:solidFill>
                  <a:srgbClr val="0070C0"/>
                </a:solidFill>
              </a:rPr>
              <a:t> &lt;&lt; *p2 &lt;&lt; </a:t>
            </a:r>
            <a:r>
              <a:rPr lang="en-US" sz="2200" dirty="0" err="1">
                <a:solidFill>
                  <a:srgbClr val="0070C0"/>
                </a:solidFill>
              </a:rPr>
              <a:t>std</a:t>
            </a:r>
            <a:r>
              <a:rPr lang="en-US" sz="2200" dirty="0">
                <a:solidFill>
                  <a:srgbClr val="0070C0"/>
                </a:solidFill>
              </a:rPr>
              <a:t>::</a:t>
            </a:r>
            <a:r>
              <a:rPr lang="en-US" sz="2200" dirty="0" err="1">
                <a:solidFill>
                  <a:srgbClr val="0070C0"/>
                </a:solidFill>
              </a:rPr>
              <a:t>endl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  <a:r>
              <a:rPr lang="en-US" sz="2200" dirty="0"/>
              <a:t>      </a:t>
            </a:r>
            <a:r>
              <a:rPr lang="en-US" sz="2200" i="1" dirty="0"/>
              <a:t>// </a:t>
            </a:r>
            <a:r>
              <a:rPr lang="en-US" sz="2200" i="1" dirty="0" smtClean="0">
                <a:solidFill>
                  <a:srgbClr val="FF0000"/>
                </a:solidFill>
              </a:rPr>
              <a:t>'10’</a:t>
            </a:r>
            <a:endParaRPr lang="en-US" sz="2200" i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int* </a:t>
            </a:r>
            <a:r>
              <a:rPr lang="en-US" sz="2200" dirty="0" err="1">
                <a:solidFill>
                  <a:srgbClr val="0070C0"/>
                </a:solidFill>
              </a:rPr>
              <a:t>ptr</a:t>
            </a:r>
            <a:r>
              <a:rPr lang="en-US" sz="2200" dirty="0">
                <a:solidFill>
                  <a:srgbClr val="0070C0"/>
                </a:solidFill>
              </a:rPr>
              <a:t> = (int*)std::</a:t>
            </a:r>
            <a:r>
              <a:rPr lang="en-US" sz="2200" dirty="0" err="1" smtClean="0">
                <a:solidFill>
                  <a:srgbClr val="0070C0"/>
                </a:solidFill>
              </a:rPr>
              <a:t>get_deleter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std</a:t>
            </a:r>
            <a:r>
              <a:rPr lang="en-US" sz="2200" dirty="0">
                <a:solidFill>
                  <a:srgbClr val="0070C0"/>
                </a:solidFill>
              </a:rPr>
              <a:t>::_</a:t>
            </a:r>
            <a:r>
              <a:rPr lang="en-US" sz="2200" dirty="0" err="1" smtClean="0">
                <a:solidFill>
                  <a:srgbClr val="0070C0"/>
                </a:solidFill>
              </a:rPr>
              <a:t>Sp_make_shared_tag</a:t>
            </a:r>
            <a:r>
              <a:rPr lang="en-US" sz="2200" dirty="0" smtClean="0">
                <a:solidFill>
                  <a:srgbClr val="0070C0"/>
                </a:solidFill>
              </a:rPr>
              <a:t>&gt;(</a:t>
            </a:r>
            <a:r>
              <a:rPr lang="en-US" sz="2200" dirty="0">
                <a:solidFill>
                  <a:srgbClr val="0070C0"/>
                </a:solidFill>
              </a:rPr>
              <a:t>p2);</a:t>
            </a:r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>
                <a:solidFill>
                  <a:srgbClr val="0070C0"/>
                </a:solidFill>
              </a:rPr>
              <a:t>cout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&lt;&lt; </a:t>
            </a:r>
            <a:r>
              <a:rPr lang="en-US" sz="2200" dirty="0">
                <a:solidFill>
                  <a:srgbClr val="0070C0"/>
                </a:solidFill>
              </a:rPr>
              <a:t>*</a:t>
            </a:r>
            <a:r>
              <a:rPr lang="en-US" sz="2200" dirty="0" err="1">
                <a:solidFill>
                  <a:srgbClr val="0070C0"/>
                </a:solidFill>
              </a:rPr>
              <a:t>ptr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&lt;&lt; </a:t>
            </a: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>
                <a:solidFill>
                  <a:srgbClr val="0070C0"/>
                </a:solidFill>
              </a:rPr>
              <a:t>endl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  <a:r>
              <a:rPr lang="en-US" sz="2200" dirty="0"/>
              <a:t>     </a:t>
            </a:r>
            <a:r>
              <a:rPr lang="en-US" sz="2200" i="1" dirty="0"/>
              <a:t>// </a:t>
            </a:r>
            <a:r>
              <a:rPr lang="en-US" sz="2200" i="1" dirty="0" smtClean="0">
                <a:solidFill>
                  <a:srgbClr val="FF0000"/>
                </a:solidFill>
              </a:rPr>
              <a:t>'42‘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000" dirty="0"/>
              <a:t>Only works if used </a:t>
            </a:r>
            <a:r>
              <a:rPr lang="en-US" sz="3000" i="1" dirty="0"/>
              <a:t>std::</a:t>
            </a:r>
            <a:r>
              <a:rPr lang="en-US" sz="3000" i="1" dirty="0" err="1"/>
              <a:t>make_shared</a:t>
            </a:r>
            <a:r>
              <a:rPr lang="en-US" sz="3000" i="1" dirty="0"/>
              <a:t>()</a:t>
            </a:r>
            <a:r>
              <a:rPr lang="en-US" sz="3000" dirty="0"/>
              <a:t>, though</a:t>
            </a:r>
            <a:endParaRPr lang="he-IL" sz="3000" dirty="0"/>
          </a:p>
        </p:txBody>
      </p:sp>
      <p:sp>
        <p:nvSpPr>
          <p:cNvPr id="672" name="An object">
            <a:extLst>
              <a:ext uri="{FF2B5EF4-FFF2-40B4-BE49-F238E27FC236}">
                <a16:creationId xmlns:a16="http://schemas.microsoft.com/office/drawing/2014/main" id="{9FF6FA68-71E3-4EFA-910A-ADDA2AC5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6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/>
              <a:t>enable_shared_from_this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53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An object">
            <a:extLst>
              <a:ext uri="{FF2B5EF4-FFF2-40B4-BE49-F238E27FC236}">
                <a16:creationId xmlns:a16="http://schemas.microsoft.com/office/drawing/2014/main" id="{A72419A0-BE1F-44FB-82E3-6D32F347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Motivation</a:t>
            </a:r>
            <a:endParaRPr lang="he-IL" dirty="0"/>
          </a:p>
        </p:txBody>
      </p:sp>
      <p:sp>
        <p:nvSpPr>
          <p:cNvPr id="517" name="An object">
            <a:extLst>
              <a:ext uri="{FF2B5EF4-FFF2-40B4-BE49-F238E27FC236}">
                <a16:creationId xmlns:a16="http://schemas.microsoft.com/office/drawing/2014/main" id="{CC60E226-2B23-4004-8718-96F13C2F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Say we have a </a:t>
            </a:r>
            <a:r>
              <a:rPr lang="en-US" dirty="0" smtClean="0"/>
              <a:t>worker </a:t>
            </a:r>
            <a:r>
              <a:rPr lang="en-US" dirty="0"/>
              <a:t>whose job can be performed in </a:t>
            </a:r>
            <a:r>
              <a:rPr lang="en-US" dirty="0" smtClean="0"/>
              <a:t>parallel</a:t>
            </a: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We’ll </a:t>
            </a:r>
            <a:r>
              <a:rPr lang="en-US" dirty="0"/>
              <a:t>use a generic thread pool, where each worker can perform any operation (Passed by the user as a callback)</a:t>
            </a:r>
            <a:endParaRPr lang="he-IL" dirty="0"/>
          </a:p>
        </p:txBody>
      </p:sp>
      <p:sp>
        <p:nvSpPr>
          <p:cNvPr id="673" name="An object">
            <a:extLst>
              <a:ext uri="{FF2B5EF4-FFF2-40B4-BE49-F238E27FC236}">
                <a16:creationId xmlns:a16="http://schemas.microsoft.com/office/drawing/2014/main" id="{16920F2E-B447-4620-B176-0F84C5D6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6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An object">
            <a:extLst>
              <a:ext uri="{FF2B5EF4-FFF2-40B4-BE49-F238E27FC236}">
                <a16:creationId xmlns:a16="http://schemas.microsoft.com/office/drawing/2014/main" id="{4A3EBC65-DD57-4815-9BD5-B0385B22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Motivation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518" name="An object">
            <a:extLst>
              <a:ext uri="{FF2B5EF4-FFF2-40B4-BE49-F238E27FC236}">
                <a16:creationId xmlns:a16="http://schemas.microsoft.com/office/drawing/2014/main" id="{CDFB1D05-B591-4DA9-B2EA-05F74E80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For our purposes </a:t>
            </a:r>
            <a:r>
              <a:rPr lang="en-US" dirty="0" smtClean="0"/>
              <a:t>we’ll stick </a:t>
            </a:r>
            <a:r>
              <a:rPr lang="en-US" dirty="0"/>
              <a:t>to the question on how to pass the input stream to the </a:t>
            </a:r>
            <a:r>
              <a:rPr lang="en-US" dirty="0" smtClean="0"/>
              <a:t>helper </a:t>
            </a:r>
            <a:r>
              <a:rPr lang="en-US" dirty="0"/>
              <a:t>threads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74" name="An object">
            <a:extLst>
              <a:ext uri="{FF2B5EF4-FFF2-40B4-BE49-F238E27FC236}">
                <a16:creationId xmlns:a16="http://schemas.microsoft.com/office/drawing/2014/main" id="{62BCF1FF-CC49-464B-AA46-D75E5A56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107</a:t>
            </a:fld>
            <a:endParaRPr lang="he-IL"/>
          </a:p>
        </p:txBody>
      </p:sp>
      <p:grpSp>
        <p:nvGrpSpPr>
          <p:cNvPr id="717" name="An object">
            <a:extLst>
              <a:ext uri="{FF2B5EF4-FFF2-40B4-BE49-F238E27FC236}">
                <a16:creationId xmlns:a16="http://schemas.microsoft.com/office/drawing/2014/main" id="{D0EB6C2B-B564-4FA5-925B-3B1B29284076}"/>
              </a:ext>
            </a:extLst>
          </p:cNvPr>
          <p:cNvGrpSpPr/>
          <p:nvPr/>
        </p:nvGrpSpPr>
        <p:grpSpPr>
          <a:xfrm>
            <a:off x="8735626" y="1914898"/>
            <a:ext cx="2783840" cy="1383874"/>
            <a:chOff x="8735626" y="2273718"/>
            <a:chExt cx="2783840" cy="1383874"/>
          </a:xfrm>
        </p:grpSpPr>
        <p:sp>
          <p:nvSpPr>
            <p:cNvPr id="742" name="An object">
              <a:extLst>
                <a:ext uri="{FF2B5EF4-FFF2-40B4-BE49-F238E27FC236}">
                  <a16:creationId xmlns:a16="http://schemas.microsoft.com/office/drawing/2014/main" id="{5B5F3FFD-2C16-4C48-B882-0DF80EDDF52E}"/>
                </a:ext>
              </a:extLst>
            </p:cNvPr>
            <p:cNvSpPr/>
            <p:nvPr/>
          </p:nvSpPr>
          <p:spPr>
            <a:xfrm>
              <a:off x="8735626" y="2273718"/>
              <a:ext cx="2783840" cy="1383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8" name="An object">
              <a:extLst>
                <a:ext uri="{FF2B5EF4-FFF2-40B4-BE49-F238E27FC236}">
                  <a16:creationId xmlns:a16="http://schemas.microsoft.com/office/drawing/2014/main" id="{1CFEC421-46B9-40F4-AC25-AC1215BE97FC}"/>
                </a:ext>
              </a:extLst>
            </p:cNvPr>
            <p:cNvSpPr txBox="1"/>
            <p:nvPr/>
          </p:nvSpPr>
          <p:spPr>
            <a:xfrm>
              <a:off x="8735626" y="2457826"/>
              <a:ext cx="2783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3200" dirty="0"/>
                <a:t>Main </a:t>
              </a:r>
              <a:r>
                <a:rPr lang="en-US" sz="3200" dirty="0" smtClean="0"/>
                <a:t>thread</a:t>
              </a:r>
              <a:endParaRPr lang="he-IL" sz="3200" dirty="0"/>
            </a:p>
          </p:txBody>
        </p:sp>
      </p:grpSp>
      <p:grpSp>
        <p:nvGrpSpPr>
          <p:cNvPr id="765" name="An object">
            <a:extLst>
              <a:ext uri="{FF2B5EF4-FFF2-40B4-BE49-F238E27FC236}">
                <a16:creationId xmlns:a16="http://schemas.microsoft.com/office/drawing/2014/main" id="{90B77DF0-C8EE-4268-BE86-3A31030ED96B}"/>
              </a:ext>
            </a:extLst>
          </p:cNvPr>
          <p:cNvGrpSpPr/>
          <p:nvPr/>
        </p:nvGrpSpPr>
        <p:grpSpPr>
          <a:xfrm>
            <a:off x="4696738" y="1567673"/>
            <a:ext cx="2783840" cy="347225"/>
            <a:chOff x="4696738" y="1926493"/>
            <a:chExt cx="2783840" cy="347225"/>
          </a:xfrm>
        </p:grpSpPr>
        <p:sp>
          <p:nvSpPr>
            <p:cNvPr id="772" name="An object">
              <a:extLst>
                <a:ext uri="{FF2B5EF4-FFF2-40B4-BE49-F238E27FC236}">
                  <a16:creationId xmlns:a16="http://schemas.microsoft.com/office/drawing/2014/main" id="{55BEF851-8D63-4ACD-AC04-1F3EE94BC160}"/>
                </a:ext>
              </a:extLst>
            </p:cNvPr>
            <p:cNvSpPr/>
            <p:nvPr/>
          </p:nvSpPr>
          <p:spPr>
            <a:xfrm>
              <a:off x="4696738" y="1926493"/>
              <a:ext cx="2783840" cy="34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6" name="An object">
              <a:extLst>
                <a:ext uri="{FF2B5EF4-FFF2-40B4-BE49-F238E27FC236}">
                  <a16:creationId xmlns:a16="http://schemas.microsoft.com/office/drawing/2014/main" id="{71AD82C8-3A6B-4969-BB20-47D06398E3AB}"/>
                </a:ext>
              </a:extLst>
            </p:cNvPr>
            <p:cNvSpPr txBox="1"/>
            <p:nvPr/>
          </p:nvSpPr>
          <p:spPr>
            <a:xfrm>
              <a:off x="4987072" y="1939727"/>
              <a:ext cx="2204720" cy="3231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500" dirty="0" smtClean="0"/>
                <a:t>Worker thread </a:t>
              </a:r>
              <a:r>
                <a:rPr lang="en-US" sz="1500" dirty="0"/>
                <a:t>#1</a:t>
              </a:r>
              <a:endParaRPr lang="he-IL" sz="1500" dirty="0"/>
            </a:p>
          </p:txBody>
        </p:sp>
      </p:grpSp>
      <p:grpSp>
        <p:nvGrpSpPr>
          <p:cNvPr id="801" name="An object">
            <a:extLst>
              <a:ext uri="{FF2B5EF4-FFF2-40B4-BE49-F238E27FC236}">
                <a16:creationId xmlns:a16="http://schemas.microsoft.com/office/drawing/2014/main" id="{CF56EDE8-46B9-45F0-9E8C-01847F4C1FCE}"/>
              </a:ext>
            </a:extLst>
          </p:cNvPr>
          <p:cNvGrpSpPr/>
          <p:nvPr/>
        </p:nvGrpSpPr>
        <p:grpSpPr>
          <a:xfrm>
            <a:off x="6205498" y="3954269"/>
            <a:ext cx="1971040" cy="364556"/>
            <a:chOff x="4704080" y="1926491"/>
            <a:chExt cx="2783840" cy="505458"/>
          </a:xfrm>
        </p:grpSpPr>
        <p:sp>
          <p:nvSpPr>
            <p:cNvPr id="805" name="An object">
              <a:extLst>
                <a:ext uri="{FF2B5EF4-FFF2-40B4-BE49-F238E27FC236}">
                  <a16:creationId xmlns:a16="http://schemas.microsoft.com/office/drawing/2014/main" id="{6D2510E2-2521-4E1D-AB15-50EBCE39C9B5}"/>
                </a:ext>
              </a:extLst>
            </p:cNvPr>
            <p:cNvSpPr/>
            <p:nvPr/>
          </p:nvSpPr>
          <p:spPr>
            <a:xfrm>
              <a:off x="4704080" y="1926491"/>
              <a:ext cx="2783840" cy="481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9" name="An object">
              <a:extLst>
                <a:ext uri="{FF2B5EF4-FFF2-40B4-BE49-F238E27FC236}">
                  <a16:creationId xmlns:a16="http://schemas.microsoft.com/office/drawing/2014/main" id="{2416BDD6-889C-4750-97DD-53C8B2B08639}"/>
                </a:ext>
              </a:extLst>
            </p:cNvPr>
            <p:cNvSpPr txBox="1"/>
            <p:nvPr/>
          </p:nvSpPr>
          <p:spPr>
            <a:xfrm>
              <a:off x="4993640" y="1983879"/>
              <a:ext cx="2204720" cy="44807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500" dirty="0" smtClean="0"/>
                <a:t>Helper </a:t>
              </a:r>
              <a:r>
                <a:rPr lang="en-US" sz="1500" dirty="0"/>
                <a:t>thread #1</a:t>
              </a:r>
              <a:endParaRPr lang="he-IL" sz="1500" dirty="0"/>
            </a:p>
          </p:txBody>
        </p:sp>
      </p:grpSp>
      <p:grpSp>
        <p:nvGrpSpPr>
          <p:cNvPr id="791" name="An object">
            <a:extLst>
              <a:ext uri="{FF2B5EF4-FFF2-40B4-BE49-F238E27FC236}">
                <a16:creationId xmlns:a16="http://schemas.microsoft.com/office/drawing/2014/main" id="{44DA020F-1590-46FF-90BB-FB380B9AC6B2}"/>
              </a:ext>
            </a:extLst>
          </p:cNvPr>
          <p:cNvGrpSpPr/>
          <p:nvPr/>
        </p:nvGrpSpPr>
        <p:grpSpPr>
          <a:xfrm>
            <a:off x="4000778" y="3943442"/>
            <a:ext cx="1971040" cy="364556"/>
            <a:chOff x="4704080" y="1926491"/>
            <a:chExt cx="2783840" cy="505458"/>
          </a:xfrm>
        </p:grpSpPr>
        <p:sp>
          <p:nvSpPr>
            <p:cNvPr id="813" name="An object">
              <a:extLst>
                <a:ext uri="{FF2B5EF4-FFF2-40B4-BE49-F238E27FC236}">
                  <a16:creationId xmlns:a16="http://schemas.microsoft.com/office/drawing/2014/main" id="{A4CB2540-6D43-4022-93F8-1890A318D326}"/>
                </a:ext>
              </a:extLst>
            </p:cNvPr>
            <p:cNvSpPr/>
            <p:nvPr/>
          </p:nvSpPr>
          <p:spPr>
            <a:xfrm>
              <a:off x="4704080" y="1926491"/>
              <a:ext cx="2783840" cy="481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7" name="An object">
              <a:extLst>
                <a:ext uri="{FF2B5EF4-FFF2-40B4-BE49-F238E27FC236}">
                  <a16:creationId xmlns:a16="http://schemas.microsoft.com/office/drawing/2014/main" id="{E7BC0D1C-1C98-4AAE-9888-BAF82238A81B}"/>
                </a:ext>
              </a:extLst>
            </p:cNvPr>
            <p:cNvSpPr txBox="1"/>
            <p:nvPr/>
          </p:nvSpPr>
          <p:spPr>
            <a:xfrm>
              <a:off x="4993640" y="1983879"/>
              <a:ext cx="2204720" cy="44807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500" dirty="0" smtClean="0"/>
                <a:t>Helper </a:t>
              </a:r>
              <a:r>
                <a:rPr lang="en-US" sz="1500" dirty="0"/>
                <a:t>thread #2</a:t>
              </a:r>
              <a:endParaRPr lang="he-IL" sz="1500" dirty="0"/>
            </a:p>
          </p:txBody>
        </p:sp>
      </p:grpSp>
      <p:grpSp>
        <p:nvGrpSpPr>
          <p:cNvPr id="821" name="An object">
            <a:extLst>
              <a:ext uri="{FF2B5EF4-FFF2-40B4-BE49-F238E27FC236}">
                <a16:creationId xmlns:a16="http://schemas.microsoft.com/office/drawing/2014/main" id="{EDFD4F67-6D50-4A74-A4F6-B12A0ED1E0EB}"/>
              </a:ext>
            </a:extLst>
          </p:cNvPr>
          <p:cNvGrpSpPr/>
          <p:nvPr/>
        </p:nvGrpSpPr>
        <p:grpSpPr>
          <a:xfrm>
            <a:off x="4845189" y="4554629"/>
            <a:ext cx="2501622" cy="739234"/>
            <a:chOff x="4845189" y="5041465"/>
            <a:chExt cx="2501622" cy="739234"/>
          </a:xfrm>
        </p:grpSpPr>
        <p:sp>
          <p:nvSpPr>
            <p:cNvPr id="824" name="An object">
              <a:extLst>
                <a:ext uri="{FF2B5EF4-FFF2-40B4-BE49-F238E27FC236}">
                  <a16:creationId xmlns:a16="http://schemas.microsoft.com/office/drawing/2014/main" id="{9145A2A8-BFF7-482A-9E82-25EC7F0A6D2A}"/>
                </a:ext>
              </a:extLst>
            </p:cNvPr>
            <p:cNvSpPr/>
            <p:nvPr/>
          </p:nvSpPr>
          <p:spPr>
            <a:xfrm>
              <a:off x="4845189" y="5041465"/>
              <a:ext cx="2501622" cy="739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6" name="An object">
              <a:extLst>
                <a:ext uri="{FF2B5EF4-FFF2-40B4-BE49-F238E27FC236}">
                  <a16:creationId xmlns:a16="http://schemas.microsoft.com/office/drawing/2014/main" id="{E3783A01-6FBF-4A35-8080-72B9DDE477F3}"/>
                </a:ext>
              </a:extLst>
            </p:cNvPr>
            <p:cNvSpPr txBox="1"/>
            <p:nvPr/>
          </p:nvSpPr>
          <p:spPr>
            <a:xfrm>
              <a:off x="4852531" y="5229522"/>
              <a:ext cx="248693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Helper </a:t>
              </a:r>
              <a:r>
                <a:rPr lang="en-US" dirty="0"/>
                <a:t>threads </a:t>
              </a:r>
              <a:r>
                <a:rPr lang="en-US" dirty="0" err="1" smtClean="0"/>
                <a:t>Epoll</a:t>
              </a:r>
              <a:endParaRPr lang="en-US" dirty="0"/>
            </a:p>
          </p:txBody>
        </p:sp>
      </p:grpSp>
      <p:grpSp>
        <p:nvGrpSpPr>
          <p:cNvPr id="828" name="An object">
            <a:extLst>
              <a:ext uri="{FF2B5EF4-FFF2-40B4-BE49-F238E27FC236}">
                <a16:creationId xmlns:a16="http://schemas.microsoft.com/office/drawing/2014/main" id="{C1F936D4-58DE-4892-8E54-1AE4FEAB44B2}"/>
              </a:ext>
            </a:extLst>
          </p:cNvPr>
          <p:cNvGrpSpPr/>
          <p:nvPr/>
        </p:nvGrpSpPr>
        <p:grpSpPr>
          <a:xfrm>
            <a:off x="672534" y="1914898"/>
            <a:ext cx="2783840" cy="1383874"/>
            <a:chOff x="672534" y="2273718"/>
            <a:chExt cx="2783840" cy="1383874"/>
          </a:xfrm>
        </p:grpSpPr>
        <p:sp>
          <p:nvSpPr>
            <p:cNvPr id="829" name="An object">
              <a:extLst>
                <a:ext uri="{FF2B5EF4-FFF2-40B4-BE49-F238E27FC236}">
                  <a16:creationId xmlns:a16="http://schemas.microsoft.com/office/drawing/2014/main" id="{A2743952-B5EA-46C8-B8A9-A6DFF560146C}"/>
                </a:ext>
              </a:extLst>
            </p:cNvPr>
            <p:cNvSpPr/>
            <p:nvPr/>
          </p:nvSpPr>
          <p:spPr>
            <a:xfrm>
              <a:off x="672534" y="2273718"/>
              <a:ext cx="2783840" cy="1383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0" name="An object">
              <a:extLst>
                <a:ext uri="{FF2B5EF4-FFF2-40B4-BE49-F238E27FC236}">
                  <a16:creationId xmlns:a16="http://schemas.microsoft.com/office/drawing/2014/main" id="{8AF6251F-BC39-403A-AA0F-44D063539698}"/>
                </a:ext>
              </a:extLst>
            </p:cNvPr>
            <p:cNvSpPr txBox="1"/>
            <p:nvPr/>
          </p:nvSpPr>
          <p:spPr>
            <a:xfrm>
              <a:off x="672534" y="2673267"/>
              <a:ext cx="2783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3200" dirty="0" err="1" smtClean="0"/>
                <a:t>Outputter</a:t>
              </a:r>
              <a:endParaRPr lang="he-IL" sz="3200" dirty="0"/>
            </a:p>
          </p:txBody>
        </p:sp>
      </p:grpSp>
      <p:cxnSp>
        <p:nvCxnSpPr>
          <p:cNvPr id="775" name="An object">
            <a:extLst>
              <a:ext uri="{FF2B5EF4-FFF2-40B4-BE49-F238E27FC236}">
                <a16:creationId xmlns:a16="http://schemas.microsoft.com/office/drawing/2014/main" id="{6517D092-9FA4-4482-B2F9-ADF97B4B958A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986298" y="4307998"/>
            <a:ext cx="1109702" cy="24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An object">
            <a:extLst>
              <a:ext uri="{FF2B5EF4-FFF2-40B4-BE49-F238E27FC236}">
                <a16:creationId xmlns:a16="http://schemas.microsoft.com/office/drawing/2014/main" id="{D5106A58-B8B4-4CDD-9F06-1A09DECAC5AE}"/>
              </a:ext>
            </a:extLst>
          </p:cNvPr>
          <p:cNvCxnSpPr>
            <a:cxnSpLocks/>
            <a:stCxn id="6" idx="1"/>
            <a:endCxn id="38" idx="3"/>
          </p:cNvCxnSpPr>
          <p:nvPr/>
        </p:nvCxnSpPr>
        <p:spPr>
          <a:xfrm flipH="1" flipV="1">
            <a:off x="7473236" y="2288838"/>
            <a:ext cx="1262390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An object">
            <a:extLst>
              <a:ext uri="{FF2B5EF4-FFF2-40B4-BE49-F238E27FC236}">
                <a16:creationId xmlns:a16="http://schemas.microsoft.com/office/drawing/2014/main" id="{F882659B-A1DD-4718-8041-02F28321E1AF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flipH="1">
            <a:off x="7473236" y="2606835"/>
            <a:ext cx="1262390" cy="22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An object">
            <a:extLst>
              <a:ext uri="{FF2B5EF4-FFF2-40B4-BE49-F238E27FC236}">
                <a16:creationId xmlns:a16="http://schemas.microsoft.com/office/drawing/2014/main" id="{F8D264AD-5E2D-4FE8-86A7-2AC56DAF6D03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>
            <a:off x="7480578" y="2606835"/>
            <a:ext cx="1255048" cy="76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An object">
            <a:extLst>
              <a:ext uri="{FF2B5EF4-FFF2-40B4-BE49-F238E27FC236}">
                <a16:creationId xmlns:a16="http://schemas.microsoft.com/office/drawing/2014/main" id="{995D35D8-CA97-4813-8C5A-7F64FAC89FE3}"/>
              </a:ext>
            </a:extLst>
          </p:cNvPr>
          <p:cNvCxnSpPr>
            <a:cxnSpLocks/>
            <a:stCxn id="45" idx="2"/>
            <a:endCxn id="12" idx="0"/>
          </p:cNvCxnSpPr>
          <p:nvPr/>
        </p:nvCxnSpPr>
        <p:spPr>
          <a:xfrm>
            <a:off x="6089432" y="3535700"/>
            <a:ext cx="1101586" cy="418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An object">
            <a:extLst>
              <a:ext uri="{FF2B5EF4-FFF2-40B4-BE49-F238E27FC236}">
                <a16:creationId xmlns:a16="http://schemas.microsoft.com/office/drawing/2014/main" id="{9D0DE70E-6AAA-4F30-88E6-48C85529CC4D}"/>
              </a:ext>
            </a:extLst>
          </p:cNvPr>
          <p:cNvCxnSpPr>
            <a:cxnSpLocks/>
          </p:cNvCxnSpPr>
          <p:nvPr/>
        </p:nvCxnSpPr>
        <p:spPr>
          <a:xfrm flipH="1">
            <a:off x="4986298" y="3546526"/>
            <a:ext cx="1109702" cy="396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An object">
            <a:extLst>
              <a:ext uri="{FF2B5EF4-FFF2-40B4-BE49-F238E27FC236}">
                <a16:creationId xmlns:a16="http://schemas.microsoft.com/office/drawing/2014/main" id="{0626E616-90C3-4442-AA3D-196512992657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096000" y="4318825"/>
            <a:ext cx="1095018" cy="23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An object">
            <a:extLst>
              <a:ext uri="{FF2B5EF4-FFF2-40B4-BE49-F238E27FC236}">
                <a16:creationId xmlns:a16="http://schemas.microsoft.com/office/drawing/2014/main" id="{F0523946-F80E-41E0-801A-FDFD0EEC1152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3456374" y="1741286"/>
            <a:ext cx="1240364" cy="86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An object">
            <a:extLst>
              <a:ext uri="{FF2B5EF4-FFF2-40B4-BE49-F238E27FC236}">
                <a16:creationId xmlns:a16="http://schemas.microsoft.com/office/drawing/2014/main" id="{5C87FC4E-47A4-4AC1-BF24-832D69A643A1}"/>
              </a:ext>
            </a:extLst>
          </p:cNvPr>
          <p:cNvCxnSpPr>
            <a:cxnSpLocks/>
            <a:stCxn id="38" idx="1"/>
            <a:endCxn id="21" idx="3"/>
          </p:cNvCxnSpPr>
          <p:nvPr/>
        </p:nvCxnSpPr>
        <p:spPr>
          <a:xfrm flipH="1">
            <a:off x="3456374" y="2288838"/>
            <a:ext cx="1233022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An object">
            <a:extLst>
              <a:ext uri="{FF2B5EF4-FFF2-40B4-BE49-F238E27FC236}">
                <a16:creationId xmlns:a16="http://schemas.microsoft.com/office/drawing/2014/main" id="{83864E04-946E-48BC-B233-17E712FB3E65}"/>
              </a:ext>
            </a:extLst>
          </p:cNvPr>
          <p:cNvCxnSpPr>
            <a:cxnSpLocks/>
            <a:stCxn id="41" idx="1"/>
            <a:endCxn id="21" idx="3"/>
          </p:cNvCxnSpPr>
          <p:nvPr/>
        </p:nvCxnSpPr>
        <p:spPr>
          <a:xfrm flipH="1" flipV="1">
            <a:off x="3456374" y="2606835"/>
            <a:ext cx="1233022" cy="22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An object">
            <a:extLst>
              <a:ext uri="{FF2B5EF4-FFF2-40B4-BE49-F238E27FC236}">
                <a16:creationId xmlns:a16="http://schemas.microsoft.com/office/drawing/2014/main" id="{BD0A04D0-8440-4282-BA60-D23176A5C0D5}"/>
              </a:ext>
            </a:extLst>
          </p:cNvPr>
          <p:cNvCxnSpPr>
            <a:cxnSpLocks/>
            <a:stCxn id="44" idx="1"/>
            <a:endCxn id="21" idx="3"/>
          </p:cNvCxnSpPr>
          <p:nvPr/>
        </p:nvCxnSpPr>
        <p:spPr>
          <a:xfrm flipH="1" flipV="1">
            <a:off x="3456374" y="2606835"/>
            <a:ext cx="1240364" cy="76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An object">
            <a:extLst>
              <a:ext uri="{FF2B5EF4-FFF2-40B4-BE49-F238E27FC236}">
                <a16:creationId xmlns:a16="http://schemas.microsoft.com/office/drawing/2014/main" id="{C7DC82C2-9E78-4AF3-A0F8-81BA269297BF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 flipV="1">
            <a:off x="7480578" y="1741286"/>
            <a:ext cx="1255048" cy="86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An object">
            <a:extLst>
              <a:ext uri="{FF2B5EF4-FFF2-40B4-BE49-F238E27FC236}">
                <a16:creationId xmlns:a16="http://schemas.microsoft.com/office/drawing/2014/main" id="{591470BA-C2D2-4737-82BC-13CAFB61C22C}"/>
              </a:ext>
            </a:extLst>
          </p:cNvPr>
          <p:cNvCxnSpPr>
            <a:stCxn id="18" idx="1"/>
            <a:endCxn id="21" idx="2"/>
          </p:cNvCxnSpPr>
          <p:nvPr/>
        </p:nvCxnSpPr>
        <p:spPr>
          <a:xfrm rot="10800000">
            <a:off x="2064455" y="3298772"/>
            <a:ext cx="2780735" cy="1625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An object">
            <a:extLst>
              <a:ext uri="{FF2B5EF4-FFF2-40B4-BE49-F238E27FC236}">
                <a16:creationId xmlns:a16="http://schemas.microsoft.com/office/drawing/2014/main" id="{3D20FF1B-3E2A-4553-BCB0-9CB28E651E21}"/>
              </a:ext>
            </a:extLst>
          </p:cNvPr>
          <p:cNvSpPr/>
          <p:nvPr/>
        </p:nvSpPr>
        <p:spPr>
          <a:xfrm>
            <a:off x="8820252" y="3501744"/>
            <a:ext cx="2430214" cy="1473200"/>
          </a:xfrm>
          <a:prstGeom prst="wedgeEllipseCallout">
            <a:avLst>
              <a:gd name="adj1" fmla="val -96922"/>
              <a:gd name="adj2" fmla="val -36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i="1" dirty="0" smtClean="0">
                <a:solidFill>
                  <a:schemeClr val="tx1"/>
                </a:solidFill>
              </a:rPr>
              <a:t>work()</a:t>
            </a:r>
            <a:r>
              <a:rPr lang="en-US" dirty="0" smtClean="0">
                <a:solidFill>
                  <a:schemeClr val="tx1"/>
                </a:solidFill>
              </a:rPr>
              <a:t> doesn’t </a:t>
            </a:r>
            <a:r>
              <a:rPr lang="en-US" dirty="0">
                <a:solidFill>
                  <a:schemeClr val="tx1"/>
                </a:solidFill>
              </a:rPr>
              <a:t>wait for the threads to finish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841" name="An object">
            <a:extLst>
              <a:ext uri="{FF2B5EF4-FFF2-40B4-BE49-F238E27FC236}">
                <a16:creationId xmlns:a16="http://schemas.microsoft.com/office/drawing/2014/main" id="{4ACC2525-8A95-4582-A73D-8FF548ADE907}"/>
              </a:ext>
            </a:extLst>
          </p:cNvPr>
          <p:cNvGrpSpPr/>
          <p:nvPr/>
        </p:nvGrpSpPr>
        <p:grpSpPr>
          <a:xfrm>
            <a:off x="4689396" y="2115225"/>
            <a:ext cx="2783840" cy="347225"/>
            <a:chOff x="4696738" y="1926493"/>
            <a:chExt cx="2783840" cy="347225"/>
          </a:xfrm>
        </p:grpSpPr>
        <p:sp>
          <p:nvSpPr>
            <p:cNvPr id="842" name="An object">
              <a:extLst>
                <a:ext uri="{FF2B5EF4-FFF2-40B4-BE49-F238E27FC236}">
                  <a16:creationId xmlns:a16="http://schemas.microsoft.com/office/drawing/2014/main" id="{59B2902D-EEB7-4FC5-A355-0A8366B38529}"/>
                </a:ext>
              </a:extLst>
            </p:cNvPr>
            <p:cNvSpPr/>
            <p:nvPr/>
          </p:nvSpPr>
          <p:spPr>
            <a:xfrm>
              <a:off x="4696738" y="1926493"/>
              <a:ext cx="2783840" cy="34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3" name="An object">
              <a:extLst>
                <a:ext uri="{FF2B5EF4-FFF2-40B4-BE49-F238E27FC236}">
                  <a16:creationId xmlns:a16="http://schemas.microsoft.com/office/drawing/2014/main" id="{96BE29D0-2DB0-4BB7-951F-706D3A77D665}"/>
                </a:ext>
              </a:extLst>
            </p:cNvPr>
            <p:cNvSpPr txBox="1"/>
            <p:nvPr/>
          </p:nvSpPr>
          <p:spPr>
            <a:xfrm>
              <a:off x="4987072" y="1939727"/>
              <a:ext cx="2204720" cy="3231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500" dirty="0" smtClean="0"/>
                <a:t>Worker </a:t>
              </a:r>
              <a:r>
                <a:rPr lang="en-US" sz="1500" dirty="0"/>
                <a:t>thread #2</a:t>
              </a:r>
              <a:endParaRPr lang="he-IL" sz="1500" dirty="0"/>
            </a:p>
          </p:txBody>
        </p:sp>
      </p:grpSp>
      <p:grpSp>
        <p:nvGrpSpPr>
          <p:cNvPr id="844" name="An object">
            <a:extLst>
              <a:ext uri="{FF2B5EF4-FFF2-40B4-BE49-F238E27FC236}">
                <a16:creationId xmlns:a16="http://schemas.microsoft.com/office/drawing/2014/main" id="{B106047E-071F-4232-89E0-7A7CBA6FC6E9}"/>
              </a:ext>
            </a:extLst>
          </p:cNvPr>
          <p:cNvGrpSpPr/>
          <p:nvPr/>
        </p:nvGrpSpPr>
        <p:grpSpPr>
          <a:xfrm>
            <a:off x="4689396" y="2657263"/>
            <a:ext cx="2783840" cy="347225"/>
            <a:chOff x="4696738" y="1926493"/>
            <a:chExt cx="2783840" cy="347225"/>
          </a:xfrm>
        </p:grpSpPr>
        <p:sp>
          <p:nvSpPr>
            <p:cNvPr id="845" name="An object">
              <a:extLst>
                <a:ext uri="{FF2B5EF4-FFF2-40B4-BE49-F238E27FC236}">
                  <a16:creationId xmlns:a16="http://schemas.microsoft.com/office/drawing/2014/main" id="{CF3F9EFE-81C9-4337-8BDC-0DA9BDE5F292}"/>
                </a:ext>
              </a:extLst>
            </p:cNvPr>
            <p:cNvSpPr/>
            <p:nvPr/>
          </p:nvSpPr>
          <p:spPr>
            <a:xfrm>
              <a:off x="4696738" y="1926493"/>
              <a:ext cx="2783840" cy="34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6" name="An object">
              <a:extLst>
                <a:ext uri="{FF2B5EF4-FFF2-40B4-BE49-F238E27FC236}">
                  <a16:creationId xmlns:a16="http://schemas.microsoft.com/office/drawing/2014/main" id="{6912575B-0D0B-433C-A33F-49D4F6224CB3}"/>
                </a:ext>
              </a:extLst>
            </p:cNvPr>
            <p:cNvSpPr txBox="1"/>
            <p:nvPr/>
          </p:nvSpPr>
          <p:spPr>
            <a:xfrm>
              <a:off x="4987072" y="1939727"/>
              <a:ext cx="2204720" cy="3231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500" dirty="0" smtClean="0"/>
                <a:t>Worker </a:t>
              </a:r>
              <a:r>
                <a:rPr lang="en-US" sz="1500" dirty="0"/>
                <a:t>thread #3</a:t>
              </a:r>
              <a:endParaRPr lang="he-IL" sz="1500" dirty="0"/>
            </a:p>
          </p:txBody>
        </p:sp>
      </p:grpSp>
      <p:grpSp>
        <p:nvGrpSpPr>
          <p:cNvPr id="847" name="An object">
            <a:extLst>
              <a:ext uri="{FF2B5EF4-FFF2-40B4-BE49-F238E27FC236}">
                <a16:creationId xmlns:a16="http://schemas.microsoft.com/office/drawing/2014/main" id="{6431DA9D-FEA3-4E89-AAB3-B16D5833F143}"/>
              </a:ext>
            </a:extLst>
          </p:cNvPr>
          <p:cNvGrpSpPr/>
          <p:nvPr/>
        </p:nvGrpSpPr>
        <p:grpSpPr>
          <a:xfrm>
            <a:off x="4696738" y="3199301"/>
            <a:ext cx="2783840" cy="347225"/>
            <a:chOff x="4696738" y="1926493"/>
            <a:chExt cx="2783840" cy="347225"/>
          </a:xfrm>
        </p:grpSpPr>
        <p:sp>
          <p:nvSpPr>
            <p:cNvPr id="848" name="An object">
              <a:extLst>
                <a:ext uri="{FF2B5EF4-FFF2-40B4-BE49-F238E27FC236}">
                  <a16:creationId xmlns:a16="http://schemas.microsoft.com/office/drawing/2014/main" id="{7F461113-D892-4039-8F2C-8130DD29E349}"/>
                </a:ext>
              </a:extLst>
            </p:cNvPr>
            <p:cNvSpPr/>
            <p:nvPr/>
          </p:nvSpPr>
          <p:spPr>
            <a:xfrm>
              <a:off x="4696738" y="1926493"/>
              <a:ext cx="2783840" cy="34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9" name="An object">
              <a:extLst>
                <a:ext uri="{FF2B5EF4-FFF2-40B4-BE49-F238E27FC236}">
                  <a16:creationId xmlns:a16="http://schemas.microsoft.com/office/drawing/2014/main" id="{250DB40A-587E-4058-ADCB-FE59091334D0}"/>
                </a:ext>
              </a:extLst>
            </p:cNvPr>
            <p:cNvSpPr txBox="1"/>
            <p:nvPr/>
          </p:nvSpPr>
          <p:spPr>
            <a:xfrm>
              <a:off x="4987072" y="1939727"/>
              <a:ext cx="2204720" cy="3231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500" dirty="0" smtClean="0"/>
                <a:t>Worker </a:t>
              </a:r>
              <a:r>
                <a:rPr lang="en-US" sz="1500" dirty="0"/>
                <a:t>thread #4</a:t>
              </a:r>
              <a:endParaRPr lang="he-IL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31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n object">
            <a:extLst>
              <a:ext uri="{FF2B5EF4-FFF2-40B4-BE49-F238E27FC236}">
                <a16:creationId xmlns:a16="http://schemas.microsoft.com/office/drawing/2014/main" id="{B47A327C-FCE6-411E-8644-326AF1D4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Attempt #1</a:t>
            </a:r>
            <a:endParaRPr lang="he-IL" dirty="0"/>
          </a:p>
        </p:txBody>
      </p:sp>
      <p:sp>
        <p:nvSpPr>
          <p:cNvPr id="418" name="An object">
            <a:extLst>
              <a:ext uri="{FF2B5EF4-FFF2-40B4-BE49-F238E27FC236}">
                <a16:creationId xmlns:a16="http://schemas.microsoft.com/office/drawing/2014/main" id="{AE531F2C-DD5F-45E8-89CE-C2FF48D8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6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4500" dirty="0"/>
              <a:t>Create a copy of the stream, and pass this copy to the workers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900" dirty="0" err="1">
                <a:solidFill>
                  <a:srgbClr val="0070C0"/>
                </a:solidFill>
              </a:rPr>
              <a:t>struct</a:t>
            </a:r>
            <a:r>
              <a:rPr lang="en-US" sz="2900" dirty="0">
                <a:solidFill>
                  <a:srgbClr val="0070C0"/>
                </a:solidFill>
              </a:rPr>
              <a:t> </a:t>
            </a:r>
            <a:r>
              <a:rPr lang="en-US" sz="2900" dirty="0" err="1" smtClean="0">
                <a:solidFill>
                  <a:srgbClr val="0070C0"/>
                </a:solidFill>
              </a:rPr>
              <a:t>worker_job</a:t>
            </a:r>
            <a:r>
              <a:rPr lang="en-US" sz="2900" dirty="0" smtClean="0">
                <a:solidFill>
                  <a:srgbClr val="0070C0"/>
                </a:solidFill>
              </a:rPr>
              <a:t> </a:t>
            </a:r>
            <a:r>
              <a:rPr lang="en-US" sz="2900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    </a:t>
            </a:r>
            <a:r>
              <a:rPr lang="en-US" sz="2900" dirty="0" smtClean="0">
                <a:solidFill>
                  <a:srgbClr val="0070C0"/>
                </a:solidFill>
              </a:rPr>
              <a:t>Stream </a:t>
            </a:r>
            <a:r>
              <a:rPr lang="en-US" sz="2900" dirty="0">
                <a:solidFill>
                  <a:srgbClr val="0070C0"/>
                </a:solidFill>
              </a:rPr>
              <a:t>stream;</a:t>
            </a: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29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bool </a:t>
            </a:r>
            <a:r>
              <a:rPr lang="en-US" sz="2900" dirty="0" err="1">
                <a:solidFill>
                  <a:srgbClr val="0070C0"/>
                </a:solidFill>
              </a:rPr>
              <a:t>send_stream_to_helper_workers</a:t>
            </a:r>
            <a:r>
              <a:rPr lang="en-US" sz="2900" dirty="0">
                <a:solidFill>
                  <a:srgbClr val="0070C0"/>
                </a:solidFill>
              </a:rPr>
              <a:t>(Stream&amp; stream) {</a:t>
            </a: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    </a:t>
            </a:r>
            <a:r>
              <a:rPr lang="en-US" sz="2900" dirty="0" err="1">
                <a:solidFill>
                  <a:srgbClr val="0070C0"/>
                </a:solidFill>
              </a:rPr>
              <a:t>m_worker_queues</a:t>
            </a:r>
            <a:r>
              <a:rPr lang="en-US" sz="2900" dirty="0">
                <a:solidFill>
                  <a:srgbClr val="0070C0"/>
                </a:solidFill>
              </a:rPr>
              <a:t>[0].push(</a:t>
            </a:r>
            <a:r>
              <a:rPr lang="en-US" sz="2900" dirty="0" err="1">
                <a:solidFill>
                  <a:srgbClr val="0070C0"/>
                </a:solidFill>
              </a:rPr>
              <a:t>worker_job</a:t>
            </a:r>
            <a:r>
              <a:rPr lang="en-US" sz="2900" dirty="0">
                <a:solidFill>
                  <a:srgbClr val="0070C0"/>
                </a:solidFill>
              </a:rPr>
              <a:t> { stream });  </a:t>
            </a:r>
            <a:r>
              <a:rPr lang="en-US" sz="2900" i="1" dirty="0"/>
              <a:t>// Handling different threads &amp; splitting offsets omitted</a:t>
            </a: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sz="29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bool </a:t>
            </a:r>
            <a:r>
              <a:rPr lang="en-US" sz="2900" dirty="0" smtClean="0">
                <a:solidFill>
                  <a:srgbClr val="0070C0"/>
                </a:solidFill>
              </a:rPr>
              <a:t>work(Stream</a:t>
            </a:r>
            <a:r>
              <a:rPr lang="en-US" sz="2900" dirty="0">
                <a:solidFill>
                  <a:srgbClr val="0070C0"/>
                </a:solidFill>
              </a:rPr>
              <a:t>&amp; </a:t>
            </a:r>
            <a:r>
              <a:rPr lang="en-US" sz="2900" dirty="0" err="1">
                <a:solidFill>
                  <a:srgbClr val="0070C0"/>
                </a:solidFill>
              </a:rPr>
              <a:t>input_stream</a:t>
            </a:r>
            <a:r>
              <a:rPr lang="en-US" sz="29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    </a:t>
            </a:r>
            <a:r>
              <a:rPr lang="en-US" sz="2900" dirty="0" err="1">
                <a:solidFill>
                  <a:srgbClr val="0070C0"/>
                </a:solidFill>
              </a:rPr>
              <a:t>send_stream_to_helper_workers</a:t>
            </a:r>
            <a:r>
              <a:rPr lang="en-US" sz="2900" dirty="0">
                <a:solidFill>
                  <a:srgbClr val="0070C0"/>
                </a:solidFill>
              </a:rPr>
              <a:t>(</a:t>
            </a:r>
            <a:r>
              <a:rPr lang="en-US" sz="2900" dirty="0" err="1">
                <a:solidFill>
                  <a:srgbClr val="0070C0"/>
                </a:solidFill>
              </a:rPr>
              <a:t>input_stream</a:t>
            </a:r>
            <a:r>
              <a:rPr lang="en-US" sz="29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}</a:t>
            </a:r>
            <a:endParaRPr lang="he-IL" sz="2900" dirty="0">
              <a:solidFill>
                <a:srgbClr val="0070C0"/>
              </a:solidFill>
            </a:endParaRPr>
          </a:p>
        </p:txBody>
      </p:sp>
      <p:sp>
        <p:nvSpPr>
          <p:cNvPr id="576" name="An object">
            <a:extLst>
              <a:ext uri="{FF2B5EF4-FFF2-40B4-BE49-F238E27FC236}">
                <a16:creationId xmlns:a16="http://schemas.microsoft.com/office/drawing/2014/main" id="{4D242DE4-01AB-4C01-9E36-2DDACB36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60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n object">
            <a:extLst>
              <a:ext uri="{FF2B5EF4-FFF2-40B4-BE49-F238E27FC236}">
                <a16:creationId xmlns:a16="http://schemas.microsoft.com/office/drawing/2014/main" id="{75636171-BDD9-43A9-8298-BBA1406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Attempt #1</a:t>
            </a:r>
            <a:endParaRPr lang="he-IL" dirty="0"/>
          </a:p>
        </p:txBody>
      </p:sp>
      <p:sp>
        <p:nvSpPr>
          <p:cNvPr id="417" name="An object">
            <a:extLst>
              <a:ext uri="{FF2B5EF4-FFF2-40B4-BE49-F238E27FC236}">
                <a16:creationId xmlns:a16="http://schemas.microsoft.com/office/drawing/2014/main" id="{C942A961-69AF-4FA0-89AC-313076D7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attempt is flawed: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/>
              <a:t>It </a:t>
            </a:r>
            <a:r>
              <a:rPr lang="en-US" dirty="0" smtClean="0"/>
              <a:t>wouldn’t </a:t>
            </a:r>
            <a:r>
              <a:rPr lang="en-US" dirty="0"/>
              <a:t>work, as the copying of the stream will create a shallow copy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/>
              <a:t>Copying the entire input stream can be very expensive</a:t>
            </a:r>
          </a:p>
        </p:txBody>
      </p:sp>
      <p:sp>
        <p:nvSpPr>
          <p:cNvPr id="575" name="An object">
            <a:extLst>
              <a:ext uri="{FF2B5EF4-FFF2-40B4-BE49-F238E27FC236}">
                <a16:creationId xmlns:a16="http://schemas.microsoft.com/office/drawing/2014/main" id="{1510306C-9142-4A43-A276-B41B0761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109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5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An object">
            <a:extLst>
              <a:ext uri="{FF2B5EF4-FFF2-40B4-BE49-F238E27FC236}">
                <a16:creationId xmlns:a16="http://schemas.microsoft.com/office/drawing/2014/main" id="{CA800FBD-1B9C-44CD-B1B5-7D514BBB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200" dirty="0"/>
              <a:t>Circular dependency with std::</a:t>
            </a:r>
            <a:r>
              <a:rPr lang="en-US" sz="4200" dirty="0" err="1"/>
              <a:t>shared_ptr</a:t>
            </a:r>
            <a:r>
              <a:rPr lang="en-US" sz="4200" dirty="0"/>
              <a:t> - </a:t>
            </a:r>
            <a:r>
              <a:rPr lang="en-US" sz="4200" dirty="0" err="1"/>
              <a:t>Cont</a:t>
            </a:r>
            <a:endParaRPr lang="he-IL" sz="4200" dirty="0"/>
          </a:p>
        </p:txBody>
      </p:sp>
      <p:sp>
        <p:nvSpPr>
          <p:cNvPr id="441" name="An object">
            <a:extLst>
              <a:ext uri="{FF2B5EF4-FFF2-40B4-BE49-F238E27FC236}">
                <a16:creationId xmlns:a16="http://schemas.microsoft.com/office/drawing/2014/main" id="{D352E043-1898-4C10-8C25-8DFC7AF6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struct A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&lt;B&gt; </a:t>
            </a:r>
            <a:r>
              <a:rPr lang="en-US" dirty="0" err="1">
                <a:solidFill>
                  <a:srgbClr val="0070C0"/>
                </a:solidFill>
              </a:rPr>
              <a:t>m_b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struct B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std::</a:t>
            </a:r>
            <a:r>
              <a:rPr lang="en-US" dirty="0" err="1" smtClean="0">
                <a:solidFill>
                  <a:srgbClr val="FF0000"/>
                </a:solidFill>
              </a:rPr>
              <a:t>weak_ptr</a:t>
            </a:r>
            <a:r>
              <a:rPr lang="en-US" dirty="0" smtClean="0">
                <a:solidFill>
                  <a:srgbClr val="0070C0"/>
                </a:solidFill>
              </a:rPr>
              <a:t>&lt;A&gt; </a:t>
            </a:r>
            <a:r>
              <a:rPr lang="en-US" dirty="0" err="1">
                <a:solidFill>
                  <a:srgbClr val="0070C0"/>
                </a:solidFill>
              </a:rPr>
              <a:t>m_a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 err="1">
                <a:solidFill>
                  <a:srgbClr val="0070C0"/>
                </a:solidFill>
              </a:rPr>
              <a:t>p_a</a:t>
            </a:r>
            <a:r>
              <a:rPr lang="en-US" dirty="0">
                <a:solidFill>
                  <a:srgbClr val="0070C0"/>
                </a:solidFill>
              </a:rPr>
              <a:t> = std::</a:t>
            </a:r>
            <a:r>
              <a:rPr lang="en-US" dirty="0" err="1" smtClean="0">
                <a:solidFill>
                  <a:srgbClr val="0070C0"/>
                </a:solidFill>
              </a:rPr>
              <a:t>make_shared</a:t>
            </a:r>
            <a:r>
              <a:rPr lang="en-US" dirty="0" smtClean="0">
                <a:solidFill>
                  <a:srgbClr val="0070C0"/>
                </a:solidFill>
              </a:rPr>
              <a:t>&lt;A&gt;();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 err="1">
                <a:solidFill>
                  <a:srgbClr val="0070C0"/>
                </a:solidFill>
              </a:rPr>
              <a:t>p_b</a:t>
            </a:r>
            <a:r>
              <a:rPr lang="en-US" dirty="0">
                <a:solidFill>
                  <a:srgbClr val="0070C0"/>
                </a:solidFill>
              </a:rPr>
              <a:t> = std::</a:t>
            </a:r>
            <a:r>
              <a:rPr lang="en-US" dirty="0" err="1" smtClean="0">
                <a:solidFill>
                  <a:srgbClr val="0070C0"/>
                </a:solidFill>
              </a:rPr>
              <a:t>make_shared</a:t>
            </a:r>
            <a:r>
              <a:rPr lang="en-US" dirty="0" smtClean="0">
                <a:solidFill>
                  <a:srgbClr val="0070C0"/>
                </a:solidFill>
              </a:rPr>
              <a:t>&lt;B&gt;();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p_a</a:t>
            </a:r>
            <a:r>
              <a:rPr lang="en-US" dirty="0" smtClean="0">
                <a:solidFill>
                  <a:srgbClr val="0070C0"/>
                </a:solidFill>
              </a:rPr>
              <a:t>-&gt;</a:t>
            </a:r>
            <a:r>
              <a:rPr lang="en-US" dirty="0" err="1" smtClean="0">
                <a:solidFill>
                  <a:srgbClr val="0070C0"/>
                </a:solidFill>
              </a:rPr>
              <a:t>m_b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p_b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p_b</a:t>
            </a:r>
            <a:r>
              <a:rPr lang="en-US" dirty="0" smtClean="0">
                <a:solidFill>
                  <a:srgbClr val="0070C0"/>
                </a:solidFill>
              </a:rPr>
              <a:t>-&gt;</a:t>
            </a:r>
            <a:r>
              <a:rPr lang="en-US" dirty="0" err="1" smtClean="0">
                <a:solidFill>
                  <a:srgbClr val="0070C0"/>
                </a:solidFill>
              </a:rPr>
              <a:t>m_a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p_a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en-US" i="1" dirty="0">
                <a:solidFill>
                  <a:srgbClr val="0070C0"/>
                </a:solidFill>
              </a:rPr>
              <a:t>~</a:t>
            </a:r>
            <a:r>
              <a:rPr lang="en-US" i="1" dirty="0" err="1">
                <a:solidFill>
                  <a:srgbClr val="0070C0"/>
                </a:solidFill>
              </a:rPr>
              <a:t>p_b</a:t>
            </a:r>
            <a:endParaRPr lang="en-US" i="1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~</a:t>
            </a:r>
            <a:r>
              <a:rPr lang="en-US" i="1" dirty="0" err="1">
                <a:solidFill>
                  <a:srgbClr val="0070C0"/>
                </a:solidFill>
              </a:rPr>
              <a:t>p_a</a:t>
            </a:r>
            <a:r>
              <a:rPr lang="en-US" i="1" dirty="0"/>
              <a:t> </a:t>
            </a:r>
            <a:r>
              <a:rPr lang="en-US" i="1" dirty="0" smtClean="0">
                <a:solidFill>
                  <a:schemeClr val="bg1"/>
                </a:solidFill>
              </a:rPr>
              <a:t>-&gt; </a:t>
            </a:r>
            <a:r>
              <a:rPr lang="en-US" i="1" dirty="0">
                <a:solidFill>
                  <a:schemeClr val="bg1"/>
                </a:solidFill>
              </a:rPr>
              <a:t>~A </a:t>
            </a:r>
            <a:r>
              <a:rPr lang="en-US" i="1" dirty="0" smtClean="0">
                <a:solidFill>
                  <a:schemeClr val="bg1"/>
                </a:solidFill>
              </a:rPr>
              <a:t>-&gt; </a:t>
            </a:r>
            <a:r>
              <a:rPr lang="en-US" i="1" dirty="0">
                <a:solidFill>
                  <a:schemeClr val="bg1"/>
                </a:solidFill>
              </a:rPr>
              <a:t>~B</a:t>
            </a:r>
          </a:p>
          <a:p>
            <a:pPr algn="l" rtl="0"/>
            <a:endParaRPr lang="he-IL" dirty="0"/>
          </a:p>
        </p:txBody>
      </p:sp>
      <p:sp>
        <p:nvSpPr>
          <p:cNvPr id="599" name="An object">
            <a:extLst>
              <a:ext uri="{FF2B5EF4-FFF2-40B4-BE49-F238E27FC236}">
                <a16:creationId xmlns:a16="http://schemas.microsoft.com/office/drawing/2014/main" id="{3C79A208-BB71-4F63-9BB6-ED4BD43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</a:t>
            </a:fld>
            <a:endParaRPr lang="he-IL"/>
          </a:p>
        </p:txBody>
      </p:sp>
      <p:sp>
        <p:nvSpPr>
          <p:cNvPr id="704" name="An object">
            <a:extLst>
              <a:ext uri="{FF2B5EF4-FFF2-40B4-BE49-F238E27FC236}">
                <a16:creationId xmlns:a16="http://schemas.microsoft.com/office/drawing/2014/main" id="{CCE0724A-1D07-494D-8FE1-FD393833C326}"/>
              </a:ext>
            </a:extLst>
          </p:cNvPr>
          <p:cNvSpPr/>
          <p:nvPr/>
        </p:nvSpPr>
        <p:spPr>
          <a:xfrm>
            <a:off x="6096000" y="1945640"/>
            <a:ext cx="1747520" cy="1483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4800" dirty="0"/>
              <a:t>A</a:t>
            </a:r>
            <a:endParaRPr lang="he-IL" sz="4800" dirty="0"/>
          </a:p>
        </p:txBody>
      </p:sp>
      <p:sp>
        <p:nvSpPr>
          <p:cNvPr id="734" name="An object">
            <a:extLst>
              <a:ext uri="{FF2B5EF4-FFF2-40B4-BE49-F238E27FC236}">
                <a16:creationId xmlns:a16="http://schemas.microsoft.com/office/drawing/2014/main" id="{4AC3C8B0-AC95-4F61-9BED-D3B930506208}"/>
              </a:ext>
            </a:extLst>
          </p:cNvPr>
          <p:cNvSpPr/>
          <p:nvPr/>
        </p:nvSpPr>
        <p:spPr>
          <a:xfrm>
            <a:off x="9272270" y="1945640"/>
            <a:ext cx="1747520" cy="1483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4800" dirty="0"/>
              <a:t>B</a:t>
            </a:r>
            <a:endParaRPr lang="he-IL" sz="4800" dirty="0"/>
          </a:p>
        </p:txBody>
      </p:sp>
      <p:cxnSp>
        <p:nvCxnSpPr>
          <p:cNvPr id="763" name="An object">
            <a:extLst>
              <a:ext uri="{FF2B5EF4-FFF2-40B4-BE49-F238E27FC236}">
                <a16:creationId xmlns:a16="http://schemas.microsoft.com/office/drawing/2014/main" id="{5FDD5C0E-E857-4486-A09A-6C768518402C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8557895" y="357505"/>
            <a:ext cx="12700" cy="3176270"/>
          </a:xfrm>
          <a:prstGeom prst="curvedConnector3">
            <a:avLst>
              <a:gd name="adj1" fmla="val 38417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An object">
            <a:extLst>
              <a:ext uri="{FF2B5EF4-FFF2-40B4-BE49-F238E27FC236}">
                <a16:creationId xmlns:a16="http://schemas.microsoft.com/office/drawing/2014/main" id="{4090BADD-FE92-4F22-AE7C-FA08FDEFC295}"/>
              </a:ext>
            </a:extLst>
          </p:cNvPr>
          <p:cNvSpPr/>
          <p:nvPr/>
        </p:nvSpPr>
        <p:spPr>
          <a:xfrm>
            <a:off x="6096000" y="4483159"/>
            <a:ext cx="1747520" cy="157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4800" dirty="0" err="1"/>
              <a:t>p_a</a:t>
            </a:r>
            <a:endParaRPr lang="he-IL" sz="4800" dirty="0"/>
          </a:p>
        </p:txBody>
      </p:sp>
      <p:sp>
        <p:nvSpPr>
          <p:cNvPr id="777" name="An object">
            <a:extLst>
              <a:ext uri="{FF2B5EF4-FFF2-40B4-BE49-F238E27FC236}">
                <a16:creationId xmlns:a16="http://schemas.microsoft.com/office/drawing/2014/main" id="{32519A56-543E-4512-ABDD-707E0B47AF08}"/>
              </a:ext>
            </a:extLst>
          </p:cNvPr>
          <p:cNvSpPr/>
          <p:nvPr/>
        </p:nvSpPr>
        <p:spPr>
          <a:xfrm>
            <a:off x="9272270" y="4483159"/>
            <a:ext cx="1747520" cy="157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4800" dirty="0" err="1"/>
              <a:t>p_b</a:t>
            </a:r>
            <a:endParaRPr lang="he-IL" sz="4800" dirty="0"/>
          </a:p>
        </p:txBody>
      </p:sp>
      <p:cxnSp>
        <p:nvCxnSpPr>
          <p:cNvPr id="781" name="An object">
            <a:extLst>
              <a:ext uri="{FF2B5EF4-FFF2-40B4-BE49-F238E27FC236}">
                <a16:creationId xmlns:a16="http://schemas.microsoft.com/office/drawing/2014/main" id="{DD9C37BD-DFE5-40E6-81DE-739A9B4D6BF9}"/>
              </a:ext>
            </a:extLst>
          </p:cNvPr>
          <p:cNvCxnSpPr>
            <a:cxnSpLocks/>
            <a:stCxn id="23" idx="0"/>
            <a:endCxn id="5" idx="2"/>
          </p:cNvCxnSpPr>
          <p:nvPr/>
        </p:nvCxnSpPr>
        <p:spPr>
          <a:xfrm flipV="1">
            <a:off x="6969760" y="3429000"/>
            <a:ext cx="0" cy="105415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An object">
            <a:extLst>
              <a:ext uri="{FF2B5EF4-FFF2-40B4-BE49-F238E27FC236}">
                <a16:creationId xmlns:a16="http://schemas.microsoft.com/office/drawing/2014/main" id="{314E75F1-73F3-4BA5-80F1-8F42C816DF01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0146030" y="3429000"/>
            <a:ext cx="6350" cy="10786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An object">
            <a:extLst>
              <a:ext uri="{FF2B5EF4-FFF2-40B4-BE49-F238E27FC236}">
                <a16:creationId xmlns:a16="http://schemas.microsoft.com/office/drawing/2014/main" id="{AA0C65AB-E8DF-4505-8B00-C6CA93B1255E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7843520" y="2687320"/>
            <a:ext cx="1428750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An object">
            <a:extLst>
              <a:ext uri="{FF2B5EF4-FFF2-40B4-BE49-F238E27FC236}">
                <a16:creationId xmlns:a16="http://schemas.microsoft.com/office/drawing/2014/main" id="{112E472E-30CA-4DB0-B18F-6F77C792CFFB}"/>
              </a:ext>
            </a:extLst>
          </p:cNvPr>
          <p:cNvSpPr txBox="1"/>
          <p:nvPr/>
        </p:nvSpPr>
        <p:spPr>
          <a:xfrm>
            <a:off x="1687328" y="6077020"/>
            <a:ext cx="88710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rgbClr val="FF0000"/>
                </a:solidFill>
              </a:rPr>
              <a:t>-&gt; </a:t>
            </a:r>
            <a:r>
              <a:rPr lang="en-US" sz="2200" i="1" dirty="0">
                <a:solidFill>
                  <a:srgbClr val="FF0000"/>
                </a:solidFill>
              </a:rPr>
              <a:t>~A</a:t>
            </a:r>
            <a:endParaRPr lang="he-IL" sz="2200" i="1" dirty="0">
              <a:solidFill>
                <a:srgbClr val="FF0000"/>
              </a:solidFill>
            </a:endParaRPr>
          </a:p>
        </p:txBody>
      </p:sp>
      <p:sp>
        <p:nvSpPr>
          <p:cNvPr id="790" name="An object">
            <a:extLst>
              <a:ext uri="{FF2B5EF4-FFF2-40B4-BE49-F238E27FC236}">
                <a16:creationId xmlns:a16="http://schemas.microsoft.com/office/drawing/2014/main" id="{49A95C07-034F-459B-9C76-F7C50A010130}"/>
              </a:ext>
            </a:extLst>
          </p:cNvPr>
          <p:cNvSpPr txBox="1"/>
          <p:nvPr/>
        </p:nvSpPr>
        <p:spPr>
          <a:xfrm>
            <a:off x="2335986" y="6082661"/>
            <a:ext cx="88710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rgbClr val="FF0000"/>
                </a:solidFill>
              </a:rPr>
              <a:t>-&gt; </a:t>
            </a:r>
            <a:r>
              <a:rPr lang="en-US" sz="2200" i="1" dirty="0">
                <a:solidFill>
                  <a:srgbClr val="FF0000"/>
                </a:solidFill>
              </a:rPr>
              <a:t>~B</a:t>
            </a:r>
            <a:endParaRPr lang="he-IL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0" animBg="1"/>
      <p:bldP spid="704" grpId="1" animBg="1"/>
      <p:bldP spid="734" grpId="0" animBg="1"/>
      <p:bldP spid="734" grpId="1" animBg="1"/>
      <p:bldP spid="774" grpId="0" animBg="1"/>
      <p:bldP spid="774" grpId="1" animBg="1"/>
      <p:bldP spid="777" grpId="0" animBg="1"/>
      <p:bldP spid="777" grpId="1" animBg="1"/>
      <p:bldP spid="754" grpId="0"/>
      <p:bldP spid="79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n object">
            <a:extLst>
              <a:ext uri="{FF2B5EF4-FFF2-40B4-BE49-F238E27FC236}">
                <a16:creationId xmlns:a16="http://schemas.microsoft.com/office/drawing/2014/main" id="{0AF62304-BA7D-46AD-95F4-312EBAD4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Attempt #2</a:t>
            </a:r>
            <a:endParaRPr lang="he-IL" dirty="0"/>
          </a:p>
        </p:txBody>
      </p:sp>
      <p:sp>
        <p:nvSpPr>
          <p:cNvPr id="416" name="An object">
            <a:extLst>
              <a:ext uri="{FF2B5EF4-FFF2-40B4-BE49-F238E27FC236}">
                <a16:creationId xmlns:a16="http://schemas.microsoft.com/office/drawing/2014/main" id="{20DF07BB-4AAA-4B51-B09A-58046F75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Pass a pointer to the stream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bool </a:t>
            </a:r>
            <a:r>
              <a:rPr lang="en-US" sz="2000" dirty="0" err="1" smtClean="0">
                <a:solidFill>
                  <a:srgbClr val="0070C0"/>
                </a:solidFill>
              </a:rPr>
              <a:t>send_stream_to_helper_workers</a:t>
            </a:r>
            <a:r>
              <a:rPr lang="en-US" sz="2000" dirty="0" smtClean="0">
                <a:solidFill>
                  <a:srgbClr val="0070C0"/>
                </a:solidFill>
              </a:rPr>
              <a:t>(Stream</a:t>
            </a:r>
            <a:r>
              <a:rPr lang="en-US" sz="2000" dirty="0">
                <a:solidFill>
                  <a:srgbClr val="0070C0"/>
                </a:solidFill>
              </a:rPr>
              <a:t>&amp; stream) {</a:t>
            </a:r>
          </a:p>
          <a:p>
            <a:pPr marL="0" indent="0" algn="l" rtl="0">
              <a:buNone/>
            </a:pPr>
            <a:r>
              <a:rPr lang="en-US" sz="2000" i="1" dirty="0">
                <a:solidFill>
                  <a:srgbClr val="0070C0"/>
                </a:solidFill>
              </a:rPr>
              <a:t>    // Pass </a:t>
            </a:r>
            <a:r>
              <a:rPr lang="en-US" sz="2000" i="1" dirty="0">
                <a:solidFill>
                  <a:srgbClr val="FF0000"/>
                </a:solidFill>
              </a:rPr>
              <a:t>&amp;</a:t>
            </a:r>
            <a:r>
              <a:rPr lang="en-US" sz="2000" i="1" dirty="0">
                <a:solidFill>
                  <a:srgbClr val="0070C0"/>
                </a:solidFill>
              </a:rPr>
              <a:t>stream to the </a:t>
            </a:r>
            <a:r>
              <a:rPr lang="en-US" sz="2000" i="1" dirty="0" smtClean="0">
                <a:solidFill>
                  <a:srgbClr val="0070C0"/>
                </a:solidFill>
              </a:rPr>
              <a:t>helper worker </a:t>
            </a:r>
            <a:r>
              <a:rPr lang="en-US" sz="2000" i="1" dirty="0">
                <a:solidFill>
                  <a:srgbClr val="0070C0"/>
                </a:solidFill>
              </a:rPr>
              <a:t>threads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bool </a:t>
            </a:r>
            <a:r>
              <a:rPr lang="en-US" sz="2000" dirty="0" smtClean="0">
                <a:solidFill>
                  <a:srgbClr val="0070C0"/>
                </a:solidFill>
              </a:rPr>
              <a:t>work(Stream</a:t>
            </a:r>
            <a:r>
              <a:rPr lang="en-US" sz="2000" dirty="0">
                <a:solidFill>
                  <a:srgbClr val="0070C0"/>
                </a:solidFill>
              </a:rPr>
              <a:t>&amp; </a:t>
            </a:r>
            <a:r>
              <a:rPr lang="en-US" sz="2000" dirty="0" err="1">
                <a:solidFill>
                  <a:srgbClr val="0070C0"/>
                </a:solidFill>
              </a:rPr>
              <a:t>input_stream</a:t>
            </a:r>
            <a:r>
              <a:rPr lang="en-US" sz="20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2000" i="1" dirty="0">
                <a:solidFill>
                  <a:srgbClr val="0070C0"/>
                </a:solidFill>
              </a:rPr>
              <a:t>    //  </a:t>
            </a:r>
            <a:r>
              <a:rPr lang="en-US" sz="2000" i="1" dirty="0" smtClean="0">
                <a:solidFill>
                  <a:srgbClr val="0070C0"/>
                </a:solidFill>
              </a:rPr>
              <a:t>…</a:t>
            </a:r>
            <a:endParaRPr lang="en-US" sz="2000" i="1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send_stream_to_helper_workers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input_stream</a:t>
            </a:r>
            <a:r>
              <a:rPr lang="en-US" sz="20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lang="he-IL" sz="2000" dirty="0">
              <a:solidFill>
                <a:srgbClr val="0070C0"/>
              </a:solidFill>
            </a:endParaRPr>
          </a:p>
        </p:txBody>
      </p:sp>
      <p:sp>
        <p:nvSpPr>
          <p:cNvPr id="574" name="An object">
            <a:extLst>
              <a:ext uri="{FF2B5EF4-FFF2-40B4-BE49-F238E27FC236}">
                <a16:creationId xmlns:a16="http://schemas.microsoft.com/office/drawing/2014/main" id="{E18E09D1-5930-438F-9336-C79DBD8E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2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n object">
            <a:extLst>
              <a:ext uri="{FF2B5EF4-FFF2-40B4-BE49-F238E27FC236}">
                <a16:creationId xmlns:a16="http://schemas.microsoft.com/office/drawing/2014/main" id="{19E5C1F9-EBAA-4D13-BA4A-0F47E30A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Attempt #2</a:t>
            </a:r>
            <a:endParaRPr lang="he-IL" dirty="0"/>
          </a:p>
        </p:txBody>
      </p:sp>
      <p:sp>
        <p:nvSpPr>
          <p:cNvPr id="415" name="An object">
            <a:extLst>
              <a:ext uri="{FF2B5EF4-FFF2-40B4-BE49-F238E27FC236}">
                <a16:creationId xmlns:a16="http://schemas.microsoft.com/office/drawing/2014/main" id="{8BCB37C5-51C0-4C5A-A7A7-C31643B9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attempt is problematic: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In our design the </a:t>
            </a:r>
            <a:r>
              <a:rPr lang="en-US" i="1" dirty="0" smtClean="0"/>
              <a:t>work()</a:t>
            </a: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smtClean="0"/>
              <a:t>doesn’t </a:t>
            </a:r>
            <a:r>
              <a:rPr lang="en-US" dirty="0"/>
              <a:t>wait for the threads to finish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Once the caller finishes the stream will be destroyed, while the threads are accessing it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The stream can be defined as a local variable, on the callers </a:t>
            </a:r>
            <a:r>
              <a:rPr lang="en-US" dirty="0" smtClean="0"/>
              <a:t>stack</a:t>
            </a:r>
            <a:endParaRPr lang="en-US" dirty="0"/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While different threads of the same process can access each </a:t>
            </a:r>
            <a:r>
              <a:rPr lang="en-US" dirty="0" smtClean="0"/>
              <a:t>other’s </a:t>
            </a:r>
            <a:r>
              <a:rPr lang="en-US" dirty="0"/>
              <a:t>stack, this is generally a bad idea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Best if the API will make this impossible</a:t>
            </a:r>
          </a:p>
        </p:txBody>
      </p:sp>
      <p:sp>
        <p:nvSpPr>
          <p:cNvPr id="573" name="An object">
            <a:extLst>
              <a:ext uri="{FF2B5EF4-FFF2-40B4-BE49-F238E27FC236}">
                <a16:creationId xmlns:a16="http://schemas.microsoft.com/office/drawing/2014/main" id="{376EB75C-F722-4C40-B537-8C144276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32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n object">
            <a:extLst>
              <a:ext uri="{FF2B5EF4-FFF2-40B4-BE49-F238E27FC236}">
                <a16:creationId xmlns:a16="http://schemas.microsoft.com/office/drawing/2014/main" id="{4E54A801-7FAB-43DB-8BD4-45F73D72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Attempt #3</a:t>
            </a:r>
            <a:endParaRPr lang="he-IL" dirty="0"/>
          </a:p>
        </p:txBody>
      </p:sp>
      <p:sp>
        <p:nvSpPr>
          <p:cNvPr id="414" name="An object">
            <a:extLst>
              <a:ext uri="{FF2B5EF4-FFF2-40B4-BE49-F238E27FC236}">
                <a16:creationId xmlns:a16="http://schemas.microsoft.com/office/drawing/2014/main" id="{4EB3A3E9-E2C8-4D2B-AA77-58346EBE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Change the </a:t>
            </a:r>
            <a:r>
              <a:rPr lang="en-US" i="1" dirty="0" smtClean="0"/>
              <a:t>work() </a:t>
            </a:r>
            <a:r>
              <a:rPr lang="en-US" dirty="0"/>
              <a:t>function to receive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endParaRPr lang="en-US" i="1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bool </a:t>
            </a:r>
            <a:r>
              <a:rPr lang="en-US" sz="2000" dirty="0" err="1" smtClean="0">
                <a:solidFill>
                  <a:srgbClr val="0070C0"/>
                </a:solidFill>
              </a:rPr>
              <a:t>send_stream_to_helper_workers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const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std::</a:t>
            </a:r>
            <a:r>
              <a:rPr lang="en-US" sz="2000" dirty="0" err="1" smtClean="0">
                <a:solidFill>
                  <a:srgbClr val="FF000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&lt;Stream&gt;&amp; </a:t>
            </a:r>
            <a:r>
              <a:rPr lang="en-US" sz="2000" dirty="0">
                <a:solidFill>
                  <a:srgbClr val="0070C0"/>
                </a:solidFill>
              </a:rPr>
              <a:t>stream) {</a:t>
            </a:r>
          </a:p>
          <a:p>
            <a:pPr marL="0" indent="0" algn="l" rtl="0">
              <a:buNone/>
            </a:pPr>
            <a:r>
              <a:rPr lang="en-US" sz="2000" i="1" dirty="0">
                <a:solidFill>
                  <a:srgbClr val="0070C0"/>
                </a:solidFill>
              </a:rPr>
              <a:t>    // Pass stream to the </a:t>
            </a:r>
            <a:r>
              <a:rPr lang="en-US" sz="2000" i="1" dirty="0" smtClean="0">
                <a:solidFill>
                  <a:srgbClr val="0070C0"/>
                </a:solidFill>
              </a:rPr>
              <a:t>helper worker </a:t>
            </a:r>
            <a:r>
              <a:rPr lang="en-US" sz="2000" i="1" dirty="0">
                <a:solidFill>
                  <a:srgbClr val="0070C0"/>
                </a:solidFill>
              </a:rPr>
              <a:t>threads (NOT </a:t>
            </a:r>
            <a:r>
              <a:rPr lang="en-US" sz="2000" i="1" dirty="0" err="1">
                <a:solidFill>
                  <a:srgbClr val="0070C0"/>
                </a:solidFill>
              </a:rPr>
              <a:t>stream.get</a:t>
            </a:r>
            <a:r>
              <a:rPr lang="en-US" sz="2000" i="1" dirty="0">
                <a:solidFill>
                  <a:srgbClr val="0070C0"/>
                </a:solidFill>
              </a:rPr>
              <a:t>())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bool </a:t>
            </a:r>
            <a:r>
              <a:rPr lang="en-US" sz="2000" dirty="0" smtClean="0">
                <a:solidFill>
                  <a:srgbClr val="0070C0"/>
                </a:solidFill>
              </a:rPr>
              <a:t>work(</a:t>
            </a:r>
            <a:r>
              <a:rPr lang="en-US" sz="2000" dirty="0" err="1" smtClean="0">
                <a:solidFill>
                  <a:srgbClr val="0070C0"/>
                </a:solidFill>
              </a:rPr>
              <a:t>const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std::</a:t>
            </a:r>
            <a:r>
              <a:rPr lang="en-US" sz="2000" dirty="0" err="1" smtClean="0">
                <a:solidFill>
                  <a:srgbClr val="FF000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&lt;Stream&gt;&amp; </a:t>
            </a:r>
            <a:r>
              <a:rPr lang="en-US" sz="2000" dirty="0" err="1">
                <a:solidFill>
                  <a:srgbClr val="0070C0"/>
                </a:solidFill>
              </a:rPr>
              <a:t>input_stream</a:t>
            </a:r>
            <a:r>
              <a:rPr lang="en-US" sz="20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send_stream_to_helper_workers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input_stream</a:t>
            </a:r>
            <a:r>
              <a:rPr lang="en-US" sz="20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lang="he-IL" sz="2000" dirty="0">
              <a:solidFill>
                <a:srgbClr val="0070C0"/>
              </a:solidFill>
            </a:endParaRPr>
          </a:p>
        </p:txBody>
      </p:sp>
      <p:sp>
        <p:nvSpPr>
          <p:cNvPr id="572" name="An object">
            <a:extLst>
              <a:ext uri="{FF2B5EF4-FFF2-40B4-BE49-F238E27FC236}">
                <a16:creationId xmlns:a16="http://schemas.microsoft.com/office/drawing/2014/main" id="{8A2DD474-E0D3-4FE6-BBF6-B5D6240B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3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n object">
            <a:extLst>
              <a:ext uri="{FF2B5EF4-FFF2-40B4-BE49-F238E27FC236}">
                <a16:creationId xmlns:a16="http://schemas.microsoft.com/office/drawing/2014/main" id="{A69B6DEF-5C4B-474E-A8DF-F128BF67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Attempt #3</a:t>
            </a:r>
            <a:endParaRPr lang="he-IL" dirty="0"/>
          </a:p>
        </p:txBody>
      </p:sp>
      <p:sp>
        <p:nvSpPr>
          <p:cNvPr id="413" name="An object">
            <a:extLst>
              <a:ext uri="{FF2B5EF4-FFF2-40B4-BE49-F238E27FC236}">
                <a16:creationId xmlns:a16="http://schemas.microsoft.com/office/drawing/2014/main" id="{D7CDB3A6-AF78-4802-AE9E-B1D284AF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attempt does fix the previous </a:t>
            </a:r>
            <a:r>
              <a:rPr lang="en-US" dirty="0" smtClean="0"/>
              <a:t>one’s </a:t>
            </a:r>
            <a:r>
              <a:rPr lang="en-US" dirty="0"/>
              <a:t>shortcomings: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helper worker </a:t>
            </a:r>
            <a:r>
              <a:rPr lang="en-US" dirty="0"/>
              <a:t>threads will keep the stream alive for as long as needed (</a:t>
            </a:r>
            <a:r>
              <a:rPr lang="en-US" i="1" dirty="0"/>
              <a:t>std::</a:t>
            </a:r>
            <a:r>
              <a:rPr lang="en-US" i="1" dirty="0" err="1" smtClean="0"/>
              <a:t>shared_ptr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 err="1"/>
              <a:t>refcounts</a:t>
            </a:r>
            <a:r>
              <a:rPr lang="en-US" dirty="0"/>
              <a:t>)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Can no longer pass a stream that lives on the stack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r>
              <a:rPr lang="en-US" dirty="0"/>
              <a:t>Technically possible, but the user needs to work hard for it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But </a:t>
            </a:r>
            <a:r>
              <a:rPr lang="en-US" dirty="0" smtClean="0"/>
              <a:t>it’s </a:t>
            </a:r>
            <a:r>
              <a:rPr lang="en-US" dirty="0"/>
              <a:t>still not perfect: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This changes the API of </a:t>
            </a:r>
            <a:r>
              <a:rPr lang="en-US" i="1" dirty="0" smtClean="0"/>
              <a:t>work()</a:t>
            </a:r>
            <a:r>
              <a:rPr lang="en-US" dirty="0" smtClean="0"/>
              <a:t>, </a:t>
            </a:r>
            <a:r>
              <a:rPr lang="en-US" dirty="0"/>
              <a:t>even for single-threaded validators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when unneeded can hurt performance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 dirty="0" smtClean="0"/>
              <a:t>add an </a:t>
            </a:r>
            <a:r>
              <a:rPr lang="en-US" dirty="0" err="1" smtClean="0"/>
              <a:t>work</a:t>
            </a:r>
            <a:r>
              <a:rPr lang="en-US" i="1" dirty="0" err="1" smtClean="0"/>
              <a:t>_shared</a:t>
            </a:r>
            <a:r>
              <a:rPr lang="en-US" i="1" dirty="0"/>
              <a:t>()</a:t>
            </a:r>
            <a:r>
              <a:rPr lang="en-US" dirty="0"/>
              <a:t> overload, but it gets messy </a:t>
            </a:r>
            <a:r>
              <a:rPr lang="en-US" dirty="0" smtClean="0"/>
              <a:t>quickly</a:t>
            </a:r>
            <a:endParaRPr lang="en-US" dirty="0"/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Single-threaded validators can no longer receive stack-allocated </a:t>
            </a:r>
            <a:r>
              <a:rPr lang="en-US" dirty="0" smtClean="0"/>
              <a:t>/ non-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allocated streams</a:t>
            </a:r>
            <a:endParaRPr lang="en-US" dirty="0"/>
          </a:p>
          <a:p>
            <a:pPr marL="914400" lvl="1" indent="-457200" algn="l" rtl="0">
              <a:buFont typeface="+mj-lt"/>
              <a:buAutoNum type="arabicPeriod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What we want is - Given a reference to the stream </a:t>
            </a:r>
            <a:r>
              <a:rPr lang="en-US" dirty="0" smtClean="0"/>
              <a:t>(Managed </a:t>
            </a:r>
            <a:r>
              <a:rPr lang="en-US" dirty="0"/>
              <a:t>by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), get a copy of the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endParaRPr lang="he-IL" i="1" dirty="0"/>
          </a:p>
        </p:txBody>
      </p:sp>
      <p:sp>
        <p:nvSpPr>
          <p:cNvPr id="571" name="An object">
            <a:extLst>
              <a:ext uri="{FF2B5EF4-FFF2-40B4-BE49-F238E27FC236}">
                <a16:creationId xmlns:a16="http://schemas.microsoft.com/office/drawing/2014/main" id="{349F9946-23B4-4A15-B769-9AD6A842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n object">
            <a:extLst>
              <a:ext uri="{FF2B5EF4-FFF2-40B4-BE49-F238E27FC236}">
                <a16:creationId xmlns:a16="http://schemas.microsoft.com/office/drawing/2014/main" id="{EDE2CE38-ED79-4881-A400-C4B2381B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Attempt #3.5</a:t>
            </a:r>
            <a:endParaRPr lang="he-IL" dirty="0"/>
          </a:p>
        </p:txBody>
      </p:sp>
      <p:sp>
        <p:nvSpPr>
          <p:cNvPr id="412" name="An object">
            <a:extLst>
              <a:ext uri="{FF2B5EF4-FFF2-40B4-BE49-F238E27FC236}">
                <a16:creationId xmlns:a16="http://schemas.microsoft.com/office/drawing/2014/main" id="{7823FDEE-4BB9-47EC-837B-6AD5A3C7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smtClean="0">
                <a:solidFill>
                  <a:srgbClr val="0070C0"/>
                </a:solidFill>
              </a:rPr>
              <a:t>Stream </a:t>
            </a:r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    std::</a:t>
            </a:r>
            <a:r>
              <a:rPr lang="en-US" sz="2400" dirty="0" err="1" smtClean="0">
                <a:solidFill>
                  <a:srgbClr val="0070C0"/>
                </a:solidFill>
              </a:rPr>
              <a:t>shared_ptr</a:t>
            </a:r>
            <a:r>
              <a:rPr lang="en-US" sz="2400" dirty="0" smtClean="0">
                <a:solidFill>
                  <a:srgbClr val="0070C0"/>
                </a:solidFill>
              </a:rPr>
              <a:t>&lt;Stream&gt; </a:t>
            </a:r>
            <a:r>
              <a:rPr lang="en-US" sz="2400" dirty="0" err="1">
                <a:solidFill>
                  <a:srgbClr val="0070C0"/>
                </a:solidFill>
              </a:rPr>
              <a:t>shared_from_this</a:t>
            </a:r>
            <a:r>
              <a:rPr lang="en-US" sz="2400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return std::</a:t>
            </a:r>
            <a:r>
              <a:rPr lang="en-US" sz="2400" dirty="0" err="1" smtClean="0">
                <a:solidFill>
                  <a:srgbClr val="0070C0"/>
                </a:solidFill>
              </a:rPr>
              <a:t>shared_ptr</a:t>
            </a:r>
            <a:r>
              <a:rPr lang="en-US" sz="2400" dirty="0" smtClean="0">
                <a:solidFill>
                  <a:srgbClr val="0070C0"/>
                </a:solidFill>
              </a:rPr>
              <a:t>&lt;Stream&gt;(</a:t>
            </a:r>
            <a:r>
              <a:rPr lang="en-US" sz="2400" dirty="0">
                <a:solidFill>
                  <a:srgbClr val="0070C0"/>
                </a:solidFill>
              </a:rPr>
              <a:t>this);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returned</a:t>
            </a:r>
            <a:r>
              <a:rPr lang="en-US" i="1" dirty="0"/>
              <a:t> std::</a:t>
            </a:r>
            <a:r>
              <a:rPr lang="en-US" i="1" dirty="0" err="1"/>
              <a:t>shared_ptr</a:t>
            </a:r>
            <a:r>
              <a:rPr lang="en-US" dirty="0"/>
              <a:t> is oblivious to the actual </a:t>
            </a:r>
            <a:r>
              <a:rPr lang="en-US" i="1" dirty="0"/>
              <a:t>std::</a:t>
            </a:r>
            <a:r>
              <a:rPr lang="en-US" i="1" dirty="0" err="1" smtClean="0"/>
              <a:t>shared_ptr</a:t>
            </a:r>
            <a:r>
              <a:rPr lang="en-US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holds it (Different </a:t>
            </a:r>
            <a:r>
              <a:rPr lang="en-US" dirty="0" err="1"/>
              <a:t>refcounts</a:t>
            </a:r>
            <a:r>
              <a:rPr lang="en-US" dirty="0"/>
              <a:t>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Will likely result in double free</a:t>
            </a:r>
            <a:endParaRPr lang="he-IL" dirty="0"/>
          </a:p>
        </p:txBody>
      </p:sp>
      <p:sp>
        <p:nvSpPr>
          <p:cNvPr id="570" name="An object">
            <a:extLst>
              <a:ext uri="{FF2B5EF4-FFF2-40B4-BE49-F238E27FC236}">
                <a16:creationId xmlns:a16="http://schemas.microsoft.com/office/drawing/2014/main" id="{4EA9744C-C1A5-4C25-8BF3-C6A836A5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85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An object">
            <a:extLst>
              <a:ext uri="{FF2B5EF4-FFF2-40B4-BE49-F238E27FC236}">
                <a16:creationId xmlns:a16="http://schemas.microsoft.com/office/drawing/2014/main" id="{C15C47FC-609B-4EB1-8A70-91E7F73B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enable_shared_from_this</a:t>
            </a:r>
            <a:endParaRPr lang="he-IL" dirty="0"/>
          </a:p>
        </p:txBody>
      </p:sp>
      <p:sp>
        <p:nvSpPr>
          <p:cNvPr id="411" name="An object">
            <a:extLst>
              <a:ext uri="{FF2B5EF4-FFF2-40B4-BE49-F238E27FC236}">
                <a16:creationId xmlns:a16="http://schemas.microsoft.com/office/drawing/2014/main" id="{3B6981D9-BB94-42E3-9C95-42C4EA26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template&lt;</a:t>
            </a:r>
            <a:r>
              <a:rPr lang="en-US" sz="2400" dirty="0" err="1" smtClean="0">
                <a:solidFill>
                  <a:srgbClr val="0070C0"/>
                </a:solidFill>
              </a:rPr>
              <a:t>typename</a:t>
            </a:r>
            <a:r>
              <a:rPr lang="en-US" sz="2400" dirty="0" smtClean="0">
                <a:solidFill>
                  <a:srgbClr val="0070C0"/>
                </a:solidFill>
              </a:rPr>
              <a:t> T&gt;&gt;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enable_shared_from_this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Classes need to inherit from this class, supplying the class type as the template type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smtClean="0">
                <a:solidFill>
                  <a:srgbClr val="0070C0"/>
                </a:solidFill>
              </a:rPr>
              <a:t>Stream </a:t>
            </a:r>
            <a:r>
              <a:rPr lang="en-US" sz="2400" dirty="0">
                <a:solidFill>
                  <a:srgbClr val="0070C0"/>
                </a:solidFill>
              </a:rPr>
              <a:t>: public std::</a:t>
            </a:r>
            <a:r>
              <a:rPr lang="en-US" sz="2400" dirty="0" err="1" smtClean="0">
                <a:solidFill>
                  <a:srgbClr val="0070C0"/>
                </a:solidFill>
              </a:rPr>
              <a:t>enable_shared_from_this</a:t>
            </a:r>
            <a:r>
              <a:rPr lang="en-US" sz="2400" dirty="0" smtClean="0">
                <a:solidFill>
                  <a:srgbClr val="0070C0"/>
                </a:solidFill>
              </a:rPr>
              <a:t>&lt;Stream&gt; </a:t>
            </a:r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569" name="An object">
            <a:extLst>
              <a:ext uri="{FF2B5EF4-FFF2-40B4-BE49-F238E27FC236}">
                <a16:creationId xmlns:a16="http://schemas.microsoft.com/office/drawing/2014/main" id="{83C95FDE-3368-4E6C-A1E1-05370325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70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n object">
            <a:extLst>
              <a:ext uri="{FF2B5EF4-FFF2-40B4-BE49-F238E27FC236}">
                <a16:creationId xmlns:a16="http://schemas.microsoft.com/office/drawing/2014/main" id="{F0FFA93E-F0D4-4607-815F-300B76C9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enable_shared_from_this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10" name="An object">
            <a:extLst>
              <a:ext uri="{FF2B5EF4-FFF2-40B4-BE49-F238E27FC236}">
                <a16:creationId xmlns:a16="http://schemas.microsoft.com/office/drawing/2014/main" id="{3905CDB0-FD0C-4B35-AF47-FF440434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7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100" dirty="0"/>
              <a:t>Internally </a:t>
            </a:r>
            <a:r>
              <a:rPr lang="en-US" sz="3100" i="1" dirty="0"/>
              <a:t>std::</a:t>
            </a:r>
            <a:r>
              <a:rPr lang="en-US" sz="3100" i="1" dirty="0" err="1"/>
              <a:t>enable_shared_from_this</a:t>
            </a:r>
            <a:r>
              <a:rPr lang="en-US" sz="3100" dirty="0"/>
              <a:t> holds a </a:t>
            </a:r>
            <a:r>
              <a:rPr lang="en-US" sz="3100" i="1" dirty="0"/>
              <a:t>std::</a:t>
            </a:r>
            <a:r>
              <a:rPr lang="en-US" sz="3100" i="1" dirty="0" err="1"/>
              <a:t>weak_ptr</a:t>
            </a:r>
            <a:endParaRPr lang="en-US" sz="3100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100" i="1" dirty="0"/>
              <a:t>std::</a:t>
            </a:r>
            <a:r>
              <a:rPr lang="en-US" sz="3100" i="1" dirty="0" err="1" smtClean="0"/>
              <a:t>shared_ptr</a:t>
            </a:r>
            <a:r>
              <a:rPr lang="en-US" sz="3100" dirty="0" err="1" smtClean="0"/>
              <a:t>’s</a:t>
            </a:r>
            <a:r>
              <a:rPr lang="en-US" sz="3100" dirty="0" smtClean="0"/>
              <a:t> </a:t>
            </a:r>
            <a:r>
              <a:rPr lang="en-US" sz="3100" dirty="0"/>
              <a:t>constructors check if the object derives from </a:t>
            </a:r>
            <a:r>
              <a:rPr lang="en-US" sz="3100" i="1" dirty="0"/>
              <a:t>std::</a:t>
            </a:r>
            <a:r>
              <a:rPr lang="en-US" sz="3100" i="1" dirty="0" err="1"/>
              <a:t>enable_shared_from_this</a:t>
            </a:r>
            <a:r>
              <a:rPr lang="en-US" sz="3100" dirty="0"/>
              <a:t>, and if so sets its internal </a:t>
            </a:r>
            <a:r>
              <a:rPr lang="en-US" sz="3100" i="1" dirty="0"/>
              <a:t>std::</a:t>
            </a:r>
            <a:r>
              <a:rPr lang="en-US" sz="3100" i="1" dirty="0" err="1"/>
              <a:t>weak_ptr</a:t>
            </a:r>
            <a:r>
              <a:rPr lang="en-US" sz="3100" dirty="0"/>
              <a:t> to point to the new </a:t>
            </a:r>
            <a:r>
              <a:rPr lang="en-US" sz="3100" i="1" dirty="0"/>
              <a:t>std::</a:t>
            </a:r>
            <a:r>
              <a:rPr lang="en-US" sz="3100" i="1" dirty="0" err="1"/>
              <a:t>shared_ptr</a:t>
            </a:r>
            <a:endParaRPr lang="en-US" sz="3100" i="1" dirty="0"/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template&lt;</a:t>
            </a:r>
            <a:r>
              <a:rPr lang="en-US" sz="2600" dirty="0" err="1" smtClean="0">
                <a:solidFill>
                  <a:srgbClr val="0070C0"/>
                </a:solidFill>
              </a:rPr>
              <a:t>typename</a:t>
            </a:r>
            <a:r>
              <a:rPr lang="en-US" sz="2600" dirty="0" smtClean="0">
                <a:solidFill>
                  <a:srgbClr val="0070C0"/>
                </a:solidFill>
              </a:rPr>
              <a:t> T&gt;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class </a:t>
            </a:r>
            <a:r>
              <a:rPr lang="en-US" sz="2600" dirty="0" err="1">
                <a:solidFill>
                  <a:srgbClr val="0070C0"/>
                </a:solidFill>
              </a:rPr>
              <a:t>enable_shared_from_this</a:t>
            </a:r>
            <a:r>
              <a:rPr lang="en-US" sz="26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    </a:t>
            </a:r>
            <a:r>
              <a:rPr lang="en-US" sz="2600" dirty="0" err="1" smtClean="0">
                <a:solidFill>
                  <a:srgbClr val="0070C0"/>
                </a:solidFill>
              </a:rPr>
              <a:t>weak_ptr</a:t>
            </a:r>
            <a:r>
              <a:rPr lang="en-US" sz="2600" dirty="0" smtClean="0">
                <a:solidFill>
                  <a:srgbClr val="0070C0"/>
                </a:solidFill>
              </a:rPr>
              <a:t>&lt;T&gt; </a:t>
            </a:r>
            <a:r>
              <a:rPr lang="en-US" sz="2600" dirty="0" err="1">
                <a:solidFill>
                  <a:srgbClr val="0070C0"/>
                </a:solidFill>
              </a:rPr>
              <a:t>m_weak_this</a:t>
            </a:r>
            <a:r>
              <a:rPr lang="en-US" sz="26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    std::</a:t>
            </a:r>
            <a:r>
              <a:rPr lang="en-US" sz="2600" dirty="0" err="1" smtClean="0">
                <a:solidFill>
                  <a:srgbClr val="0070C0"/>
                </a:solidFill>
              </a:rPr>
              <a:t>shared_ptr</a:t>
            </a:r>
            <a:r>
              <a:rPr lang="en-US" sz="2600" dirty="0" smtClean="0">
                <a:solidFill>
                  <a:srgbClr val="0070C0"/>
                </a:solidFill>
              </a:rPr>
              <a:t>&lt;T&gt; </a:t>
            </a:r>
            <a:r>
              <a:rPr lang="en-US" sz="2600" dirty="0" err="1">
                <a:solidFill>
                  <a:srgbClr val="0070C0"/>
                </a:solidFill>
              </a:rPr>
              <a:t>shared_from_this</a:t>
            </a:r>
            <a:r>
              <a:rPr lang="en-US" sz="2600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        return </a:t>
            </a:r>
            <a:r>
              <a:rPr lang="en-US" sz="2600" dirty="0" err="1" smtClean="0">
                <a:solidFill>
                  <a:srgbClr val="0070C0"/>
                </a:solidFill>
              </a:rPr>
              <a:t>shared_ptr</a:t>
            </a:r>
            <a:r>
              <a:rPr lang="en-US" sz="2600" dirty="0" smtClean="0">
                <a:solidFill>
                  <a:srgbClr val="0070C0"/>
                </a:solidFill>
              </a:rPr>
              <a:t>&lt;T&gt;(</a:t>
            </a:r>
            <a:r>
              <a:rPr lang="en-US" sz="2600" dirty="0" err="1">
                <a:solidFill>
                  <a:srgbClr val="0070C0"/>
                </a:solidFill>
              </a:rPr>
              <a:t>m_weak_this</a:t>
            </a:r>
            <a:r>
              <a:rPr lang="en-US" sz="26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};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568" name="An object">
            <a:extLst>
              <a:ext uri="{FF2B5EF4-FFF2-40B4-BE49-F238E27FC236}">
                <a16:creationId xmlns:a16="http://schemas.microsoft.com/office/drawing/2014/main" id="{0DD5B78B-CEB0-458D-A108-BA9601F8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116</a:t>
            </a:fld>
            <a:endParaRPr lang="he-IL"/>
          </a:p>
        </p:txBody>
      </p:sp>
      <p:sp>
        <p:nvSpPr>
          <p:cNvPr id="687" name="An object">
            <a:extLst>
              <a:ext uri="{FF2B5EF4-FFF2-40B4-BE49-F238E27FC236}">
                <a16:creationId xmlns:a16="http://schemas.microsoft.com/office/drawing/2014/main" id="{341D7EE1-202B-483C-847F-213ED6E130EE}"/>
              </a:ext>
            </a:extLst>
          </p:cNvPr>
          <p:cNvSpPr/>
          <p:nvPr/>
        </p:nvSpPr>
        <p:spPr>
          <a:xfrm>
            <a:off x="4866640" y="2944019"/>
            <a:ext cx="2458720" cy="1146967"/>
          </a:xfrm>
          <a:prstGeom prst="wedgeEllipseCallout">
            <a:avLst>
              <a:gd name="adj1" fmla="val -80747"/>
              <a:gd name="adj2" fmla="val 63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Why not std::</a:t>
            </a:r>
            <a:r>
              <a:rPr lang="en-US" dirty="0" err="1"/>
              <a:t>shared_ptr</a:t>
            </a:r>
            <a:r>
              <a:rPr lang="en-US" dirty="0"/>
              <a:t>?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5679831" y="4394754"/>
            <a:ext cx="596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(T* 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// If T derives from </a:t>
            </a:r>
            <a:r>
              <a:rPr lang="en-US" dirty="0" err="1">
                <a:solidFill>
                  <a:srgbClr val="0070C0"/>
                </a:solidFill>
              </a:rPr>
              <a:t>enable_shared_from_this</a:t>
            </a:r>
            <a:r>
              <a:rPr lang="en-US" dirty="0">
                <a:solidFill>
                  <a:srgbClr val="0070C0"/>
                </a:solidFill>
              </a:rPr>
              <a:t>&lt;T &gt;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((</a:t>
            </a:r>
            <a:r>
              <a:rPr lang="en-US" dirty="0" err="1">
                <a:solidFill>
                  <a:srgbClr val="0070C0"/>
                </a:solidFill>
              </a:rPr>
              <a:t>enable_shared_from_this</a:t>
            </a:r>
            <a:r>
              <a:rPr lang="en-US" dirty="0">
                <a:solidFill>
                  <a:srgbClr val="0070C0"/>
                </a:solidFill>
              </a:rPr>
              <a:t>&lt;T&gt;*)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)-&gt;</a:t>
            </a:r>
            <a:r>
              <a:rPr lang="en-US" dirty="0" err="1">
                <a:solidFill>
                  <a:srgbClr val="0070C0"/>
                </a:solidFill>
              </a:rPr>
              <a:t>m_weak_this</a:t>
            </a:r>
            <a:r>
              <a:rPr lang="en-US" dirty="0">
                <a:solidFill>
                  <a:srgbClr val="0070C0"/>
                </a:solidFill>
              </a:rPr>
              <a:t> = *this;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 animBg="1"/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n object">
            <a:extLst>
              <a:ext uri="{FF2B5EF4-FFF2-40B4-BE49-F238E27FC236}">
                <a16:creationId xmlns:a16="http://schemas.microsoft.com/office/drawing/2014/main" id="{14B97781-AF16-4E68-8FC6-6051EF8C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enable_shared_from_this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09" name="An object">
            <a:extLst>
              <a:ext uri="{FF2B5EF4-FFF2-40B4-BE49-F238E27FC236}">
                <a16:creationId xmlns:a16="http://schemas.microsoft.com/office/drawing/2014/main" id="{4B151B55-DB04-4116-ACC5-0719F8C5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MyClass</a:t>
            </a:r>
            <a:r>
              <a:rPr lang="en-US" dirty="0">
                <a:solidFill>
                  <a:srgbClr val="0070C0"/>
                </a:solidFill>
              </a:rPr>
              <a:t> : public std::</a:t>
            </a:r>
            <a:r>
              <a:rPr lang="en-US" dirty="0" err="1" smtClean="0">
                <a:solidFill>
                  <a:srgbClr val="0070C0"/>
                </a:solidFill>
              </a:rPr>
              <a:t>enable_shared_from_this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MyClass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int main()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MyClass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p = std::</a:t>
            </a:r>
            <a:r>
              <a:rPr lang="en-US" dirty="0" err="1" smtClean="0">
                <a:solidFill>
                  <a:srgbClr val="0070C0"/>
                </a:solidFill>
              </a:rPr>
              <a:t>make_shared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MyClass</a:t>
            </a:r>
            <a:r>
              <a:rPr lang="en-US" dirty="0" smtClean="0">
                <a:solidFill>
                  <a:srgbClr val="0070C0"/>
                </a:solidFill>
              </a:rPr>
              <a:t>&gt;();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assert(1 == </a:t>
            </a:r>
            <a:r>
              <a:rPr lang="en-US" dirty="0" err="1">
                <a:solidFill>
                  <a:srgbClr val="0070C0"/>
                </a:solidFill>
              </a:rPr>
              <a:t>p.use_count</a:t>
            </a:r>
            <a:r>
              <a:rPr lang="en-US" dirty="0">
                <a:solidFill>
                  <a:srgbClr val="0070C0"/>
                </a:solidFill>
              </a:rPr>
              <a:t>());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MyClass</a:t>
            </a:r>
            <a:r>
              <a:rPr lang="en-US" dirty="0">
                <a:solidFill>
                  <a:srgbClr val="0070C0"/>
                </a:solidFill>
              </a:rPr>
              <a:t>&amp; r = *p;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foo(r);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void foo(</a:t>
            </a:r>
            <a:r>
              <a:rPr lang="en-US" dirty="0" err="1">
                <a:solidFill>
                  <a:srgbClr val="0070C0"/>
                </a:solidFill>
              </a:rPr>
              <a:t>MyClass</a:t>
            </a:r>
            <a:r>
              <a:rPr lang="en-US" dirty="0">
                <a:solidFill>
                  <a:srgbClr val="0070C0"/>
                </a:solidFill>
              </a:rPr>
              <a:t>&amp; obj)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MyClass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 = </a:t>
            </a:r>
            <a:r>
              <a:rPr lang="en-US" dirty="0" err="1">
                <a:solidFill>
                  <a:srgbClr val="0070C0"/>
                </a:solidFill>
              </a:rPr>
              <a:t>obj.shared_from_this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assert(2 == </a:t>
            </a:r>
            <a:r>
              <a:rPr lang="en-US" dirty="0" err="1">
                <a:solidFill>
                  <a:srgbClr val="0070C0"/>
                </a:solidFill>
              </a:rPr>
              <a:t>p.use_count</a:t>
            </a:r>
            <a:r>
              <a:rPr lang="en-US" dirty="0">
                <a:solidFill>
                  <a:srgbClr val="0070C0"/>
                </a:solidFill>
              </a:rPr>
              <a:t>());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67" name="An object">
            <a:extLst>
              <a:ext uri="{FF2B5EF4-FFF2-40B4-BE49-F238E27FC236}">
                <a16:creationId xmlns:a16="http://schemas.microsoft.com/office/drawing/2014/main" id="{BD734ADF-21B1-43C3-A968-91FAAA92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1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n object">
            <a:extLst>
              <a:ext uri="{FF2B5EF4-FFF2-40B4-BE49-F238E27FC236}">
                <a16:creationId xmlns:a16="http://schemas.microsoft.com/office/drawing/2014/main" id="{DC6AD1A5-BECC-40CB-8613-F252B9E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Using </a:t>
            </a:r>
            <a:r>
              <a:rPr lang="en-US" dirty="0" err="1"/>
              <a:t>enable_shared_from_this</a:t>
            </a:r>
            <a:endParaRPr lang="he-IL" dirty="0"/>
          </a:p>
        </p:txBody>
      </p:sp>
      <p:sp>
        <p:nvSpPr>
          <p:cNvPr id="408" name="An object">
            <a:extLst>
              <a:ext uri="{FF2B5EF4-FFF2-40B4-BE49-F238E27FC236}">
                <a16:creationId xmlns:a16="http://schemas.microsoft.com/office/drawing/2014/main" id="{2D24BCB7-C160-4535-ACFF-F05B217E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bool </a:t>
            </a:r>
            <a:r>
              <a:rPr lang="en-US" sz="2200" dirty="0" err="1" smtClean="0">
                <a:solidFill>
                  <a:srgbClr val="0070C0"/>
                </a:solidFill>
              </a:rPr>
              <a:t>send_stream_to_helper_workers</a:t>
            </a:r>
            <a:r>
              <a:rPr lang="en-US" sz="2200" dirty="0" smtClean="0">
                <a:solidFill>
                  <a:srgbClr val="0070C0"/>
                </a:solidFill>
              </a:rPr>
              <a:t>(</a:t>
            </a:r>
            <a:r>
              <a:rPr lang="en-US" sz="2200" dirty="0" err="1" smtClean="0">
                <a:solidFill>
                  <a:srgbClr val="0070C0"/>
                </a:solidFill>
              </a:rPr>
              <a:t>const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 smtClean="0">
                <a:solidFill>
                  <a:srgbClr val="0070C0"/>
                </a:solidFill>
              </a:rPr>
              <a:t>shared_ptr</a:t>
            </a:r>
            <a:r>
              <a:rPr lang="en-US" sz="2200" dirty="0" smtClean="0">
                <a:solidFill>
                  <a:srgbClr val="0070C0"/>
                </a:solidFill>
              </a:rPr>
              <a:t>&lt;Stream&gt;&amp; </a:t>
            </a:r>
            <a:r>
              <a:rPr lang="en-US" sz="2200" dirty="0">
                <a:solidFill>
                  <a:srgbClr val="0070C0"/>
                </a:solidFill>
              </a:rPr>
              <a:t>stream);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bool </a:t>
            </a:r>
            <a:r>
              <a:rPr lang="en-US" sz="2200" dirty="0" smtClean="0">
                <a:solidFill>
                  <a:srgbClr val="0070C0"/>
                </a:solidFill>
              </a:rPr>
              <a:t>work(Stream</a:t>
            </a:r>
            <a:r>
              <a:rPr lang="en-US" sz="2200" dirty="0">
                <a:solidFill>
                  <a:srgbClr val="0070C0"/>
                </a:solidFill>
              </a:rPr>
              <a:t>&amp; </a:t>
            </a:r>
            <a:r>
              <a:rPr lang="en-US" sz="2200" dirty="0" err="1">
                <a:solidFill>
                  <a:srgbClr val="0070C0"/>
                </a:solidFill>
              </a:rPr>
              <a:t>input_stream</a:t>
            </a:r>
            <a:r>
              <a:rPr lang="en-US" sz="22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try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 auto </a:t>
            </a:r>
            <a:r>
              <a:rPr lang="en-US" sz="2200" dirty="0" err="1">
                <a:solidFill>
                  <a:srgbClr val="0070C0"/>
                </a:solidFill>
              </a:rPr>
              <a:t>shared_input_stream</a:t>
            </a:r>
            <a:r>
              <a:rPr lang="en-US" sz="2200" dirty="0">
                <a:solidFill>
                  <a:srgbClr val="0070C0"/>
                </a:solidFill>
              </a:rPr>
              <a:t> = </a:t>
            </a:r>
            <a:r>
              <a:rPr lang="en-US" sz="2200" dirty="0" err="1">
                <a:solidFill>
                  <a:srgbClr val="0070C0"/>
                </a:solidFill>
              </a:rPr>
              <a:t>input_stream.shared_from_this</a:t>
            </a:r>
            <a:r>
              <a:rPr lang="en-US" sz="2200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 </a:t>
            </a:r>
            <a:r>
              <a:rPr lang="en-US" sz="2200" dirty="0" err="1" smtClean="0">
                <a:solidFill>
                  <a:srgbClr val="0070C0"/>
                </a:solidFill>
              </a:rPr>
              <a:t>send_stream_to_helper_workers</a:t>
            </a:r>
            <a:r>
              <a:rPr lang="en-US" sz="2200" dirty="0" smtClean="0">
                <a:solidFill>
                  <a:srgbClr val="0070C0"/>
                </a:solidFill>
              </a:rPr>
              <a:t>(</a:t>
            </a:r>
            <a:r>
              <a:rPr lang="en-US" sz="2200" dirty="0" err="1" smtClean="0">
                <a:solidFill>
                  <a:srgbClr val="0070C0"/>
                </a:solidFill>
              </a:rPr>
              <a:t>shared_input_stream</a:t>
            </a:r>
            <a:r>
              <a:rPr lang="en-US" sz="22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} catch(const std::</a:t>
            </a:r>
            <a:r>
              <a:rPr lang="en-US" sz="2200" dirty="0" err="1">
                <a:solidFill>
                  <a:srgbClr val="0070C0"/>
                </a:solidFill>
              </a:rPr>
              <a:t>bad_weak_ptr</a:t>
            </a:r>
            <a:r>
              <a:rPr lang="en-US" sz="2200" dirty="0">
                <a:solidFill>
                  <a:srgbClr val="0070C0"/>
                </a:solidFill>
              </a:rPr>
              <a:t>&amp;)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 </a:t>
            </a:r>
            <a:r>
              <a:rPr lang="en-US" sz="2200" i="1" dirty="0">
                <a:solidFill>
                  <a:srgbClr val="0070C0"/>
                </a:solidFill>
              </a:rPr>
              <a:t>// Caller </a:t>
            </a:r>
            <a:r>
              <a:rPr lang="en-US" sz="2200" i="1" dirty="0" smtClean="0">
                <a:solidFill>
                  <a:srgbClr val="0070C0"/>
                </a:solidFill>
              </a:rPr>
              <a:t>didn’t </a:t>
            </a:r>
            <a:r>
              <a:rPr lang="en-US" sz="2200" i="1" dirty="0">
                <a:solidFill>
                  <a:srgbClr val="0070C0"/>
                </a:solidFill>
              </a:rPr>
              <a:t>use a std::</a:t>
            </a:r>
            <a:r>
              <a:rPr lang="en-US" sz="2200" i="1" dirty="0" err="1" smtClean="0">
                <a:solidFill>
                  <a:srgbClr val="0070C0"/>
                </a:solidFill>
              </a:rPr>
              <a:t>shared_ptr</a:t>
            </a:r>
            <a:endParaRPr lang="en-US" sz="2200" i="1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i="1" dirty="0">
                <a:solidFill>
                  <a:srgbClr val="0070C0"/>
                </a:solidFill>
              </a:rPr>
              <a:t>        // Can either drop the message, or single-</a:t>
            </a:r>
            <a:r>
              <a:rPr lang="en-US" sz="2200" i="1" dirty="0" err="1">
                <a:solidFill>
                  <a:srgbClr val="0070C0"/>
                </a:solidFill>
              </a:rPr>
              <a:t>threadedly</a:t>
            </a:r>
            <a:r>
              <a:rPr lang="en-US" sz="2200" i="1" dirty="0">
                <a:solidFill>
                  <a:srgbClr val="0070C0"/>
                </a:solidFill>
              </a:rPr>
              <a:t> </a:t>
            </a:r>
            <a:r>
              <a:rPr lang="en-US" sz="2200" i="1" dirty="0" smtClean="0">
                <a:solidFill>
                  <a:srgbClr val="0070C0"/>
                </a:solidFill>
              </a:rPr>
              <a:t>work() the </a:t>
            </a:r>
            <a:r>
              <a:rPr lang="en-US" sz="2200" i="1" dirty="0">
                <a:solidFill>
                  <a:srgbClr val="0070C0"/>
                </a:solidFill>
              </a:rPr>
              <a:t>stream here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}</a:t>
            </a:r>
            <a:endParaRPr lang="he-IL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66" name="An object">
            <a:extLst>
              <a:ext uri="{FF2B5EF4-FFF2-40B4-BE49-F238E27FC236}">
                <a16:creationId xmlns:a16="http://schemas.microsoft.com/office/drawing/2014/main" id="{15F041E9-80FC-4C44-8955-37CA5BD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9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n object">
            <a:extLst>
              <a:ext uri="{FF2B5EF4-FFF2-40B4-BE49-F238E27FC236}">
                <a16:creationId xmlns:a16="http://schemas.microsoft.com/office/drawing/2014/main" id="{D56D2263-42F4-4F88-A20E-1702702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Using </a:t>
            </a:r>
            <a:r>
              <a:rPr lang="en-US" dirty="0" err="1"/>
              <a:t>enable_shared_from_this</a:t>
            </a:r>
            <a:endParaRPr lang="he-IL" dirty="0"/>
          </a:p>
        </p:txBody>
      </p:sp>
      <p:sp>
        <p:nvSpPr>
          <p:cNvPr id="407" name="An object">
            <a:extLst>
              <a:ext uri="{FF2B5EF4-FFF2-40B4-BE49-F238E27FC236}">
                <a16:creationId xmlns:a16="http://schemas.microsoft.com/office/drawing/2014/main" id="{BAC36439-EBAF-4572-970B-E318006A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i="1" dirty="0"/>
              <a:t>std::</a:t>
            </a:r>
            <a:r>
              <a:rPr lang="en-US" i="1" dirty="0" err="1"/>
              <a:t>enable_shared_from_this</a:t>
            </a:r>
            <a:r>
              <a:rPr lang="en-US" dirty="0"/>
              <a:t> fixes our issues with the previous attempts: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The API for </a:t>
            </a:r>
            <a:r>
              <a:rPr lang="en-US" i="1" dirty="0" smtClean="0"/>
              <a:t>work()</a:t>
            </a:r>
            <a:r>
              <a:rPr lang="en-US" dirty="0" smtClean="0"/>
              <a:t> </a:t>
            </a:r>
            <a:r>
              <a:rPr lang="en-US" dirty="0"/>
              <a:t>is not changed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Can still pass </a:t>
            </a:r>
            <a:r>
              <a:rPr lang="en-US" dirty="0" smtClean="0"/>
              <a:t>non-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allocated </a:t>
            </a:r>
            <a:r>
              <a:rPr lang="en-US" dirty="0"/>
              <a:t>streams. </a:t>
            </a:r>
            <a:r>
              <a:rPr lang="en-US" dirty="0" smtClean="0"/>
              <a:t>It’s </a:t>
            </a:r>
            <a:r>
              <a:rPr lang="en-US" dirty="0"/>
              <a:t>up to the validator to decide how to handle them</a:t>
            </a:r>
          </a:p>
          <a:p>
            <a:pPr marL="914400" lvl="1" indent="-457200" algn="l" rtl="0">
              <a:buFont typeface="+mj-lt"/>
              <a:buAutoNum type="arabicPeriod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But </a:t>
            </a:r>
            <a:r>
              <a:rPr lang="en-US" dirty="0" smtClean="0"/>
              <a:t>it’s </a:t>
            </a:r>
            <a:r>
              <a:rPr lang="en-US" dirty="0"/>
              <a:t>not absolute: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Pre C++17 calling </a:t>
            </a:r>
            <a:r>
              <a:rPr lang="en-US" i="1" dirty="0" err="1"/>
              <a:t>shared_from_this</a:t>
            </a:r>
            <a:r>
              <a:rPr lang="en-US" i="1" dirty="0"/>
              <a:t>() </a:t>
            </a:r>
            <a:r>
              <a:rPr lang="en-US" dirty="0"/>
              <a:t>on an object not stored in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is undefined behavior (In C++17 </a:t>
            </a:r>
            <a:r>
              <a:rPr lang="en-US" i="1" dirty="0"/>
              <a:t>std::</a:t>
            </a:r>
            <a:r>
              <a:rPr lang="en-US" i="1" dirty="0" err="1"/>
              <a:t>bad_weak_ptr</a:t>
            </a:r>
            <a:r>
              <a:rPr lang="en-US" dirty="0"/>
              <a:t> exception is thrown)</a:t>
            </a:r>
            <a:endParaRPr lang="en-US" i="1" dirty="0"/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The size of </a:t>
            </a:r>
            <a:r>
              <a:rPr lang="en-US" i="1" dirty="0" smtClean="0"/>
              <a:t>Stream</a:t>
            </a:r>
            <a:r>
              <a:rPr lang="en-US" dirty="0" smtClean="0"/>
              <a:t> </a:t>
            </a:r>
            <a:r>
              <a:rPr lang="en-US" dirty="0"/>
              <a:t>increases by </a:t>
            </a:r>
            <a:r>
              <a:rPr lang="en-US" dirty="0" err="1"/>
              <a:t>sizeof</a:t>
            </a:r>
            <a:r>
              <a:rPr lang="en-US" dirty="0"/>
              <a:t>(std::</a:t>
            </a:r>
            <a:r>
              <a:rPr lang="en-US" dirty="0" err="1" smtClean="0"/>
              <a:t>weak_ptr</a:t>
            </a:r>
            <a:r>
              <a:rPr lang="en-US" dirty="0" smtClean="0"/>
              <a:t>&lt;Stream</a:t>
            </a:r>
            <a:r>
              <a:rPr lang="en-US" dirty="0"/>
              <a:t>&gt;</a:t>
            </a:r>
            <a:r>
              <a:rPr lang="en-US" dirty="0" smtClean="0"/>
              <a:t>) </a:t>
            </a:r>
            <a:r>
              <a:rPr lang="en-US" dirty="0"/>
              <a:t>[16B]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Each creation of </a:t>
            </a:r>
            <a:r>
              <a:rPr lang="en-US" i="1" dirty="0"/>
              <a:t>std::</a:t>
            </a:r>
            <a:r>
              <a:rPr lang="en-US" i="1" dirty="0" err="1" smtClean="0"/>
              <a:t>shared_ptr</a:t>
            </a:r>
            <a:r>
              <a:rPr lang="en-US" i="1" dirty="0" smtClean="0"/>
              <a:t>&lt;Stream&gt; </a:t>
            </a:r>
            <a:r>
              <a:rPr lang="en-US" dirty="0"/>
              <a:t>requires extra handling for the embedded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dirty="0"/>
              <a:t>, even those that </a:t>
            </a:r>
            <a:r>
              <a:rPr lang="en-US" dirty="0" smtClean="0"/>
              <a:t>don’t </a:t>
            </a:r>
            <a:r>
              <a:rPr lang="en-US" dirty="0"/>
              <a:t>use </a:t>
            </a:r>
            <a:r>
              <a:rPr lang="en-US" i="1" dirty="0" err="1" smtClean="0"/>
              <a:t>shared_from_this</a:t>
            </a:r>
            <a:r>
              <a:rPr lang="en-US" i="1" dirty="0" smtClean="0"/>
              <a:t>()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u="sng" dirty="0" smtClean="0"/>
              <a:t>Can make the code harder to reason about (Principle of least astonishment)</a:t>
            </a:r>
            <a:endParaRPr lang="he-IL" u="sng" dirty="0"/>
          </a:p>
        </p:txBody>
      </p:sp>
      <p:sp>
        <p:nvSpPr>
          <p:cNvPr id="565" name="An object">
            <a:extLst>
              <a:ext uri="{FF2B5EF4-FFF2-40B4-BE49-F238E27FC236}">
                <a16:creationId xmlns:a16="http://schemas.microsoft.com/office/drawing/2014/main" id="{A85B8C12-4EF5-4A73-9D08-B96CF2E3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0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An object">
            <a:extLst>
              <a:ext uri="{FF2B5EF4-FFF2-40B4-BE49-F238E27FC236}">
                <a16:creationId xmlns:a16="http://schemas.microsoft.com/office/drawing/2014/main" id="{FE2696E3-A7F4-46DD-BA1B-3D1B2E37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Cache using std::</a:t>
            </a:r>
            <a:r>
              <a:rPr lang="en-US" dirty="0" err="1"/>
              <a:t>weak_ptr</a:t>
            </a:r>
            <a:endParaRPr lang="he-IL" dirty="0"/>
          </a:p>
        </p:txBody>
      </p:sp>
      <p:sp>
        <p:nvSpPr>
          <p:cNvPr id="442" name="An object">
            <a:extLst>
              <a:ext uri="{FF2B5EF4-FFF2-40B4-BE49-F238E27FC236}">
                <a16:creationId xmlns:a16="http://schemas.microsoft.com/office/drawing/2014/main" id="{2FFEA41F-E6E9-45DA-9630-CA2BEFE3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The objects stored in the cache are </a:t>
            </a:r>
            <a:r>
              <a:rPr lang="en-US" i="1" dirty="0">
                <a:solidFill>
                  <a:schemeClr val="accent6"/>
                </a:solidFill>
              </a:rPr>
              <a:t>std::</a:t>
            </a:r>
            <a:r>
              <a:rPr lang="en-US" i="1" dirty="0" err="1" smtClean="0">
                <a:solidFill>
                  <a:schemeClr val="accent6"/>
                </a:solidFill>
              </a:rPr>
              <a:t>weak_ptr</a:t>
            </a:r>
            <a:r>
              <a:rPr lang="en-US" i="1" dirty="0" smtClean="0">
                <a:solidFill>
                  <a:schemeClr val="accent6"/>
                </a:solidFill>
              </a:rPr>
              <a:t>&lt;T&gt;</a:t>
            </a:r>
            <a:endParaRPr lang="en-US" i="1" dirty="0">
              <a:solidFill>
                <a:schemeClr val="accent6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Whenever the cache is accessed, the matching </a:t>
            </a:r>
            <a:r>
              <a:rPr lang="en-US" i="1" dirty="0">
                <a:solidFill>
                  <a:schemeClr val="accent5"/>
                </a:solidFill>
              </a:rPr>
              <a:t>std::</a:t>
            </a:r>
            <a:r>
              <a:rPr lang="en-US" i="1" dirty="0" err="1">
                <a:solidFill>
                  <a:schemeClr val="accent5"/>
                </a:solidFill>
              </a:rPr>
              <a:t>weak_ptr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is attempted to be lock()ed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If successful, return the </a:t>
            </a:r>
            <a:r>
              <a:rPr lang="en-US" i="1" dirty="0">
                <a:solidFill>
                  <a:schemeClr val="accent4"/>
                </a:solidFill>
              </a:rPr>
              <a:t>std::</a:t>
            </a:r>
            <a:r>
              <a:rPr lang="en-US" i="1" dirty="0" err="1">
                <a:solidFill>
                  <a:schemeClr val="accent4"/>
                </a:solidFill>
              </a:rPr>
              <a:t>shared_ptr</a:t>
            </a:r>
            <a:endParaRPr lang="en-US" i="1" dirty="0">
              <a:solidFill>
                <a:schemeClr val="accent4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Else, load the entry with the up-to-date </a:t>
            </a:r>
            <a:r>
              <a:rPr lang="en-US" i="1" dirty="0">
                <a:solidFill>
                  <a:srgbClr val="7030A0"/>
                </a:solidFill>
              </a:rPr>
              <a:t>std::</a:t>
            </a:r>
            <a:r>
              <a:rPr lang="en-US" i="1" dirty="0" err="1">
                <a:solidFill>
                  <a:srgbClr val="7030A0"/>
                </a:solidFill>
              </a:rPr>
              <a:t>shared_ptr</a:t>
            </a:r>
            <a:r>
              <a:rPr lang="en-US" dirty="0">
                <a:solidFill>
                  <a:srgbClr val="7030A0"/>
                </a:solidFill>
              </a:rPr>
              <a:t>, and return it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200" dirty="0">
                <a:solidFill>
                  <a:schemeClr val="accent6"/>
                </a:solidFill>
              </a:rPr>
              <a:t>std::</a:t>
            </a:r>
            <a:r>
              <a:rPr lang="en-US" sz="2200" dirty="0" err="1" smtClean="0">
                <a:solidFill>
                  <a:schemeClr val="accent6"/>
                </a:solidFill>
              </a:rPr>
              <a:t>unordered_map</a:t>
            </a:r>
            <a:r>
              <a:rPr lang="en-US" sz="2200" dirty="0" smtClean="0">
                <a:solidFill>
                  <a:schemeClr val="accent6"/>
                </a:solidFill>
              </a:rPr>
              <a:t>&lt;</a:t>
            </a:r>
            <a:r>
              <a:rPr lang="en-US" sz="2200" dirty="0" err="1" smtClean="0">
                <a:solidFill>
                  <a:schemeClr val="accent6"/>
                </a:solidFill>
              </a:rPr>
              <a:t>id_t</a:t>
            </a:r>
            <a:r>
              <a:rPr lang="en-US" sz="2200" dirty="0">
                <a:solidFill>
                  <a:schemeClr val="accent6"/>
                </a:solidFill>
              </a:rPr>
              <a:t>, std::</a:t>
            </a:r>
            <a:r>
              <a:rPr lang="en-US" sz="2200" dirty="0" err="1" smtClean="0">
                <a:solidFill>
                  <a:schemeClr val="accent6"/>
                </a:solidFill>
              </a:rPr>
              <a:t>weak_ptr</a:t>
            </a:r>
            <a:r>
              <a:rPr lang="en-US" sz="2200" dirty="0" smtClean="0">
                <a:solidFill>
                  <a:schemeClr val="accent6"/>
                </a:solidFill>
              </a:rPr>
              <a:t>&lt;T&gt;&gt; </a:t>
            </a:r>
            <a:r>
              <a:rPr lang="en-US" sz="2200" dirty="0">
                <a:solidFill>
                  <a:schemeClr val="accent6"/>
                </a:solidFill>
              </a:rPr>
              <a:t>cache;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chemeClr val="accent5"/>
                </a:solidFill>
              </a:rPr>
              <a:t>auto obj = cache[id].lock();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chemeClr val="accent4"/>
                </a:solidFill>
              </a:rPr>
              <a:t>If (obj)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chemeClr val="accent4"/>
                </a:solidFill>
              </a:rPr>
              <a:t>    return obj;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chemeClr val="accent4"/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7030A0"/>
                </a:solidFill>
              </a:rPr>
              <a:t>return (cache[id] = </a:t>
            </a:r>
            <a:r>
              <a:rPr lang="en-US" sz="2200" dirty="0" err="1">
                <a:solidFill>
                  <a:srgbClr val="7030A0"/>
                </a:solidFill>
              </a:rPr>
              <a:t>load_object</a:t>
            </a:r>
            <a:r>
              <a:rPr lang="en-US" sz="2200" dirty="0">
                <a:solidFill>
                  <a:srgbClr val="7030A0"/>
                </a:solidFill>
              </a:rPr>
              <a:t>(id));</a:t>
            </a:r>
            <a:endParaRPr lang="en-US" sz="2200" dirty="0">
              <a:solidFill>
                <a:schemeClr val="accent4"/>
              </a:solidFill>
            </a:endParaRPr>
          </a:p>
        </p:txBody>
      </p:sp>
      <p:sp>
        <p:nvSpPr>
          <p:cNvPr id="600" name="An object">
            <a:extLst>
              <a:ext uri="{FF2B5EF4-FFF2-40B4-BE49-F238E27FC236}">
                <a16:creationId xmlns:a16="http://schemas.microsoft.com/office/drawing/2014/main" id="{C81B020B-4D85-4C4E-9883-B1579CA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7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safety implementation concerns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78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n object">
            <a:extLst>
              <a:ext uri="{FF2B5EF4-FFF2-40B4-BE49-F238E27FC236}">
                <a16:creationId xmlns:a16="http://schemas.microsoft.com/office/drawing/2014/main" id="{3098A0E9-1433-4F78-8768-FDB0E1BF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Thread safety</a:t>
            </a:r>
            <a:endParaRPr lang="he-IL" dirty="0"/>
          </a:p>
        </p:txBody>
      </p:sp>
      <p:sp>
        <p:nvSpPr>
          <p:cNvPr id="406" name="An object">
            <a:extLst>
              <a:ext uri="{FF2B5EF4-FFF2-40B4-BE49-F238E27FC236}">
                <a16:creationId xmlns:a16="http://schemas.microsoft.com/office/drawing/2014/main" id="{80431227-6ECC-4D99-A1D3-D3E19567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Let’s </a:t>
            </a:r>
            <a:r>
              <a:rPr lang="en-US" dirty="0"/>
              <a:t>go back to our simple </a:t>
            </a:r>
            <a:r>
              <a:rPr lang="en-US" i="1" dirty="0" err="1"/>
              <a:t>control_block</a:t>
            </a:r>
            <a:r>
              <a:rPr lang="en-US" dirty="0"/>
              <a:t> (No </a:t>
            </a:r>
            <a:r>
              <a:rPr lang="en-US" dirty="0" err="1"/>
              <a:t>deleter</a:t>
            </a:r>
            <a:r>
              <a:rPr lang="en-US" dirty="0"/>
              <a:t> or allocator)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T</a:t>
            </a:r>
            <a:r>
              <a:rPr lang="en-US" dirty="0">
                <a:solidFill>
                  <a:srgbClr val="0070C0"/>
                </a:solidFill>
              </a:rPr>
              <a:t>*   </a:t>
            </a:r>
            <a:r>
              <a:rPr lang="en-US" dirty="0" err="1">
                <a:solidFill>
                  <a:srgbClr val="0070C0"/>
                </a:solidFill>
              </a:rPr>
              <a:t>m_obj_ptr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uint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uint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m_weak_count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};</a:t>
            </a:r>
            <a:endParaRPr lang="en-US" dirty="0">
              <a:solidFill>
                <a:srgbClr val="0070C0"/>
              </a:solidFill>
            </a:endParaRPr>
          </a:p>
          <a:p>
            <a:pPr algn="l" rtl="0"/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 err="1"/>
              <a:t>m_strong_count</a:t>
            </a:r>
            <a:r>
              <a:rPr lang="en-US" dirty="0"/>
              <a:t> holds the number of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pointing to it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 err="1"/>
              <a:t>m_weak_count</a:t>
            </a:r>
            <a:r>
              <a:rPr lang="en-US" dirty="0"/>
              <a:t> holds the number of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dirty="0"/>
              <a:t> pointing to it</a:t>
            </a:r>
            <a:endParaRPr lang="he-IL" dirty="0"/>
          </a:p>
        </p:txBody>
      </p:sp>
      <p:sp>
        <p:nvSpPr>
          <p:cNvPr id="564" name="An object">
            <a:extLst>
              <a:ext uri="{FF2B5EF4-FFF2-40B4-BE49-F238E27FC236}">
                <a16:creationId xmlns:a16="http://schemas.microsoft.com/office/drawing/2014/main" id="{EFA5D2D7-35F1-41CE-96EE-40C9BA99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37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n object">
            <a:extLst>
              <a:ext uri="{FF2B5EF4-FFF2-40B4-BE49-F238E27FC236}">
                <a16:creationId xmlns:a16="http://schemas.microsoft.com/office/drawing/2014/main" id="{E6E9CD0C-3374-4954-B85E-3CCB478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05" name="An object">
            <a:extLst>
              <a:ext uri="{FF2B5EF4-FFF2-40B4-BE49-F238E27FC236}">
                <a16:creationId xmlns:a16="http://schemas.microsoft.com/office/drawing/2014/main" id="{AF4356F2-0DCB-4717-BC65-9276C473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Accessing the control block from multiple threads must be thread-safe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Copying the same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from multiple threads must not result in a race condition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refcounts</a:t>
            </a:r>
            <a:r>
              <a:rPr lang="en-US" dirty="0"/>
              <a:t> must be </a:t>
            </a:r>
            <a:r>
              <a:rPr lang="en-US" b="1" dirty="0">
                <a:solidFill>
                  <a:srgbClr val="FF0000"/>
                </a:solidFill>
              </a:rPr>
              <a:t>atomic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T*                           </a:t>
            </a:r>
            <a:r>
              <a:rPr lang="en-US" dirty="0" err="1">
                <a:solidFill>
                  <a:srgbClr val="0070C0"/>
                </a:solidFill>
              </a:rPr>
              <a:t>m_obj_ptr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std::</a:t>
            </a:r>
            <a:r>
              <a:rPr lang="en-US" dirty="0" smtClean="0">
                <a:solidFill>
                  <a:srgbClr val="FF0000"/>
                </a:solidFill>
              </a:rPr>
              <a:t>atomic&lt;</a:t>
            </a:r>
            <a:r>
              <a:rPr lang="en-US" dirty="0" err="1" smtClean="0">
                <a:solidFill>
                  <a:srgbClr val="FF0000"/>
                </a:solidFill>
              </a:rPr>
              <a:t>uint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std::</a:t>
            </a:r>
            <a:r>
              <a:rPr lang="en-US" dirty="0" smtClean="0">
                <a:solidFill>
                  <a:srgbClr val="FF0000"/>
                </a:solidFill>
              </a:rPr>
              <a:t>atomic&lt;</a:t>
            </a:r>
            <a:r>
              <a:rPr lang="en-US" dirty="0" err="1" smtClean="0">
                <a:solidFill>
                  <a:srgbClr val="FF0000"/>
                </a:solidFill>
              </a:rPr>
              <a:t>uint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m_weak_count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};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63" name="An object">
            <a:extLst>
              <a:ext uri="{FF2B5EF4-FFF2-40B4-BE49-F238E27FC236}">
                <a16:creationId xmlns:a16="http://schemas.microsoft.com/office/drawing/2014/main" id="{6C37459F-0BFF-4E96-AAA3-4ABA0A1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05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n object">
            <a:extLst>
              <a:ext uri="{FF2B5EF4-FFF2-40B4-BE49-F238E27FC236}">
                <a16:creationId xmlns:a16="http://schemas.microsoft.com/office/drawing/2014/main" id="{F18B642E-1096-423C-B4F3-488BDD96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04" name="An object">
            <a:extLst>
              <a:ext uri="{FF2B5EF4-FFF2-40B4-BE49-F238E27FC236}">
                <a16:creationId xmlns:a16="http://schemas.microsoft.com/office/drawing/2014/main" id="{B5214010-60B5-4499-9FE0-DF3A84E4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int </a:t>
            </a:r>
            <a:r>
              <a:rPr lang="en-US" sz="1600" dirty="0" err="1">
                <a:solidFill>
                  <a:srgbClr val="0070C0"/>
                </a:solidFill>
              </a:rPr>
              <a:t>g_var</a:t>
            </a:r>
            <a:r>
              <a:rPr lang="en-US" sz="1600" dirty="0">
                <a:solidFill>
                  <a:srgbClr val="0070C0"/>
                </a:solidFill>
              </a:rPr>
              <a:t> {0};</a:t>
            </a:r>
            <a:endParaRPr lang="en-US" sz="1600" i="1" dirty="0"/>
          </a:p>
          <a:p>
            <a:pPr marL="0" indent="0" algn="l" rtl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void </a:t>
            </a:r>
            <a:r>
              <a:rPr lang="en-US" sz="1600" dirty="0" err="1">
                <a:solidFill>
                  <a:srgbClr val="0070C0"/>
                </a:solidFill>
              </a:rPr>
              <a:t>thread_run</a:t>
            </a:r>
            <a:r>
              <a:rPr lang="en-US" sz="1600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    for (int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= 0;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&lt; </a:t>
            </a:r>
            <a:r>
              <a:rPr lang="en-US" sz="1600" dirty="0">
                <a:solidFill>
                  <a:srgbClr val="0070C0"/>
                </a:solidFill>
              </a:rPr>
              <a:t>1000; ++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        ++</a:t>
            </a:r>
            <a:r>
              <a:rPr lang="en-US" sz="1600" dirty="0" err="1">
                <a:solidFill>
                  <a:srgbClr val="0070C0"/>
                </a:solidFill>
              </a:rPr>
              <a:t>g_var</a:t>
            </a:r>
            <a:r>
              <a:rPr lang="en-US" sz="1600" dirty="0">
                <a:solidFill>
                  <a:srgbClr val="0070C0"/>
                </a:solidFill>
              </a:rPr>
              <a:t>;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a single thread runs </a:t>
            </a:r>
            <a:r>
              <a:rPr lang="en-US" i="1" dirty="0" err="1"/>
              <a:t>thread_run</a:t>
            </a:r>
            <a:r>
              <a:rPr lang="en-US" i="1" dirty="0"/>
              <a:t>()</a:t>
            </a:r>
            <a:r>
              <a:rPr lang="en-US" dirty="0"/>
              <a:t>, then </a:t>
            </a:r>
            <a:r>
              <a:rPr lang="en-US" i="1" dirty="0" err="1"/>
              <a:t>g_var</a:t>
            </a:r>
            <a:r>
              <a:rPr lang="en-US" dirty="0"/>
              <a:t> will equal 1000 at the end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more than one thread runs, </a:t>
            </a:r>
            <a:r>
              <a:rPr lang="en-US" i="1" dirty="0" err="1" smtClean="0"/>
              <a:t>g_var’s</a:t>
            </a:r>
            <a:r>
              <a:rPr lang="en-US" dirty="0" smtClean="0"/>
              <a:t> </a:t>
            </a:r>
            <a:r>
              <a:rPr lang="en-US" dirty="0"/>
              <a:t>value is </a:t>
            </a:r>
            <a:r>
              <a:rPr lang="en-US" b="1" dirty="0">
                <a:solidFill>
                  <a:srgbClr val="FF0000"/>
                </a:solidFill>
              </a:rPr>
              <a:t>undefined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62" name="An object">
            <a:extLst>
              <a:ext uri="{FF2B5EF4-FFF2-40B4-BE49-F238E27FC236}">
                <a16:creationId xmlns:a16="http://schemas.microsoft.com/office/drawing/2014/main" id="{D8CB078C-2698-43D1-9DC3-94B829A5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01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n object">
            <a:extLst>
              <a:ext uri="{FF2B5EF4-FFF2-40B4-BE49-F238E27FC236}">
                <a16:creationId xmlns:a16="http://schemas.microsoft.com/office/drawing/2014/main" id="{FABC6B03-DD8B-4F73-8EAA-360B97AB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/>
              <a:t>std::atomic</a:t>
            </a:r>
            <a:endParaRPr lang="he-IL" dirty="0"/>
          </a:p>
        </p:txBody>
      </p:sp>
      <p:sp>
        <p:nvSpPr>
          <p:cNvPr id="403" name="An object">
            <a:extLst>
              <a:ext uri="{FF2B5EF4-FFF2-40B4-BE49-F238E27FC236}">
                <a16:creationId xmlns:a16="http://schemas.microsoft.com/office/drawing/2014/main" id="{6A45E611-F85C-428A-9842-5DE9DD43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A template </a:t>
            </a:r>
            <a:r>
              <a:rPr lang="en-US" dirty="0"/>
              <a:t>class that wraps a type by uses atomic operations to access it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the CPU </a:t>
            </a:r>
            <a:r>
              <a:rPr lang="en-US" dirty="0" smtClean="0"/>
              <a:t>doesn’t </a:t>
            </a:r>
            <a:r>
              <a:rPr lang="en-US" dirty="0"/>
              <a:t>support atomic operations for this type, the implementation will uses a mutex (</a:t>
            </a:r>
            <a:r>
              <a:rPr lang="en-US" i="1" dirty="0"/>
              <a:t>std::atomic::</a:t>
            </a:r>
            <a:r>
              <a:rPr lang="en-US" i="1" dirty="0" err="1"/>
              <a:t>is_lock_free</a:t>
            </a:r>
            <a:r>
              <a:rPr lang="en-US" i="1" dirty="0"/>
              <a:t>()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std::</a:t>
            </a:r>
            <a:r>
              <a:rPr lang="en-US" sz="1600" dirty="0" smtClean="0">
                <a:solidFill>
                  <a:srgbClr val="FF0000"/>
                </a:solidFill>
              </a:rPr>
              <a:t>atomic&lt;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&gt;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g_var</a:t>
            </a:r>
            <a:r>
              <a:rPr lang="en-US" sz="1600" dirty="0">
                <a:solidFill>
                  <a:srgbClr val="0070C0"/>
                </a:solidFill>
              </a:rPr>
              <a:t> {0};</a:t>
            </a:r>
          </a:p>
          <a:p>
            <a:pPr marL="0" indent="0" algn="l" rtl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void </a:t>
            </a:r>
            <a:r>
              <a:rPr lang="en-US" sz="1600" dirty="0" err="1">
                <a:solidFill>
                  <a:srgbClr val="0070C0"/>
                </a:solidFill>
              </a:rPr>
              <a:t>thread_run</a:t>
            </a:r>
            <a:r>
              <a:rPr lang="en-US" sz="1600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    for (int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= 0;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&lt; </a:t>
            </a:r>
            <a:r>
              <a:rPr lang="en-US" sz="1600" dirty="0">
                <a:solidFill>
                  <a:srgbClr val="0070C0"/>
                </a:solidFill>
              </a:rPr>
              <a:t>1000; ++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        ++</a:t>
            </a:r>
            <a:r>
              <a:rPr lang="en-US" sz="1600" dirty="0" err="1">
                <a:solidFill>
                  <a:srgbClr val="0070C0"/>
                </a:solidFill>
              </a:rPr>
              <a:t>g_var</a:t>
            </a:r>
            <a:r>
              <a:rPr lang="en-US" sz="1600" dirty="0">
                <a:solidFill>
                  <a:srgbClr val="0070C0"/>
                </a:solidFill>
              </a:rPr>
              <a:t>;      </a:t>
            </a:r>
            <a:r>
              <a:rPr lang="en-US" sz="1600" i="1" dirty="0"/>
              <a:t>// Uses atomic operations of the CPU to increment the int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sz="19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a single thread runs </a:t>
            </a:r>
            <a:r>
              <a:rPr lang="en-US" i="1" dirty="0" err="1"/>
              <a:t>thread_run</a:t>
            </a:r>
            <a:r>
              <a:rPr lang="en-US" i="1" dirty="0"/>
              <a:t>()</a:t>
            </a:r>
            <a:r>
              <a:rPr lang="en-US" dirty="0"/>
              <a:t>, then </a:t>
            </a:r>
            <a:r>
              <a:rPr lang="en-US" i="1" dirty="0" err="1"/>
              <a:t>g_var</a:t>
            </a:r>
            <a:r>
              <a:rPr lang="en-US" dirty="0"/>
              <a:t> will equal 1000 at the end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more than one thread runs, </a:t>
            </a:r>
            <a:r>
              <a:rPr lang="en-US" i="1" dirty="0" err="1" smtClean="0"/>
              <a:t>g_var’s</a:t>
            </a:r>
            <a:r>
              <a:rPr lang="en-US" dirty="0" smtClean="0"/>
              <a:t> </a:t>
            </a:r>
            <a:r>
              <a:rPr lang="en-US" dirty="0"/>
              <a:t>value is </a:t>
            </a:r>
            <a:r>
              <a:rPr lang="en-US" b="1" dirty="0">
                <a:solidFill>
                  <a:srgbClr val="FF0000"/>
                </a:solidFill>
              </a:rPr>
              <a:t>#threads * 1000</a:t>
            </a:r>
            <a:endParaRPr lang="he-IL" b="1" dirty="0">
              <a:solidFill>
                <a:srgbClr val="FF0000"/>
              </a:solidFill>
            </a:endParaRPr>
          </a:p>
          <a:p>
            <a:pPr algn="l" rtl="0"/>
            <a:endParaRPr lang="he-IL" dirty="0"/>
          </a:p>
        </p:txBody>
      </p:sp>
      <p:sp>
        <p:nvSpPr>
          <p:cNvPr id="561" name="An object">
            <a:extLst>
              <a:ext uri="{FF2B5EF4-FFF2-40B4-BE49-F238E27FC236}">
                <a16:creationId xmlns:a16="http://schemas.microsoft.com/office/drawing/2014/main" id="{0C9936B3-D7B5-4C6E-81AB-93640380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7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n object">
            <a:extLst>
              <a:ext uri="{FF2B5EF4-FFF2-40B4-BE49-F238E27FC236}">
                <a16:creationId xmlns:a16="http://schemas.microsoft.com/office/drawing/2014/main" id="{EA8E5CFF-C65C-4AF2-B4C1-7BB6D6AE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02" name="An object">
            <a:extLst>
              <a:ext uri="{FF2B5EF4-FFF2-40B4-BE49-F238E27FC236}">
                <a16:creationId xmlns:a16="http://schemas.microsoft.com/office/drawing/2014/main" id="{D2CBAA17-7EA4-4E19-BA49-1DEC393F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template&lt;</a:t>
            </a:r>
            <a:r>
              <a:rPr lang="en-US" sz="1800" dirty="0" err="1" smtClean="0">
                <a:solidFill>
                  <a:srgbClr val="0070C0"/>
                </a:solidFill>
              </a:rPr>
              <a:t>typename</a:t>
            </a:r>
            <a:r>
              <a:rPr lang="en-US" sz="1800" dirty="0" smtClean="0">
                <a:solidFill>
                  <a:srgbClr val="0070C0"/>
                </a:solidFill>
              </a:rPr>
              <a:t> T&gt;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class </a:t>
            </a:r>
            <a:r>
              <a:rPr lang="en-US" sz="1800" dirty="0" err="1">
                <a:solidFill>
                  <a:srgbClr val="0070C0"/>
                </a:solidFill>
              </a:rPr>
              <a:t>control_block</a:t>
            </a:r>
            <a:r>
              <a:rPr lang="en-US" sz="18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T</a:t>
            </a:r>
            <a:r>
              <a:rPr lang="en-US" sz="1800" dirty="0">
                <a:solidFill>
                  <a:srgbClr val="0070C0"/>
                </a:solidFill>
              </a:rPr>
              <a:t>*                           </a:t>
            </a:r>
            <a:r>
              <a:rPr lang="en-US" sz="1800" dirty="0" err="1">
                <a:solidFill>
                  <a:srgbClr val="0070C0"/>
                </a:solidFill>
              </a:rPr>
              <a:t>m_obj_ptr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</a:t>
            </a:r>
            <a:r>
              <a:rPr lang="en-US" sz="1800" dirty="0" err="1" smtClean="0">
                <a:solidFill>
                  <a:srgbClr val="0070C0"/>
                </a:solidFill>
              </a:rPr>
              <a:t>std</a:t>
            </a:r>
            <a:r>
              <a:rPr lang="en-US" sz="1800" dirty="0">
                <a:solidFill>
                  <a:srgbClr val="0070C0"/>
                </a:solidFill>
              </a:rPr>
              <a:t>::</a:t>
            </a:r>
            <a:r>
              <a:rPr lang="en-US" sz="1800" dirty="0" smtClean="0">
                <a:solidFill>
                  <a:srgbClr val="0070C0"/>
                </a:solidFill>
              </a:rPr>
              <a:t>atomic&lt;</a:t>
            </a:r>
            <a:r>
              <a:rPr lang="en-US" sz="1800" dirty="0" err="1" smtClean="0">
                <a:solidFill>
                  <a:srgbClr val="0070C0"/>
                </a:solidFill>
              </a:rPr>
              <a:t>uint</a:t>
            </a:r>
            <a:r>
              <a:rPr lang="en-US" sz="1800" dirty="0" smtClean="0">
                <a:solidFill>
                  <a:srgbClr val="0070C0"/>
                </a:solidFill>
              </a:rPr>
              <a:t>&gt; </a:t>
            </a:r>
            <a:r>
              <a:rPr lang="en-US" sz="1800" dirty="0" err="1">
                <a:solidFill>
                  <a:srgbClr val="0070C0"/>
                </a:solidFill>
              </a:rPr>
              <a:t>m_strong_count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</a:t>
            </a:r>
            <a:r>
              <a:rPr lang="en-US" sz="1800" dirty="0" err="1" smtClean="0">
                <a:solidFill>
                  <a:srgbClr val="0070C0"/>
                </a:solidFill>
              </a:rPr>
              <a:t>std</a:t>
            </a:r>
            <a:r>
              <a:rPr lang="en-US" sz="1800" dirty="0">
                <a:solidFill>
                  <a:srgbClr val="0070C0"/>
                </a:solidFill>
              </a:rPr>
              <a:t>::</a:t>
            </a:r>
            <a:r>
              <a:rPr lang="en-US" sz="1800" dirty="0" smtClean="0">
                <a:solidFill>
                  <a:srgbClr val="0070C0"/>
                </a:solidFill>
              </a:rPr>
              <a:t>atomic&lt;</a:t>
            </a:r>
            <a:r>
              <a:rPr lang="en-US" sz="1800" dirty="0" err="1" smtClean="0">
                <a:solidFill>
                  <a:srgbClr val="0070C0"/>
                </a:solidFill>
              </a:rPr>
              <a:t>uint</a:t>
            </a:r>
            <a:r>
              <a:rPr lang="en-US" sz="1800" dirty="0" smtClean="0">
                <a:solidFill>
                  <a:srgbClr val="0070C0"/>
                </a:solidFill>
              </a:rPr>
              <a:t>&gt; </a:t>
            </a:r>
            <a:r>
              <a:rPr lang="en-US" sz="1800" dirty="0" err="1">
                <a:solidFill>
                  <a:srgbClr val="0070C0"/>
                </a:solidFill>
              </a:rPr>
              <a:t>m_weak_count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};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When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is destroyed: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Decrement the strong count</a:t>
            </a:r>
          </a:p>
          <a:p>
            <a:pPr lvl="2" algn="l" rtl="0"/>
            <a:r>
              <a:rPr lang="en-US" dirty="0"/>
              <a:t>If it reached 0, the managed object is destructed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Check the weak count</a:t>
            </a:r>
          </a:p>
          <a:p>
            <a:pPr lvl="2" algn="l" rtl="0"/>
            <a:r>
              <a:rPr lang="en-US" dirty="0"/>
              <a:t>If </a:t>
            </a:r>
            <a:r>
              <a:rPr lang="en-US" dirty="0" smtClean="0"/>
              <a:t>it’s </a:t>
            </a:r>
            <a:r>
              <a:rPr lang="en-US" dirty="0"/>
              <a:t>0 as well, destroy the control block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When a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dirty="0"/>
              <a:t> is destroyed: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Decrement the weak count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If it reached 0, check the strong count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smtClean="0"/>
              <a:t>it’s </a:t>
            </a:r>
            <a:r>
              <a:rPr lang="en-US" dirty="0"/>
              <a:t>0 as well, destroy the control block</a:t>
            </a:r>
          </a:p>
          <a:p>
            <a:pPr algn="l" rtl="0"/>
            <a:endParaRPr lang="he-IL" dirty="0"/>
          </a:p>
        </p:txBody>
      </p:sp>
      <p:sp>
        <p:nvSpPr>
          <p:cNvPr id="560" name="An object">
            <a:extLst>
              <a:ext uri="{FF2B5EF4-FFF2-40B4-BE49-F238E27FC236}">
                <a16:creationId xmlns:a16="http://schemas.microsoft.com/office/drawing/2014/main" id="{9EE074BB-8BB8-4F27-8284-71F5BCD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02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n object">
            <a:extLst>
              <a:ext uri="{FF2B5EF4-FFF2-40B4-BE49-F238E27FC236}">
                <a16:creationId xmlns:a16="http://schemas.microsoft.com/office/drawing/2014/main" id="{4CAA3B3D-10DF-4690-836B-57030F06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01" name="An object">
            <a:extLst>
              <a:ext uri="{FF2B5EF4-FFF2-40B4-BE49-F238E27FC236}">
                <a16:creationId xmlns:a16="http://schemas.microsoft.com/office/drawing/2014/main" id="{09B0349B-809B-46C3-92B0-15AD1DF7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void </a:t>
            </a:r>
            <a:r>
              <a:rPr lang="en-US" dirty="0" err="1">
                <a:solidFill>
                  <a:srgbClr val="0070C0"/>
                </a:solidFill>
              </a:rPr>
              <a:t>strong_release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if (0 == --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err="1">
                <a:solidFill>
                  <a:srgbClr val="0070C0"/>
                </a:solidFill>
              </a:rPr>
              <a:t>destroy_object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    if (0 == </a:t>
            </a:r>
            <a:r>
              <a:rPr lang="en-US" dirty="0" err="1">
                <a:solidFill>
                  <a:srgbClr val="0070C0"/>
                </a:solidFill>
              </a:rPr>
              <a:t>m_weak_count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        </a:t>
            </a:r>
            <a:r>
              <a:rPr lang="en-US" dirty="0" err="1">
                <a:solidFill>
                  <a:srgbClr val="0070C0"/>
                </a:solidFill>
              </a:rPr>
              <a:t>destroy_control_block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559" name="An object">
            <a:extLst>
              <a:ext uri="{FF2B5EF4-FFF2-40B4-BE49-F238E27FC236}">
                <a16:creationId xmlns:a16="http://schemas.microsoft.com/office/drawing/2014/main" id="{2C70F8B8-36C0-49A7-94E9-D88BDA8F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63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n object">
            <a:extLst>
              <a:ext uri="{FF2B5EF4-FFF2-40B4-BE49-F238E27FC236}">
                <a16:creationId xmlns:a16="http://schemas.microsoft.com/office/drawing/2014/main" id="{4CAA3B3D-10DF-4690-836B-57030F06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00" name="An object">
            <a:extLst>
              <a:ext uri="{FF2B5EF4-FFF2-40B4-BE49-F238E27FC236}">
                <a16:creationId xmlns:a16="http://schemas.microsoft.com/office/drawing/2014/main" id="{09B0349B-809B-46C3-92B0-15AD1DF7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void </a:t>
            </a:r>
            <a:r>
              <a:rPr lang="en-US" dirty="0" err="1">
                <a:solidFill>
                  <a:srgbClr val="0070C0"/>
                </a:solidFill>
              </a:rPr>
              <a:t>weak_release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if ((0 == --</a:t>
            </a:r>
            <a:r>
              <a:rPr lang="en-US" dirty="0" err="1">
                <a:solidFill>
                  <a:srgbClr val="0070C0"/>
                </a:solidFill>
              </a:rPr>
              <a:t>m_weak_count</a:t>
            </a:r>
            <a:r>
              <a:rPr lang="en-US" dirty="0">
                <a:solidFill>
                  <a:srgbClr val="0070C0"/>
                </a:solidFill>
              </a:rPr>
              <a:t>) &amp;&amp; (0 == 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))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err="1">
                <a:solidFill>
                  <a:srgbClr val="0070C0"/>
                </a:solidFill>
              </a:rPr>
              <a:t>destroy_control_block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558" name="An object">
            <a:extLst>
              <a:ext uri="{FF2B5EF4-FFF2-40B4-BE49-F238E27FC236}">
                <a16:creationId xmlns:a16="http://schemas.microsoft.com/office/drawing/2014/main" id="{C6F066B6-295B-44CB-ACF2-EB9C3E0DD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3836431"/>
            <a:ext cx="4665306" cy="2913711"/>
          </a:xfrm>
          <a:prstGeom prst="rect">
            <a:avLst/>
          </a:prstGeom>
        </p:spPr>
      </p:pic>
      <p:sp>
        <p:nvSpPr>
          <p:cNvPr id="686" name="An object">
            <a:extLst>
              <a:ext uri="{FF2B5EF4-FFF2-40B4-BE49-F238E27FC236}">
                <a16:creationId xmlns:a16="http://schemas.microsoft.com/office/drawing/2014/main" id="{52C4B0E1-10A3-4E78-B54C-4F378BA3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92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n object">
            <a:extLst>
              <a:ext uri="{FF2B5EF4-FFF2-40B4-BE49-F238E27FC236}">
                <a16:creationId xmlns:a16="http://schemas.microsoft.com/office/drawing/2014/main" id="{F2C8F050-5871-4A7E-8F6E-7F07DA3C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99" name="An object">
            <a:extLst>
              <a:ext uri="{FF2B5EF4-FFF2-40B4-BE49-F238E27FC236}">
                <a16:creationId xmlns:a16="http://schemas.microsoft.com/office/drawing/2014/main" id="{B0B17CA1-3A6B-4119-8625-2798F802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void </a:t>
            </a:r>
            <a:r>
              <a:rPr lang="en-US" sz="2200" dirty="0" err="1">
                <a:solidFill>
                  <a:srgbClr val="0070C0"/>
                </a:solidFill>
              </a:rPr>
              <a:t>weak_release</a:t>
            </a:r>
            <a:r>
              <a:rPr lang="en-US" sz="2200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if ((0 == --</a:t>
            </a:r>
            <a:r>
              <a:rPr lang="en-US" sz="2200" dirty="0" err="1">
                <a:solidFill>
                  <a:srgbClr val="0070C0"/>
                </a:solidFill>
              </a:rPr>
              <a:t>m_weak_count</a:t>
            </a:r>
            <a:r>
              <a:rPr lang="en-US" sz="2200" dirty="0">
                <a:solidFill>
                  <a:srgbClr val="0070C0"/>
                </a:solidFill>
              </a:rPr>
              <a:t>) &amp;&amp; (0 == </a:t>
            </a:r>
            <a:r>
              <a:rPr lang="en-US" sz="2200" dirty="0" err="1">
                <a:solidFill>
                  <a:srgbClr val="0070C0"/>
                </a:solidFill>
              </a:rPr>
              <a:t>m_strong_count</a:t>
            </a:r>
            <a:r>
              <a:rPr lang="en-US" sz="2200" dirty="0">
                <a:solidFill>
                  <a:srgbClr val="0070C0"/>
                </a:solidFill>
              </a:rPr>
              <a:t>))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 </a:t>
            </a:r>
            <a:r>
              <a:rPr lang="en-US" sz="2200" dirty="0" err="1">
                <a:solidFill>
                  <a:srgbClr val="0070C0"/>
                </a:solidFill>
              </a:rPr>
              <a:t>destroy_control_block</a:t>
            </a:r>
            <a:r>
              <a:rPr lang="en-US" sz="2200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/>
              <a:t>strong count: </a:t>
            </a:r>
            <a:r>
              <a:rPr lang="en-US" dirty="0">
                <a:solidFill>
                  <a:schemeClr val="bg1"/>
                </a:solidFill>
              </a:rPr>
              <a:t>1  1  1  0</a:t>
            </a:r>
          </a:p>
          <a:p>
            <a:pPr marL="0" indent="0" algn="l" rtl="0">
              <a:buNone/>
            </a:pPr>
            <a:r>
              <a:rPr lang="en-US" dirty="0"/>
              <a:t>weak count:   </a:t>
            </a:r>
            <a:r>
              <a:rPr lang="en-US" dirty="0">
                <a:solidFill>
                  <a:schemeClr val="bg1"/>
                </a:solidFill>
              </a:rPr>
              <a:t>1  0  1  1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57" name="An object">
            <a:extLst>
              <a:ext uri="{FF2B5EF4-FFF2-40B4-BE49-F238E27FC236}">
                <a16:creationId xmlns:a16="http://schemas.microsoft.com/office/drawing/2014/main" id="{4D224743-D47A-434D-9F6D-74C3CB0E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128</a:t>
            </a:fld>
            <a:endParaRPr lang="he-IL"/>
          </a:p>
        </p:txBody>
      </p:sp>
      <p:graphicFrame>
        <p:nvGraphicFramePr>
          <p:cNvPr id="685" name="An object">
            <a:extLst>
              <a:ext uri="{FF2B5EF4-FFF2-40B4-BE49-F238E27FC236}">
                <a16:creationId xmlns:a16="http://schemas.microsoft.com/office/drawing/2014/main" id="{159D5892-EA90-4574-BC6B-87C79AA84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210811"/>
              </p:ext>
            </p:extLst>
          </p:nvPr>
        </p:nvGraphicFramePr>
        <p:xfrm>
          <a:off x="4978400" y="2759392"/>
          <a:ext cx="6090920" cy="3779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298615273"/>
                    </a:ext>
                  </a:extLst>
                </a:gridCol>
                <a:gridCol w="3045460">
                  <a:extLst>
                    <a:ext uri="{9D8B030D-6E8A-4147-A177-3AD203B41FA5}">
                      <a16:colId xmlns:a16="http://schemas.microsoft.com/office/drawing/2014/main" val="2407185652"/>
                    </a:ext>
                  </a:extLst>
                </a:gridCol>
              </a:tblGrid>
              <a:tr h="3167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Thread 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Thread 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108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std::</a:t>
                      </a:r>
                      <a:r>
                        <a:rPr lang="en-US" dirty="0" err="1" smtClean="0"/>
                        <a:t>shared_ptr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 </a:t>
                      </a:r>
                      <a:r>
                        <a:rPr lang="en-US" dirty="0"/>
                        <a:t>s1;</a:t>
                      </a:r>
                    </a:p>
                    <a:p>
                      <a:pPr algn="ctr" rtl="0"/>
                      <a:r>
                        <a:rPr lang="en-US" dirty="0"/>
                        <a:t>std::</a:t>
                      </a:r>
                      <a:r>
                        <a:rPr lang="en-US" dirty="0" err="1" smtClean="0"/>
                        <a:t>weak_ptr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 </a:t>
                      </a:r>
                      <a:r>
                        <a:rPr lang="en-US" dirty="0"/>
                        <a:t>w1 = s1;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244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~w1 </a:t>
                      </a:r>
                      <a:r>
                        <a:rPr lang="en-US" dirty="0" smtClean="0"/>
                        <a:t>&gt; … -&gt; </a:t>
                      </a:r>
                      <a:r>
                        <a:rPr lang="en-US" dirty="0" err="1"/>
                        <a:t>weak_release</a:t>
                      </a:r>
                      <a:r>
                        <a:rPr lang="en-US" dirty="0"/>
                        <a:t>()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13903"/>
                  </a:ext>
                </a:extLst>
              </a:tr>
              <a:tr h="51163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--</a:t>
                      </a:r>
                      <a:r>
                        <a:rPr lang="en-US" dirty="0" err="1"/>
                        <a:t>m_weak_count</a:t>
                      </a:r>
                      <a:endParaRPr lang="en-US" dirty="0"/>
                    </a:p>
                    <a:p>
                      <a:pPr algn="ctr" rtl="0"/>
                      <a:r>
                        <a:rPr lang="en-US" dirty="0" smtClean="0"/>
                        <a:t>-&gt; 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1788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std::</a:t>
                      </a:r>
                      <a:r>
                        <a:rPr lang="en-US" dirty="0" err="1" smtClean="0"/>
                        <a:t>weak_ptr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 w2 </a:t>
                      </a:r>
                      <a:r>
                        <a:rPr lang="en-US" dirty="0"/>
                        <a:t>= s1;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53950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~s1;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94969"/>
                  </a:ext>
                </a:extLst>
              </a:tr>
              <a:tr h="511639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 == </a:t>
                      </a:r>
                      <a:r>
                        <a:rPr lang="en-US" dirty="0" err="1"/>
                        <a:t>m_strong_count</a:t>
                      </a:r>
                      <a:endParaRPr lang="en-US" dirty="0"/>
                    </a:p>
                    <a:p>
                      <a:pPr algn="ctr" rtl="0"/>
                      <a:r>
                        <a:rPr lang="en-US" dirty="0" smtClean="0"/>
                        <a:t>-&gt; true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64743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destroy_control_block</a:t>
                      </a:r>
                      <a:r>
                        <a:rPr lang="en-US" dirty="0"/>
                        <a:t>()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20989"/>
                  </a:ext>
                </a:extLst>
              </a:tr>
            </a:tbl>
          </a:graphicData>
        </a:graphic>
      </p:graphicFrame>
      <p:sp>
        <p:nvSpPr>
          <p:cNvPr id="721" name="An object">
            <a:extLst>
              <a:ext uri="{FF2B5EF4-FFF2-40B4-BE49-F238E27FC236}">
                <a16:creationId xmlns:a16="http://schemas.microsoft.com/office/drawing/2014/main" id="{D799B569-EC76-42A2-8303-5E5A5E4B3EC7}"/>
              </a:ext>
            </a:extLst>
          </p:cNvPr>
          <p:cNvSpPr txBox="1"/>
          <p:nvPr/>
        </p:nvSpPr>
        <p:spPr>
          <a:xfrm>
            <a:off x="3180080" y="4937760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48" name="An object">
            <a:extLst>
              <a:ext uri="{FF2B5EF4-FFF2-40B4-BE49-F238E27FC236}">
                <a16:creationId xmlns:a16="http://schemas.microsoft.com/office/drawing/2014/main" id="{985AA9B6-2C6D-4397-AA3A-7F192056B82B}"/>
              </a:ext>
            </a:extLst>
          </p:cNvPr>
          <p:cNvSpPr txBox="1"/>
          <p:nvPr/>
        </p:nvSpPr>
        <p:spPr>
          <a:xfrm>
            <a:off x="3525520" y="4937760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60" name="An object">
            <a:extLst>
              <a:ext uri="{FF2B5EF4-FFF2-40B4-BE49-F238E27FC236}">
                <a16:creationId xmlns:a16="http://schemas.microsoft.com/office/drawing/2014/main" id="{5EE216C8-7A37-42BF-8230-0DF7383F7343}"/>
              </a:ext>
            </a:extLst>
          </p:cNvPr>
          <p:cNvSpPr txBox="1"/>
          <p:nvPr/>
        </p:nvSpPr>
        <p:spPr>
          <a:xfrm>
            <a:off x="2834640" y="4937760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69" name="An object">
            <a:extLst>
              <a:ext uri="{FF2B5EF4-FFF2-40B4-BE49-F238E27FC236}">
                <a16:creationId xmlns:a16="http://schemas.microsoft.com/office/drawing/2014/main" id="{692B464F-62E6-4D9D-A11B-FF7006ECF3B2}"/>
              </a:ext>
            </a:extLst>
          </p:cNvPr>
          <p:cNvSpPr txBox="1"/>
          <p:nvPr/>
        </p:nvSpPr>
        <p:spPr>
          <a:xfrm>
            <a:off x="2844800" y="5460980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95" name="An object">
            <a:extLst>
              <a:ext uri="{FF2B5EF4-FFF2-40B4-BE49-F238E27FC236}">
                <a16:creationId xmlns:a16="http://schemas.microsoft.com/office/drawing/2014/main" id="{7DA539DF-FB05-4068-B429-A2ED2CF704C0}"/>
              </a:ext>
            </a:extLst>
          </p:cNvPr>
          <p:cNvSpPr txBox="1"/>
          <p:nvPr/>
        </p:nvSpPr>
        <p:spPr>
          <a:xfrm>
            <a:off x="3525520" y="5461507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800" name="An object">
            <a:extLst>
              <a:ext uri="{FF2B5EF4-FFF2-40B4-BE49-F238E27FC236}">
                <a16:creationId xmlns:a16="http://schemas.microsoft.com/office/drawing/2014/main" id="{501E6383-9F45-482D-8665-80EFC0D5D522}"/>
              </a:ext>
            </a:extLst>
          </p:cNvPr>
          <p:cNvSpPr txBox="1"/>
          <p:nvPr/>
        </p:nvSpPr>
        <p:spPr>
          <a:xfrm>
            <a:off x="3870960" y="5461051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804" name="An object">
            <a:extLst>
              <a:ext uri="{FF2B5EF4-FFF2-40B4-BE49-F238E27FC236}">
                <a16:creationId xmlns:a16="http://schemas.microsoft.com/office/drawing/2014/main" id="{6BF92BCF-43D3-44FE-9ED2-F345E7CD2803}"/>
              </a:ext>
            </a:extLst>
          </p:cNvPr>
          <p:cNvSpPr txBox="1"/>
          <p:nvPr/>
        </p:nvSpPr>
        <p:spPr>
          <a:xfrm>
            <a:off x="3860800" y="4947393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808" name="An object">
            <a:extLst>
              <a:ext uri="{FF2B5EF4-FFF2-40B4-BE49-F238E27FC236}">
                <a16:creationId xmlns:a16="http://schemas.microsoft.com/office/drawing/2014/main" id="{CD80C8F1-0C0C-4675-970C-43E56CDD5637}"/>
              </a:ext>
            </a:extLst>
          </p:cNvPr>
          <p:cNvSpPr txBox="1"/>
          <p:nvPr/>
        </p:nvSpPr>
        <p:spPr>
          <a:xfrm>
            <a:off x="3180080" y="5460305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89" name="An object">
            <a:extLst>
              <a:ext uri="{FF2B5EF4-FFF2-40B4-BE49-F238E27FC236}">
                <a16:creationId xmlns:a16="http://schemas.microsoft.com/office/drawing/2014/main" id="{5185D0F4-511B-4DBC-B5C4-D3398CD3915C}"/>
              </a:ext>
            </a:extLst>
          </p:cNvPr>
          <p:cNvSpPr/>
          <p:nvPr/>
        </p:nvSpPr>
        <p:spPr>
          <a:xfrm>
            <a:off x="4962525" y="3795077"/>
            <a:ext cx="6115050" cy="35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12" name="An object">
            <a:extLst>
              <a:ext uri="{FF2B5EF4-FFF2-40B4-BE49-F238E27FC236}">
                <a16:creationId xmlns:a16="http://schemas.microsoft.com/office/drawing/2014/main" id="{9FBDA296-7152-4227-85FF-F35B0BDB1CA1}"/>
              </a:ext>
            </a:extLst>
          </p:cNvPr>
          <p:cNvSpPr/>
          <p:nvPr/>
        </p:nvSpPr>
        <p:spPr>
          <a:xfrm>
            <a:off x="4977765" y="4161987"/>
            <a:ext cx="6115050" cy="64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16" name="An object">
            <a:extLst>
              <a:ext uri="{FF2B5EF4-FFF2-40B4-BE49-F238E27FC236}">
                <a16:creationId xmlns:a16="http://schemas.microsoft.com/office/drawing/2014/main" id="{DB621371-EDA3-47C9-8F52-9E041C128583}"/>
              </a:ext>
            </a:extLst>
          </p:cNvPr>
          <p:cNvSpPr/>
          <p:nvPr/>
        </p:nvSpPr>
        <p:spPr>
          <a:xfrm>
            <a:off x="4977765" y="4811115"/>
            <a:ext cx="6115050" cy="34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20" name="An object">
            <a:extLst>
              <a:ext uri="{FF2B5EF4-FFF2-40B4-BE49-F238E27FC236}">
                <a16:creationId xmlns:a16="http://schemas.microsoft.com/office/drawing/2014/main" id="{C973A60B-6362-4FEE-BC8D-9064EE5AFD2A}"/>
              </a:ext>
            </a:extLst>
          </p:cNvPr>
          <p:cNvSpPr/>
          <p:nvPr/>
        </p:nvSpPr>
        <p:spPr>
          <a:xfrm>
            <a:off x="4954905" y="5173980"/>
            <a:ext cx="611505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23" name="An object">
            <a:extLst>
              <a:ext uri="{FF2B5EF4-FFF2-40B4-BE49-F238E27FC236}">
                <a16:creationId xmlns:a16="http://schemas.microsoft.com/office/drawing/2014/main" id="{13F088ED-FA71-4289-8635-713D64D443DA}"/>
              </a:ext>
            </a:extLst>
          </p:cNvPr>
          <p:cNvSpPr/>
          <p:nvPr/>
        </p:nvSpPr>
        <p:spPr>
          <a:xfrm>
            <a:off x="4977765" y="5532755"/>
            <a:ext cx="6115050" cy="632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25" name="An object">
            <a:extLst>
              <a:ext uri="{FF2B5EF4-FFF2-40B4-BE49-F238E27FC236}">
                <a16:creationId xmlns:a16="http://schemas.microsoft.com/office/drawing/2014/main" id="{CB6D5184-AE48-4B40-AF40-14CF1C047BA8}"/>
              </a:ext>
            </a:extLst>
          </p:cNvPr>
          <p:cNvSpPr/>
          <p:nvPr/>
        </p:nvSpPr>
        <p:spPr>
          <a:xfrm>
            <a:off x="4945380" y="6177282"/>
            <a:ext cx="6115050" cy="356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27" name="An object">
            <a:extLst>
              <a:ext uri="{FF2B5EF4-FFF2-40B4-BE49-F238E27FC236}">
                <a16:creationId xmlns:a16="http://schemas.microsoft.com/office/drawing/2014/main" id="{DEAC2638-7DEF-4AE6-9ECD-3FA6B0608879}"/>
              </a:ext>
            </a:extLst>
          </p:cNvPr>
          <p:cNvSpPr/>
          <p:nvPr/>
        </p:nvSpPr>
        <p:spPr>
          <a:xfrm>
            <a:off x="1219200" y="6014720"/>
            <a:ext cx="2834640" cy="683260"/>
          </a:xfrm>
          <a:prstGeom prst="wedgeEllipseCallout">
            <a:avLst>
              <a:gd name="adj1" fmla="val 80591"/>
              <a:gd name="adj2" fmla="val 2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But w2 still exists!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2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" grpId="0"/>
      <p:bldP spid="721" grpId="1"/>
      <p:bldP spid="748" grpId="0"/>
      <p:bldP spid="748" grpId="1"/>
      <p:bldP spid="760" grpId="1"/>
      <p:bldP spid="769" grpId="1"/>
      <p:bldP spid="795" grpId="0"/>
      <p:bldP spid="795" grpId="1"/>
      <p:bldP spid="800" grpId="0"/>
      <p:bldP spid="804" grpId="0"/>
      <p:bldP spid="808" grpId="0"/>
      <p:bldP spid="808" grpId="1"/>
      <p:bldP spid="789" grpId="0" animBg="1"/>
      <p:bldP spid="812" grpId="0" animBg="1"/>
      <p:bldP spid="816" grpId="0" animBg="1"/>
      <p:bldP spid="820" grpId="0" animBg="1"/>
      <p:bldP spid="823" grpId="0" animBg="1"/>
      <p:bldP spid="825" grpId="0" animBg="1"/>
      <p:bldP spid="82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n object">
            <a:extLst>
              <a:ext uri="{FF2B5EF4-FFF2-40B4-BE49-F238E27FC236}">
                <a16:creationId xmlns:a16="http://schemas.microsoft.com/office/drawing/2014/main" id="{56F54818-5F8D-4222-918F-5CD9D031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98" name="An object">
            <a:extLst>
              <a:ext uri="{FF2B5EF4-FFF2-40B4-BE49-F238E27FC236}">
                <a16:creationId xmlns:a16="http://schemas.microsoft.com/office/drawing/2014/main" id="{F1A7F6A1-4DBC-4AC0-A1B3-18A17DB0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core issue is having 2 separate atomic operations, which as a whole is not atomic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can we avoid checking 2 variables in </a:t>
            </a:r>
            <a:r>
              <a:rPr lang="en-US" i="1" dirty="0" err="1"/>
              <a:t>weak_release</a:t>
            </a:r>
            <a:r>
              <a:rPr lang="en-US" i="1" dirty="0"/>
              <a:t>()</a:t>
            </a:r>
            <a:r>
              <a:rPr lang="en-US" dirty="0"/>
              <a:t>?</a:t>
            </a:r>
          </a:p>
        </p:txBody>
      </p:sp>
      <p:sp>
        <p:nvSpPr>
          <p:cNvPr id="556" name="An object">
            <a:extLst>
              <a:ext uri="{FF2B5EF4-FFF2-40B4-BE49-F238E27FC236}">
                <a16:creationId xmlns:a16="http://schemas.microsoft.com/office/drawing/2014/main" id="{BF37A384-2A20-402C-8914-9B20B2E6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083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An object">
            <a:extLst>
              <a:ext uri="{FF2B5EF4-FFF2-40B4-BE49-F238E27FC236}">
                <a16:creationId xmlns:a16="http://schemas.microsoft.com/office/drawing/2014/main" id="{132F6F90-FC83-43E6-BF16-4B8DF489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weak_ptr</a:t>
            </a:r>
            <a:endParaRPr lang="he-IL" dirty="0"/>
          </a:p>
        </p:txBody>
      </p:sp>
      <p:sp>
        <p:nvSpPr>
          <p:cNvPr id="443" name="An object">
            <a:extLst>
              <a:ext uri="{FF2B5EF4-FFF2-40B4-BE49-F238E27FC236}">
                <a16:creationId xmlns:a16="http://schemas.microsoft.com/office/drawing/2014/main" id="{62D0DE0D-44BB-4F37-9011-7A706A84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Must know everything about the object and the </a:t>
            </a:r>
            <a:r>
              <a:rPr lang="en-US" dirty="0" err="1"/>
              <a:t>refcount</a:t>
            </a:r>
            <a:r>
              <a:rPr lang="en-US" dirty="0"/>
              <a:t> (Since it must be able to create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from itself)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i="1" dirty="0"/>
              <a:t> </a:t>
            </a:r>
            <a:r>
              <a:rPr lang="en-US" dirty="0"/>
              <a:t>must hold point to a common object, called the </a:t>
            </a:r>
            <a:r>
              <a:rPr lang="en-US" dirty="0" smtClean="0"/>
              <a:t>“control block”</a:t>
            </a:r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shared_ptr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control_block</a:t>
            </a:r>
            <a:r>
              <a:rPr lang="en-US" sz="2400" dirty="0">
                <a:solidFill>
                  <a:srgbClr val="0070C0"/>
                </a:solidFill>
              </a:rPr>
              <a:t>* </a:t>
            </a:r>
            <a:r>
              <a:rPr lang="en-US" sz="2400" dirty="0" err="1">
                <a:solidFill>
                  <a:srgbClr val="0070C0"/>
                </a:solidFill>
              </a:rPr>
              <a:t>m_block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weak_ptr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control_block</a:t>
            </a:r>
            <a:r>
              <a:rPr lang="en-US" sz="2400" dirty="0">
                <a:solidFill>
                  <a:srgbClr val="0070C0"/>
                </a:solidFill>
              </a:rPr>
              <a:t>* </a:t>
            </a:r>
            <a:r>
              <a:rPr lang="en-US" sz="2400" dirty="0" err="1">
                <a:solidFill>
                  <a:srgbClr val="0070C0"/>
                </a:solidFill>
              </a:rPr>
              <a:t>m_block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01" name="An object">
            <a:extLst>
              <a:ext uri="{FF2B5EF4-FFF2-40B4-BE49-F238E27FC236}">
                <a16:creationId xmlns:a16="http://schemas.microsoft.com/office/drawing/2014/main" id="{B5650FBD-83FF-4D85-95D3-387965C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4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An object">
            <a:extLst>
              <a:ext uri="{FF2B5EF4-FFF2-40B4-BE49-F238E27FC236}">
                <a16:creationId xmlns:a16="http://schemas.microsoft.com/office/drawing/2014/main" id="{C6DF6B9B-9A18-4146-906F-5BAFE83C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Clever solution</a:t>
            </a:r>
            <a:endParaRPr lang="he-IL" dirty="0"/>
          </a:p>
        </p:txBody>
      </p:sp>
      <p:sp>
        <p:nvSpPr>
          <p:cNvPr id="397" name="An object">
            <a:extLst>
              <a:ext uri="{FF2B5EF4-FFF2-40B4-BE49-F238E27FC236}">
                <a16:creationId xmlns:a16="http://schemas.microsoft.com/office/drawing/2014/main" id="{AAFB2A1B-EEE9-45BC-8BFA-231B7661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7730"/>
          </a:xfrm>
        </p:spPr>
        <p:txBody>
          <a:bodyPr>
            <a:normAutofit fontScale="5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Make </a:t>
            </a:r>
            <a:r>
              <a:rPr lang="en-US" sz="3600" i="1" dirty="0" err="1"/>
              <a:t>weak_count</a:t>
            </a:r>
            <a:r>
              <a:rPr lang="en-US" sz="3600" i="1" dirty="0"/>
              <a:t> = #</a:t>
            </a:r>
            <a:r>
              <a:rPr lang="en-US" sz="3600" i="1" dirty="0" err="1"/>
              <a:t>weak_ptr</a:t>
            </a:r>
            <a:r>
              <a:rPr lang="en-US" sz="3600" i="1" dirty="0"/>
              <a:t> + #</a:t>
            </a:r>
            <a:r>
              <a:rPr lang="en-US" sz="3600" i="1" dirty="0" err="1"/>
              <a:t>shared_ptr</a:t>
            </a:r>
            <a:endParaRPr lang="en-US" sz="3600" i="1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strong_release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if (0 == --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err="1">
                <a:solidFill>
                  <a:srgbClr val="0070C0"/>
                </a:solidFill>
              </a:rPr>
              <a:t>destroy_object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if (0 == --</a:t>
            </a:r>
            <a:r>
              <a:rPr lang="en-US" dirty="0" err="1">
                <a:solidFill>
                  <a:srgbClr val="0070C0"/>
                </a:solidFill>
              </a:rPr>
              <a:t>m_weak_count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destroy_control_block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 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weak_release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if (0 == --</a:t>
            </a:r>
            <a:r>
              <a:rPr lang="en-US" dirty="0" err="1">
                <a:solidFill>
                  <a:srgbClr val="0070C0"/>
                </a:solidFill>
              </a:rPr>
              <a:t>m_weak_count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destroy_control_block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555" name="An object">
            <a:extLst>
              <a:ext uri="{FF2B5EF4-FFF2-40B4-BE49-F238E27FC236}">
                <a16:creationId xmlns:a16="http://schemas.microsoft.com/office/drawing/2014/main" id="{4B6646DB-D3D3-4FC3-9184-BFFB69CA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17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An object">
            <a:extLst>
              <a:ext uri="{FF2B5EF4-FFF2-40B4-BE49-F238E27FC236}">
                <a16:creationId xmlns:a16="http://schemas.microsoft.com/office/drawing/2014/main" id="{AC03D60B-77E4-4634-9C96-BCC384F7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Clever solution #1.5</a:t>
            </a:r>
            <a:endParaRPr lang="he-IL" dirty="0"/>
          </a:p>
        </p:txBody>
      </p:sp>
      <p:sp>
        <p:nvSpPr>
          <p:cNvPr id="396" name="An object">
            <a:extLst>
              <a:ext uri="{FF2B5EF4-FFF2-40B4-BE49-F238E27FC236}">
                <a16:creationId xmlns:a16="http://schemas.microsoft.com/office/drawing/2014/main" id="{0E792898-404B-47FC-81CF-1C70A090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085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Make </a:t>
            </a:r>
            <a:r>
              <a:rPr lang="en-US" i="1" dirty="0" err="1"/>
              <a:t>weak_count</a:t>
            </a:r>
            <a:r>
              <a:rPr lang="en-US" i="1" dirty="0"/>
              <a:t> = #</a:t>
            </a:r>
            <a:r>
              <a:rPr lang="en-US" i="1" dirty="0" err="1"/>
              <a:t>weak_ptr</a:t>
            </a:r>
            <a:r>
              <a:rPr lang="en-US" i="1" dirty="0"/>
              <a:t> + (#</a:t>
            </a:r>
            <a:r>
              <a:rPr lang="en-US" i="1" dirty="0" err="1"/>
              <a:t>shared_ptr</a:t>
            </a:r>
            <a:r>
              <a:rPr lang="en-US" i="1" dirty="0"/>
              <a:t> != 0)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void </a:t>
            </a:r>
            <a:r>
              <a:rPr lang="en-US" sz="1900" dirty="0" err="1">
                <a:solidFill>
                  <a:srgbClr val="0070C0"/>
                </a:solidFill>
              </a:rPr>
              <a:t>strong_release</a:t>
            </a:r>
            <a:r>
              <a:rPr lang="en-US" sz="1900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    if (0 == --</a:t>
            </a:r>
            <a:r>
              <a:rPr lang="en-US" sz="1900" dirty="0" err="1">
                <a:solidFill>
                  <a:srgbClr val="0070C0"/>
                </a:solidFill>
              </a:rPr>
              <a:t>m_strong_count</a:t>
            </a:r>
            <a:r>
              <a:rPr lang="en-US" sz="19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        </a:t>
            </a:r>
            <a:r>
              <a:rPr lang="en-US" sz="1900" dirty="0" err="1">
                <a:solidFill>
                  <a:srgbClr val="0070C0"/>
                </a:solidFill>
              </a:rPr>
              <a:t>destroy_object</a:t>
            </a:r>
            <a:r>
              <a:rPr lang="en-US" sz="1900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        if (0 == --</a:t>
            </a:r>
            <a:r>
              <a:rPr lang="en-US" sz="1900" dirty="0" err="1">
                <a:solidFill>
                  <a:srgbClr val="0070C0"/>
                </a:solidFill>
              </a:rPr>
              <a:t>m_weak_count</a:t>
            </a:r>
            <a:r>
              <a:rPr lang="en-US" sz="19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            </a:t>
            </a:r>
            <a:r>
              <a:rPr lang="en-US" sz="1900" dirty="0" err="1">
                <a:solidFill>
                  <a:srgbClr val="0070C0"/>
                </a:solidFill>
              </a:rPr>
              <a:t>destroy_control_block</a:t>
            </a:r>
            <a:r>
              <a:rPr lang="en-US" sz="1900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        }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way </a:t>
            </a:r>
            <a:r>
              <a:rPr lang="en-US" i="1" dirty="0" err="1"/>
              <a:t>strong_release</a:t>
            </a:r>
            <a:r>
              <a:rPr lang="en-US" i="1" dirty="0"/>
              <a:t>()</a:t>
            </a:r>
            <a:r>
              <a:rPr lang="en-US" dirty="0"/>
              <a:t> is not updating </a:t>
            </a:r>
            <a:r>
              <a:rPr lang="en-US" i="1" dirty="0" err="1"/>
              <a:t>m_weak_count</a:t>
            </a:r>
            <a:r>
              <a:rPr lang="en-US" dirty="0"/>
              <a:t> on each destruction of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- Only in the last one!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Atomic operations are not free, and should be avoided if possible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54" name="An object">
            <a:extLst>
              <a:ext uri="{FF2B5EF4-FFF2-40B4-BE49-F238E27FC236}">
                <a16:creationId xmlns:a16="http://schemas.microsoft.com/office/drawing/2014/main" id="{B269B509-9E6F-4F58-B9DD-DD74D444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131</a:t>
            </a:fld>
            <a:endParaRPr lang="he-IL"/>
          </a:p>
        </p:txBody>
      </p:sp>
      <p:sp>
        <p:nvSpPr>
          <p:cNvPr id="684" name="An object">
            <a:extLst>
              <a:ext uri="{FF2B5EF4-FFF2-40B4-BE49-F238E27FC236}">
                <a16:creationId xmlns:a16="http://schemas.microsoft.com/office/drawing/2014/main" id="{EA81668F-8338-4296-B0B3-4956B587A9D0}"/>
              </a:ext>
            </a:extLst>
          </p:cNvPr>
          <p:cNvSpPr/>
          <p:nvPr/>
        </p:nvSpPr>
        <p:spPr>
          <a:xfrm>
            <a:off x="4439920" y="3657600"/>
            <a:ext cx="2834640" cy="683260"/>
          </a:xfrm>
          <a:prstGeom prst="wedgeEllipseCallout">
            <a:avLst>
              <a:gd name="adj1" fmla="val -76040"/>
              <a:gd name="adj2" fmla="val 9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Inside the </a:t>
            </a:r>
            <a:r>
              <a:rPr lang="en-US" i="1" dirty="0"/>
              <a:t>if</a:t>
            </a: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37579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std::</a:t>
            </a:r>
            <a:r>
              <a:rPr lang="en-US" dirty="0" err="1"/>
              <a:t>weak_ptr</a:t>
            </a:r>
            <a:r>
              <a:rPr lang="en-US" dirty="0"/>
              <a:t>::lock()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65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n object">
            <a:extLst>
              <a:ext uri="{FF2B5EF4-FFF2-40B4-BE49-F238E27FC236}">
                <a16:creationId xmlns:a16="http://schemas.microsoft.com/office/drawing/2014/main" id="{3AD25581-2128-4E35-8318-A8FC10A2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weak_ptr</a:t>
            </a:r>
            <a:r>
              <a:rPr lang="en-US" dirty="0"/>
              <a:t>::lock()</a:t>
            </a:r>
            <a:endParaRPr lang="he-IL" dirty="0"/>
          </a:p>
        </p:txBody>
      </p:sp>
      <p:sp>
        <p:nvSpPr>
          <p:cNvPr id="395" name="An object">
            <a:extLst>
              <a:ext uri="{FF2B5EF4-FFF2-40B4-BE49-F238E27FC236}">
                <a16:creationId xmlns:a16="http://schemas.microsoft.com/office/drawing/2014/main" id="{7F94A174-C918-4A16-89CF-7B38FF0D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std::</a:t>
            </a:r>
            <a:r>
              <a:rPr lang="en-US" sz="2400" dirty="0" err="1" smtClean="0">
                <a:solidFill>
                  <a:srgbClr val="0070C0"/>
                </a:solidFill>
              </a:rPr>
              <a:t>shared_ptr</a:t>
            </a:r>
            <a:r>
              <a:rPr lang="en-US" sz="2400" dirty="0" smtClean="0">
                <a:solidFill>
                  <a:srgbClr val="0070C0"/>
                </a:solidFill>
              </a:rPr>
              <a:t>&lt;T&gt; </a:t>
            </a:r>
            <a:r>
              <a:rPr lang="en-US" sz="2400" dirty="0">
                <a:solidFill>
                  <a:srgbClr val="0070C0"/>
                </a:solidFill>
              </a:rPr>
              <a:t>std::</a:t>
            </a:r>
            <a:r>
              <a:rPr lang="en-US" sz="2400" dirty="0" err="1" smtClean="0">
                <a:solidFill>
                  <a:srgbClr val="0070C0"/>
                </a:solidFill>
              </a:rPr>
              <a:t>weak_ptr</a:t>
            </a:r>
            <a:r>
              <a:rPr lang="en-US" sz="2400" dirty="0" smtClean="0">
                <a:solidFill>
                  <a:srgbClr val="0070C0"/>
                </a:solidFill>
              </a:rPr>
              <a:t>&lt;T&gt;::</a:t>
            </a:r>
            <a:r>
              <a:rPr lang="en-US" sz="2400" dirty="0">
                <a:solidFill>
                  <a:srgbClr val="0070C0"/>
                </a:solidFill>
              </a:rPr>
              <a:t>lock()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Creates a new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pointing to the same control block as the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there are not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alive, returns an empty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to implement such operation, atomically?</a:t>
            </a:r>
            <a:endParaRPr lang="he-IL" dirty="0"/>
          </a:p>
        </p:txBody>
      </p:sp>
      <p:sp>
        <p:nvSpPr>
          <p:cNvPr id="553" name="An object">
            <a:extLst>
              <a:ext uri="{FF2B5EF4-FFF2-40B4-BE49-F238E27FC236}">
                <a16:creationId xmlns:a16="http://schemas.microsoft.com/office/drawing/2014/main" id="{200A3BC6-C694-4007-BD1E-D942CFB5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92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n object">
            <a:extLst>
              <a:ext uri="{FF2B5EF4-FFF2-40B4-BE49-F238E27FC236}">
                <a16:creationId xmlns:a16="http://schemas.microsoft.com/office/drawing/2014/main" id="{B67FF033-4855-4620-8A91-9B4C4E2A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weak_ptr</a:t>
            </a:r>
            <a:r>
              <a:rPr lang="en-US" dirty="0"/>
              <a:t>::lock()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94" name="An object">
            <a:extLst>
              <a:ext uri="{FF2B5EF4-FFF2-40B4-BE49-F238E27FC236}">
                <a16:creationId xmlns:a16="http://schemas.microsoft.com/office/drawing/2014/main" id="{EC5C6954-5929-4B4E-837F-3EB6F72D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&lt;T&gt;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70C0"/>
                </a:solidFill>
              </a:rPr>
              <a:t>weak_ptr</a:t>
            </a:r>
            <a:r>
              <a:rPr lang="en-US" dirty="0">
                <a:solidFill>
                  <a:srgbClr val="0070C0"/>
                </a:solidFill>
              </a:rPr>
              <a:t>::lock()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return 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&lt;T&gt;(*</a:t>
            </a:r>
            <a:r>
              <a:rPr lang="en-US" dirty="0">
                <a:solidFill>
                  <a:srgbClr val="0070C0"/>
                </a:solidFill>
              </a:rPr>
              <a:t>this, </a:t>
            </a:r>
            <a:r>
              <a:rPr lang="en-US" dirty="0" err="1">
                <a:solidFill>
                  <a:srgbClr val="0070C0"/>
                </a:solidFill>
              </a:rPr>
              <a:t>weak_ptr_lock_tag</a:t>
            </a:r>
            <a:r>
              <a:rPr lang="en-US" dirty="0">
                <a:solidFill>
                  <a:srgbClr val="0070C0"/>
                </a:solidFill>
              </a:rPr>
              <a:t>{});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weak_ptr</a:t>
            </a:r>
            <a:r>
              <a:rPr lang="en-US" dirty="0" smtClean="0">
                <a:solidFill>
                  <a:srgbClr val="0070C0"/>
                </a:solidFill>
              </a:rPr>
              <a:t>&lt;T&gt;&amp; </a:t>
            </a:r>
            <a:r>
              <a:rPr lang="en-US" dirty="0">
                <a:solidFill>
                  <a:srgbClr val="0070C0"/>
                </a:solidFill>
              </a:rPr>
              <a:t>p, </a:t>
            </a:r>
            <a:r>
              <a:rPr lang="en-US" dirty="0" err="1">
                <a:solidFill>
                  <a:srgbClr val="0070C0"/>
                </a:solidFill>
              </a:rPr>
              <a:t>weak_ptr_lock_tag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:  </a:t>
            </a:r>
            <a:r>
              <a:rPr lang="en-US" dirty="0" err="1">
                <a:solidFill>
                  <a:srgbClr val="0070C0"/>
                </a:solidFill>
              </a:rPr>
              <a:t>m_control_block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p.m_control_block</a:t>
            </a:r>
            <a:r>
              <a:rPr lang="en-US" dirty="0">
                <a:solidFill>
                  <a:srgbClr val="0070C0"/>
                </a:solidFill>
              </a:rPr>
              <a:t>), </a:t>
            </a:r>
            <a:r>
              <a:rPr lang="en-US" dirty="0" err="1">
                <a:solidFill>
                  <a:srgbClr val="0070C0"/>
                </a:solidFill>
              </a:rPr>
              <a:t>m_ptr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nullptr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if (</a:t>
            </a:r>
            <a:r>
              <a:rPr lang="en-US" dirty="0" err="1">
                <a:solidFill>
                  <a:srgbClr val="0070C0"/>
                </a:solidFill>
              </a:rPr>
              <a:t>m_control_block</a:t>
            </a:r>
            <a:r>
              <a:rPr lang="en-US" dirty="0">
                <a:solidFill>
                  <a:srgbClr val="0070C0"/>
                </a:solidFill>
              </a:rPr>
              <a:t> &amp;&amp; </a:t>
            </a:r>
            <a:r>
              <a:rPr lang="en-US" dirty="0" err="1" smtClean="0">
                <a:solidFill>
                  <a:srgbClr val="0070C0"/>
                </a:solidFill>
              </a:rPr>
              <a:t>m_control_block</a:t>
            </a:r>
            <a:r>
              <a:rPr lang="en-US" dirty="0" smtClean="0">
                <a:solidFill>
                  <a:srgbClr val="0070C0"/>
                </a:solidFill>
              </a:rPr>
              <a:t>-&gt;</a:t>
            </a:r>
            <a:r>
              <a:rPr lang="en-US" dirty="0" err="1" smtClean="0">
                <a:solidFill>
                  <a:schemeClr val="bg1"/>
                </a:solidFill>
              </a:rPr>
              <a:t>weak_ptr_lock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m_ptr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p.m_ptr</a:t>
            </a:r>
            <a:r>
              <a:rPr lang="en-US" dirty="0">
                <a:solidFill>
                  <a:srgbClr val="0070C0"/>
                </a:solidFill>
              </a:rPr>
              <a:t>;     </a:t>
            </a:r>
            <a:r>
              <a:rPr lang="en-US" i="1" dirty="0"/>
              <a:t>// Successfully Incremented the </a:t>
            </a:r>
            <a:r>
              <a:rPr lang="en-US" i="1" dirty="0" err="1"/>
              <a:t>refcount</a:t>
            </a:r>
            <a:r>
              <a:rPr lang="en-US" i="1" dirty="0"/>
              <a:t>. Copy the stored pointer.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52" name="An object">
            <a:extLst>
              <a:ext uri="{FF2B5EF4-FFF2-40B4-BE49-F238E27FC236}">
                <a16:creationId xmlns:a16="http://schemas.microsoft.com/office/drawing/2014/main" id="{22CF5AA8-3F72-4358-B3BC-C7059B6D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134</a:t>
            </a:fld>
            <a:endParaRPr lang="he-IL"/>
          </a:p>
        </p:txBody>
      </p:sp>
      <p:sp>
        <p:nvSpPr>
          <p:cNvPr id="720" name="An object">
            <a:extLst>
              <a:ext uri="{FF2B5EF4-FFF2-40B4-BE49-F238E27FC236}">
                <a16:creationId xmlns:a16="http://schemas.microsoft.com/office/drawing/2014/main" id="{DCCEC562-459A-4024-81B0-F86780C8F53D}"/>
              </a:ext>
            </a:extLst>
          </p:cNvPr>
          <p:cNvSpPr txBox="1"/>
          <p:nvPr/>
        </p:nvSpPr>
        <p:spPr>
          <a:xfrm>
            <a:off x="5943600" y="4258429"/>
            <a:ext cx="220472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 err="1">
                <a:solidFill>
                  <a:srgbClr val="0070C0"/>
                </a:solidFill>
              </a:rPr>
              <a:t>weak_ptr_lock</a:t>
            </a:r>
            <a:r>
              <a:rPr lang="en-US" sz="2200" dirty="0">
                <a:solidFill>
                  <a:srgbClr val="0070C0"/>
                </a:solidFill>
              </a:rPr>
              <a:t>()</a:t>
            </a:r>
            <a:endParaRPr lang="he-IL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/>
      <p:bldP spid="720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An object">
            <a:extLst>
              <a:ext uri="{FF2B5EF4-FFF2-40B4-BE49-F238E27FC236}">
                <a16:creationId xmlns:a16="http://schemas.microsoft.com/office/drawing/2014/main" id="{F4BC7113-B7EB-4FBE-B834-33816331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weak_ptr</a:t>
            </a:r>
            <a:r>
              <a:rPr lang="en-US" dirty="0"/>
              <a:t>::lock()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93" name="An object">
            <a:extLst>
              <a:ext uri="{FF2B5EF4-FFF2-40B4-BE49-F238E27FC236}">
                <a16:creationId xmlns:a16="http://schemas.microsoft.com/office/drawing/2014/main" id="{AF110EAD-AA91-4529-8E34-B693EED8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weak_ptr_lock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no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is alive, return false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Else, increment the strong </a:t>
            </a:r>
            <a:r>
              <a:rPr lang="en-US" dirty="0" err="1"/>
              <a:t>refcount</a:t>
            </a:r>
            <a:r>
              <a:rPr lang="en-US" dirty="0"/>
              <a:t> and return true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Done atomically!</a:t>
            </a:r>
            <a:endParaRPr lang="he-IL" dirty="0"/>
          </a:p>
        </p:txBody>
      </p:sp>
      <p:sp>
        <p:nvSpPr>
          <p:cNvPr id="551" name="An object">
            <a:extLst>
              <a:ext uri="{FF2B5EF4-FFF2-40B4-BE49-F238E27FC236}">
                <a16:creationId xmlns:a16="http://schemas.microsoft.com/office/drawing/2014/main" id="{D895F78F-ACE9-43AC-BE68-2AD16C10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5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n object">
            <a:extLst>
              <a:ext uri="{FF2B5EF4-FFF2-40B4-BE49-F238E27FC236}">
                <a16:creationId xmlns:a16="http://schemas.microsoft.com/office/drawing/2014/main" id="{4C453FA7-36F0-4D88-8EAC-135EEC2E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err="1"/>
              <a:t>weak_ptr_lock</a:t>
            </a:r>
            <a:r>
              <a:rPr lang="en-US" dirty="0"/>
              <a:t>() </a:t>
            </a:r>
            <a:r>
              <a:rPr lang="en-US" dirty="0" smtClean="0"/>
              <a:t>- </a:t>
            </a:r>
            <a:r>
              <a:rPr lang="en-US" dirty="0"/>
              <a:t>Attempt #1</a:t>
            </a:r>
            <a:endParaRPr lang="he-IL" dirty="0"/>
          </a:p>
        </p:txBody>
      </p:sp>
      <p:sp>
        <p:nvSpPr>
          <p:cNvPr id="392" name="An object">
            <a:extLst>
              <a:ext uri="{FF2B5EF4-FFF2-40B4-BE49-F238E27FC236}">
                <a16:creationId xmlns:a16="http://schemas.microsoft.com/office/drawing/2014/main" id="{483CBE0F-B6D3-4F73-8440-3A53E89B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weak_ptr_lock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if (0 == 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return false;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++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return true;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50" name="An object">
            <a:extLst>
              <a:ext uri="{FF2B5EF4-FFF2-40B4-BE49-F238E27FC236}">
                <a16:creationId xmlns:a16="http://schemas.microsoft.com/office/drawing/2014/main" id="{B49DCAC2-F81D-4DEB-B4E2-5E4307D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7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n object">
            <a:extLst>
              <a:ext uri="{FF2B5EF4-FFF2-40B4-BE49-F238E27FC236}">
                <a16:creationId xmlns:a16="http://schemas.microsoft.com/office/drawing/2014/main" id="{4C453FA7-36F0-4D88-8EAC-135EEC2E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err="1"/>
              <a:t>weak_ptr_lock</a:t>
            </a:r>
            <a:r>
              <a:rPr lang="en-US" dirty="0"/>
              <a:t>() </a:t>
            </a:r>
            <a:r>
              <a:rPr lang="en-US" dirty="0" smtClean="0"/>
              <a:t>- </a:t>
            </a:r>
            <a:r>
              <a:rPr lang="en-US" dirty="0"/>
              <a:t>Attempt #1</a:t>
            </a:r>
            <a:endParaRPr lang="he-IL" dirty="0"/>
          </a:p>
        </p:txBody>
      </p:sp>
      <p:sp>
        <p:nvSpPr>
          <p:cNvPr id="391" name="An object">
            <a:extLst>
              <a:ext uri="{FF2B5EF4-FFF2-40B4-BE49-F238E27FC236}">
                <a16:creationId xmlns:a16="http://schemas.microsoft.com/office/drawing/2014/main" id="{483CBE0F-B6D3-4F73-8440-3A53E89B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1800" dirty="0">
                <a:solidFill>
                  <a:srgbClr val="0070C0"/>
                </a:solidFill>
              </a:rPr>
              <a:t>bool </a:t>
            </a:r>
            <a:r>
              <a:rPr lang="en-US" sz="1800" dirty="0" err="1">
                <a:solidFill>
                  <a:srgbClr val="0070C0"/>
                </a:solidFill>
              </a:rPr>
              <a:t>control_block_base</a:t>
            </a:r>
            <a:r>
              <a:rPr lang="en-US" sz="1800" dirty="0">
                <a:solidFill>
                  <a:srgbClr val="0070C0"/>
                </a:solidFill>
              </a:rPr>
              <a:t>::</a:t>
            </a:r>
            <a:r>
              <a:rPr lang="en-US" sz="1800" dirty="0" err="1">
                <a:solidFill>
                  <a:srgbClr val="0070C0"/>
                </a:solidFill>
              </a:rPr>
              <a:t>weak_ptr_lock</a:t>
            </a:r>
            <a:r>
              <a:rPr lang="en-US" sz="1800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070C0"/>
                </a:solidFill>
              </a:rPr>
              <a:t>    if (0 == </a:t>
            </a:r>
            <a:r>
              <a:rPr lang="en-US" sz="1800" dirty="0" err="1">
                <a:solidFill>
                  <a:srgbClr val="0070C0"/>
                </a:solidFill>
              </a:rPr>
              <a:t>m_strong_count</a:t>
            </a:r>
            <a:r>
              <a:rPr lang="en-US" sz="18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return false;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0070C0"/>
                </a:solidFill>
              </a:rPr>
              <a:t>    ++</a:t>
            </a:r>
            <a:r>
              <a:rPr lang="en-US" sz="1800" dirty="0" err="1">
                <a:solidFill>
                  <a:srgbClr val="0070C0"/>
                </a:solidFill>
              </a:rPr>
              <a:t>m_strong_count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070C0"/>
                </a:solidFill>
              </a:rPr>
              <a:t>    return true;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3000" dirty="0"/>
              <a:t>strong count: </a:t>
            </a:r>
            <a:r>
              <a:rPr lang="en-US" sz="3000" dirty="0">
                <a:solidFill>
                  <a:schemeClr val="bg1"/>
                </a:solidFill>
              </a:rPr>
              <a:t>1  0  1</a:t>
            </a:r>
          </a:p>
          <a:p>
            <a:pPr marL="0" indent="0" algn="l" rtl="0">
              <a:buNone/>
            </a:pPr>
            <a:r>
              <a:rPr lang="en-US" sz="3000" dirty="0"/>
              <a:t>weak count:   </a:t>
            </a:r>
            <a:r>
              <a:rPr lang="en-US" sz="3000" dirty="0">
                <a:solidFill>
                  <a:schemeClr val="bg1"/>
                </a:solidFill>
              </a:rPr>
              <a:t>1  1  1</a:t>
            </a:r>
          </a:p>
          <a:p>
            <a:pPr marL="0" indent="0" algn="l" rtl="0">
              <a:buNone/>
            </a:pPr>
            <a:endParaRPr lang="en-US" sz="18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s2 will point to an already destroyed object</a:t>
            </a:r>
          </a:p>
        </p:txBody>
      </p:sp>
      <p:sp>
        <p:nvSpPr>
          <p:cNvPr id="549" name="An object">
            <a:extLst>
              <a:ext uri="{FF2B5EF4-FFF2-40B4-BE49-F238E27FC236}">
                <a16:creationId xmlns:a16="http://schemas.microsoft.com/office/drawing/2014/main" id="{B49DCAC2-F81D-4DEB-B4E2-5E4307D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137</a:t>
            </a:fld>
            <a:endParaRPr lang="he-IL"/>
          </a:p>
        </p:txBody>
      </p:sp>
      <p:graphicFrame>
        <p:nvGraphicFramePr>
          <p:cNvPr id="682" name="An object">
            <a:extLst>
              <a:ext uri="{FF2B5EF4-FFF2-40B4-BE49-F238E27FC236}">
                <a16:creationId xmlns:a16="http://schemas.microsoft.com/office/drawing/2014/main" id="{54E3A77E-1032-40E0-8A11-3D6CAB7A6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17683"/>
              </p:ext>
            </p:extLst>
          </p:nvPr>
        </p:nvGraphicFramePr>
        <p:xfrm>
          <a:off x="4421016" y="2240439"/>
          <a:ext cx="7405224" cy="3505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02612">
                  <a:extLst>
                    <a:ext uri="{9D8B030D-6E8A-4147-A177-3AD203B41FA5}">
                      <a16:colId xmlns:a16="http://schemas.microsoft.com/office/drawing/2014/main" val="3590869612"/>
                    </a:ext>
                  </a:extLst>
                </a:gridCol>
                <a:gridCol w="3702612">
                  <a:extLst>
                    <a:ext uri="{9D8B030D-6E8A-4147-A177-3AD203B41FA5}">
                      <a16:colId xmlns:a16="http://schemas.microsoft.com/office/drawing/2014/main" val="64235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Thread 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Thread 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434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std::</a:t>
                      </a:r>
                      <a:r>
                        <a:rPr lang="en-US" dirty="0" err="1" smtClean="0"/>
                        <a:t>shared_ptr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 </a:t>
                      </a:r>
                      <a:r>
                        <a:rPr lang="en-US" dirty="0"/>
                        <a:t>s1;</a:t>
                      </a:r>
                    </a:p>
                    <a:p>
                      <a:pPr algn="ctr" rtl="0"/>
                      <a:r>
                        <a:rPr lang="en-US" dirty="0"/>
                        <a:t>std::</a:t>
                      </a:r>
                      <a:r>
                        <a:rPr lang="en-US" dirty="0" err="1" smtClean="0"/>
                        <a:t>weak_ptr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 </a:t>
                      </a:r>
                      <a:r>
                        <a:rPr lang="en-US" dirty="0"/>
                        <a:t>w1 = s1;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5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s2 = w1.lock() </a:t>
                      </a:r>
                      <a:r>
                        <a:rPr lang="en-US" dirty="0" smtClean="0"/>
                        <a:t>-&gt; … -&gt; </a:t>
                      </a:r>
                      <a:r>
                        <a:rPr lang="en-US" dirty="0" err="1"/>
                        <a:t>weak_ptr_lock</a:t>
                      </a:r>
                      <a:r>
                        <a:rPr lang="en-US" dirty="0"/>
                        <a:t>()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3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 == </a:t>
                      </a:r>
                      <a:r>
                        <a:rPr lang="en-US" dirty="0" err="1"/>
                        <a:t>m_strong_count</a:t>
                      </a:r>
                      <a:endParaRPr lang="en-US" dirty="0"/>
                    </a:p>
                    <a:p>
                      <a:pPr algn="ctr" rtl="0"/>
                      <a:r>
                        <a:rPr lang="en-US" dirty="0" smtClean="0"/>
                        <a:t>-&gt; </a:t>
                      </a:r>
                      <a:r>
                        <a:rPr lang="en-US" dirty="0"/>
                        <a:t>false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2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~s1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6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destroy_object</a:t>
                      </a:r>
                      <a:r>
                        <a:rPr lang="en-US" dirty="0"/>
                        <a:t>()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++</a:t>
                      </a:r>
                      <a:r>
                        <a:rPr lang="en-US" dirty="0" err="1"/>
                        <a:t>m_strong_count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return </a:t>
                      </a:r>
                      <a:r>
                        <a:rPr lang="en-US" dirty="0" smtClean="0"/>
                        <a:t>true;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11426"/>
                  </a:ext>
                </a:extLst>
              </a:tr>
            </a:tbl>
          </a:graphicData>
        </a:graphic>
      </p:graphicFrame>
      <p:sp>
        <p:nvSpPr>
          <p:cNvPr id="747" name="An object">
            <a:extLst>
              <a:ext uri="{FF2B5EF4-FFF2-40B4-BE49-F238E27FC236}">
                <a16:creationId xmlns:a16="http://schemas.microsoft.com/office/drawing/2014/main" id="{426DEA69-191D-4213-8C93-D9E9E4E2037A}"/>
              </a:ext>
            </a:extLst>
          </p:cNvPr>
          <p:cNvSpPr txBox="1"/>
          <p:nvPr/>
        </p:nvSpPr>
        <p:spPr>
          <a:xfrm>
            <a:off x="2834640" y="4800600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59" name="An object">
            <a:extLst>
              <a:ext uri="{FF2B5EF4-FFF2-40B4-BE49-F238E27FC236}">
                <a16:creationId xmlns:a16="http://schemas.microsoft.com/office/drawing/2014/main" id="{C0998FF0-5A83-443E-B3C7-7A52F0E7F176}"/>
              </a:ext>
            </a:extLst>
          </p:cNvPr>
          <p:cNvSpPr txBox="1"/>
          <p:nvPr/>
        </p:nvSpPr>
        <p:spPr>
          <a:xfrm>
            <a:off x="3521148" y="4803437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68" name="An object">
            <a:extLst>
              <a:ext uri="{FF2B5EF4-FFF2-40B4-BE49-F238E27FC236}">
                <a16:creationId xmlns:a16="http://schemas.microsoft.com/office/drawing/2014/main" id="{59A3DE49-82BF-44A9-958C-3F0BA673C7A1}"/>
              </a:ext>
            </a:extLst>
          </p:cNvPr>
          <p:cNvSpPr txBox="1"/>
          <p:nvPr/>
        </p:nvSpPr>
        <p:spPr>
          <a:xfrm>
            <a:off x="2842260" y="5225256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94" name="An object">
            <a:extLst>
              <a:ext uri="{FF2B5EF4-FFF2-40B4-BE49-F238E27FC236}">
                <a16:creationId xmlns:a16="http://schemas.microsoft.com/office/drawing/2014/main" id="{7D8F7A08-4D28-401D-86E9-CD3FF4F8AE97}"/>
              </a:ext>
            </a:extLst>
          </p:cNvPr>
          <p:cNvSpPr txBox="1"/>
          <p:nvPr/>
        </p:nvSpPr>
        <p:spPr>
          <a:xfrm>
            <a:off x="3185160" y="5217636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799" name="An object">
            <a:extLst>
              <a:ext uri="{FF2B5EF4-FFF2-40B4-BE49-F238E27FC236}">
                <a16:creationId xmlns:a16="http://schemas.microsoft.com/office/drawing/2014/main" id="{593D7B9C-C7AB-46DD-9DAD-A5BF364095D0}"/>
              </a:ext>
            </a:extLst>
          </p:cNvPr>
          <p:cNvSpPr txBox="1"/>
          <p:nvPr/>
        </p:nvSpPr>
        <p:spPr>
          <a:xfrm>
            <a:off x="3528768" y="5225256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803" name="An object">
            <a:extLst>
              <a:ext uri="{FF2B5EF4-FFF2-40B4-BE49-F238E27FC236}">
                <a16:creationId xmlns:a16="http://schemas.microsoft.com/office/drawing/2014/main" id="{404A753A-185F-418C-B170-6470A6AC4076}"/>
              </a:ext>
            </a:extLst>
          </p:cNvPr>
          <p:cNvSpPr txBox="1"/>
          <p:nvPr/>
        </p:nvSpPr>
        <p:spPr>
          <a:xfrm>
            <a:off x="3181704" y="4800600"/>
            <a:ext cx="365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807" name="An object">
            <a:extLst>
              <a:ext uri="{FF2B5EF4-FFF2-40B4-BE49-F238E27FC236}">
                <a16:creationId xmlns:a16="http://schemas.microsoft.com/office/drawing/2014/main" id="{6A0984EB-CAD1-4C02-AE72-FA9588F5726A}"/>
              </a:ext>
            </a:extLst>
          </p:cNvPr>
          <p:cNvSpPr/>
          <p:nvPr/>
        </p:nvSpPr>
        <p:spPr>
          <a:xfrm>
            <a:off x="4414104" y="3244167"/>
            <a:ext cx="7435704" cy="363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8" name="An object">
            <a:extLst>
              <a:ext uri="{FF2B5EF4-FFF2-40B4-BE49-F238E27FC236}">
                <a16:creationId xmlns:a16="http://schemas.microsoft.com/office/drawing/2014/main" id="{73870607-0992-463E-B622-117BC39E6998}"/>
              </a:ext>
            </a:extLst>
          </p:cNvPr>
          <p:cNvSpPr/>
          <p:nvPr/>
        </p:nvSpPr>
        <p:spPr>
          <a:xfrm>
            <a:off x="4399426" y="3633501"/>
            <a:ext cx="7435704" cy="622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1" name="An object">
            <a:extLst>
              <a:ext uri="{FF2B5EF4-FFF2-40B4-BE49-F238E27FC236}">
                <a16:creationId xmlns:a16="http://schemas.microsoft.com/office/drawing/2014/main" id="{148B2F39-35F0-4475-BFB2-D0C08ED98634}"/>
              </a:ext>
            </a:extLst>
          </p:cNvPr>
          <p:cNvSpPr/>
          <p:nvPr/>
        </p:nvSpPr>
        <p:spPr>
          <a:xfrm>
            <a:off x="4422994" y="4271010"/>
            <a:ext cx="7435704" cy="358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5" name="An object">
            <a:extLst>
              <a:ext uri="{FF2B5EF4-FFF2-40B4-BE49-F238E27FC236}">
                <a16:creationId xmlns:a16="http://schemas.microsoft.com/office/drawing/2014/main" id="{F2BE503B-2796-481E-BF90-5B869B910E7A}"/>
              </a:ext>
            </a:extLst>
          </p:cNvPr>
          <p:cNvSpPr/>
          <p:nvPr/>
        </p:nvSpPr>
        <p:spPr>
          <a:xfrm>
            <a:off x="4421016" y="4642485"/>
            <a:ext cx="7435704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9" name="An object">
            <a:extLst>
              <a:ext uri="{FF2B5EF4-FFF2-40B4-BE49-F238E27FC236}">
                <a16:creationId xmlns:a16="http://schemas.microsoft.com/office/drawing/2014/main" id="{E073962E-100F-4BF2-825D-4E15E14EDA05}"/>
              </a:ext>
            </a:extLst>
          </p:cNvPr>
          <p:cNvSpPr/>
          <p:nvPr/>
        </p:nvSpPr>
        <p:spPr>
          <a:xfrm>
            <a:off x="4421016" y="5013960"/>
            <a:ext cx="7435704" cy="35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2" name="An object">
            <a:extLst>
              <a:ext uri="{FF2B5EF4-FFF2-40B4-BE49-F238E27FC236}">
                <a16:creationId xmlns:a16="http://schemas.microsoft.com/office/drawing/2014/main" id="{B96C4FB1-0D39-4AE3-BB5D-9300E06F3B57}"/>
              </a:ext>
            </a:extLst>
          </p:cNvPr>
          <p:cNvSpPr/>
          <p:nvPr/>
        </p:nvSpPr>
        <p:spPr>
          <a:xfrm>
            <a:off x="4408316" y="5382260"/>
            <a:ext cx="7435704" cy="36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22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" grpId="1"/>
      <p:bldP spid="759" grpId="0"/>
      <p:bldP spid="768" grpId="1"/>
      <p:bldP spid="794" grpId="0"/>
      <p:bldP spid="794" grpId="1"/>
      <p:bldP spid="799" grpId="0"/>
      <p:bldP spid="803" grpId="0"/>
      <p:bldP spid="803" grpId="1"/>
      <p:bldP spid="807" grpId="0" animBg="1"/>
      <p:bldP spid="788" grpId="0" animBg="1"/>
      <p:bldP spid="811" grpId="0" animBg="1"/>
      <p:bldP spid="815" grpId="0" animBg="1"/>
      <p:bldP spid="819" grpId="0" animBg="1"/>
      <p:bldP spid="822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An object">
            <a:extLst>
              <a:ext uri="{FF2B5EF4-FFF2-40B4-BE49-F238E27FC236}">
                <a16:creationId xmlns:a16="http://schemas.microsoft.com/office/drawing/2014/main" id="{68A5FAFD-2473-49E2-A521-C537417D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err="1"/>
              <a:t>weak_ptr_lock</a:t>
            </a:r>
            <a:r>
              <a:rPr lang="en-US" dirty="0"/>
              <a:t>() </a:t>
            </a:r>
            <a:r>
              <a:rPr lang="en-US" dirty="0" smtClean="0"/>
              <a:t>- </a:t>
            </a:r>
            <a:r>
              <a:rPr lang="en-US" dirty="0"/>
              <a:t>Attempt #2</a:t>
            </a:r>
            <a:endParaRPr lang="he-IL" dirty="0"/>
          </a:p>
        </p:txBody>
      </p:sp>
      <p:sp>
        <p:nvSpPr>
          <p:cNvPr id="390" name="An object">
            <a:extLst>
              <a:ext uri="{FF2B5EF4-FFF2-40B4-BE49-F238E27FC236}">
                <a16:creationId xmlns:a16="http://schemas.microsoft.com/office/drawing/2014/main" id="{D139A967-2BFE-4AC4-9D48-A008B327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weak_ptr_lock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if (0 == 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return false;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++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if (1 == </a:t>
            </a:r>
            <a:r>
              <a:rPr lang="en-US" dirty="0" err="1">
                <a:solidFill>
                  <a:srgbClr val="FF0000"/>
                </a:solidFill>
              </a:rPr>
              <a:t>m_strong_count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--</a:t>
            </a:r>
            <a:r>
              <a:rPr lang="en-US" dirty="0" err="1">
                <a:solidFill>
                  <a:srgbClr val="FF0000"/>
                </a:solidFill>
              </a:rPr>
              <a:t>m_strong_count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return false;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return true;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48" name="An object">
            <a:extLst>
              <a:ext uri="{FF2B5EF4-FFF2-40B4-BE49-F238E27FC236}">
                <a16:creationId xmlns:a16="http://schemas.microsoft.com/office/drawing/2014/main" id="{5FEF5E36-0EAC-4906-B1FB-05025EC7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138</a:t>
            </a:fld>
            <a:endParaRPr lang="he-IL"/>
          </a:p>
        </p:txBody>
      </p:sp>
      <p:sp>
        <p:nvSpPr>
          <p:cNvPr id="681" name="An object">
            <a:extLst>
              <a:ext uri="{FF2B5EF4-FFF2-40B4-BE49-F238E27FC236}">
                <a16:creationId xmlns:a16="http://schemas.microsoft.com/office/drawing/2014/main" id="{19A2626A-E1AD-4623-B98E-03882A2137CF}"/>
              </a:ext>
            </a:extLst>
          </p:cNvPr>
          <p:cNvSpPr/>
          <p:nvPr/>
        </p:nvSpPr>
        <p:spPr>
          <a:xfrm>
            <a:off x="4998720" y="2171065"/>
            <a:ext cx="3860800" cy="1994535"/>
          </a:xfrm>
          <a:prstGeom prst="wedgeEllipseCallout">
            <a:avLst>
              <a:gd name="adj1" fmla="val -96730"/>
              <a:gd name="adj2" fmla="val 23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Another thread can call </a:t>
            </a:r>
            <a:r>
              <a:rPr lang="en-US" i="1" dirty="0"/>
              <a:t>lock()</a:t>
            </a:r>
            <a:r>
              <a:rPr lang="en-US" dirty="0"/>
              <a:t> </a:t>
            </a:r>
            <a:r>
              <a:rPr lang="en-US" dirty="0" smtClean="0"/>
              <a:t>here on </a:t>
            </a:r>
            <a:r>
              <a:rPr lang="en-US" dirty="0"/>
              <a:t>the same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/>
              <a:t>, which will succeed, returning a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pointing to a destroyed object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29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1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control block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71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n object">
            <a:extLst>
              <a:ext uri="{FF2B5EF4-FFF2-40B4-BE49-F238E27FC236}">
                <a16:creationId xmlns:a16="http://schemas.microsoft.com/office/drawing/2014/main" id="{988F0452-4F61-4010-9050-BD061746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Compare And Swap</a:t>
            </a:r>
            <a:endParaRPr lang="he-IL" dirty="0"/>
          </a:p>
        </p:txBody>
      </p:sp>
      <p:sp>
        <p:nvSpPr>
          <p:cNvPr id="389" name="An object">
            <a:extLst>
              <a:ext uri="{FF2B5EF4-FFF2-40B4-BE49-F238E27FC236}">
                <a16:creationId xmlns:a16="http://schemas.microsoft.com/office/drawing/2014/main" id="{084D1081-1B6F-4AA5-8A0B-4BFD7212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An atomic Read-Modify-Write operation, sometimes called </a:t>
            </a:r>
            <a:r>
              <a:rPr lang="en-US" dirty="0" smtClean="0"/>
              <a:t>“Compare </a:t>
            </a:r>
            <a:r>
              <a:rPr lang="en-US" dirty="0"/>
              <a:t>and </a:t>
            </a:r>
            <a:r>
              <a:rPr lang="en-US" dirty="0" smtClean="0"/>
              <a:t>Exchange”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One of the fundamental building blocks of concurrent primitives (Mutexes, spinlock, semaphore</a:t>
            </a:r>
            <a:r>
              <a:rPr lang="en-US" dirty="0" smtClean="0"/>
              <a:t>..) and lock-free programming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bool std::</a:t>
            </a:r>
            <a:r>
              <a:rPr lang="en-US" dirty="0" smtClean="0">
                <a:solidFill>
                  <a:srgbClr val="0070C0"/>
                </a:solidFill>
              </a:rPr>
              <a:t>atomic&lt;T&gt;::</a:t>
            </a:r>
            <a:r>
              <a:rPr lang="en-US" dirty="0" err="1">
                <a:solidFill>
                  <a:srgbClr val="0070C0"/>
                </a:solidFill>
              </a:rPr>
              <a:t>compare_exchange_strong</a:t>
            </a:r>
            <a:r>
              <a:rPr lang="en-US" dirty="0">
                <a:solidFill>
                  <a:srgbClr val="0070C0"/>
                </a:solidFill>
              </a:rPr>
              <a:t>(T&amp; expected, T desired)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if (expected == *this)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*this = desired;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return true;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expected =*this;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return false;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547" name="An object">
            <a:extLst>
              <a:ext uri="{FF2B5EF4-FFF2-40B4-BE49-F238E27FC236}">
                <a16:creationId xmlns:a16="http://schemas.microsoft.com/office/drawing/2014/main" id="{F468489F-BD94-427D-8971-1556B658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140</a:t>
            </a:fld>
            <a:endParaRPr lang="he-IL"/>
          </a:p>
        </p:txBody>
      </p:sp>
      <p:sp>
        <p:nvSpPr>
          <p:cNvPr id="680" name="An object">
            <a:extLst>
              <a:ext uri="{FF2B5EF4-FFF2-40B4-BE49-F238E27FC236}">
                <a16:creationId xmlns:a16="http://schemas.microsoft.com/office/drawing/2014/main" id="{DDAD02F7-E274-4C62-8A08-4E89169660B6}"/>
              </a:ext>
            </a:extLst>
          </p:cNvPr>
          <p:cNvSpPr/>
          <p:nvPr/>
        </p:nvSpPr>
        <p:spPr>
          <a:xfrm>
            <a:off x="6728460" y="3676650"/>
            <a:ext cx="4937760" cy="965200"/>
          </a:xfrm>
          <a:prstGeom prst="wedgeEllipseCallout">
            <a:avLst>
              <a:gd name="adj1" fmla="val -63426"/>
              <a:gd name="adj2" fmla="val -64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Try to </a:t>
            </a:r>
            <a:r>
              <a:rPr lang="en-US" dirty="0" smtClean="0"/>
              <a:t>“swing” </a:t>
            </a:r>
            <a:r>
              <a:rPr lang="en-US" i="1" dirty="0"/>
              <a:t>*this</a:t>
            </a:r>
            <a:r>
              <a:rPr lang="en-US" dirty="0"/>
              <a:t> from </a:t>
            </a:r>
            <a:r>
              <a:rPr lang="en-US" i="1" dirty="0"/>
              <a:t>expected</a:t>
            </a:r>
            <a:r>
              <a:rPr lang="en-US" dirty="0"/>
              <a:t> to </a:t>
            </a:r>
            <a:r>
              <a:rPr lang="en-US" i="1" dirty="0"/>
              <a:t>desired</a:t>
            </a:r>
          </a:p>
        </p:txBody>
      </p:sp>
      <p:sp>
        <p:nvSpPr>
          <p:cNvPr id="719" name="An object">
            <a:extLst>
              <a:ext uri="{FF2B5EF4-FFF2-40B4-BE49-F238E27FC236}">
                <a16:creationId xmlns:a16="http://schemas.microsoft.com/office/drawing/2014/main" id="{0C304D01-9FE8-409E-868B-60E5BE3060E3}"/>
              </a:ext>
            </a:extLst>
          </p:cNvPr>
          <p:cNvSpPr/>
          <p:nvPr/>
        </p:nvSpPr>
        <p:spPr>
          <a:xfrm>
            <a:off x="3548380" y="4159250"/>
            <a:ext cx="2707640" cy="965200"/>
          </a:xfrm>
          <a:prstGeom prst="wedgeEllipseCallout">
            <a:avLst>
              <a:gd name="adj1" fmla="val -65690"/>
              <a:gd name="adj2" fmla="val -32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l" rtl="0"/>
            <a:r>
              <a:rPr lang="en-US" dirty="0"/>
              <a:t>If succeeded, return </a:t>
            </a:r>
            <a:r>
              <a:rPr lang="en-US" i="1" dirty="0"/>
              <a:t>true</a:t>
            </a:r>
          </a:p>
        </p:txBody>
      </p:sp>
      <p:sp>
        <p:nvSpPr>
          <p:cNvPr id="746" name="An object">
            <a:extLst>
              <a:ext uri="{FF2B5EF4-FFF2-40B4-BE49-F238E27FC236}">
                <a16:creationId xmlns:a16="http://schemas.microsoft.com/office/drawing/2014/main" id="{657BA02E-E95F-4C30-82A5-D20BAF19240E}"/>
              </a:ext>
            </a:extLst>
          </p:cNvPr>
          <p:cNvSpPr/>
          <p:nvPr/>
        </p:nvSpPr>
        <p:spPr>
          <a:xfrm>
            <a:off x="4504690" y="5326062"/>
            <a:ext cx="4447540" cy="965200"/>
          </a:xfrm>
          <a:prstGeom prst="wedgeEllipseCallout">
            <a:avLst>
              <a:gd name="adj1" fmla="val -75574"/>
              <a:gd name="adj2" fmla="val -15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l" rtl="0"/>
            <a:r>
              <a:rPr lang="en-US" dirty="0"/>
              <a:t>Else, set </a:t>
            </a:r>
            <a:r>
              <a:rPr lang="en-US" i="1" dirty="0"/>
              <a:t>expected</a:t>
            </a:r>
            <a:r>
              <a:rPr lang="en-US" dirty="0"/>
              <a:t> to the current value of </a:t>
            </a:r>
            <a:r>
              <a:rPr lang="en-US" i="1" dirty="0"/>
              <a:t>*this</a:t>
            </a:r>
            <a:r>
              <a:rPr lang="en-US" dirty="0"/>
              <a:t>, and return </a:t>
            </a:r>
            <a:r>
              <a:rPr lang="en-US" i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434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" grpId="0" animBg="1"/>
      <p:bldP spid="719" grpId="0" animBg="1"/>
      <p:bldP spid="74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n object">
            <a:extLst>
              <a:ext uri="{FF2B5EF4-FFF2-40B4-BE49-F238E27FC236}">
                <a16:creationId xmlns:a16="http://schemas.microsoft.com/office/drawing/2014/main" id="{12314F13-1798-4F84-9B82-BC33B6BC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CAS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88" name="An object">
            <a:extLst>
              <a:ext uri="{FF2B5EF4-FFF2-40B4-BE49-F238E27FC236}">
                <a16:creationId xmlns:a16="http://schemas.microsoft.com/office/drawing/2014/main" id="{FA526D5F-0040-49D3-9FD1-FF8ED761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Also a </a:t>
            </a:r>
            <a:r>
              <a:rPr lang="en-US" dirty="0" smtClean="0"/>
              <a:t>“weak” </a:t>
            </a:r>
            <a:r>
              <a:rPr lang="en-US" dirty="0"/>
              <a:t>variant is defined - </a:t>
            </a:r>
            <a:r>
              <a:rPr lang="en-US" i="1" dirty="0" err="1"/>
              <a:t>compare_exchange_weak</a:t>
            </a:r>
            <a:r>
              <a:rPr lang="en-US" i="1" dirty="0"/>
              <a:t>()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Allowed to fail spuriously. i.e. Fail even if </a:t>
            </a:r>
            <a:r>
              <a:rPr lang="en-US" i="1" dirty="0"/>
              <a:t>*this == expected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Implementations are different on processes that do not support an atomic CAS (e.g. Arm uses LL/SC)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In x86 </a:t>
            </a:r>
            <a:r>
              <a:rPr lang="en-US" dirty="0" smtClean="0"/>
              <a:t>they’re </a:t>
            </a:r>
            <a:r>
              <a:rPr lang="en-US" dirty="0"/>
              <a:t>the same LOCK CMPXCHG instructions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 such processors, the </a:t>
            </a:r>
            <a:r>
              <a:rPr lang="en-US" i="1" dirty="0"/>
              <a:t>strong </a:t>
            </a:r>
            <a:r>
              <a:rPr lang="en-US" dirty="0"/>
              <a:t>variant </a:t>
            </a:r>
            <a:r>
              <a:rPr lang="en-US" dirty="0" smtClean="0"/>
              <a:t>must internally perform </a:t>
            </a:r>
            <a:r>
              <a:rPr lang="en-US" dirty="0"/>
              <a:t>a loop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As a general rule, the</a:t>
            </a:r>
            <a:r>
              <a:rPr lang="en-US" i="1" dirty="0"/>
              <a:t> weak</a:t>
            </a:r>
            <a:r>
              <a:rPr lang="en-US" dirty="0"/>
              <a:t> variant should be used inside loops, while the </a:t>
            </a:r>
            <a:r>
              <a:rPr lang="en-US" i="1" dirty="0"/>
              <a:t>strong</a:t>
            </a:r>
            <a:r>
              <a:rPr lang="en-US" dirty="0"/>
              <a:t> should not</a:t>
            </a:r>
            <a:endParaRPr lang="he-IL" dirty="0"/>
          </a:p>
        </p:txBody>
      </p:sp>
      <p:sp>
        <p:nvSpPr>
          <p:cNvPr id="546" name="An object">
            <a:extLst>
              <a:ext uri="{FF2B5EF4-FFF2-40B4-BE49-F238E27FC236}">
                <a16:creationId xmlns:a16="http://schemas.microsoft.com/office/drawing/2014/main" id="{19EEE435-2D37-408A-9CF0-22159765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9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n object">
            <a:extLst>
              <a:ext uri="{FF2B5EF4-FFF2-40B4-BE49-F238E27FC236}">
                <a16:creationId xmlns:a16="http://schemas.microsoft.com/office/drawing/2014/main" id="{1611F8DB-69C2-4221-8F6D-FD7CF122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CAS </a:t>
            </a:r>
            <a:r>
              <a:rPr lang="en-US" dirty="0" smtClean="0"/>
              <a:t>- </a:t>
            </a:r>
            <a:r>
              <a:rPr lang="en-US" dirty="0"/>
              <a:t>Usage example #1</a:t>
            </a:r>
            <a:endParaRPr lang="he-IL" dirty="0"/>
          </a:p>
        </p:txBody>
      </p:sp>
      <p:sp>
        <p:nvSpPr>
          <p:cNvPr id="387" name="An object">
            <a:extLst>
              <a:ext uri="{FF2B5EF4-FFF2-40B4-BE49-F238E27FC236}">
                <a16:creationId xmlns:a16="http://schemas.microsoft.com/office/drawing/2014/main" id="{ECAE6D19-7F53-4710-80DB-15FDB232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0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Implement a simple spinlock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smtClean="0">
                <a:solidFill>
                  <a:srgbClr val="0070C0"/>
                </a:solidFill>
              </a:rPr>
              <a:t>atomic&lt;bool&gt; </a:t>
            </a:r>
            <a:r>
              <a:rPr lang="en-US" dirty="0">
                <a:solidFill>
                  <a:srgbClr val="0070C0"/>
                </a:solidFill>
              </a:rPr>
              <a:t>flag;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void unlock()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flag.store</a:t>
            </a:r>
            <a:r>
              <a:rPr lang="en-US" dirty="0">
                <a:solidFill>
                  <a:srgbClr val="0070C0"/>
                </a:solidFill>
              </a:rPr>
              <a:t>(false);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void lock()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bool unlocked = false;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while (! </a:t>
            </a:r>
            <a:r>
              <a:rPr lang="en-US" dirty="0" err="1">
                <a:solidFill>
                  <a:srgbClr val="0070C0"/>
                </a:solidFill>
              </a:rPr>
              <a:t>flag.compare_exchange_weak</a:t>
            </a:r>
            <a:r>
              <a:rPr lang="en-US" dirty="0">
                <a:solidFill>
                  <a:srgbClr val="0070C0"/>
                </a:solidFill>
              </a:rPr>
              <a:t>(unlocked, true))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unlocked = false;      </a:t>
            </a:r>
            <a:r>
              <a:rPr lang="en-US" i="1" dirty="0"/>
              <a:t>// If failed, unlocked will be set to flag, which will be true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545" name="An object">
            <a:extLst>
              <a:ext uri="{FF2B5EF4-FFF2-40B4-BE49-F238E27FC236}">
                <a16:creationId xmlns:a16="http://schemas.microsoft.com/office/drawing/2014/main" id="{C15E02F6-06F7-47DA-950E-B3E53718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142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8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n object">
            <a:extLst>
              <a:ext uri="{FF2B5EF4-FFF2-40B4-BE49-F238E27FC236}">
                <a16:creationId xmlns:a16="http://schemas.microsoft.com/office/drawing/2014/main" id="{1611F8DB-69C2-4221-8F6D-FD7CF122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CAS </a:t>
            </a:r>
            <a:r>
              <a:rPr lang="en-US" dirty="0" smtClean="0"/>
              <a:t>- </a:t>
            </a:r>
            <a:r>
              <a:rPr lang="en-US" dirty="0"/>
              <a:t>Usage example #2</a:t>
            </a:r>
            <a:endParaRPr lang="he-IL" dirty="0"/>
          </a:p>
        </p:txBody>
      </p:sp>
      <p:sp>
        <p:nvSpPr>
          <p:cNvPr id="386" name="An object">
            <a:extLst>
              <a:ext uri="{FF2B5EF4-FFF2-40B4-BE49-F238E27FC236}">
                <a16:creationId xmlns:a16="http://schemas.microsoft.com/office/drawing/2014/main" id="{ECAE6D19-7F53-4710-80DB-15FDB232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Given an </a:t>
            </a:r>
            <a:r>
              <a:rPr lang="en-US" i="1" dirty="0"/>
              <a:t>int</a:t>
            </a:r>
            <a:r>
              <a:rPr lang="en-US" dirty="0"/>
              <a:t>, multiply it by 8 and add 3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std::</a:t>
            </a:r>
            <a:r>
              <a:rPr lang="en-US" sz="2400" dirty="0" smtClean="0">
                <a:solidFill>
                  <a:srgbClr val="0070C0"/>
                </a:solidFill>
              </a:rPr>
              <a:t>atomic&lt;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&gt; </a:t>
            </a:r>
            <a:r>
              <a:rPr lang="en-US" sz="2400" dirty="0" err="1">
                <a:solidFill>
                  <a:srgbClr val="0070C0"/>
                </a:solidFill>
              </a:rPr>
              <a:t>val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int </a:t>
            </a:r>
            <a:r>
              <a:rPr lang="en-US" sz="2400" dirty="0" err="1">
                <a:solidFill>
                  <a:srgbClr val="0070C0"/>
                </a:solidFill>
              </a:rPr>
              <a:t>curr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val.load</a:t>
            </a:r>
            <a:r>
              <a:rPr lang="en-US" sz="2400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while (! </a:t>
            </a:r>
            <a:r>
              <a:rPr lang="en-US" sz="2400" dirty="0" err="1">
                <a:solidFill>
                  <a:srgbClr val="0070C0"/>
                </a:solidFill>
              </a:rPr>
              <a:t>val.compare_exchange_weak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curr</a:t>
            </a:r>
            <a:r>
              <a:rPr lang="en-US" sz="2400" dirty="0">
                <a:solidFill>
                  <a:srgbClr val="0070C0"/>
                </a:solidFill>
              </a:rPr>
              <a:t>, 8*</a:t>
            </a:r>
            <a:r>
              <a:rPr lang="en-US" sz="2400" dirty="0" err="1">
                <a:solidFill>
                  <a:srgbClr val="0070C0"/>
                </a:solidFill>
              </a:rPr>
              <a:t>curr</a:t>
            </a:r>
            <a:r>
              <a:rPr lang="en-US" sz="2400" dirty="0">
                <a:solidFill>
                  <a:srgbClr val="0070C0"/>
                </a:solidFill>
              </a:rPr>
              <a:t> + 3))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Notice the empty body - </a:t>
            </a:r>
            <a:r>
              <a:rPr lang="en-US" i="1" dirty="0" err="1"/>
              <a:t>curr</a:t>
            </a:r>
            <a:r>
              <a:rPr lang="en-US" dirty="0"/>
              <a:t> will be set to </a:t>
            </a:r>
            <a:r>
              <a:rPr lang="en-US" i="1" dirty="0" err="1"/>
              <a:t>val</a:t>
            </a:r>
            <a:r>
              <a:rPr lang="en-US" dirty="0"/>
              <a:t> if it was changed </a:t>
            </a:r>
            <a:r>
              <a:rPr lang="en-US" dirty="0" smtClean="0"/>
              <a:t>in-between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Any operation can be made atomic by </a:t>
            </a:r>
            <a:r>
              <a:rPr lang="en-US" dirty="0" err="1"/>
              <a:t>CASing</a:t>
            </a:r>
            <a:r>
              <a:rPr lang="en-US" dirty="0"/>
              <a:t> to the new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44" name="An object">
            <a:extLst>
              <a:ext uri="{FF2B5EF4-FFF2-40B4-BE49-F238E27FC236}">
                <a16:creationId xmlns:a16="http://schemas.microsoft.com/office/drawing/2014/main" id="{C15E02F6-06F7-47DA-950E-B3E53718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20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Back to </a:t>
            </a:r>
            <a:r>
              <a:rPr lang="en-US" dirty="0" err="1"/>
              <a:t>weak_ptr_lock</a:t>
            </a:r>
            <a:r>
              <a:rPr lang="en-US" dirty="0"/>
              <a:t>()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57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n object">
            <a:extLst>
              <a:ext uri="{FF2B5EF4-FFF2-40B4-BE49-F238E27FC236}">
                <a16:creationId xmlns:a16="http://schemas.microsoft.com/office/drawing/2014/main" id="{A5D0C273-7B8C-4930-949F-29E6AD44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err="1"/>
              <a:t>weak_ptr_lock</a:t>
            </a:r>
            <a:r>
              <a:rPr lang="en-US" dirty="0"/>
              <a:t>() </a:t>
            </a:r>
            <a:r>
              <a:rPr lang="en-US" dirty="0" smtClean="0"/>
              <a:t>- </a:t>
            </a:r>
            <a:r>
              <a:rPr lang="en-US" dirty="0"/>
              <a:t>Implementation</a:t>
            </a:r>
            <a:endParaRPr lang="he-IL" dirty="0"/>
          </a:p>
        </p:txBody>
      </p:sp>
      <p:sp>
        <p:nvSpPr>
          <p:cNvPr id="385" name="An object">
            <a:extLst>
              <a:ext uri="{FF2B5EF4-FFF2-40B4-BE49-F238E27FC236}">
                <a16:creationId xmlns:a16="http://schemas.microsoft.com/office/drawing/2014/main" id="{9DA8BF00-67AF-4DF6-A11C-B6CD12CE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weak_ptr_lock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uint</a:t>
            </a:r>
            <a:r>
              <a:rPr lang="en-US" dirty="0">
                <a:solidFill>
                  <a:srgbClr val="0070C0"/>
                </a:solidFill>
              </a:rPr>
              <a:t> count = </a:t>
            </a:r>
            <a:r>
              <a:rPr lang="en-US" dirty="0" err="1">
                <a:solidFill>
                  <a:srgbClr val="0070C0"/>
                </a:solidFill>
              </a:rPr>
              <a:t>m_strong_count.load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do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if (0 == count)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    return false;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 while (</a:t>
            </a:r>
            <a:r>
              <a:rPr lang="en-US" dirty="0" err="1">
                <a:solidFill>
                  <a:srgbClr val="0070C0"/>
                </a:solidFill>
              </a:rPr>
              <a:t>m_strong_count.compare_exchange_weak</a:t>
            </a:r>
            <a:r>
              <a:rPr lang="en-US" dirty="0">
                <a:solidFill>
                  <a:srgbClr val="0070C0"/>
                </a:solidFill>
              </a:rPr>
              <a:t>(count, count+1));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return true;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543" name="An object">
            <a:extLst>
              <a:ext uri="{FF2B5EF4-FFF2-40B4-BE49-F238E27FC236}">
                <a16:creationId xmlns:a16="http://schemas.microsoft.com/office/drawing/2014/main" id="{F624EBCF-F260-4099-BD05-AE3D1034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 </a:t>
            </a:r>
            <a:r>
              <a:rPr lang="en-US" dirty="0"/>
              <a:t>policy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n object">
            <a:extLst>
              <a:ext uri="{FF2B5EF4-FFF2-40B4-BE49-F238E27FC236}">
                <a16:creationId xmlns:a16="http://schemas.microsoft.com/office/drawing/2014/main" id="{1C6FC025-7E39-4007-B012-800B026E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Lock </a:t>
            </a:r>
            <a:r>
              <a:rPr lang="en-US" dirty="0"/>
              <a:t>policy</a:t>
            </a:r>
            <a:endParaRPr lang="he-IL" dirty="0"/>
          </a:p>
        </p:txBody>
      </p:sp>
      <p:sp>
        <p:nvSpPr>
          <p:cNvPr id="384" name="An object">
            <a:extLst>
              <a:ext uri="{FF2B5EF4-FFF2-40B4-BE49-F238E27FC236}">
                <a16:creationId xmlns:a16="http://schemas.microsoft.com/office/drawing/2014/main" id="{1526E906-FE4D-461C-AAFD-B00C8D97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/>
              <a:t>libstdc</a:t>
            </a:r>
            <a:r>
              <a:rPr lang="en-US" dirty="0"/>
              <a:t>++ supports the notation of a </a:t>
            </a:r>
            <a:r>
              <a:rPr lang="en-US" dirty="0" smtClean="0"/>
              <a:t>“lock policy”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template&lt;</a:t>
            </a:r>
            <a:r>
              <a:rPr lang="en-US" sz="2200" dirty="0" err="1" smtClean="0">
                <a:solidFill>
                  <a:srgbClr val="0070C0"/>
                </a:solidFill>
              </a:rPr>
              <a:t>typename</a:t>
            </a:r>
            <a:r>
              <a:rPr lang="en-US" sz="2200" dirty="0" smtClean="0">
                <a:solidFill>
                  <a:srgbClr val="0070C0"/>
                </a:solidFill>
              </a:rPr>
              <a:t> T</a:t>
            </a:r>
            <a:r>
              <a:rPr lang="en-US" sz="2200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FF0000"/>
                </a:solidFill>
              </a:rPr>
              <a:t>_</a:t>
            </a:r>
            <a:r>
              <a:rPr lang="en-US" sz="2200" dirty="0" err="1">
                <a:solidFill>
                  <a:srgbClr val="FF0000"/>
                </a:solidFill>
              </a:rPr>
              <a:t>Lock_policy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Lp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= __</a:t>
            </a:r>
            <a:r>
              <a:rPr lang="en-US" sz="2200" dirty="0" err="1" smtClean="0">
                <a:solidFill>
                  <a:srgbClr val="FF0000"/>
                </a:solidFill>
              </a:rPr>
              <a:t>default_lock_policy</a:t>
            </a:r>
            <a:r>
              <a:rPr lang="en-US" sz="2200" dirty="0" smtClean="0">
                <a:solidFill>
                  <a:srgbClr val="0070C0"/>
                </a:solidFill>
              </a:rPr>
              <a:t>&gt;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class __</a:t>
            </a:r>
            <a:r>
              <a:rPr lang="en-US" sz="2200" dirty="0" err="1">
                <a:solidFill>
                  <a:srgbClr val="0070C0"/>
                </a:solidFill>
              </a:rPr>
              <a:t>shared_ptr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template&lt;</a:t>
            </a:r>
            <a:r>
              <a:rPr lang="en-US" sz="2200" dirty="0" err="1" smtClean="0">
                <a:solidFill>
                  <a:srgbClr val="0070C0"/>
                </a:solidFill>
              </a:rPr>
              <a:t>typename</a:t>
            </a:r>
            <a:r>
              <a:rPr lang="en-US" sz="2200" dirty="0" smtClean="0">
                <a:solidFill>
                  <a:srgbClr val="0070C0"/>
                </a:solidFill>
              </a:rPr>
              <a:t> T&gt;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class </a:t>
            </a:r>
            <a:r>
              <a:rPr lang="en-US" sz="2200" dirty="0" err="1">
                <a:solidFill>
                  <a:srgbClr val="0070C0"/>
                </a:solidFill>
              </a:rPr>
              <a:t>shared_ptr</a:t>
            </a:r>
            <a:r>
              <a:rPr lang="en-US" sz="2200" dirty="0">
                <a:solidFill>
                  <a:srgbClr val="0070C0"/>
                </a:solidFill>
              </a:rPr>
              <a:t> : public __</a:t>
            </a:r>
            <a:r>
              <a:rPr lang="en-US" sz="2200" dirty="0" err="1" smtClean="0">
                <a:solidFill>
                  <a:srgbClr val="0070C0"/>
                </a:solidFill>
              </a:rPr>
              <a:t>shared_ptr</a:t>
            </a:r>
            <a:r>
              <a:rPr lang="en-US" sz="2200" dirty="0" smtClean="0">
                <a:solidFill>
                  <a:srgbClr val="0070C0"/>
                </a:solidFill>
              </a:rPr>
              <a:t>&lt;T&gt;;</a:t>
            </a:r>
            <a:endParaRPr lang="en-US" sz="2200" dirty="0">
              <a:solidFill>
                <a:srgbClr val="0070C0"/>
              </a:solidFill>
            </a:endParaRPr>
          </a:p>
          <a:p>
            <a:pPr algn="l" rtl="0"/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lock </a:t>
            </a:r>
            <a:r>
              <a:rPr lang="en-US" dirty="0"/>
              <a:t>policy governs the way the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manages the </a:t>
            </a:r>
            <a:r>
              <a:rPr lang="en-US" dirty="0" err="1"/>
              <a:t>refcounts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Non-standard!</a:t>
            </a:r>
            <a:endParaRPr lang="he-IL" dirty="0"/>
          </a:p>
        </p:txBody>
      </p:sp>
      <p:sp>
        <p:nvSpPr>
          <p:cNvPr id="542" name="An object">
            <a:extLst>
              <a:ext uri="{FF2B5EF4-FFF2-40B4-BE49-F238E27FC236}">
                <a16:creationId xmlns:a16="http://schemas.microsoft.com/office/drawing/2014/main" id="{CF7F10F9-8BC1-4BCA-943D-6CE7D1D4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90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n object">
            <a:extLst>
              <a:ext uri="{FF2B5EF4-FFF2-40B4-BE49-F238E27FC236}">
                <a16:creationId xmlns:a16="http://schemas.microsoft.com/office/drawing/2014/main" id="{D458E5B6-DB71-4950-8B7E-053CC39A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Lock </a:t>
            </a:r>
            <a:r>
              <a:rPr lang="en-US" dirty="0"/>
              <a:t>policy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83" name="An object">
            <a:extLst>
              <a:ext uri="{FF2B5EF4-FFF2-40B4-BE49-F238E27FC236}">
                <a16:creationId xmlns:a16="http://schemas.microsoft.com/office/drawing/2014/main" id="{05CA1014-9503-47C7-9611-45E8DC31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09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>
                <a:solidFill>
                  <a:srgbClr val="0070C0"/>
                </a:solidFill>
              </a:rPr>
              <a:t> _</a:t>
            </a:r>
            <a:r>
              <a:rPr lang="en-US" dirty="0" err="1">
                <a:solidFill>
                  <a:srgbClr val="0070C0"/>
                </a:solidFill>
              </a:rPr>
              <a:t>Lock_policy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_</a:t>
            </a:r>
            <a:r>
              <a:rPr lang="en-US" dirty="0" err="1">
                <a:solidFill>
                  <a:srgbClr val="0070C0"/>
                </a:solidFill>
              </a:rPr>
              <a:t>S_single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_</a:t>
            </a:r>
            <a:r>
              <a:rPr lang="en-US" dirty="0" err="1">
                <a:solidFill>
                  <a:srgbClr val="0070C0"/>
                </a:solidFill>
              </a:rPr>
              <a:t>S_mutex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_</a:t>
            </a:r>
            <a:r>
              <a:rPr lang="en-US" dirty="0" err="1">
                <a:solidFill>
                  <a:srgbClr val="0070C0"/>
                </a:solidFill>
              </a:rPr>
              <a:t>S_atomic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_</a:t>
            </a:r>
            <a:r>
              <a:rPr lang="en-US" i="1" dirty="0" err="1"/>
              <a:t>S_single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All updates to the </a:t>
            </a:r>
            <a:r>
              <a:rPr lang="en-US" dirty="0" err="1"/>
              <a:t>refcounts</a:t>
            </a:r>
            <a:r>
              <a:rPr lang="en-US" dirty="0"/>
              <a:t> are done using </a:t>
            </a:r>
            <a:r>
              <a:rPr lang="en-US" b="1" dirty="0">
                <a:solidFill>
                  <a:srgbClr val="FF0000"/>
                </a:solidFill>
              </a:rPr>
              <a:t>non-atomic</a:t>
            </a:r>
            <a:r>
              <a:rPr lang="en-US" dirty="0"/>
              <a:t> operations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_</a:t>
            </a:r>
            <a:r>
              <a:rPr lang="en-US" i="1" dirty="0" err="1"/>
              <a:t>S_mutex</a:t>
            </a:r>
            <a:r>
              <a:rPr lang="en-US" i="1" dirty="0"/>
              <a:t> </a:t>
            </a:r>
            <a:r>
              <a:rPr lang="en-US" dirty="0" smtClean="0"/>
              <a:t>- </a:t>
            </a:r>
            <a:r>
              <a:rPr lang="en-US" dirty="0"/>
              <a:t>CPU </a:t>
            </a:r>
            <a:r>
              <a:rPr lang="en-US" dirty="0" smtClean="0"/>
              <a:t>doesn’t </a:t>
            </a:r>
            <a:r>
              <a:rPr lang="en-US" dirty="0"/>
              <a:t>support atomic CAS operation. In these cases a mutex is used (Other </a:t>
            </a:r>
            <a:r>
              <a:rPr lang="en-US" dirty="0"/>
              <a:t>updates (e.g. Increments) </a:t>
            </a:r>
            <a:r>
              <a:rPr lang="en-US" dirty="0"/>
              <a:t>use atomic operations)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_</a:t>
            </a:r>
            <a:r>
              <a:rPr lang="en-US" i="1" dirty="0" err="1"/>
              <a:t>S_atomic</a:t>
            </a:r>
            <a:r>
              <a:rPr lang="en-US" i="1" dirty="0"/>
              <a:t> </a:t>
            </a:r>
            <a:r>
              <a:rPr lang="en-US" dirty="0" smtClean="0"/>
              <a:t>- </a:t>
            </a:r>
            <a:r>
              <a:rPr lang="en-US" dirty="0"/>
              <a:t>All Updates are done using atomic operations</a:t>
            </a:r>
            <a:endParaRPr lang="he-IL" dirty="0"/>
          </a:p>
        </p:txBody>
      </p:sp>
      <p:sp>
        <p:nvSpPr>
          <p:cNvPr id="679" name="An object">
            <a:extLst>
              <a:ext uri="{FF2B5EF4-FFF2-40B4-BE49-F238E27FC236}">
                <a16:creationId xmlns:a16="http://schemas.microsoft.com/office/drawing/2014/main" id="{8964DF66-596F-4822-B807-5A94B9C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1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n object">
            <a:extLst>
              <a:ext uri="{FF2B5EF4-FFF2-40B4-BE49-F238E27FC236}">
                <a16:creationId xmlns:a16="http://schemas.microsoft.com/office/drawing/2014/main" id="{CF5FDC32-F8EB-488C-898C-19A9E218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Lock </a:t>
            </a:r>
            <a:r>
              <a:rPr lang="en-US" dirty="0"/>
              <a:t>policy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82" name="An object">
            <a:extLst>
              <a:ext uri="{FF2B5EF4-FFF2-40B4-BE49-F238E27FC236}">
                <a16:creationId xmlns:a16="http://schemas.microsoft.com/office/drawing/2014/main" id="{B19504FC-C3C0-4DCD-9F24-4E7D34FC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__</a:t>
            </a:r>
            <a:r>
              <a:rPr lang="en-US" i="1" dirty="0" err="1"/>
              <a:t>default_lock_policy</a:t>
            </a:r>
            <a:r>
              <a:rPr lang="en-US" dirty="0"/>
              <a:t> is chosen at compile time: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i="1" dirty="0"/>
              <a:t>_</a:t>
            </a:r>
            <a:r>
              <a:rPr lang="en-US" i="1" dirty="0" err="1"/>
              <a:t>S_single</a:t>
            </a:r>
            <a:r>
              <a:rPr lang="en-US" i="1" dirty="0"/>
              <a:t>  </a:t>
            </a:r>
            <a:r>
              <a:rPr lang="en-US" dirty="0"/>
              <a:t>- If the standard library was compiled without threading support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i="1" dirty="0"/>
              <a:t>_</a:t>
            </a:r>
            <a:r>
              <a:rPr lang="en-US" i="1" dirty="0" err="1"/>
              <a:t>S_atomic</a:t>
            </a:r>
            <a:r>
              <a:rPr lang="en-US" i="1" dirty="0"/>
              <a:t> </a:t>
            </a:r>
            <a:r>
              <a:rPr lang="en-US" dirty="0"/>
              <a:t>- If the CPU supports the necessary atomic operations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i="1" dirty="0"/>
              <a:t>_</a:t>
            </a:r>
            <a:r>
              <a:rPr lang="en-US" i="1" dirty="0" err="1"/>
              <a:t>S_mutex</a:t>
            </a:r>
            <a:r>
              <a:rPr lang="en-US" i="1" dirty="0"/>
              <a:t> </a:t>
            </a:r>
            <a:r>
              <a:rPr lang="en-US" dirty="0" smtClean="0"/>
              <a:t>- </a:t>
            </a:r>
            <a:r>
              <a:rPr lang="en-US" dirty="0"/>
              <a:t>Otherwise</a:t>
            </a:r>
          </a:p>
          <a:p>
            <a:pPr marL="914400" lvl="1" indent="-457200" algn="l" rtl="0">
              <a:buFont typeface="+mj-lt"/>
              <a:buAutoNum type="arabicPeriod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Nothing stops us from using a different </a:t>
            </a:r>
            <a:r>
              <a:rPr lang="en-US" dirty="0" smtClean="0"/>
              <a:t>lock </a:t>
            </a:r>
            <a:r>
              <a:rPr lang="en-US" dirty="0"/>
              <a:t>policy..</a:t>
            </a:r>
            <a:endParaRPr lang="he-IL" dirty="0"/>
          </a:p>
        </p:txBody>
      </p:sp>
      <p:sp>
        <p:nvSpPr>
          <p:cNvPr id="541" name="An object">
            <a:extLst>
              <a:ext uri="{FF2B5EF4-FFF2-40B4-BE49-F238E27FC236}">
                <a16:creationId xmlns:a16="http://schemas.microsoft.com/office/drawing/2014/main" id="{A573744D-B1FF-45F4-83F8-A7644808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20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An object">
            <a:extLst>
              <a:ext uri="{FF2B5EF4-FFF2-40B4-BE49-F238E27FC236}">
                <a16:creationId xmlns:a16="http://schemas.microsoft.com/office/drawing/2014/main" id="{759983B4-8943-4F56-8166-3EBD3E80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The control block</a:t>
            </a:r>
            <a:endParaRPr lang="he-IL" dirty="0"/>
          </a:p>
        </p:txBody>
      </p:sp>
      <p:sp>
        <p:nvSpPr>
          <p:cNvPr id="444" name="An object">
            <a:extLst>
              <a:ext uri="{FF2B5EF4-FFF2-40B4-BE49-F238E27FC236}">
                <a16:creationId xmlns:a16="http://schemas.microsoft.com/office/drawing/2014/main" id="{24DE7B70-3281-46E5-8949-EAF4A851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template&lt;</a:t>
            </a:r>
            <a:r>
              <a:rPr lang="en-US" sz="2200" dirty="0" err="1" smtClean="0">
                <a:solidFill>
                  <a:srgbClr val="0070C0"/>
                </a:solidFill>
              </a:rPr>
              <a:t>typename</a:t>
            </a:r>
            <a:r>
              <a:rPr lang="en-US" sz="2200" dirty="0" smtClean="0">
                <a:solidFill>
                  <a:srgbClr val="0070C0"/>
                </a:solidFill>
              </a:rPr>
              <a:t> T&gt;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class </a:t>
            </a:r>
            <a:r>
              <a:rPr lang="en-US" sz="2200" dirty="0" err="1">
                <a:solidFill>
                  <a:srgbClr val="0070C0"/>
                </a:solidFill>
              </a:rPr>
              <a:t>control_block</a:t>
            </a:r>
            <a:r>
              <a:rPr lang="en-US" sz="22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T*   </a:t>
            </a:r>
            <a:r>
              <a:rPr lang="en-US" sz="2200" dirty="0" err="1">
                <a:solidFill>
                  <a:srgbClr val="0070C0"/>
                </a:solidFill>
              </a:rPr>
              <a:t>m_obj_ptr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</a:t>
            </a:r>
            <a:r>
              <a:rPr lang="en-US" sz="2200" dirty="0" err="1">
                <a:solidFill>
                  <a:srgbClr val="0070C0"/>
                </a:solidFill>
              </a:rPr>
              <a:t>uint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m_refcount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};</a:t>
            </a:r>
            <a:endParaRPr lang="he-IL" sz="2200" dirty="0">
              <a:solidFill>
                <a:srgbClr val="0070C0"/>
              </a:solidFill>
            </a:endParaRPr>
          </a:p>
          <a:p>
            <a:pPr algn="l" rtl="0"/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When the </a:t>
            </a:r>
            <a:r>
              <a:rPr lang="en-US" dirty="0" err="1"/>
              <a:t>refcount</a:t>
            </a:r>
            <a:r>
              <a:rPr lang="en-US" dirty="0"/>
              <a:t> drops to 0 the managed pointer is destroyed, but there might be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weak_ptr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pointing to the control block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Therefore the control block must live as long as either a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shared_ptr</a:t>
            </a:r>
            <a:r>
              <a:rPr lang="en-US" i="1" dirty="0" smtClean="0"/>
              <a:t> </a:t>
            </a:r>
            <a:r>
              <a:rPr lang="en-US" dirty="0"/>
              <a:t>or a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weak_ptr</a:t>
            </a:r>
            <a:r>
              <a:rPr lang="en-US" i="1" dirty="0" smtClean="0"/>
              <a:t> </a:t>
            </a:r>
            <a:r>
              <a:rPr lang="en-US" dirty="0"/>
              <a:t>exists</a:t>
            </a:r>
          </a:p>
          <a:p>
            <a:pPr marL="0" indent="0" algn="l" rtl="0">
              <a:buNone/>
            </a:pPr>
            <a:r>
              <a:rPr lang="en-US" dirty="0"/>
              <a:t>   (Calling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i="1" dirty="0"/>
              <a:t>::lock() </a:t>
            </a:r>
            <a:r>
              <a:rPr lang="en-US" dirty="0"/>
              <a:t>must still work in case no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shared_ptr</a:t>
            </a:r>
            <a:endParaRPr lang="en-US" i="1" dirty="0" smtClean="0"/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exist</a:t>
            </a:r>
            <a:r>
              <a:rPr lang="en-US" dirty="0"/>
              <a:t>)</a:t>
            </a:r>
          </a:p>
          <a:p>
            <a:pPr algn="l" rtl="0"/>
            <a:endParaRPr lang="he-IL" dirty="0"/>
          </a:p>
        </p:txBody>
      </p:sp>
      <p:sp>
        <p:nvSpPr>
          <p:cNvPr id="602" name="An object">
            <a:extLst>
              <a:ext uri="{FF2B5EF4-FFF2-40B4-BE49-F238E27FC236}">
                <a16:creationId xmlns:a16="http://schemas.microsoft.com/office/drawing/2014/main" id="{536569D5-C8F5-40F0-B7A6-92FA2DCC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n object">
            <a:extLst>
              <a:ext uri="{FF2B5EF4-FFF2-40B4-BE49-F238E27FC236}">
                <a16:creationId xmlns:a16="http://schemas.microsoft.com/office/drawing/2014/main" id="{492E5BEF-C61E-4E67-849A-F6EB1746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Lock </a:t>
            </a:r>
            <a:r>
              <a:rPr lang="en-US" dirty="0"/>
              <a:t>policy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81" name="An object">
            <a:extLst>
              <a:ext uri="{FF2B5EF4-FFF2-40B4-BE49-F238E27FC236}">
                <a16:creationId xmlns:a16="http://schemas.microsoft.com/office/drawing/2014/main" id="{5F4570FF-E055-4F94-AAC6-C5A2639E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>
                <a:solidFill>
                  <a:srgbClr val="0070C0"/>
                </a:solidFill>
              </a:rPr>
              <a:t>using </a:t>
            </a:r>
            <a:r>
              <a:rPr lang="en-US" sz="1800" dirty="0" err="1">
                <a:solidFill>
                  <a:srgbClr val="0070C0"/>
                </a:solidFill>
              </a:rPr>
              <a:t>single_shared_ptr</a:t>
            </a:r>
            <a:r>
              <a:rPr lang="en-US" sz="1800" dirty="0">
                <a:solidFill>
                  <a:srgbClr val="0070C0"/>
                </a:solidFill>
              </a:rPr>
              <a:t> =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070C0"/>
                </a:solidFill>
              </a:rPr>
              <a:t>    std::__</a:t>
            </a:r>
            <a:r>
              <a:rPr lang="en-US" sz="1800" dirty="0" err="1" smtClean="0">
                <a:solidFill>
                  <a:srgbClr val="0070C0"/>
                </a:solidFill>
              </a:rPr>
              <a:t>shared_ptr</a:t>
            </a:r>
            <a:r>
              <a:rPr lang="en-US" sz="1800" dirty="0" smtClean="0">
                <a:solidFill>
                  <a:srgbClr val="0070C0"/>
                </a:solidFill>
              </a:rPr>
              <a:t>&lt;</a:t>
            </a:r>
            <a:r>
              <a:rPr lang="en-US" sz="1800" dirty="0" err="1" smtClean="0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, __</a:t>
            </a:r>
            <a:r>
              <a:rPr lang="en-US" sz="1800" dirty="0" err="1">
                <a:solidFill>
                  <a:srgbClr val="0070C0"/>
                </a:solidFill>
              </a:rPr>
              <a:t>gnu_cxx</a:t>
            </a:r>
            <a:r>
              <a:rPr lang="en-US" sz="1800" dirty="0">
                <a:solidFill>
                  <a:srgbClr val="0070C0"/>
                </a:solidFill>
              </a:rPr>
              <a:t>::_</a:t>
            </a:r>
            <a:r>
              <a:rPr lang="en-US" sz="1800" dirty="0" err="1">
                <a:solidFill>
                  <a:srgbClr val="0070C0"/>
                </a:solidFill>
              </a:rPr>
              <a:t>Lock_policy</a:t>
            </a:r>
            <a:r>
              <a:rPr lang="en-US" sz="1800" dirty="0">
                <a:solidFill>
                  <a:srgbClr val="0070C0"/>
                </a:solidFill>
              </a:rPr>
              <a:t>::_</a:t>
            </a:r>
            <a:r>
              <a:rPr lang="en-US" sz="1800" dirty="0" err="1" smtClean="0">
                <a:solidFill>
                  <a:srgbClr val="0070C0"/>
                </a:solidFill>
              </a:rPr>
              <a:t>S_single</a:t>
            </a:r>
            <a:r>
              <a:rPr lang="en-US" sz="1800" dirty="0" smtClean="0">
                <a:solidFill>
                  <a:srgbClr val="0070C0"/>
                </a:solidFill>
              </a:rPr>
              <a:t>&gt;;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single_shared_ptr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ptr</a:t>
            </a:r>
            <a:r>
              <a:rPr lang="en-US" sz="1800" dirty="0">
                <a:solidFill>
                  <a:srgbClr val="0070C0"/>
                </a:solidFill>
              </a:rPr>
              <a:t>   = std::__</a:t>
            </a:r>
            <a:r>
              <a:rPr lang="en-US" sz="1800" dirty="0" err="1" smtClean="0">
                <a:solidFill>
                  <a:srgbClr val="0070C0"/>
                </a:solidFill>
              </a:rPr>
              <a:t>make_shared</a:t>
            </a:r>
            <a:r>
              <a:rPr lang="en-US" sz="1800" dirty="0" smtClean="0">
                <a:solidFill>
                  <a:srgbClr val="0070C0"/>
                </a:solidFill>
              </a:rPr>
              <a:t>&lt;</a:t>
            </a:r>
            <a:r>
              <a:rPr lang="en-US" sz="1800" dirty="0" err="1" smtClean="0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, __</a:t>
            </a:r>
            <a:r>
              <a:rPr lang="en-US" sz="1800" dirty="0" err="1">
                <a:solidFill>
                  <a:srgbClr val="0070C0"/>
                </a:solidFill>
              </a:rPr>
              <a:t>gnu_cxx</a:t>
            </a:r>
            <a:r>
              <a:rPr lang="en-US" sz="1800" dirty="0">
                <a:solidFill>
                  <a:srgbClr val="0070C0"/>
                </a:solidFill>
              </a:rPr>
              <a:t>::_</a:t>
            </a:r>
            <a:r>
              <a:rPr lang="en-US" sz="1800" dirty="0" err="1">
                <a:solidFill>
                  <a:srgbClr val="0070C0"/>
                </a:solidFill>
              </a:rPr>
              <a:t>Lock_policy</a:t>
            </a:r>
            <a:r>
              <a:rPr lang="en-US" sz="1800" dirty="0">
                <a:solidFill>
                  <a:srgbClr val="0070C0"/>
                </a:solidFill>
              </a:rPr>
              <a:t>::_</a:t>
            </a:r>
            <a:r>
              <a:rPr lang="en-US" sz="1800" dirty="0" err="1" smtClean="0">
                <a:solidFill>
                  <a:srgbClr val="0070C0"/>
                </a:solidFill>
              </a:rPr>
              <a:t>S_single</a:t>
            </a:r>
            <a:r>
              <a:rPr lang="en-US" sz="1800" dirty="0" smtClean="0">
                <a:solidFill>
                  <a:srgbClr val="0070C0"/>
                </a:solidFill>
              </a:rPr>
              <a:t>&gt;(</a:t>
            </a:r>
            <a:r>
              <a:rPr lang="en-US" sz="1800" dirty="0">
                <a:solidFill>
                  <a:srgbClr val="0070C0"/>
                </a:solidFill>
              </a:rPr>
              <a:t>3);</a:t>
            </a:r>
          </a:p>
          <a:p>
            <a:pPr marL="0" indent="0" algn="l" rtl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single_shared_ptr</a:t>
            </a:r>
            <a:r>
              <a:rPr lang="en-US" sz="1800" dirty="0">
                <a:solidFill>
                  <a:srgbClr val="0070C0"/>
                </a:solidFill>
              </a:rPr>
              <a:t> ptr2 = </a:t>
            </a:r>
            <a:r>
              <a:rPr lang="en-US" sz="1800" dirty="0" err="1">
                <a:solidFill>
                  <a:srgbClr val="0070C0"/>
                </a:solidFill>
              </a:rPr>
              <a:t>ptr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Can be used if we know the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will not be accessed from multiple threads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Saves the cost of atomic operations</a:t>
            </a:r>
            <a:endParaRPr lang="he-IL" dirty="0"/>
          </a:p>
        </p:txBody>
      </p:sp>
      <p:sp>
        <p:nvSpPr>
          <p:cNvPr id="540" name="An object">
            <a:extLst>
              <a:ext uri="{FF2B5EF4-FFF2-40B4-BE49-F238E27FC236}">
                <a16:creationId xmlns:a16="http://schemas.microsoft.com/office/drawing/2014/main" id="{E9C76E58-02B3-4EDE-B2FB-DC094A7D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22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n object">
            <a:extLst>
              <a:ext uri="{FF2B5EF4-FFF2-40B4-BE49-F238E27FC236}">
                <a16:creationId xmlns:a16="http://schemas.microsoft.com/office/drawing/2014/main" id="{8BC459B5-2D30-4091-9B4E-C4B2A3A6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Standard library optimization</a:t>
            </a:r>
            <a:endParaRPr lang="he-IL" dirty="0"/>
          </a:p>
        </p:txBody>
      </p:sp>
      <p:sp>
        <p:nvSpPr>
          <p:cNvPr id="380" name="An object">
            <a:extLst>
              <a:ext uri="{FF2B5EF4-FFF2-40B4-BE49-F238E27FC236}">
                <a16:creationId xmlns:a16="http://schemas.microsoft.com/office/drawing/2014/main" id="{EC8E5743-B907-4260-AD7D-E0922EF5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/>
              <a:t>libstdc</a:t>
            </a:r>
            <a:r>
              <a:rPr lang="en-US" dirty="0"/>
              <a:t>++ uses a neat trick to speed-up single-threaded applications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All atomic updates to the </a:t>
            </a:r>
            <a:r>
              <a:rPr lang="en-US" dirty="0" err="1"/>
              <a:t>refcounts</a:t>
            </a:r>
            <a:r>
              <a:rPr lang="en-US" dirty="0"/>
              <a:t> (Done via </a:t>
            </a:r>
            <a:r>
              <a:rPr lang="en-US" i="1" dirty="0"/>
              <a:t>_</a:t>
            </a:r>
            <a:r>
              <a:rPr lang="en-US" i="1" dirty="0" err="1"/>
              <a:t>S_atomic</a:t>
            </a:r>
            <a:r>
              <a:rPr lang="en-US" dirty="0"/>
              <a:t> / </a:t>
            </a:r>
            <a:r>
              <a:rPr lang="en-US" i="1" dirty="0"/>
              <a:t>_</a:t>
            </a:r>
            <a:r>
              <a:rPr lang="en-US" i="1" dirty="0" err="1"/>
              <a:t>S_mutex</a:t>
            </a:r>
            <a:r>
              <a:rPr lang="en-US" dirty="0"/>
              <a:t>) first check if the program is single threaded or not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not, then </a:t>
            </a:r>
            <a:r>
              <a:rPr lang="en-US" dirty="0">
                <a:solidFill>
                  <a:srgbClr val="FF0000"/>
                </a:solidFill>
              </a:rPr>
              <a:t>non-atomic operations are used </a:t>
            </a:r>
            <a:r>
              <a:rPr lang="en-US" dirty="0"/>
              <a:t>(Even if not using </a:t>
            </a:r>
            <a:r>
              <a:rPr lang="en-US" i="1" dirty="0"/>
              <a:t>_</a:t>
            </a:r>
            <a:r>
              <a:rPr lang="en-US" i="1" dirty="0" err="1"/>
              <a:t>S_single</a:t>
            </a:r>
            <a:r>
              <a:rPr lang="en-US" dirty="0"/>
              <a:t>)!</a:t>
            </a:r>
            <a:endParaRPr lang="he-IL" dirty="0"/>
          </a:p>
        </p:txBody>
      </p:sp>
      <p:sp>
        <p:nvSpPr>
          <p:cNvPr id="539" name="An object">
            <a:extLst>
              <a:ext uri="{FF2B5EF4-FFF2-40B4-BE49-F238E27FC236}">
                <a16:creationId xmlns:a16="http://schemas.microsoft.com/office/drawing/2014/main" id="{CC6965FE-36E1-42B4-8DD5-B09A765C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73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n object">
            <a:extLst>
              <a:ext uri="{FF2B5EF4-FFF2-40B4-BE49-F238E27FC236}">
                <a16:creationId xmlns:a16="http://schemas.microsoft.com/office/drawing/2014/main" id="{023681C6-848E-4FD8-97FB-9E64773F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Abusing the standard library</a:t>
            </a:r>
            <a:endParaRPr lang="he-IL" dirty="0"/>
          </a:p>
        </p:txBody>
      </p:sp>
      <p:sp>
        <p:nvSpPr>
          <p:cNvPr id="379" name="An object">
            <a:extLst>
              <a:ext uri="{FF2B5EF4-FFF2-40B4-BE49-F238E27FC236}">
                <a16:creationId xmlns:a16="http://schemas.microsoft.com/office/drawing/2014/main" id="{ACCC19F0-1F74-4414-9684-5DA92E44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does </a:t>
            </a:r>
            <a:r>
              <a:rPr lang="en-US" dirty="0" err="1"/>
              <a:t>libstdc</a:t>
            </a:r>
            <a:r>
              <a:rPr lang="en-US" dirty="0"/>
              <a:t>++ detects if the program is single threaded or not?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Basically checks if </a:t>
            </a:r>
            <a:r>
              <a:rPr lang="en-US" dirty="0" smtClean="0"/>
              <a:t>it’s </a:t>
            </a:r>
            <a:r>
              <a:rPr lang="en-US" dirty="0"/>
              <a:t>linked against libpthread.so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.. Can we spawn a thread not using libpthread.so?</a:t>
            </a:r>
            <a:endParaRPr lang="he-IL" dirty="0"/>
          </a:p>
        </p:txBody>
      </p:sp>
      <p:sp>
        <p:nvSpPr>
          <p:cNvPr id="538" name="An object">
            <a:extLst>
              <a:ext uri="{FF2B5EF4-FFF2-40B4-BE49-F238E27FC236}">
                <a16:creationId xmlns:a16="http://schemas.microsoft.com/office/drawing/2014/main" id="{C938E343-F2A3-4AE8-89BE-2065C9A9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02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An object">
            <a:extLst>
              <a:ext uri="{FF2B5EF4-FFF2-40B4-BE49-F238E27FC236}">
                <a16:creationId xmlns:a16="http://schemas.microsoft.com/office/drawing/2014/main" id="{96829C14-5446-44AC-8E62-DF4AEBC4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It’ll probably </a:t>
            </a:r>
            <a:r>
              <a:rPr lang="en-US" dirty="0"/>
              <a:t>crash (Use after free</a:t>
            </a:r>
            <a:r>
              <a:rPr lang="en-US" dirty="0" smtClean="0"/>
              <a:t>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Similar behavior if </a:t>
            </a:r>
            <a:r>
              <a:rPr lang="en-US" i="1" dirty="0" err="1" smtClean="0"/>
              <a:t>dlopen</a:t>
            </a:r>
            <a:r>
              <a:rPr lang="en-US" i="1" dirty="0" smtClean="0"/>
              <a:t>()-</a:t>
            </a:r>
            <a:r>
              <a:rPr lang="en-US" i="1" dirty="0" err="1" smtClean="0"/>
              <a:t>ed</a:t>
            </a:r>
            <a:r>
              <a:rPr lang="en-US" dirty="0" smtClean="0"/>
              <a:t> libpthread.so and called </a:t>
            </a:r>
            <a:r>
              <a:rPr lang="en-US" dirty="0" err="1" smtClean="0"/>
              <a:t>pthread_create</a:t>
            </a:r>
            <a:r>
              <a:rPr lang="en-US" smtClean="0"/>
              <a:t>()</a:t>
            </a:r>
            <a:endParaRPr lang="he-IL" dirty="0"/>
          </a:p>
        </p:txBody>
      </p:sp>
      <p:pic>
        <p:nvPicPr>
          <p:cNvPr id="793" name="An object">
            <a:extLst>
              <a:ext uri="{FF2B5EF4-FFF2-40B4-BE49-F238E27FC236}">
                <a16:creationId xmlns:a16="http://schemas.microsoft.com/office/drawing/2014/main" id="{32CC11E8-149C-4797-B201-DA2E2FA09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47" y="197169"/>
            <a:ext cx="6894706" cy="5526898"/>
          </a:xfrm>
          <a:prstGeom prst="rect">
            <a:avLst/>
          </a:prstGeom>
        </p:spPr>
      </p:pic>
      <p:sp>
        <p:nvSpPr>
          <p:cNvPr id="798" name="An object">
            <a:extLst>
              <a:ext uri="{FF2B5EF4-FFF2-40B4-BE49-F238E27FC236}">
                <a16:creationId xmlns:a16="http://schemas.microsoft.com/office/drawing/2014/main" id="{0E0CB165-DBB7-4B88-A9BD-AC27BE081BDC}"/>
              </a:ext>
            </a:extLst>
          </p:cNvPr>
          <p:cNvSpPr/>
          <p:nvPr/>
        </p:nvSpPr>
        <p:spPr>
          <a:xfrm>
            <a:off x="2648647" y="409572"/>
            <a:ext cx="6894706" cy="200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2" name="An object">
            <a:extLst>
              <a:ext uri="{FF2B5EF4-FFF2-40B4-BE49-F238E27FC236}">
                <a16:creationId xmlns:a16="http://schemas.microsoft.com/office/drawing/2014/main" id="{66D6F6AF-0460-4BEF-AAA1-C9AE5168EDB0}"/>
              </a:ext>
            </a:extLst>
          </p:cNvPr>
          <p:cNvSpPr/>
          <p:nvPr/>
        </p:nvSpPr>
        <p:spPr>
          <a:xfrm>
            <a:off x="2648647" y="2415653"/>
            <a:ext cx="6894706" cy="1092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6" name="An object">
            <a:extLst>
              <a:ext uri="{FF2B5EF4-FFF2-40B4-BE49-F238E27FC236}">
                <a16:creationId xmlns:a16="http://schemas.microsoft.com/office/drawing/2014/main" id="{E8E12803-39AE-43CB-B96D-5407D81F8BE2}"/>
              </a:ext>
            </a:extLst>
          </p:cNvPr>
          <p:cNvSpPr/>
          <p:nvPr/>
        </p:nvSpPr>
        <p:spPr>
          <a:xfrm>
            <a:off x="2648647" y="145363"/>
            <a:ext cx="6894706" cy="264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7" name="An object">
            <a:extLst>
              <a:ext uri="{FF2B5EF4-FFF2-40B4-BE49-F238E27FC236}">
                <a16:creationId xmlns:a16="http://schemas.microsoft.com/office/drawing/2014/main" id="{5BF608F7-A2BB-4F4A-B95A-B89BC702590C}"/>
              </a:ext>
            </a:extLst>
          </p:cNvPr>
          <p:cNvSpPr/>
          <p:nvPr/>
        </p:nvSpPr>
        <p:spPr>
          <a:xfrm>
            <a:off x="2648647" y="5542384"/>
            <a:ext cx="6894706" cy="18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0" name="An object">
            <a:extLst>
              <a:ext uri="{FF2B5EF4-FFF2-40B4-BE49-F238E27FC236}">
                <a16:creationId xmlns:a16="http://schemas.microsoft.com/office/drawing/2014/main" id="{7A4E051E-5C2E-46A6-B19A-E1E8AD9A971C}"/>
              </a:ext>
            </a:extLst>
          </p:cNvPr>
          <p:cNvSpPr/>
          <p:nvPr/>
        </p:nvSpPr>
        <p:spPr>
          <a:xfrm>
            <a:off x="2648647" y="3417431"/>
            <a:ext cx="6894706" cy="475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4" name="An object">
            <a:extLst>
              <a:ext uri="{FF2B5EF4-FFF2-40B4-BE49-F238E27FC236}">
                <a16:creationId xmlns:a16="http://schemas.microsoft.com/office/drawing/2014/main" id="{D7CA4B57-9D97-4E59-A0D1-E6FE12456FF8}"/>
              </a:ext>
            </a:extLst>
          </p:cNvPr>
          <p:cNvSpPr/>
          <p:nvPr/>
        </p:nvSpPr>
        <p:spPr>
          <a:xfrm>
            <a:off x="2648647" y="3890866"/>
            <a:ext cx="6894706" cy="746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8" name="An object">
            <a:extLst>
              <a:ext uri="{FF2B5EF4-FFF2-40B4-BE49-F238E27FC236}">
                <a16:creationId xmlns:a16="http://schemas.microsoft.com/office/drawing/2014/main" id="{80BE0801-B7E0-463B-834D-BF5A7CCD2BBD}"/>
              </a:ext>
            </a:extLst>
          </p:cNvPr>
          <p:cNvSpPr/>
          <p:nvPr/>
        </p:nvSpPr>
        <p:spPr>
          <a:xfrm>
            <a:off x="2648647" y="4632385"/>
            <a:ext cx="6894706" cy="909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An object">
            <a:extLst>
              <a:ext uri="{FF2B5EF4-FFF2-40B4-BE49-F238E27FC236}">
                <a16:creationId xmlns:a16="http://schemas.microsoft.com/office/drawing/2014/main" id="{9ABAE11B-185A-42B1-B233-5683ED2A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2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" grpId="0" animBg="1"/>
      <p:bldP spid="802" grpId="0" animBg="1"/>
      <p:bldP spid="806" grpId="0" animBg="1"/>
      <p:bldP spid="787" grpId="0" animBg="1"/>
      <p:bldP spid="810" grpId="0" animBg="1"/>
      <p:bldP spid="814" grpId="0" animBg="1"/>
      <p:bldP spid="81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n object">
            <a:extLst>
              <a:ext uri="{FF2B5EF4-FFF2-40B4-BE49-F238E27FC236}">
                <a16:creationId xmlns:a16="http://schemas.microsoft.com/office/drawing/2014/main" id="{D30AA023-8D72-4182-85C7-A55668B6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Abusing the standard library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78" name="An object">
            <a:extLst>
              <a:ext uri="{FF2B5EF4-FFF2-40B4-BE49-F238E27FC236}">
                <a16:creationId xmlns:a16="http://schemas.microsoft.com/office/drawing/2014/main" id="{F4C5784F-8310-44F2-A1A1-0905B3B7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Not really an issue with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only standard way of creating a new thread is using </a:t>
            </a:r>
            <a:r>
              <a:rPr lang="en-US" i="1" dirty="0"/>
              <a:t>std::thread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err="1"/>
              <a:t>libstdc</a:t>
            </a:r>
            <a:r>
              <a:rPr lang="en-US" dirty="0"/>
              <a:t>++ uses </a:t>
            </a:r>
            <a:r>
              <a:rPr lang="en-US" i="1" dirty="0" err="1" smtClean="0"/>
              <a:t>pthreads</a:t>
            </a:r>
            <a:r>
              <a:rPr lang="en-US" dirty="0" smtClean="0"/>
              <a:t> </a:t>
            </a:r>
            <a:r>
              <a:rPr lang="en-US" dirty="0"/>
              <a:t>internally in </a:t>
            </a:r>
            <a:r>
              <a:rPr lang="en-US" i="1" dirty="0"/>
              <a:t>std::thread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Any other </a:t>
            </a:r>
            <a:r>
              <a:rPr lang="en-US" dirty="0" smtClean="0"/>
              <a:t>way </a:t>
            </a:r>
            <a:r>
              <a:rPr lang="en-US" dirty="0"/>
              <a:t>of creating a new thread of execution are </a:t>
            </a:r>
            <a:r>
              <a:rPr lang="en-US" dirty="0" smtClean="0"/>
              <a:t>“invisible” to </a:t>
            </a:r>
            <a:r>
              <a:rPr lang="en-US" dirty="0"/>
              <a:t>the standard</a:t>
            </a:r>
            <a:endParaRPr lang="he-IL" dirty="0"/>
          </a:p>
        </p:txBody>
      </p:sp>
      <p:sp>
        <p:nvSpPr>
          <p:cNvPr id="537" name="An object">
            <a:extLst>
              <a:ext uri="{FF2B5EF4-FFF2-40B4-BE49-F238E27FC236}">
                <a16:creationId xmlns:a16="http://schemas.microsoft.com/office/drawing/2014/main" id="{6DD055B9-41D5-481B-B33A-6CBD647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79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5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n object">
            <a:extLst>
              <a:ext uri="{FF2B5EF4-FFF2-40B4-BE49-F238E27FC236}">
                <a16:creationId xmlns:a16="http://schemas.microsoft.com/office/drawing/2014/main" id="{93C26830-9C9F-495F-9B9B-B501BB31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thread safety</a:t>
            </a:r>
            <a:endParaRPr lang="he-IL" dirty="0"/>
          </a:p>
        </p:txBody>
      </p:sp>
      <p:sp>
        <p:nvSpPr>
          <p:cNvPr id="377" name="An object">
            <a:extLst>
              <a:ext uri="{FF2B5EF4-FFF2-40B4-BE49-F238E27FC236}">
                <a16:creationId xmlns:a16="http://schemas.microsoft.com/office/drawing/2014/main" id="{9E9BC3E9-0CEE-4039-86ED-D45D534E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Copying the same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from different threads is safe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Each thread will atomically increment the </a:t>
            </a:r>
            <a:r>
              <a:rPr lang="en-US" dirty="0" err="1"/>
              <a:t>refcount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The control block is thread-safe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What about the managed object?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Does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protects against causing a race condition on the object?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No!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What about the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itself?</a:t>
            </a:r>
          </a:p>
        </p:txBody>
      </p:sp>
      <p:sp>
        <p:nvSpPr>
          <p:cNvPr id="536" name="An object">
            <a:extLst>
              <a:ext uri="{FF2B5EF4-FFF2-40B4-BE49-F238E27FC236}">
                <a16:creationId xmlns:a16="http://schemas.microsoft.com/office/drawing/2014/main" id="{BF2F4D3F-B096-4AAD-BFE1-C2109A8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6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n object">
            <a:extLst>
              <a:ext uri="{FF2B5EF4-FFF2-40B4-BE49-F238E27FC236}">
                <a16:creationId xmlns:a16="http://schemas.microsoft.com/office/drawing/2014/main" id="{ED6DD412-48C7-4FF8-8C67-5CCE73D4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thread safety -</a:t>
            </a:r>
            <a:r>
              <a:rPr lang="en-US" dirty="0" smtClean="0"/>
              <a:t>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76" name="An object">
            <a:extLst>
              <a:ext uri="{FF2B5EF4-FFF2-40B4-BE49-F238E27FC236}">
                <a16:creationId xmlns:a16="http://schemas.microsoft.com/office/drawing/2014/main" id="{A6F8FDC4-0CC0-444F-AF3D-48E2491C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Calling </a:t>
            </a:r>
            <a:r>
              <a:rPr lang="en-US" dirty="0">
                <a:solidFill>
                  <a:srgbClr val="FF0000"/>
                </a:solidFill>
              </a:rPr>
              <a:t>const methods </a:t>
            </a:r>
            <a:r>
              <a:rPr lang="en-US" dirty="0"/>
              <a:t>is thread-safe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 smtClean="0">
                <a:solidFill>
                  <a:srgbClr val="0070C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 = std::</a:t>
            </a:r>
            <a:r>
              <a:rPr lang="en-US" sz="2000" dirty="0" err="1" smtClean="0">
                <a:solidFill>
                  <a:srgbClr val="0070C0"/>
                </a:solidFill>
              </a:rPr>
              <a:t>make_shared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&gt;(</a:t>
            </a:r>
            <a:r>
              <a:rPr lang="en-US" sz="2000" dirty="0">
                <a:solidFill>
                  <a:srgbClr val="0070C0"/>
                </a:solidFill>
              </a:rPr>
              <a:t>1);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i="1" dirty="0"/>
              <a:t>// Thread A</a:t>
            </a:r>
            <a:endParaRPr lang="he-IL" sz="2000" i="1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auto </a:t>
            </a:r>
            <a:r>
              <a:rPr lang="en-US" sz="2000" dirty="0" err="1">
                <a:solidFill>
                  <a:srgbClr val="0070C0"/>
                </a:solidFill>
              </a:rPr>
              <a:t>cpy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;     </a:t>
            </a:r>
            <a:r>
              <a:rPr lang="en-US" sz="2000" i="1" dirty="0"/>
              <a:t>// A const method (The copy constructor)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i="1" dirty="0"/>
              <a:t>// Thread B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auto </a:t>
            </a:r>
            <a:r>
              <a:rPr lang="en-US" sz="2000" dirty="0" err="1">
                <a:solidFill>
                  <a:srgbClr val="0070C0"/>
                </a:solidFill>
              </a:rPr>
              <a:t>cpy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;     </a:t>
            </a:r>
            <a:r>
              <a:rPr lang="en-US" sz="2000" i="1" dirty="0"/>
              <a:t>// A const method (The copy constructor)</a:t>
            </a:r>
            <a:endParaRPr lang="en-US" i="1" dirty="0"/>
          </a:p>
          <a:p>
            <a:pPr algn="l" rtl="0"/>
            <a:endParaRPr lang="he-IL" dirty="0"/>
          </a:p>
        </p:txBody>
      </p:sp>
      <p:sp>
        <p:nvSpPr>
          <p:cNvPr id="535" name="An object">
            <a:extLst>
              <a:ext uri="{FF2B5EF4-FFF2-40B4-BE49-F238E27FC236}">
                <a16:creationId xmlns:a16="http://schemas.microsoft.com/office/drawing/2014/main" id="{27020EEA-DA52-40F6-A583-3BCE7112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7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n object">
            <a:extLst>
              <a:ext uri="{FF2B5EF4-FFF2-40B4-BE49-F238E27FC236}">
                <a16:creationId xmlns:a16="http://schemas.microsoft.com/office/drawing/2014/main" id="{D38148C3-B4F1-4B43-8D51-697574B0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75" name="An object">
            <a:extLst>
              <a:ext uri="{FF2B5EF4-FFF2-40B4-BE49-F238E27FC236}">
                <a16:creationId xmlns:a16="http://schemas.microsoft.com/office/drawing/2014/main" id="{5EDBB188-F13D-4B6A-A609-57AD8BFB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Calling (At least one) </a:t>
            </a:r>
            <a:r>
              <a:rPr lang="en-US" dirty="0">
                <a:solidFill>
                  <a:srgbClr val="FF0000"/>
                </a:solidFill>
              </a:rPr>
              <a:t>non-const</a:t>
            </a:r>
            <a:r>
              <a:rPr lang="en-US" dirty="0"/>
              <a:t> method </a:t>
            </a:r>
            <a:r>
              <a:rPr lang="en-US" dirty="0">
                <a:solidFill>
                  <a:srgbClr val="FF0000"/>
                </a:solidFill>
              </a:rPr>
              <a:t>on the same </a:t>
            </a:r>
            <a:r>
              <a:rPr lang="en-US" i="1" dirty="0">
                <a:solidFill>
                  <a:srgbClr val="FF0000"/>
                </a:solidFill>
              </a:rPr>
              <a:t>std::</a:t>
            </a:r>
            <a:r>
              <a:rPr lang="en-US" i="1" dirty="0" err="1">
                <a:solidFill>
                  <a:srgbClr val="FF0000"/>
                </a:solidFill>
              </a:rPr>
              <a:t>shared_ptr</a:t>
            </a:r>
            <a:r>
              <a:rPr lang="en-US" dirty="0"/>
              <a:t> is a different story..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 smtClean="0">
                <a:solidFill>
                  <a:srgbClr val="0070C0"/>
                </a:solidFill>
              </a:rPr>
              <a:t>shared_ptr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&gt; </a:t>
            </a:r>
            <a:r>
              <a:rPr lang="en-US" sz="2200" dirty="0" err="1">
                <a:solidFill>
                  <a:srgbClr val="0070C0"/>
                </a:solidFill>
              </a:rPr>
              <a:t>g_ptr</a:t>
            </a:r>
            <a:r>
              <a:rPr lang="en-US" sz="2200" dirty="0">
                <a:solidFill>
                  <a:srgbClr val="0070C0"/>
                </a:solidFill>
              </a:rPr>
              <a:t> = </a:t>
            </a:r>
            <a:r>
              <a:rPr lang="en-US" sz="2400" dirty="0">
                <a:solidFill>
                  <a:srgbClr val="0070C0"/>
                </a:solidFill>
              </a:rPr>
              <a:t>std::</a:t>
            </a:r>
            <a:r>
              <a:rPr lang="en-US" sz="2400" dirty="0" err="1" smtClean="0">
                <a:solidFill>
                  <a:srgbClr val="0070C0"/>
                </a:solidFill>
              </a:rPr>
              <a:t>make_shared</a:t>
            </a:r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&gt;(</a:t>
            </a:r>
            <a:r>
              <a:rPr lang="en-US" sz="2400" dirty="0">
                <a:solidFill>
                  <a:srgbClr val="0070C0"/>
                </a:solidFill>
              </a:rPr>
              <a:t>1);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i="1" dirty="0"/>
              <a:t>// Thread A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auto </a:t>
            </a:r>
            <a:r>
              <a:rPr lang="en-US" sz="2200" dirty="0" err="1">
                <a:solidFill>
                  <a:srgbClr val="0070C0"/>
                </a:solidFill>
              </a:rPr>
              <a:t>cpy</a:t>
            </a:r>
            <a:r>
              <a:rPr lang="en-US" sz="2200" dirty="0">
                <a:solidFill>
                  <a:srgbClr val="0070C0"/>
                </a:solidFill>
              </a:rPr>
              <a:t> = </a:t>
            </a:r>
            <a:r>
              <a:rPr lang="en-US" sz="2200" dirty="0" err="1">
                <a:solidFill>
                  <a:srgbClr val="0070C0"/>
                </a:solidFill>
              </a:rPr>
              <a:t>g_ptr</a:t>
            </a:r>
            <a:r>
              <a:rPr lang="en-US" sz="2200" dirty="0">
                <a:solidFill>
                  <a:srgbClr val="0070C0"/>
                </a:solidFill>
              </a:rPr>
              <a:t>;     </a:t>
            </a:r>
            <a:r>
              <a:rPr lang="en-US" sz="2200" i="1" dirty="0"/>
              <a:t>// A const method (The copy constructor)</a:t>
            </a:r>
            <a:endParaRPr lang="he-IL" sz="2200" i="1" dirty="0"/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i="1" dirty="0"/>
              <a:t>// Thread B</a:t>
            </a:r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g_ptr.reset</a:t>
            </a:r>
            <a:r>
              <a:rPr lang="en-US" sz="2200" dirty="0">
                <a:solidFill>
                  <a:srgbClr val="0070C0"/>
                </a:solidFill>
              </a:rPr>
              <a:t>();            </a:t>
            </a:r>
            <a:r>
              <a:rPr lang="en-US" sz="2200" i="1" dirty="0"/>
              <a:t>// A non-const method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is, in fact, </a:t>
            </a:r>
            <a:r>
              <a:rPr lang="en-US" b="1" dirty="0">
                <a:solidFill>
                  <a:srgbClr val="FF0000"/>
                </a:solidFill>
              </a:rPr>
              <a:t>a race condition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34" name="An object">
            <a:extLst>
              <a:ext uri="{FF2B5EF4-FFF2-40B4-BE49-F238E27FC236}">
                <a16:creationId xmlns:a16="http://schemas.microsoft.com/office/drawing/2014/main" id="{8FF7BE60-3217-4365-900C-338855EB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6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n object">
            <a:extLst>
              <a:ext uri="{FF2B5EF4-FFF2-40B4-BE49-F238E27FC236}">
                <a16:creationId xmlns:a16="http://schemas.microsoft.com/office/drawing/2014/main" id="{FA5F0DCC-A50B-488C-9727-A0569D2B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74" name="An object">
            <a:extLst>
              <a:ext uri="{FF2B5EF4-FFF2-40B4-BE49-F238E27FC236}">
                <a16:creationId xmlns:a16="http://schemas.microsoft.com/office/drawing/2014/main" id="{30B12434-5AB2-46C6-B509-309F5505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Calling non-const methods on </a:t>
            </a:r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, even if they </a:t>
            </a:r>
            <a:r>
              <a:rPr lang="en-US" u="sng" dirty="0"/>
              <a:t>share the same control block</a:t>
            </a:r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is</a:t>
            </a:r>
            <a:r>
              <a:rPr lang="en-US" b="1" dirty="0">
                <a:solidFill>
                  <a:srgbClr val="FF0000"/>
                </a:solidFill>
              </a:rPr>
              <a:t> thread-safe!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 smtClean="0">
                <a:solidFill>
                  <a:srgbClr val="0070C0"/>
                </a:solidFill>
              </a:rPr>
              <a:t>shared_ptr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&gt; </a:t>
            </a:r>
            <a:r>
              <a:rPr lang="en-US" sz="2200" dirty="0" err="1">
                <a:solidFill>
                  <a:srgbClr val="0070C0"/>
                </a:solidFill>
              </a:rPr>
              <a:t>g_ptr</a:t>
            </a:r>
            <a:r>
              <a:rPr lang="en-US" sz="2200" dirty="0">
                <a:solidFill>
                  <a:srgbClr val="0070C0"/>
                </a:solidFill>
              </a:rPr>
              <a:t> = </a:t>
            </a:r>
            <a:r>
              <a:rPr lang="en-US" sz="2400" dirty="0">
                <a:solidFill>
                  <a:srgbClr val="0070C0"/>
                </a:solidFill>
              </a:rPr>
              <a:t>std::</a:t>
            </a:r>
            <a:r>
              <a:rPr lang="en-US" sz="2400" dirty="0" err="1" smtClean="0">
                <a:solidFill>
                  <a:srgbClr val="0070C0"/>
                </a:solidFill>
              </a:rPr>
              <a:t>make_shared</a:t>
            </a:r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&gt;(</a:t>
            </a:r>
            <a:r>
              <a:rPr lang="en-US" sz="2400" dirty="0">
                <a:solidFill>
                  <a:srgbClr val="0070C0"/>
                </a:solidFill>
              </a:rPr>
              <a:t>1);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auto </a:t>
            </a:r>
            <a:r>
              <a:rPr lang="en-US" sz="2200" dirty="0" err="1">
                <a:solidFill>
                  <a:srgbClr val="0070C0"/>
                </a:solidFill>
              </a:rPr>
              <a:t>cpy</a:t>
            </a:r>
            <a:r>
              <a:rPr lang="en-US" sz="2200" dirty="0">
                <a:solidFill>
                  <a:srgbClr val="0070C0"/>
                </a:solidFill>
              </a:rPr>
              <a:t> = </a:t>
            </a:r>
            <a:r>
              <a:rPr lang="en-US" sz="2200" dirty="0" err="1">
                <a:solidFill>
                  <a:srgbClr val="0070C0"/>
                </a:solidFill>
              </a:rPr>
              <a:t>g_ptr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i="1" dirty="0"/>
              <a:t>// Thread A</a:t>
            </a:r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cpy.reset</a:t>
            </a:r>
            <a:r>
              <a:rPr lang="en-US" sz="2200" dirty="0">
                <a:solidFill>
                  <a:srgbClr val="0070C0"/>
                </a:solidFill>
              </a:rPr>
              <a:t>();                                               </a:t>
            </a:r>
            <a:r>
              <a:rPr lang="en-US" sz="2200" i="1" dirty="0"/>
              <a:t>// Non-const method on </a:t>
            </a:r>
            <a:r>
              <a:rPr lang="en-US" sz="2200" i="1" dirty="0" err="1"/>
              <a:t>cpy</a:t>
            </a:r>
            <a:endParaRPr lang="en-US" sz="2200" i="1" dirty="0"/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i="1" dirty="0"/>
              <a:t>// Thread B</a:t>
            </a:r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g_ptr</a:t>
            </a:r>
            <a:r>
              <a:rPr lang="en-US" sz="2200" dirty="0">
                <a:solidFill>
                  <a:srgbClr val="0070C0"/>
                </a:solidFill>
              </a:rPr>
              <a:t> = std::</a:t>
            </a:r>
            <a:r>
              <a:rPr lang="en-US" sz="2200" dirty="0" err="1" smtClean="0">
                <a:solidFill>
                  <a:srgbClr val="0070C0"/>
                </a:solidFill>
              </a:rPr>
              <a:t>make_shared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&gt;(</a:t>
            </a:r>
            <a:r>
              <a:rPr lang="en-US" sz="2200" dirty="0">
                <a:solidFill>
                  <a:srgbClr val="0070C0"/>
                </a:solidFill>
              </a:rPr>
              <a:t>2);     </a:t>
            </a:r>
            <a:r>
              <a:rPr lang="en-US" sz="2200" i="1" dirty="0"/>
              <a:t>// Non-const method on </a:t>
            </a:r>
            <a:r>
              <a:rPr lang="en-US" sz="2200" i="1" dirty="0" err="1"/>
              <a:t>g_ptr</a:t>
            </a:r>
            <a:endParaRPr lang="en-US" sz="2200" i="1" dirty="0"/>
          </a:p>
        </p:txBody>
      </p:sp>
      <p:sp>
        <p:nvSpPr>
          <p:cNvPr id="533" name="An object">
            <a:extLst>
              <a:ext uri="{FF2B5EF4-FFF2-40B4-BE49-F238E27FC236}">
                <a16:creationId xmlns:a16="http://schemas.microsoft.com/office/drawing/2014/main" id="{55CC4F11-0FD7-47A1-80DF-DFE5F1CA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159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9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n object">
            <a:extLst>
              <a:ext uri="{FF2B5EF4-FFF2-40B4-BE49-F238E27FC236}">
                <a16:creationId xmlns:a16="http://schemas.microsoft.com/office/drawing/2014/main" id="{3F185D7B-1945-4CD4-B3C8-EF63C661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The control block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46" name="An object">
            <a:extLst>
              <a:ext uri="{FF2B5EF4-FFF2-40B4-BE49-F238E27FC236}">
                <a16:creationId xmlns:a16="http://schemas.microsoft.com/office/drawing/2014/main" id="{47BB3FF2-D761-4B32-9277-E2C95DD5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control block must keep track on the number of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dirty="0"/>
              <a:t> pointing to it</a:t>
            </a:r>
          </a:p>
          <a:p>
            <a:pPr algn="l" rtl="0"/>
            <a:endParaRPr lang="en-US" sz="2600" dirty="0"/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template&lt;</a:t>
            </a:r>
            <a:r>
              <a:rPr lang="en-US" sz="2400" dirty="0" err="1" smtClean="0">
                <a:solidFill>
                  <a:srgbClr val="0070C0"/>
                </a:solidFill>
              </a:rPr>
              <a:t>typename</a:t>
            </a:r>
            <a:r>
              <a:rPr lang="en-US" sz="2400" dirty="0" smtClean="0">
                <a:solidFill>
                  <a:srgbClr val="0070C0"/>
                </a:solidFill>
              </a:rPr>
              <a:t> T&gt;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control_block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    T*   </a:t>
            </a:r>
            <a:r>
              <a:rPr lang="en-US" sz="2400" dirty="0" err="1">
                <a:solidFill>
                  <a:srgbClr val="0070C0"/>
                </a:solidFill>
              </a:rPr>
              <a:t>m_obj_ptr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uint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m_strong_count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uint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m_weak_count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When the weak count and strong count drop to 0, the control block itself is destroyed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strong count is the </a:t>
            </a:r>
            <a:r>
              <a:rPr lang="en-US" dirty="0" err="1"/>
              <a:t>refcount</a:t>
            </a:r>
            <a:r>
              <a:rPr lang="en-US" dirty="0"/>
              <a:t> for the object, while the weak count is for the control block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604" name="An object">
            <a:extLst>
              <a:ext uri="{FF2B5EF4-FFF2-40B4-BE49-F238E27FC236}">
                <a16:creationId xmlns:a16="http://schemas.microsoft.com/office/drawing/2014/main" id="{7D2B22E5-75E3-4DDA-8406-FED45724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4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n object">
            <a:extLst>
              <a:ext uri="{FF2B5EF4-FFF2-40B4-BE49-F238E27FC236}">
                <a16:creationId xmlns:a16="http://schemas.microsoft.com/office/drawing/2014/main" id="{056CFB37-1F8A-4C4D-93ED-07602FE9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73" name="An object">
            <a:extLst>
              <a:ext uri="{FF2B5EF4-FFF2-40B4-BE49-F238E27FC236}">
                <a16:creationId xmlns:a16="http://schemas.microsoft.com/office/drawing/2014/main" id="{D2EE018B-9FF7-4334-B658-2750A587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can be safely </a:t>
            </a:r>
            <a:r>
              <a:rPr lang="en-US" dirty="0" smtClean="0"/>
              <a:t>“read” </a:t>
            </a:r>
            <a:r>
              <a:rPr lang="en-US" dirty="0"/>
              <a:t>from multiple threads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u="sng" dirty="0"/>
              <a:t>Different</a:t>
            </a:r>
            <a:r>
              <a:rPr lang="en-US" dirty="0"/>
              <a:t>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can be safely </a:t>
            </a:r>
            <a:r>
              <a:rPr lang="en-US" dirty="0" smtClean="0"/>
              <a:t>“written” </a:t>
            </a:r>
            <a:r>
              <a:rPr lang="en-US" dirty="0"/>
              <a:t>to from multiple threads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Even if they share the same control block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Any other access is a race condition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Think about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as being a regular </a:t>
            </a:r>
            <a:r>
              <a:rPr lang="en-US" i="1" dirty="0"/>
              <a:t>int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532" name="An object">
            <a:extLst>
              <a:ext uri="{FF2B5EF4-FFF2-40B4-BE49-F238E27FC236}">
                <a16:creationId xmlns:a16="http://schemas.microsoft.com/office/drawing/2014/main" id="{61527822-E0B4-452B-B3AE-F5D17BD7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11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n object">
            <a:extLst>
              <a:ext uri="{FF2B5EF4-FFF2-40B4-BE49-F238E27FC236}">
                <a16:creationId xmlns:a16="http://schemas.microsoft.com/office/drawing/2014/main" id="{D44A1F48-CBFC-4D34-AF5A-D4E9C660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72" name="An object">
            <a:extLst>
              <a:ext uri="{FF2B5EF4-FFF2-40B4-BE49-F238E27FC236}">
                <a16:creationId xmlns:a16="http://schemas.microsoft.com/office/drawing/2014/main" id="{24059172-2374-451A-A6E1-A310B4EC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9137"/>
          </a:xfrm>
        </p:spPr>
        <p:txBody>
          <a:bodyPr>
            <a:normAutofit fontScale="5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Introducing race conditions using a</a:t>
            </a:r>
            <a:r>
              <a:rPr lang="en-US" i="1" dirty="0"/>
              <a:t> std::</a:t>
            </a:r>
            <a:r>
              <a:rPr lang="en-US" i="1" dirty="0" err="1"/>
              <a:t>shared_ptr</a:t>
            </a:r>
            <a:r>
              <a:rPr lang="en-US" dirty="0"/>
              <a:t> is 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dirty="0" smtClean="0"/>
              <a:t>hard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thread_job</a:t>
            </a:r>
            <a:r>
              <a:rPr lang="en-US" dirty="0" smtClean="0"/>
              <a:t> {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&lt;Stream&gt; stream;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WorkerThreads</a:t>
            </a:r>
            <a:r>
              <a:rPr lang="en-US" dirty="0" smtClean="0"/>
              <a:t>::</a:t>
            </a:r>
            <a:r>
              <a:rPr lang="en-US" dirty="0" err="1" smtClean="0"/>
              <a:t>add_job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&lt;Stream&gt;&amp; stream) {</a:t>
            </a:r>
          </a:p>
          <a:p>
            <a:pPr marL="0" indent="0" algn="l" rtl="0">
              <a:buNone/>
            </a:pPr>
            <a:r>
              <a:rPr lang="en-US" dirty="0" smtClean="0"/>
              <a:t>    // …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m_job_queues</a:t>
            </a:r>
            <a:r>
              <a:rPr lang="en-US" dirty="0" smtClean="0"/>
              <a:t>[</a:t>
            </a:r>
            <a:r>
              <a:rPr lang="en-US" dirty="0" err="1" smtClean="0"/>
              <a:t>worker_thread</a:t>
            </a:r>
            <a:r>
              <a:rPr lang="en-US" dirty="0" smtClean="0"/>
              <a:t>][</a:t>
            </a:r>
            <a:r>
              <a:rPr lang="en-US" dirty="0" err="1" smtClean="0"/>
              <a:t>next_place</a:t>
            </a:r>
            <a:r>
              <a:rPr lang="en-US" dirty="0" smtClean="0"/>
              <a:t>].stream = stream;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WorkerThreads</a:t>
            </a:r>
            <a:r>
              <a:rPr lang="en-US" dirty="0" smtClean="0"/>
              <a:t>::</a:t>
            </a:r>
            <a:r>
              <a:rPr lang="en-US" dirty="0" err="1" smtClean="0"/>
              <a:t>worker_run</a:t>
            </a:r>
            <a:r>
              <a:rPr lang="en-US" dirty="0" smtClean="0"/>
              <a:t>() {</a:t>
            </a:r>
          </a:p>
          <a:p>
            <a:pPr marL="0" indent="0" algn="l" rtl="0">
              <a:buNone/>
            </a:pPr>
            <a:r>
              <a:rPr lang="en-US" dirty="0" smtClean="0"/>
              <a:t>    while (! </a:t>
            </a:r>
            <a:r>
              <a:rPr lang="en-US" dirty="0" err="1" smtClean="0"/>
              <a:t>m_job_queue</a:t>
            </a:r>
            <a:r>
              <a:rPr lang="en-US" dirty="0" smtClean="0"/>
              <a:t>[</a:t>
            </a:r>
            <a:r>
              <a:rPr lang="en-US" dirty="0" err="1" smtClean="0"/>
              <a:t>next_place</a:t>
            </a:r>
            <a:r>
              <a:rPr lang="en-US" dirty="0" smtClean="0"/>
              <a:t>].stream) {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  // Sleep for some time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31" name="An object">
            <a:extLst>
              <a:ext uri="{FF2B5EF4-FFF2-40B4-BE49-F238E27FC236}">
                <a16:creationId xmlns:a16="http://schemas.microsoft.com/office/drawing/2014/main" id="{D19E43A0-A5AD-47BB-94F2-595C705C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161</a:t>
            </a:fld>
            <a:endParaRPr lang="he-IL"/>
          </a:p>
        </p:txBody>
      </p:sp>
      <p:sp>
        <p:nvSpPr>
          <p:cNvPr id="5" name="An object">
            <a:extLst>
              <a:ext uri="{FF2B5EF4-FFF2-40B4-BE49-F238E27FC236}">
                <a16:creationId xmlns:a16="http://schemas.microsoft.com/office/drawing/2014/main" id="{19A2626A-E1AD-4623-B98E-03882A2137CF}"/>
              </a:ext>
            </a:extLst>
          </p:cNvPr>
          <p:cNvSpPr/>
          <p:nvPr/>
        </p:nvSpPr>
        <p:spPr>
          <a:xfrm>
            <a:off x="7053677" y="3288324"/>
            <a:ext cx="2288148" cy="1292470"/>
          </a:xfrm>
          <a:prstGeom prst="wedgeEllipseCallout">
            <a:avLst>
              <a:gd name="adj1" fmla="val -96730"/>
              <a:gd name="adj2" fmla="val 23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Assigns to a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endParaRPr lang="he-IL" dirty="0"/>
          </a:p>
        </p:txBody>
      </p:sp>
      <p:sp>
        <p:nvSpPr>
          <p:cNvPr id="6" name="An object">
            <a:extLst>
              <a:ext uri="{FF2B5EF4-FFF2-40B4-BE49-F238E27FC236}">
                <a16:creationId xmlns:a16="http://schemas.microsoft.com/office/drawing/2014/main" id="{19A2626A-E1AD-4623-B98E-03882A2137CF}"/>
              </a:ext>
            </a:extLst>
          </p:cNvPr>
          <p:cNvSpPr/>
          <p:nvPr/>
        </p:nvSpPr>
        <p:spPr>
          <a:xfrm>
            <a:off x="5776404" y="5063880"/>
            <a:ext cx="2291862" cy="1292470"/>
          </a:xfrm>
          <a:prstGeom prst="wedgeEllipseCallout">
            <a:avLst>
              <a:gd name="adj1" fmla="val -97103"/>
              <a:gd name="adj2" fmla="val -22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Reads from the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endParaRPr lang="he-IL" dirty="0"/>
          </a:p>
        </p:txBody>
      </p:sp>
      <p:sp>
        <p:nvSpPr>
          <p:cNvPr id="2" name="מלבן עם פינה יחידה חתוכה 1"/>
          <p:cNvSpPr/>
          <p:nvPr/>
        </p:nvSpPr>
        <p:spPr>
          <a:xfrm>
            <a:off x="7781190" y="1690688"/>
            <a:ext cx="3121271" cy="11145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Can result in accessing an uninitialized control block!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n object">
            <a:extLst>
              <a:ext uri="{FF2B5EF4-FFF2-40B4-BE49-F238E27FC236}">
                <a16:creationId xmlns:a16="http://schemas.microsoft.com/office/drawing/2014/main" id="{D44A1F48-CBFC-4D34-AF5A-D4E9C660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thread safety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72" name="An object">
            <a:extLst>
              <a:ext uri="{FF2B5EF4-FFF2-40B4-BE49-F238E27FC236}">
                <a16:creationId xmlns:a16="http://schemas.microsoft.com/office/drawing/2014/main" id="{24059172-2374-451A-A6E1-A310B4EC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707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thread_job</a:t>
            </a:r>
            <a:r>
              <a:rPr lang="en-US" dirty="0" smtClean="0"/>
              <a:t> {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&lt;Stream&gt; stream;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::atomic&lt;bool&gt;              ready;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 smtClean="0"/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WorkerThreads</a:t>
            </a:r>
            <a:r>
              <a:rPr lang="en-US" dirty="0" smtClean="0"/>
              <a:t>::</a:t>
            </a:r>
            <a:r>
              <a:rPr lang="en-US" dirty="0" err="1" smtClean="0"/>
              <a:t>add_job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&lt;Stream&gt;&amp; stream) {</a:t>
            </a:r>
          </a:p>
          <a:p>
            <a:pPr marL="0" indent="0" algn="l" rtl="0">
              <a:buNone/>
            </a:pPr>
            <a:r>
              <a:rPr lang="en-US" dirty="0" smtClean="0"/>
              <a:t>    // …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m_job_queues</a:t>
            </a:r>
            <a:r>
              <a:rPr lang="en-US" dirty="0" smtClean="0"/>
              <a:t>[</a:t>
            </a:r>
            <a:r>
              <a:rPr lang="en-US" dirty="0" err="1" smtClean="0"/>
              <a:t>worker_thread</a:t>
            </a:r>
            <a:r>
              <a:rPr lang="en-US" dirty="0" smtClean="0"/>
              <a:t>][</a:t>
            </a:r>
            <a:r>
              <a:rPr lang="en-US" dirty="0" err="1" smtClean="0"/>
              <a:t>next_place</a:t>
            </a:r>
            <a:r>
              <a:rPr lang="en-US" dirty="0" smtClean="0"/>
              <a:t>].stream = stream;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m_job_queues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worker_thread</a:t>
            </a:r>
            <a:r>
              <a:rPr lang="en-US" dirty="0">
                <a:solidFill>
                  <a:srgbClr val="FF0000"/>
                </a:solidFill>
              </a:rPr>
              <a:t>][</a:t>
            </a:r>
            <a:r>
              <a:rPr lang="en-US" dirty="0" err="1">
                <a:solidFill>
                  <a:srgbClr val="FF0000"/>
                </a:solidFill>
              </a:rPr>
              <a:t>next_place</a:t>
            </a:r>
            <a:r>
              <a:rPr lang="en-US" dirty="0" smtClean="0">
                <a:solidFill>
                  <a:srgbClr val="FF0000"/>
                </a:solidFill>
              </a:rPr>
              <a:t>].</a:t>
            </a:r>
            <a:r>
              <a:rPr lang="en-US" dirty="0" err="1" smtClean="0">
                <a:solidFill>
                  <a:srgbClr val="FF0000"/>
                </a:solidFill>
              </a:rPr>
              <a:t>ready.store</a:t>
            </a:r>
            <a:r>
              <a:rPr lang="en-US" dirty="0" smtClean="0">
                <a:solidFill>
                  <a:srgbClr val="FF0000"/>
                </a:solidFill>
              </a:rPr>
              <a:t>(true,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</a:t>
            </a:r>
            <a:r>
              <a:rPr lang="en-US" dirty="0" err="1" smtClean="0">
                <a:solidFill>
                  <a:srgbClr val="FF0000"/>
                </a:solidFill>
              </a:rPr>
              <a:t>memory_order_release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 smtClean="0"/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void </a:t>
            </a:r>
            <a:r>
              <a:rPr lang="en-US" dirty="0" err="1"/>
              <a:t>WorkerThreads</a:t>
            </a:r>
            <a:r>
              <a:rPr lang="en-US" dirty="0" smtClean="0"/>
              <a:t>::</a:t>
            </a:r>
            <a:r>
              <a:rPr lang="en-US" dirty="0" err="1" smtClean="0"/>
              <a:t>worker_run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  while (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err="1">
                <a:solidFill>
                  <a:srgbClr val="FF0000"/>
                </a:solidFill>
              </a:rPr>
              <a:t>m_job_queue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next_place</a:t>
            </a:r>
            <a:r>
              <a:rPr lang="en-US" dirty="0" smtClean="0">
                <a:solidFill>
                  <a:srgbClr val="FF0000"/>
                </a:solidFill>
              </a:rPr>
              <a:t>].</a:t>
            </a:r>
            <a:r>
              <a:rPr lang="en-US" dirty="0" err="1" smtClean="0">
                <a:solidFill>
                  <a:srgbClr val="FF0000"/>
                </a:solidFill>
              </a:rPr>
              <a:t>ready.load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</a:t>
            </a:r>
            <a:r>
              <a:rPr lang="en-US" smtClean="0">
                <a:solidFill>
                  <a:srgbClr val="FF0000"/>
                </a:solidFill>
              </a:rPr>
              <a:t>memory_order_acquire</a:t>
            </a:r>
            <a:r>
              <a:rPr lang="en-US" smtClean="0"/>
              <a:t>) </a:t>
            </a: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      // Sleep for some time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 algn="l" rtl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31" name="An object">
            <a:extLst>
              <a:ext uri="{FF2B5EF4-FFF2-40B4-BE49-F238E27FC236}">
                <a16:creationId xmlns:a16="http://schemas.microsoft.com/office/drawing/2014/main" id="{D19E43A0-A5AD-47BB-94F2-595C705C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  <a:endParaRPr lang="he-IL" dirty="0"/>
          </a:p>
        </p:txBody>
      </p:sp>
      <p:sp>
        <p:nvSpPr>
          <p:cNvPr id="371" name="An object">
            <a:extLst>
              <a:ext uri="{FF2B5EF4-FFF2-40B4-BE49-F238E27FC236}">
                <a16:creationId xmlns:a16="http://schemas.microsoft.com/office/drawing/2014/main" id="{6C88E8D3-D212-42E7-978E-838147624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Atomic std::</a:t>
            </a:r>
            <a:r>
              <a:rPr lang="en-US" dirty="0" err="1"/>
              <a:t>shared_ptr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16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n object">
            <a:extLst>
              <a:ext uri="{FF2B5EF4-FFF2-40B4-BE49-F238E27FC236}">
                <a16:creationId xmlns:a16="http://schemas.microsoft.com/office/drawing/2014/main" id="{80B9D9A5-1BC6-47B9-B155-A8CDBADD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Atomic std::</a:t>
            </a:r>
            <a:r>
              <a:rPr lang="en-US" dirty="0" err="1"/>
              <a:t>shared_ptr</a:t>
            </a:r>
            <a:endParaRPr lang="he-IL" dirty="0"/>
          </a:p>
        </p:txBody>
      </p:sp>
      <p:sp>
        <p:nvSpPr>
          <p:cNvPr id="370" name="An object">
            <a:extLst>
              <a:ext uri="{FF2B5EF4-FFF2-40B4-BE49-F238E27FC236}">
                <a16:creationId xmlns:a16="http://schemas.microsoft.com/office/drawing/2014/main" id="{7642F016-8D39-4DB8-ADE5-BCA89776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“Writing” </a:t>
            </a:r>
            <a:r>
              <a:rPr lang="en-US" dirty="0"/>
              <a:t>to the same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from different threads is a race condition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What if we must access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this way?</a:t>
            </a:r>
            <a:endParaRPr lang="he-IL" dirty="0"/>
          </a:p>
        </p:txBody>
      </p:sp>
      <p:sp>
        <p:nvSpPr>
          <p:cNvPr id="530" name="An object">
            <a:extLst>
              <a:ext uri="{FF2B5EF4-FFF2-40B4-BE49-F238E27FC236}">
                <a16:creationId xmlns:a16="http://schemas.microsoft.com/office/drawing/2014/main" id="{70DE75B5-5DAD-4354-AA4E-3B12753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7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n object">
            <a:extLst>
              <a:ext uri="{FF2B5EF4-FFF2-40B4-BE49-F238E27FC236}">
                <a16:creationId xmlns:a16="http://schemas.microsoft.com/office/drawing/2014/main" id="{C181E199-7D76-42AE-879E-AB9CEB6B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Atomic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69" name="An object">
            <a:extLst>
              <a:ext uri="{FF2B5EF4-FFF2-40B4-BE49-F238E27FC236}">
                <a16:creationId xmlns:a16="http://schemas.microsoft.com/office/drawing/2014/main" id="{10EDE8F9-294F-4109-B68F-8FEF5FFA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093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Solution #1: Use a mutex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100" dirty="0">
                <a:solidFill>
                  <a:srgbClr val="FF0000"/>
                </a:solidFill>
              </a:rPr>
              <a:t>std::mutex </a:t>
            </a:r>
            <a:r>
              <a:rPr lang="en-US" sz="2100" dirty="0" err="1">
                <a:solidFill>
                  <a:srgbClr val="FF0000"/>
                </a:solidFill>
              </a:rPr>
              <a:t>g_m</a:t>
            </a:r>
            <a:r>
              <a:rPr lang="en-US" sz="2100" dirty="0">
                <a:solidFill>
                  <a:srgbClr val="FF000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2100" dirty="0"/>
          </a:p>
          <a:p>
            <a:pPr marL="0" indent="0" algn="l" rtl="0">
              <a:buNone/>
            </a:pPr>
            <a:r>
              <a:rPr lang="en-US" sz="2100" dirty="0">
                <a:solidFill>
                  <a:srgbClr val="0070C0"/>
                </a:solidFill>
              </a:rPr>
              <a:t>std::</a:t>
            </a:r>
            <a:r>
              <a:rPr lang="en-US" sz="2100" dirty="0" err="1" smtClean="0">
                <a:solidFill>
                  <a:srgbClr val="0070C0"/>
                </a:solidFill>
              </a:rPr>
              <a:t>shared_ptr</a:t>
            </a:r>
            <a:r>
              <a:rPr lang="en-US" sz="2100" dirty="0" smtClean="0">
                <a:solidFill>
                  <a:srgbClr val="0070C0"/>
                </a:solidFill>
              </a:rPr>
              <a:t>&lt;</a:t>
            </a:r>
            <a:r>
              <a:rPr lang="en-US" sz="2100" dirty="0" err="1" smtClean="0">
                <a:solidFill>
                  <a:srgbClr val="0070C0"/>
                </a:solidFill>
              </a:rPr>
              <a:t>int</a:t>
            </a:r>
            <a:r>
              <a:rPr lang="en-US" sz="2100" dirty="0" smtClean="0">
                <a:solidFill>
                  <a:srgbClr val="0070C0"/>
                </a:solidFill>
              </a:rPr>
              <a:t>&gt; </a:t>
            </a:r>
            <a:r>
              <a:rPr lang="en-US" sz="2100" dirty="0" err="1">
                <a:solidFill>
                  <a:srgbClr val="0070C0"/>
                </a:solidFill>
              </a:rPr>
              <a:t>g_ptr</a:t>
            </a:r>
            <a:r>
              <a:rPr lang="en-US" sz="2100" dirty="0">
                <a:solidFill>
                  <a:srgbClr val="0070C0"/>
                </a:solidFill>
              </a:rPr>
              <a:t> = std::</a:t>
            </a:r>
            <a:r>
              <a:rPr lang="en-US" sz="2100" dirty="0" err="1" smtClean="0">
                <a:solidFill>
                  <a:srgbClr val="0070C0"/>
                </a:solidFill>
              </a:rPr>
              <a:t>make_shared</a:t>
            </a:r>
            <a:r>
              <a:rPr lang="en-US" sz="2100" dirty="0" smtClean="0">
                <a:solidFill>
                  <a:srgbClr val="0070C0"/>
                </a:solidFill>
              </a:rPr>
              <a:t>&lt;</a:t>
            </a:r>
            <a:r>
              <a:rPr lang="en-US" sz="2100" dirty="0" err="1" smtClean="0">
                <a:solidFill>
                  <a:srgbClr val="0070C0"/>
                </a:solidFill>
              </a:rPr>
              <a:t>int</a:t>
            </a:r>
            <a:r>
              <a:rPr lang="en-US" sz="2100" dirty="0" smtClean="0">
                <a:solidFill>
                  <a:srgbClr val="0070C0"/>
                </a:solidFill>
              </a:rPr>
              <a:t>&gt;(</a:t>
            </a:r>
            <a:r>
              <a:rPr lang="en-US" sz="2100" dirty="0">
                <a:solidFill>
                  <a:srgbClr val="0070C0"/>
                </a:solidFill>
              </a:rPr>
              <a:t>1);</a:t>
            </a:r>
          </a:p>
          <a:p>
            <a:pPr marL="0" indent="0" algn="l" rtl="0">
              <a:buNone/>
            </a:pPr>
            <a:endParaRPr lang="en-US" sz="2100" dirty="0"/>
          </a:p>
          <a:p>
            <a:pPr marL="0" indent="0" algn="l" rtl="0">
              <a:buNone/>
            </a:pPr>
            <a:r>
              <a:rPr lang="en-US" sz="2100" i="1" dirty="0"/>
              <a:t>// Thread A</a:t>
            </a:r>
          </a:p>
          <a:p>
            <a:pPr marL="0" indent="0" algn="l" rtl="0">
              <a:buNone/>
            </a:pPr>
            <a:r>
              <a:rPr lang="en-US" sz="2100" dirty="0">
                <a:solidFill>
                  <a:srgbClr val="FF0000"/>
                </a:solidFill>
              </a:rPr>
              <a:t>std::</a:t>
            </a:r>
            <a:r>
              <a:rPr lang="en-US" sz="2100" dirty="0" err="1">
                <a:solidFill>
                  <a:srgbClr val="FF0000"/>
                </a:solidFill>
              </a:rPr>
              <a:t>lock_guard</a:t>
            </a:r>
            <a:r>
              <a:rPr lang="en-US" sz="2100" dirty="0">
                <a:solidFill>
                  <a:srgbClr val="FF0000"/>
                </a:solidFill>
              </a:rPr>
              <a:t> _lock(</a:t>
            </a:r>
            <a:r>
              <a:rPr lang="en-US" sz="2100" dirty="0" err="1">
                <a:solidFill>
                  <a:srgbClr val="FF0000"/>
                </a:solidFill>
              </a:rPr>
              <a:t>g_m</a:t>
            </a:r>
            <a:r>
              <a:rPr lang="en-US" sz="2100" dirty="0">
                <a:solidFill>
                  <a:srgbClr val="FF0000"/>
                </a:solidFill>
              </a:rPr>
              <a:t>);</a:t>
            </a:r>
            <a:endParaRPr lang="he-IL" sz="21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100" dirty="0" err="1">
                <a:solidFill>
                  <a:srgbClr val="0070C0"/>
                </a:solidFill>
              </a:rPr>
              <a:t>g_ptr.reset</a:t>
            </a:r>
            <a:r>
              <a:rPr lang="en-US" sz="2100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endParaRPr lang="en-US" sz="2100" dirty="0"/>
          </a:p>
          <a:p>
            <a:pPr marL="0" indent="0" algn="l" rtl="0">
              <a:buNone/>
            </a:pPr>
            <a:r>
              <a:rPr lang="en-US" sz="2100" i="1" dirty="0"/>
              <a:t>// Thread B</a:t>
            </a:r>
          </a:p>
          <a:p>
            <a:pPr marL="0" indent="0" algn="l" rtl="0">
              <a:buNone/>
            </a:pPr>
            <a:r>
              <a:rPr lang="en-US" sz="2100" dirty="0">
                <a:solidFill>
                  <a:srgbClr val="FF0000"/>
                </a:solidFill>
              </a:rPr>
              <a:t>std::</a:t>
            </a:r>
            <a:r>
              <a:rPr lang="en-US" sz="2100" dirty="0" err="1">
                <a:solidFill>
                  <a:srgbClr val="FF0000"/>
                </a:solidFill>
              </a:rPr>
              <a:t>lock_guard</a:t>
            </a:r>
            <a:r>
              <a:rPr lang="en-US" sz="2100" dirty="0">
                <a:solidFill>
                  <a:srgbClr val="FF0000"/>
                </a:solidFill>
              </a:rPr>
              <a:t> _lock(</a:t>
            </a:r>
            <a:r>
              <a:rPr lang="en-US" sz="2100" dirty="0" err="1">
                <a:solidFill>
                  <a:srgbClr val="FF0000"/>
                </a:solidFill>
              </a:rPr>
              <a:t>g_m</a:t>
            </a:r>
            <a:r>
              <a:rPr lang="en-US" sz="2100" dirty="0">
                <a:solidFill>
                  <a:srgbClr val="FF000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sz="2100" dirty="0">
                <a:solidFill>
                  <a:srgbClr val="0070C0"/>
                </a:solidFill>
              </a:rPr>
              <a:t>auto </a:t>
            </a:r>
            <a:r>
              <a:rPr lang="en-US" sz="2100" dirty="0" err="1">
                <a:solidFill>
                  <a:srgbClr val="0070C0"/>
                </a:solidFill>
              </a:rPr>
              <a:t>cpy</a:t>
            </a:r>
            <a:r>
              <a:rPr lang="en-US" sz="2100" dirty="0">
                <a:solidFill>
                  <a:srgbClr val="0070C0"/>
                </a:solidFill>
              </a:rPr>
              <a:t> = </a:t>
            </a:r>
            <a:r>
              <a:rPr lang="en-US" sz="2100" dirty="0" err="1">
                <a:solidFill>
                  <a:srgbClr val="0070C0"/>
                </a:solidFill>
              </a:rPr>
              <a:t>g_ptr</a:t>
            </a:r>
            <a:r>
              <a:rPr lang="en-US" sz="2100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529" name="An object">
            <a:extLst>
              <a:ext uri="{FF2B5EF4-FFF2-40B4-BE49-F238E27FC236}">
                <a16:creationId xmlns:a16="http://schemas.microsoft.com/office/drawing/2014/main" id="{BC1AA9F4-720C-4FA9-BA39-42B158E2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74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n object">
            <a:extLst>
              <a:ext uri="{FF2B5EF4-FFF2-40B4-BE49-F238E27FC236}">
                <a16:creationId xmlns:a16="http://schemas.microsoft.com/office/drawing/2014/main" id="{922AC80B-8DE4-4A89-88C7-1CFC730C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Atomic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68" name="An object">
            <a:extLst>
              <a:ext uri="{FF2B5EF4-FFF2-40B4-BE49-F238E27FC236}">
                <a16:creationId xmlns:a16="http://schemas.microsoft.com/office/drawing/2014/main" id="{CEEADC71-0BD2-4A6C-9621-50DC7114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will work, but it requires manual work from us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Preferably should use wrapper functions that will handle the locks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many mutexes should be used in these functions?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Extreme case #1: A </a:t>
            </a:r>
            <a:r>
              <a:rPr lang="en-US" u="sng" dirty="0"/>
              <a:t>single</a:t>
            </a:r>
            <a:r>
              <a:rPr lang="en-US" dirty="0"/>
              <a:t> global mutex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Can result in a very high contention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accessing </a:t>
            </a:r>
            <a:r>
              <a:rPr lang="en-US" u="sng" dirty="0"/>
              <a:t>any</a:t>
            </a:r>
            <a:r>
              <a:rPr lang="en-US" dirty="0"/>
              <a:t>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in the program would access the </a:t>
            </a:r>
            <a:r>
              <a:rPr lang="en-US" u="sng" dirty="0"/>
              <a:t>same</a:t>
            </a:r>
            <a:r>
              <a:rPr lang="en-US" dirty="0"/>
              <a:t> mutex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Extreme case #2: A mutex </a:t>
            </a:r>
            <a:r>
              <a:rPr lang="en-US" u="sng" dirty="0"/>
              <a:t>for each</a:t>
            </a:r>
            <a:r>
              <a:rPr lang="en-US" dirty="0"/>
              <a:t>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endParaRPr lang="en-US" i="1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The best approach contention-wise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Can result in a very large memory footprint if atomicity is not required</a:t>
            </a:r>
          </a:p>
        </p:txBody>
      </p:sp>
      <p:sp>
        <p:nvSpPr>
          <p:cNvPr id="528" name="An object">
            <a:extLst>
              <a:ext uri="{FF2B5EF4-FFF2-40B4-BE49-F238E27FC236}">
                <a16:creationId xmlns:a16="http://schemas.microsoft.com/office/drawing/2014/main" id="{0F3D27A4-4D73-4444-8458-D8B61BA4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2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n object">
            <a:extLst>
              <a:ext uri="{FF2B5EF4-FFF2-40B4-BE49-F238E27FC236}">
                <a16:creationId xmlns:a16="http://schemas.microsoft.com/office/drawing/2014/main" id="{D96CFF6C-3151-45AF-8AD3-034D55AD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Atomic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67" name="An object">
            <a:extLst>
              <a:ext uri="{FF2B5EF4-FFF2-40B4-BE49-F238E27FC236}">
                <a16:creationId xmlns:a16="http://schemas.microsoft.com/office/drawing/2014/main" id="{CFAD97F5-22DA-40C6-9A43-A22338BC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Solution #2: Use the global </a:t>
            </a:r>
            <a:r>
              <a:rPr lang="en-US" i="1" dirty="0"/>
              <a:t>std::</a:t>
            </a:r>
            <a:r>
              <a:rPr lang="en-US" i="1" dirty="0" err="1"/>
              <a:t>atomic_XXX</a:t>
            </a:r>
            <a:r>
              <a:rPr lang="en-US" i="1" dirty="0"/>
              <a:t>()</a:t>
            </a:r>
            <a:r>
              <a:rPr lang="en-US" dirty="0"/>
              <a:t> functions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 smtClean="0">
                <a:solidFill>
                  <a:srgbClr val="0070C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 = std::</a:t>
            </a:r>
            <a:r>
              <a:rPr lang="en-US" sz="2000" dirty="0" err="1" smtClean="0">
                <a:solidFill>
                  <a:srgbClr val="0070C0"/>
                </a:solidFill>
              </a:rPr>
              <a:t>make_shared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&gt;(</a:t>
            </a:r>
            <a:r>
              <a:rPr lang="en-US" sz="2000" dirty="0">
                <a:solidFill>
                  <a:srgbClr val="0070C0"/>
                </a:solidFill>
              </a:rPr>
              <a:t>1);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// Thread A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std::</a:t>
            </a:r>
            <a:r>
              <a:rPr lang="en-US" sz="2000" dirty="0" err="1">
                <a:solidFill>
                  <a:srgbClr val="FF0000"/>
                </a:solidFill>
              </a:rPr>
              <a:t>atomic_store</a:t>
            </a:r>
            <a:r>
              <a:rPr lang="en-US" sz="2000" dirty="0">
                <a:solidFill>
                  <a:srgbClr val="0070C0"/>
                </a:solidFill>
              </a:rPr>
              <a:t>(&amp;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, {});                   </a:t>
            </a:r>
            <a:r>
              <a:rPr lang="en-US" sz="2000" i="1" dirty="0"/>
              <a:t>// </a:t>
            </a:r>
            <a:r>
              <a:rPr lang="en-US" sz="2000" i="1" dirty="0" err="1"/>
              <a:t>g_ptr.reset</a:t>
            </a:r>
            <a:r>
              <a:rPr lang="en-US" sz="2000" i="1" dirty="0"/>
              <a:t>();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// Thread B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auto </a:t>
            </a:r>
            <a:r>
              <a:rPr lang="en-US" sz="2000" dirty="0" err="1">
                <a:solidFill>
                  <a:srgbClr val="0070C0"/>
                </a:solidFill>
              </a:rPr>
              <a:t>cpy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>
                <a:solidFill>
                  <a:srgbClr val="FF0000"/>
                </a:solidFill>
              </a:rPr>
              <a:t>std::</a:t>
            </a:r>
            <a:r>
              <a:rPr lang="en-US" sz="2000" dirty="0" err="1">
                <a:solidFill>
                  <a:srgbClr val="FF0000"/>
                </a:solidFill>
              </a:rPr>
              <a:t>atomic_load</a:t>
            </a:r>
            <a:r>
              <a:rPr lang="en-US" sz="2000" dirty="0">
                <a:solidFill>
                  <a:srgbClr val="0070C0"/>
                </a:solidFill>
              </a:rPr>
              <a:t>(&amp;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); </a:t>
            </a:r>
            <a:r>
              <a:rPr lang="en-US" sz="2000" dirty="0"/>
              <a:t>    </a:t>
            </a:r>
            <a:r>
              <a:rPr lang="en-US" sz="2000" i="1" dirty="0"/>
              <a:t>// auto </a:t>
            </a:r>
            <a:r>
              <a:rPr lang="en-US" sz="2000" i="1" dirty="0" err="1"/>
              <a:t>cpy</a:t>
            </a:r>
            <a:r>
              <a:rPr lang="en-US" sz="2000" i="1" dirty="0"/>
              <a:t> = </a:t>
            </a:r>
            <a:r>
              <a:rPr lang="en-US" sz="2000" i="1" dirty="0" err="1"/>
              <a:t>g_ptr</a:t>
            </a:r>
            <a:r>
              <a:rPr lang="en-US" sz="2000" i="1" dirty="0"/>
              <a:t>;</a:t>
            </a:r>
          </a:p>
        </p:txBody>
      </p:sp>
      <p:sp>
        <p:nvSpPr>
          <p:cNvPr id="527" name="An object">
            <a:extLst>
              <a:ext uri="{FF2B5EF4-FFF2-40B4-BE49-F238E27FC236}">
                <a16:creationId xmlns:a16="http://schemas.microsoft.com/office/drawing/2014/main" id="{F6E5D34E-0C7B-42AF-B4DC-FA2EA437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82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n object">
            <a:extLst>
              <a:ext uri="{FF2B5EF4-FFF2-40B4-BE49-F238E27FC236}">
                <a16:creationId xmlns:a16="http://schemas.microsoft.com/office/drawing/2014/main" id="{C332BA14-0D06-4FB7-BB6A-44EF55E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Atomic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66" name="An object">
            <a:extLst>
              <a:ext uri="{FF2B5EF4-FFF2-40B4-BE49-F238E27FC236}">
                <a16:creationId xmlns:a16="http://schemas.microsoft.com/office/drawing/2014/main" id="{0FFD3FDE-9F86-4681-9E6C-6EC5CE04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093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an atomic function was called on some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future accesses must be done via these functions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Else a race condition might occur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 smtClean="0">
                <a:solidFill>
                  <a:srgbClr val="0070C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 = std::</a:t>
            </a:r>
            <a:r>
              <a:rPr lang="en-US" sz="2000" dirty="0" err="1" smtClean="0">
                <a:solidFill>
                  <a:srgbClr val="0070C0"/>
                </a:solidFill>
              </a:rPr>
              <a:t>make_shared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&gt;(</a:t>
            </a:r>
            <a:r>
              <a:rPr lang="en-US" sz="2000" dirty="0">
                <a:solidFill>
                  <a:srgbClr val="0070C0"/>
                </a:solidFill>
              </a:rPr>
              <a:t>1);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i="1" dirty="0"/>
              <a:t>// Thread A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>
                <a:solidFill>
                  <a:srgbClr val="0070C0"/>
                </a:solidFill>
              </a:rPr>
              <a:t>atomic_store</a:t>
            </a:r>
            <a:r>
              <a:rPr lang="en-US" sz="2000" dirty="0">
                <a:solidFill>
                  <a:srgbClr val="0070C0"/>
                </a:solidFill>
              </a:rPr>
              <a:t>(&amp;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, {});      </a:t>
            </a:r>
            <a:r>
              <a:rPr lang="en-US" sz="2000" i="1" dirty="0"/>
              <a:t>// </a:t>
            </a:r>
            <a:r>
              <a:rPr lang="en-US" sz="2000" i="1" dirty="0" err="1"/>
              <a:t>g_ptr.reset</a:t>
            </a:r>
            <a:r>
              <a:rPr lang="en-US" sz="2000" i="1" dirty="0"/>
              <a:t>();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i="1" dirty="0"/>
              <a:t>// Thread B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auto </a:t>
            </a:r>
            <a:r>
              <a:rPr lang="en-US" sz="2000" dirty="0" err="1">
                <a:solidFill>
                  <a:srgbClr val="0070C0"/>
                </a:solidFill>
              </a:rPr>
              <a:t>cpy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;                            </a:t>
            </a:r>
            <a:r>
              <a:rPr lang="en-US" sz="2000" i="1" dirty="0"/>
              <a:t>// </a:t>
            </a:r>
            <a:r>
              <a:rPr lang="en-US" sz="2000" i="1" dirty="0">
                <a:solidFill>
                  <a:srgbClr val="FF0000"/>
                </a:solidFill>
              </a:rPr>
              <a:t>No std::</a:t>
            </a:r>
            <a:r>
              <a:rPr lang="en-US" sz="2000" i="1" dirty="0" err="1">
                <a:solidFill>
                  <a:srgbClr val="FF0000"/>
                </a:solidFill>
              </a:rPr>
              <a:t>atomic_load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457200" lvl="1" indent="0" algn="l" rtl="0">
              <a:buNone/>
            </a:pPr>
            <a:endParaRPr lang="en-US" dirty="0"/>
          </a:p>
        </p:txBody>
      </p:sp>
      <p:sp>
        <p:nvSpPr>
          <p:cNvPr id="526" name="An object">
            <a:extLst>
              <a:ext uri="{FF2B5EF4-FFF2-40B4-BE49-F238E27FC236}">
                <a16:creationId xmlns:a16="http://schemas.microsoft.com/office/drawing/2014/main" id="{A3C2DAC8-48F3-4597-BDF1-665AA3F4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73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n object">
            <a:extLst>
              <a:ext uri="{FF2B5EF4-FFF2-40B4-BE49-F238E27FC236}">
                <a16:creationId xmlns:a16="http://schemas.microsoft.com/office/drawing/2014/main" id="{C332BA14-0D06-4FB7-BB6A-44EF55E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Atomic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65" name="An object">
            <a:extLst>
              <a:ext uri="{FF2B5EF4-FFF2-40B4-BE49-F238E27FC236}">
                <a16:creationId xmlns:a16="http://schemas.microsoft.com/office/drawing/2014/main" id="{0FFD3FDE-9F86-4681-9E6C-6EC5CE04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Most (All?) implementations internally use mutexes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/>
              <a:t>libstdc</a:t>
            </a:r>
            <a:r>
              <a:rPr lang="en-US" dirty="0"/>
              <a:t>++ uses a global array of 16 mutexes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The correct mutex is chosen by hashing the </a:t>
            </a:r>
            <a:r>
              <a:rPr lang="en-US" u="sng" dirty="0"/>
              <a:t>address</a:t>
            </a:r>
            <a:r>
              <a:rPr lang="en-US" dirty="0"/>
              <a:t> of the supplied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MSVC’s </a:t>
            </a:r>
            <a:r>
              <a:rPr lang="en-US" dirty="0"/>
              <a:t>standard library uses a </a:t>
            </a:r>
            <a:r>
              <a:rPr lang="en-US" b="1" u="sng" dirty="0"/>
              <a:t>single</a:t>
            </a:r>
            <a:r>
              <a:rPr lang="en-US" dirty="0"/>
              <a:t> mutex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Deprecated in C++20</a:t>
            </a:r>
            <a:endParaRPr lang="he-IL" dirty="0"/>
          </a:p>
        </p:txBody>
      </p:sp>
      <p:pic>
        <p:nvPicPr>
          <p:cNvPr id="678" name="An object">
            <a:extLst>
              <a:ext uri="{FF2B5EF4-FFF2-40B4-BE49-F238E27FC236}">
                <a16:creationId xmlns:a16="http://schemas.microsoft.com/office/drawing/2014/main" id="{30998F29-1801-4946-8742-88098C364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60" y="3474294"/>
            <a:ext cx="3037840" cy="2593599"/>
          </a:xfrm>
          <a:prstGeom prst="rect">
            <a:avLst/>
          </a:prstGeom>
        </p:spPr>
      </p:pic>
      <p:sp>
        <p:nvSpPr>
          <p:cNvPr id="525" name="An object">
            <a:extLst>
              <a:ext uri="{FF2B5EF4-FFF2-40B4-BE49-F238E27FC236}">
                <a16:creationId xmlns:a16="http://schemas.microsoft.com/office/drawing/2014/main" id="{2A51C3AE-5CD6-4380-AA9B-06AC8573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169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Custom </a:t>
            </a:r>
            <a:r>
              <a:rPr lang="en-US" dirty="0" err="1" smtClean="0"/>
              <a:t>deleter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04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n object">
            <a:extLst>
              <a:ext uri="{FF2B5EF4-FFF2-40B4-BE49-F238E27FC236}">
                <a16:creationId xmlns:a16="http://schemas.microsoft.com/office/drawing/2014/main" id="{D96CFF6C-3151-45AF-8AD3-034D55AD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Atomic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64" name="An object">
            <a:extLst>
              <a:ext uri="{FF2B5EF4-FFF2-40B4-BE49-F238E27FC236}">
                <a16:creationId xmlns:a16="http://schemas.microsoft.com/office/drawing/2014/main" id="{CFAD97F5-22DA-40C6-9A43-A22338BC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Solution #3: </a:t>
            </a:r>
            <a:r>
              <a:rPr lang="en-US" b="1" u="sng" dirty="0"/>
              <a:t>(C++20)</a:t>
            </a:r>
            <a:r>
              <a:rPr lang="en-US" dirty="0"/>
              <a:t> Use </a:t>
            </a:r>
            <a:r>
              <a:rPr lang="en-US" i="1" dirty="0"/>
              <a:t>std::</a:t>
            </a:r>
            <a:r>
              <a:rPr lang="en-US" i="1" dirty="0" smtClean="0"/>
              <a:t>atomic&lt;</a:t>
            </a:r>
            <a:r>
              <a:rPr lang="en-US" i="1" dirty="0" err="1" smtClean="0"/>
              <a:t>std</a:t>
            </a:r>
            <a:r>
              <a:rPr lang="en-US" i="1" dirty="0"/>
              <a:t>::</a:t>
            </a:r>
            <a:r>
              <a:rPr lang="en-US" i="1" dirty="0" err="1" smtClean="0"/>
              <a:t>shared_ptr</a:t>
            </a:r>
            <a:r>
              <a:rPr lang="en-US" i="1" dirty="0" smtClean="0"/>
              <a:t>&lt;&gt;&gt;</a:t>
            </a:r>
            <a:endParaRPr lang="he-IL" i="1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std::</a:t>
            </a:r>
            <a:r>
              <a:rPr lang="en-US" sz="2000" dirty="0" smtClean="0">
                <a:solidFill>
                  <a:srgbClr val="FF0000"/>
                </a:solidFill>
              </a:rPr>
              <a:t>atomic</a:t>
            </a: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std</a:t>
            </a:r>
            <a:r>
              <a:rPr lang="en-US" sz="2000" dirty="0">
                <a:solidFill>
                  <a:srgbClr val="0070C0"/>
                </a:solidFill>
              </a:rPr>
              <a:t>::</a:t>
            </a:r>
            <a:r>
              <a:rPr lang="en-US" sz="2000" dirty="0" err="1" smtClean="0">
                <a:solidFill>
                  <a:srgbClr val="0070C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&gt;&gt; 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>
                <a:solidFill>
                  <a:srgbClr val="0070C0"/>
                </a:solidFill>
              </a:rPr>
              <a:t> { std::</a:t>
            </a:r>
            <a:r>
              <a:rPr lang="en-US" sz="2000" dirty="0" err="1" smtClean="0">
                <a:solidFill>
                  <a:srgbClr val="0070C0"/>
                </a:solidFill>
              </a:rPr>
              <a:t>make_shared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&gt;(</a:t>
            </a:r>
            <a:r>
              <a:rPr lang="en-US" sz="2000" dirty="0">
                <a:solidFill>
                  <a:srgbClr val="0070C0"/>
                </a:solidFill>
              </a:rPr>
              <a:t>1) };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i="1" dirty="0"/>
              <a:t>// Thread A</a:t>
            </a:r>
          </a:p>
          <a:p>
            <a:pPr marL="0" indent="0" algn="l" rtl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 err="1">
                <a:solidFill>
                  <a:srgbClr val="FF0000"/>
                </a:solidFill>
              </a:rPr>
              <a:t>.store</a:t>
            </a:r>
            <a:r>
              <a:rPr lang="en-US" sz="2000" dirty="0">
                <a:solidFill>
                  <a:srgbClr val="FF0000"/>
                </a:solidFill>
              </a:rPr>
              <a:t>( {} )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                   </a:t>
            </a:r>
            <a:r>
              <a:rPr lang="en-US" sz="2000" i="1" dirty="0"/>
              <a:t>// </a:t>
            </a:r>
            <a:r>
              <a:rPr lang="en-US" sz="2000" i="1" dirty="0" err="1"/>
              <a:t>g_ptr.reset</a:t>
            </a:r>
            <a:r>
              <a:rPr lang="en-US" sz="2000" i="1" dirty="0"/>
              <a:t>();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// Thread B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auto </a:t>
            </a:r>
            <a:r>
              <a:rPr lang="en-US" sz="2000" dirty="0" err="1">
                <a:solidFill>
                  <a:srgbClr val="0070C0"/>
                </a:solidFill>
              </a:rPr>
              <a:t>cpy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g_ptr</a:t>
            </a:r>
            <a:r>
              <a:rPr lang="en-US" sz="2000" dirty="0" err="1">
                <a:solidFill>
                  <a:srgbClr val="FF0000"/>
                </a:solidFill>
              </a:rPr>
              <a:t>.load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     </a:t>
            </a:r>
            <a:r>
              <a:rPr lang="en-US" sz="2000" i="1" dirty="0"/>
              <a:t>// auto </a:t>
            </a:r>
            <a:r>
              <a:rPr lang="en-US" sz="2000" i="1" dirty="0" err="1"/>
              <a:t>cpy</a:t>
            </a:r>
            <a:r>
              <a:rPr lang="en-US" sz="2000" i="1" dirty="0"/>
              <a:t> = </a:t>
            </a:r>
            <a:r>
              <a:rPr lang="en-US" sz="2000" i="1" dirty="0" err="1"/>
              <a:t>g_ptr</a:t>
            </a:r>
            <a:r>
              <a:rPr lang="en-US" sz="2000" i="1" dirty="0"/>
              <a:t>;</a:t>
            </a:r>
            <a:endParaRPr lang="he-IL" sz="2000" i="1" dirty="0"/>
          </a:p>
        </p:txBody>
      </p:sp>
      <p:sp>
        <p:nvSpPr>
          <p:cNvPr id="524" name="An object">
            <a:extLst>
              <a:ext uri="{FF2B5EF4-FFF2-40B4-BE49-F238E27FC236}">
                <a16:creationId xmlns:a16="http://schemas.microsoft.com/office/drawing/2014/main" id="{54F943BD-BECC-41D4-A390-A1F95CC1501D}"/>
              </a:ext>
            </a:extLst>
          </p:cNvPr>
          <p:cNvSpPr/>
          <p:nvPr/>
        </p:nvSpPr>
        <p:spPr>
          <a:xfrm>
            <a:off x="7721600" y="2981960"/>
            <a:ext cx="3606800" cy="2067560"/>
          </a:xfrm>
          <a:prstGeom prst="wedgeEllipseCallout">
            <a:avLst>
              <a:gd name="adj1" fmla="val -83761"/>
              <a:gd name="adj2" fmla="val 2908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600" dirty="0" smtClean="0"/>
              <a:t>Doesn’t </a:t>
            </a:r>
            <a:r>
              <a:rPr lang="en-US" sz="3600" dirty="0"/>
              <a:t>compile yet!</a:t>
            </a:r>
            <a:endParaRPr lang="he-IL" sz="3600" dirty="0"/>
          </a:p>
        </p:txBody>
      </p:sp>
      <p:sp>
        <p:nvSpPr>
          <p:cNvPr id="677" name="An object">
            <a:extLst>
              <a:ext uri="{FF2B5EF4-FFF2-40B4-BE49-F238E27FC236}">
                <a16:creationId xmlns:a16="http://schemas.microsoft.com/office/drawing/2014/main" id="{1D04774F-700A-4E0B-9EBE-1C59995B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170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9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n object">
            <a:extLst>
              <a:ext uri="{FF2B5EF4-FFF2-40B4-BE49-F238E27FC236}">
                <a16:creationId xmlns:a16="http://schemas.microsoft.com/office/drawing/2014/main" id="{45A58BD8-5C7C-488A-AEF7-A97723F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Atomic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63" name="An object">
            <a:extLst>
              <a:ext uri="{FF2B5EF4-FFF2-40B4-BE49-F238E27FC236}">
                <a16:creationId xmlns:a16="http://schemas.microsoft.com/office/drawing/2014/main" id="{3F4273B8-74E3-4AC8-8DA3-7DCE0205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Much easier to use than the standalone atomic functions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Calling methods on an object is always easier than calling global functions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No chance of forgetting to call the atomic functions (The API forces it)</a:t>
            </a:r>
            <a:endParaRPr lang="he-IL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Not implemented in any major compiler </a:t>
            </a:r>
            <a:r>
              <a:rPr lang="en-US" dirty="0" smtClean="0"/>
              <a:t>yet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>
              <a:sym typeface="Wingdings" panose="05000000000000000000" pitchFamily="2" charset="2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Will probably internally use a mutex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Whether a dedicated mutex for each </a:t>
            </a:r>
            <a:r>
              <a:rPr lang="en-US" i="1" dirty="0">
                <a:sym typeface="Wingdings" panose="05000000000000000000" pitchFamily="2" charset="2"/>
              </a:rPr>
              <a:t>std::</a:t>
            </a:r>
            <a:r>
              <a:rPr lang="en-US" i="1" dirty="0" err="1">
                <a:sym typeface="Wingdings" panose="05000000000000000000" pitchFamily="2" charset="2"/>
              </a:rPr>
              <a:t>shared_ptr</a:t>
            </a:r>
            <a:r>
              <a:rPr lang="en-US" dirty="0">
                <a:sym typeface="Wingdings" panose="05000000000000000000" pitchFamily="2" charset="2"/>
              </a:rPr>
              <a:t>, or a global array of mutexes will be used, is yet to be seen</a:t>
            </a:r>
          </a:p>
        </p:txBody>
      </p:sp>
      <p:sp>
        <p:nvSpPr>
          <p:cNvPr id="523" name="An object">
            <a:extLst>
              <a:ext uri="{FF2B5EF4-FFF2-40B4-BE49-F238E27FC236}">
                <a16:creationId xmlns:a16="http://schemas.microsoft.com/office/drawing/2014/main" id="{CD56E8A6-FB87-4721-A705-5F709A77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171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90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1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n object">
            <a:extLst>
              <a:ext uri="{FF2B5EF4-FFF2-40B4-BE49-F238E27FC236}">
                <a16:creationId xmlns:a16="http://schemas.microsoft.com/office/drawing/2014/main" id="{78CC787D-51A5-4B72-BAF8-227B1EFA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performance</a:t>
            </a:r>
            <a:endParaRPr lang="he-IL" dirty="0"/>
          </a:p>
        </p:txBody>
      </p:sp>
      <p:sp>
        <p:nvSpPr>
          <p:cNvPr id="362" name="An object">
            <a:extLst>
              <a:ext uri="{FF2B5EF4-FFF2-40B4-BE49-F238E27FC236}">
                <a16:creationId xmlns:a16="http://schemas.microsoft.com/office/drawing/2014/main" id="{7EB9B6C3-0F56-4948-ADE4-BC20BEF5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is great!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/>
              <a:t>very appealing </a:t>
            </a:r>
            <a:r>
              <a:rPr lang="en-US" dirty="0" smtClean="0"/>
              <a:t>- </a:t>
            </a:r>
            <a:r>
              <a:rPr lang="en-US" dirty="0"/>
              <a:t>Use it (With some care) and memory management is no more!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But at what cost?</a:t>
            </a:r>
            <a:endParaRPr lang="he-IL" dirty="0"/>
          </a:p>
        </p:txBody>
      </p:sp>
      <p:sp>
        <p:nvSpPr>
          <p:cNvPr id="522" name="An object">
            <a:extLst>
              <a:ext uri="{FF2B5EF4-FFF2-40B4-BE49-F238E27FC236}">
                <a16:creationId xmlns:a16="http://schemas.microsoft.com/office/drawing/2014/main" id="{46097C9A-E063-4A7B-81E2-55AD2498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173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94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n object">
            <a:extLst>
              <a:ext uri="{FF2B5EF4-FFF2-40B4-BE49-F238E27FC236}">
                <a16:creationId xmlns:a16="http://schemas.microsoft.com/office/drawing/2014/main" id="{85F43BC8-8EAD-4B24-AA4B-0B6EB055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174</a:t>
            </a:fld>
            <a:endParaRPr lang="he-IL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99" y="224134"/>
            <a:ext cx="9649058" cy="6409732"/>
          </a:xfrm>
        </p:spPr>
      </p:pic>
      <p:sp>
        <p:nvSpPr>
          <p:cNvPr id="8" name="An object">
            <a:extLst>
              <a:ext uri="{FF2B5EF4-FFF2-40B4-BE49-F238E27FC236}">
                <a16:creationId xmlns:a16="http://schemas.microsoft.com/office/drawing/2014/main" id="{9EDDF2D6-ACAB-41F9-A443-9EFF0E5EFE2D}"/>
              </a:ext>
            </a:extLst>
          </p:cNvPr>
          <p:cNvSpPr/>
          <p:nvPr/>
        </p:nvSpPr>
        <p:spPr>
          <a:xfrm>
            <a:off x="1483399" y="802264"/>
            <a:ext cx="9649058" cy="280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An object">
            <a:extLst>
              <a:ext uri="{FF2B5EF4-FFF2-40B4-BE49-F238E27FC236}">
                <a16:creationId xmlns:a16="http://schemas.microsoft.com/office/drawing/2014/main" id="{9EDDF2D6-ACAB-41F9-A443-9EFF0E5EFE2D}"/>
              </a:ext>
            </a:extLst>
          </p:cNvPr>
          <p:cNvSpPr/>
          <p:nvPr/>
        </p:nvSpPr>
        <p:spPr>
          <a:xfrm>
            <a:off x="1483399" y="3606800"/>
            <a:ext cx="9649058" cy="304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5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n object">
            <a:extLst>
              <a:ext uri="{FF2B5EF4-FFF2-40B4-BE49-F238E27FC236}">
                <a16:creationId xmlns:a16="http://schemas.microsoft.com/office/drawing/2014/main" id="{8F5CD41F-5324-43DD-8DA0-1277391B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performance results</a:t>
            </a:r>
            <a:endParaRPr lang="he-IL" dirty="0"/>
          </a:p>
        </p:txBody>
      </p:sp>
      <p:pic>
        <p:nvPicPr>
          <p:cNvPr id="676" name="An object">
            <a:extLst>
              <a:ext uri="{FF2B5EF4-FFF2-40B4-BE49-F238E27FC236}">
                <a16:creationId xmlns:a16="http://schemas.microsoft.com/office/drawing/2014/main" id="{BFF8A3FB-CB92-42DA-B160-E85D46757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7" y="1859144"/>
            <a:ext cx="4328534" cy="1059272"/>
          </a:xfrm>
          <a:prstGeom prst="rect">
            <a:avLst/>
          </a:prstGeom>
        </p:spPr>
      </p:pic>
      <p:pic>
        <p:nvPicPr>
          <p:cNvPr id="743" name="An object">
            <a:extLst>
              <a:ext uri="{FF2B5EF4-FFF2-40B4-BE49-F238E27FC236}">
                <a16:creationId xmlns:a16="http://schemas.microsoft.com/office/drawing/2014/main" id="{FF08C029-6E7E-4A9F-9F02-D62D3405E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7" y="3417570"/>
            <a:ext cx="4328534" cy="1044030"/>
          </a:xfrm>
          <a:prstGeom prst="rect">
            <a:avLst/>
          </a:prstGeom>
        </p:spPr>
      </p:pic>
      <p:pic>
        <p:nvPicPr>
          <p:cNvPr id="766" name="An object">
            <a:extLst>
              <a:ext uri="{FF2B5EF4-FFF2-40B4-BE49-F238E27FC236}">
                <a16:creationId xmlns:a16="http://schemas.microsoft.com/office/drawing/2014/main" id="{D637AACD-DC3B-46BE-B5C5-9CA9BFDE9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7" y="4820795"/>
            <a:ext cx="4328535" cy="1066892"/>
          </a:xfrm>
          <a:prstGeom prst="rect">
            <a:avLst/>
          </a:prstGeom>
        </p:spPr>
      </p:pic>
      <p:sp>
        <p:nvSpPr>
          <p:cNvPr id="792" name="An object">
            <a:extLst>
              <a:ext uri="{FF2B5EF4-FFF2-40B4-BE49-F238E27FC236}">
                <a16:creationId xmlns:a16="http://schemas.microsoft.com/office/drawing/2014/main" id="{016747AF-AD81-43AE-B45E-421CF041A6C2}"/>
              </a:ext>
            </a:extLst>
          </p:cNvPr>
          <p:cNvSpPr txBox="1"/>
          <p:nvPr/>
        </p:nvSpPr>
        <p:spPr>
          <a:xfrm>
            <a:off x="3147526" y="3585642"/>
            <a:ext cx="387220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x5</a:t>
            </a:r>
            <a:endParaRPr lang="he-IL" sz="4000" dirty="0">
              <a:solidFill>
                <a:srgbClr val="FF0000"/>
              </a:solidFill>
            </a:endParaRPr>
          </a:p>
        </p:txBody>
      </p:sp>
      <p:sp>
        <p:nvSpPr>
          <p:cNvPr id="797" name="An object">
            <a:extLst>
              <a:ext uri="{FF2B5EF4-FFF2-40B4-BE49-F238E27FC236}">
                <a16:creationId xmlns:a16="http://schemas.microsoft.com/office/drawing/2014/main" id="{195EE3A8-3D21-4059-93BD-A832E1FABC78}"/>
              </a:ext>
            </a:extLst>
          </p:cNvPr>
          <p:cNvSpPr txBox="1"/>
          <p:nvPr/>
        </p:nvSpPr>
        <p:spPr>
          <a:xfrm>
            <a:off x="4159898" y="4754076"/>
            <a:ext cx="38722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X22!!</a:t>
            </a:r>
            <a:endParaRPr lang="he-IL" sz="7200" b="1" dirty="0">
              <a:solidFill>
                <a:srgbClr val="FF0000"/>
              </a:solidFill>
            </a:endParaRPr>
          </a:p>
        </p:txBody>
      </p:sp>
      <p:sp>
        <p:nvSpPr>
          <p:cNvPr id="361" name="An object">
            <a:extLst>
              <a:ext uri="{FF2B5EF4-FFF2-40B4-BE49-F238E27FC236}">
                <a16:creationId xmlns:a16="http://schemas.microsoft.com/office/drawing/2014/main" id="{22C31837-F5E4-4764-9648-8F00D455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175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" grpId="0"/>
      <p:bldP spid="797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n object">
            <a:extLst>
              <a:ext uri="{FF2B5EF4-FFF2-40B4-BE49-F238E27FC236}">
                <a16:creationId xmlns:a16="http://schemas.microsoft.com/office/drawing/2014/main" id="{A9D1BA78-B7AD-4531-B633-7004FD4E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performance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360" name="An object">
            <a:extLst>
              <a:ext uri="{FF2B5EF4-FFF2-40B4-BE49-F238E27FC236}">
                <a16:creationId xmlns:a16="http://schemas.microsoft.com/office/drawing/2014/main" id="{BF47237C-CC2C-4B11-AD51-D485B9CF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is great! </a:t>
            </a:r>
            <a:r>
              <a:rPr lang="en-US" dirty="0">
                <a:solidFill>
                  <a:schemeClr val="bg1"/>
                </a:solidFill>
              </a:rPr>
              <a:t>But use it with care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Avoid unnecessarily copying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(e.g. As a function argument)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Pass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by const reference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If the function </a:t>
            </a:r>
            <a:r>
              <a:rPr lang="en-US" dirty="0" smtClean="0"/>
              <a:t>doesn’t </a:t>
            </a:r>
            <a:r>
              <a:rPr lang="en-US" dirty="0"/>
              <a:t>need to copy the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, pass a const reference to the managed object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possible, prefer using </a:t>
            </a:r>
            <a:r>
              <a:rPr lang="en-US" i="1" dirty="0"/>
              <a:t>std::</a:t>
            </a:r>
            <a:r>
              <a:rPr lang="en-US" i="1" dirty="0" err="1"/>
              <a:t>unique_ptr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i="1" dirty="0"/>
              <a:t>std::</a:t>
            </a:r>
            <a:r>
              <a:rPr lang="en-US" i="1" dirty="0" err="1"/>
              <a:t>make_shared</a:t>
            </a:r>
            <a:r>
              <a:rPr lang="en-US" i="1" dirty="0"/>
              <a:t>()</a:t>
            </a:r>
            <a:r>
              <a:rPr lang="en-US" dirty="0"/>
              <a:t> whenever possible (When </a:t>
            </a:r>
            <a:r>
              <a:rPr lang="en-US" dirty="0" smtClean="0"/>
              <a:t>it’s </a:t>
            </a:r>
            <a:r>
              <a:rPr lang="en-US" dirty="0"/>
              <a:t>doing its job)</a:t>
            </a:r>
          </a:p>
        </p:txBody>
      </p:sp>
      <p:sp>
        <p:nvSpPr>
          <p:cNvPr id="520" name="An object">
            <a:extLst>
              <a:ext uri="{FF2B5EF4-FFF2-40B4-BE49-F238E27FC236}">
                <a16:creationId xmlns:a16="http://schemas.microsoft.com/office/drawing/2014/main" id="{AF7BE0BB-5DBF-4E6D-A15D-8923E23E1918}"/>
              </a:ext>
            </a:extLst>
          </p:cNvPr>
          <p:cNvSpPr txBox="1"/>
          <p:nvPr/>
        </p:nvSpPr>
        <p:spPr>
          <a:xfrm>
            <a:off x="2621901" y="1787172"/>
            <a:ext cx="4954555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But use it with care</a:t>
            </a:r>
          </a:p>
          <a:p>
            <a:endParaRPr lang="he-IL" dirty="0"/>
          </a:p>
        </p:txBody>
      </p:sp>
      <p:sp>
        <p:nvSpPr>
          <p:cNvPr id="675" name="An object">
            <a:extLst>
              <a:ext uri="{FF2B5EF4-FFF2-40B4-BE49-F238E27FC236}">
                <a16:creationId xmlns:a16="http://schemas.microsoft.com/office/drawing/2014/main" id="{3214E6F1-0220-4C42-AC63-449FF784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176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63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recap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82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n object">
            <a:extLst>
              <a:ext uri="{FF2B5EF4-FFF2-40B4-BE49-F238E27FC236}">
                <a16:creationId xmlns:a16="http://schemas.microsoft.com/office/drawing/2014/main" id="{2782998E-B5AC-4CFB-9907-29591F43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Summary</a:t>
            </a:r>
            <a:endParaRPr lang="he-IL" dirty="0"/>
          </a:p>
        </p:txBody>
      </p:sp>
      <p:sp>
        <p:nvSpPr>
          <p:cNvPr id="359" name="An object">
            <a:extLst>
              <a:ext uri="{FF2B5EF4-FFF2-40B4-BE49-F238E27FC236}">
                <a16:creationId xmlns:a16="http://schemas.microsoft.com/office/drawing/2014/main" id="{6C7998AF-56AC-43F5-BCEE-D20DDEC8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layout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std::</a:t>
            </a:r>
            <a:r>
              <a:rPr lang="en-US" dirty="0" err="1"/>
              <a:t>weak_ptr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/>
              <a:t>Deleters</a:t>
            </a:r>
            <a:r>
              <a:rPr lang="en-US" dirty="0"/>
              <a:t> and allocators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Type erasure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Empty Base Optimization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std::</a:t>
            </a:r>
            <a:r>
              <a:rPr lang="en-US" dirty="0" err="1" smtClean="0"/>
              <a:t>make_shared</a:t>
            </a:r>
            <a:r>
              <a:rPr lang="en-US" dirty="0" smtClean="0"/>
              <a:t>() </a:t>
            </a:r>
            <a:r>
              <a:rPr lang="en-US" dirty="0"/>
              <a:t>(And its optimization)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Aliasing constructor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Tag dispatching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/>
              <a:t>enable_shared_from_this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Thread safety concerns of the implementation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CAS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Lock </a:t>
            </a:r>
            <a:r>
              <a:rPr lang="en-US" dirty="0"/>
              <a:t>Policy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Thread safety of std::</a:t>
            </a:r>
            <a:r>
              <a:rPr lang="en-US" dirty="0" err="1"/>
              <a:t>shared_ptr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Performance of std::</a:t>
            </a:r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519" name="An object">
            <a:extLst>
              <a:ext uri="{FF2B5EF4-FFF2-40B4-BE49-F238E27FC236}">
                <a16:creationId xmlns:a16="http://schemas.microsoft.com/office/drawing/2014/main" id="{6C3BFE06-DDF4-47CF-A26B-5AD0ED40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178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72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An object">
            <a:extLst>
              <a:ext uri="{FF2B5EF4-FFF2-40B4-BE49-F238E27FC236}">
                <a16:creationId xmlns:a16="http://schemas.microsoft.com/office/drawing/2014/main" id="{20141A68-F4CF-40D6-92B8-99C615F0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endParaRPr lang="he-IL" dirty="0"/>
          </a:p>
        </p:txBody>
      </p:sp>
      <p:sp>
        <p:nvSpPr>
          <p:cNvPr id="447" name="An object">
            <a:extLst>
              <a:ext uri="{FF2B5EF4-FFF2-40B4-BE49-F238E27FC236}">
                <a16:creationId xmlns:a16="http://schemas.microsoft.com/office/drawing/2014/main" id="{33F8A583-C4B6-4F0E-8B12-5125A9F3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 </a:t>
            </a:r>
            <a:r>
              <a:rPr lang="en-US" dirty="0" err="1"/>
              <a:t>functor</a:t>
            </a:r>
            <a:r>
              <a:rPr lang="en-US" dirty="0"/>
              <a:t> responsible for deleting an object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t</a:t>
            </a:r>
            <a:r>
              <a:rPr lang="en-US" sz="2200" dirty="0" smtClean="0">
                <a:solidFill>
                  <a:srgbClr val="0070C0"/>
                </a:solidFill>
              </a:rPr>
              <a:t>emplate&lt;</a:t>
            </a:r>
            <a:r>
              <a:rPr lang="en-US" sz="2200" dirty="0" err="1" smtClean="0">
                <a:solidFill>
                  <a:srgbClr val="0070C0"/>
                </a:solidFill>
              </a:rPr>
              <a:t>typename</a:t>
            </a:r>
            <a:r>
              <a:rPr lang="en-US" sz="2200" dirty="0" smtClean="0">
                <a:solidFill>
                  <a:srgbClr val="0070C0"/>
                </a:solidFill>
              </a:rPr>
              <a:t> T&gt;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struct </a:t>
            </a:r>
            <a:r>
              <a:rPr lang="en-US" sz="2200" dirty="0" err="1">
                <a:solidFill>
                  <a:srgbClr val="0070C0"/>
                </a:solidFill>
              </a:rPr>
              <a:t>my_deleter</a:t>
            </a:r>
            <a:r>
              <a:rPr lang="en-US" sz="22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void operator()(T* </a:t>
            </a:r>
            <a:r>
              <a:rPr lang="en-US" sz="2200" dirty="0" err="1">
                <a:solidFill>
                  <a:srgbClr val="0070C0"/>
                </a:solidFill>
              </a:rPr>
              <a:t>ptr</a:t>
            </a:r>
            <a:r>
              <a:rPr lang="en-US" sz="2200" dirty="0">
                <a:solidFill>
                  <a:srgbClr val="0070C0"/>
                </a:solidFill>
              </a:rPr>
              <a:t>) const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 delete </a:t>
            </a:r>
            <a:r>
              <a:rPr lang="en-US" sz="2200" dirty="0" err="1">
                <a:solidFill>
                  <a:srgbClr val="0070C0"/>
                </a:solidFill>
              </a:rPr>
              <a:t>ptr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i="1" dirty="0"/>
              <a:t>std::</a:t>
            </a:r>
            <a:r>
              <a:rPr lang="en-US" i="1" dirty="0" err="1"/>
              <a:t>unique_ptr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support passing custom </a:t>
            </a:r>
            <a:r>
              <a:rPr lang="en-US" dirty="0" err="1"/>
              <a:t>deleters</a:t>
            </a:r>
            <a:endParaRPr lang="he-IL" dirty="0"/>
          </a:p>
        </p:txBody>
      </p:sp>
      <p:sp>
        <p:nvSpPr>
          <p:cNvPr id="605" name="An object">
            <a:extLst>
              <a:ext uri="{FF2B5EF4-FFF2-40B4-BE49-F238E27FC236}">
                <a16:creationId xmlns:a16="http://schemas.microsoft.com/office/drawing/2014/main" id="{3E60057D-38F1-49FD-AA2F-10FD813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2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An object">
            <a:extLst>
              <a:ext uri="{FF2B5EF4-FFF2-40B4-BE49-F238E27FC236}">
                <a16:creationId xmlns:a16="http://schemas.microsoft.com/office/drawing/2014/main" id="{A1F2D71A-BE94-4D75-BA26-66328D45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48" name="An object">
            <a:extLst>
              <a:ext uri="{FF2B5EF4-FFF2-40B4-BE49-F238E27FC236}">
                <a16:creationId xmlns:a16="http://schemas.microsoft.com/office/drawing/2014/main" id="{14A2AF48-B0C4-4CBA-B720-EBA5E2CB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Useful if the object was not allocated from the default allocator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e.g. Allocated from a pre-allocated pool of memory</a:t>
            </a: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auto </a:t>
            </a:r>
            <a:r>
              <a:rPr lang="en-US" sz="2000" dirty="0" err="1">
                <a:solidFill>
                  <a:srgbClr val="0070C0"/>
                </a:solidFill>
              </a:rPr>
              <a:t>ptr</a:t>
            </a:r>
            <a:r>
              <a:rPr lang="en-US" sz="2000" dirty="0">
                <a:solidFill>
                  <a:srgbClr val="0070C0"/>
                </a:solidFill>
              </a:rPr>
              <a:t> = std::</a:t>
            </a:r>
            <a:r>
              <a:rPr lang="en-US" sz="2000" dirty="0" err="1" smtClean="0">
                <a:solidFill>
                  <a:srgbClr val="0070C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&gt;(</a:t>
            </a:r>
            <a:r>
              <a:rPr lang="en-US" sz="2000" dirty="0">
                <a:solidFill>
                  <a:srgbClr val="0070C0"/>
                </a:solidFill>
              </a:rPr>
              <a:t>new int {1}, </a:t>
            </a:r>
            <a:r>
              <a:rPr lang="en-US" sz="2000" dirty="0" err="1" smtClean="0">
                <a:solidFill>
                  <a:srgbClr val="FF0000"/>
                </a:solidFill>
              </a:rPr>
              <a:t>my_deleter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&gt;{}</a:t>
            </a:r>
            <a:r>
              <a:rPr lang="en-US" sz="2000" dirty="0" smtClean="0">
                <a:solidFill>
                  <a:srgbClr val="0070C0"/>
                </a:solidFill>
              </a:rPr>
              <a:t>);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Also needed if the object is an array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auto </a:t>
            </a:r>
            <a:r>
              <a:rPr lang="en-US" sz="2000" dirty="0" err="1">
                <a:solidFill>
                  <a:srgbClr val="0070C0"/>
                </a:solidFill>
              </a:rPr>
              <a:t>ptr</a:t>
            </a:r>
            <a:r>
              <a:rPr lang="en-US" sz="2000" dirty="0">
                <a:solidFill>
                  <a:srgbClr val="0070C0"/>
                </a:solidFill>
              </a:rPr>
              <a:t> = std::</a:t>
            </a:r>
            <a:r>
              <a:rPr lang="en-US" sz="2000" dirty="0" err="1" smtClean="0">
                <a:solidFill>
                  <a:srgbClr val="0070C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smtClean="0">
                <a:solidFill>
                  <a:srgbClr val="0070C0"/>
                </a:solidFill>
              </a:rPr>
              <a:t>(new </a:t>
            </a:r>
            <a:r>
              <a:rPr lang="en-US" sz="2000" dirty="0">
                <a:solidFill>
                  <a:srgbClr val="0070C0"/>
                </a:solidFill>
              </a:rPr>
              <a:t>int[5], </a:t>
            </a:r>
            <a:r>
              <a:rPr lang="en-US" sz="2000" dirty="0" err="1" smtClean="0">
                <a:solidFill>
                  <a:srgbClr val="0070C0"/>
                </a:solidFill>
              </a:rPr>
              <a:t>my_deleter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[]</a:t>
            </a:r>
            <a:r>
              <a:rPr lang="en-US" sz="2000" dirty="0" smtClean="0">
                <a:solidFill>
                  <a:srgbClr val="0070C0"/>
                </a:solidFill>
              </a:rPr>
              <a:t>&gt;{});</a:t>
            </a:r>
            <a:endParaRPr lang="en-US" sz="2000" dirty="0">
              <a:solidFill>
                <a:srgbClr val="0070C0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Otherwise the default </a:t>
            </a:r>
            <a:r>
              <a:rPr lang="en-US" dirty="0" err="1"/>
              <a:t>deleter</a:t>
            </a:r>
            <a:r>
              <a:rPr lang="en-US" dirty="0"/>
              <a:t> will not properly delete the array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= 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</a:t>
            </a:r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>
                <a:solidFill>
                  <a:srgbClr val="0070C0"/>
                </a:solidFill>
              </a:rPr>
              <a:t>new int[5]);</a:t>
            </a:r>
          </a:p>
        </p:txBody>
      </p:sp>
      <p:sp>
        <p:nvSpPr>
          <p:cNvPr id="606" name="An object">
            <a:extLst>
              <a:ext uri="{FF2B5EF4-FFF2-40B4-BE49-F238E27FC236}">
                <a16:creationId xmlns:a16="http://schemas.microsoft.com/office/drawing/2014/main" id="{1B628A81-6F3D-4181-BF12-93DE9901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19</a:t>
            </a:fld>
            <a:endParaRPr lang="he-IL"/>
          </a:p>
        </p:txBody>
      </p:sp>
      <p:sp>
        <p:nvSpPr>
          <p:cNvPr id="705" name="An object">
            <a:extLst>
              <a:ext uri="{FF2B5EF4-FFF2-40B4-BE49-F238E27FC236}">
                <a16:creationId xmlns:a16="http://schemas.microsoft.com/office/drawing/2014/main" id="{6C9B8E8A-0EDF-48D4-98A4-C4C7B8731F83}"/>
              </a:ext>
            </a:extLst>
          </p:cNvPr>
          <p:cNvSpPr txBox="1"/>
          <p:nvPr/>
        </p:nvSpPr>
        <p:spPr>
          <a:xfrm>
            <a:off x="8446415" y="2636451"/>
            <a:ext cx="353222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template&lt;</a:t>
            </a:r>
            <a:r>
              <a:rPr lang="en-US" sz="2000" dirty="0" err="1" smtClean="0">
                <a:solidFill>
                  <a:srgbClr val="0070C0"/>
                </a:solidFill>
              </a:rPr>
              <a:t>typename</a:t>
            </a:r>
            <a:r>
              <a:rPr lang="en-US" sz="2000" dirty="0" smtClean="0">
                <a:solidFill>
                  <a:srgbClr val="0070C0"/>
                </a:solidFill>
              </a:rPr>
              <a:t> T&gt;</a:t>
            </a:r>
            <a:endParaRPr lang="en-US" sz="2000" dirty="0">
              <a:solidFill>
                <a:srgbClr val="0070C0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struct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my_deleter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T[]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algn="l" rtl="0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    void operator()(T* </a:t>
            </a:r>
            <a:r>
              <a:rPr lang="en-US" sz="2000" dirty="0" err="1">
                <a:solidFill>
                  <a:srgbClr val="0070C0"/>
                </a:solidFill>
              </a:rPr>
              <a:t>ptr</a:t>
            </a:r>
            <a:r>
              <a:rPr lang="en-US" sz="2000" dirty="0">
                <a:solidFill>
                  <a:srgbClr val="0070C0"/>
                </a:solidFill>
              </a:rPr>
              <a:t>) const {</a:t>
            </a:r>
          </a:p>
          <a:p>
            <a:pPr algn="l" rtl="0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>
                <a:solidFill>
                  <a:srgbClr val="FF0000"/>
                </a:solidFill>
              </a:rPr>
              <a:t>delete[]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ptr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algn="l" rtl="0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    }</a:t>
            </a:r>
          </a:p>
          <a:p>
            <a:pPr algn="l" rtl="0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735" name="An object">
            <a:extLst>
              <a:ext uri="{FF2B5EF4-FFF2-40B4-BE49-F238E27FC236}">
                <a16:creationId xmlns:a16="http://schemas.microsoft.com/office/drawing/2014/main" id="{1F69F614-1110-463B-9B91-BD82E984D6CF}"/>
              </a:ext>
            </a:extLst>
          </p:cNvPr>
          <p:cNvSpPr/>
          <p:nvPr/>
        </p:nvSpPr>
        <p:spPr>
          <a:xfrm>
            <a:off x="8283255" y="5201603"/>
            <a:ext cx="2352040" cy="1468755"/>
          </a:xfrm>
          <a:prstGeom prst="wedgeEllipseCallout">
            <a:avLst>
              <a:gd name="adj1" fmla="val -97179"/>
              <a:gd name="adj2" fmla="val -48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600" dirty="0"/>
              <a:t>C++17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7053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An object">
            <a:extLst>
              <a:ext uri="{FF2B5EF4-FFF2-40B4-BE49-F238E27FC236}">
                <a16:creationId xmlns:a16="http://schemas.microsoft.com/office/drawing/2014/main" id="{7C4129AF-E04C-4069-887F-4C4D83CE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endParaRPr lang="he-IL" dirty="0"/>
          </a:p>
        </p:txBody>
      </p:sp>
      <p:sp>
        <p:nvSpPr>
          <p:cNvPr id="433" name="An object">
            <a:extLst>
              <a:ext uri="{FF2B5EF4-FFF2-40B4-BE49-F238E27FC236}">
                <a16:creationId xmlns:a16="http://schemas.microsoft.com/office/drawing/2014/main" id="{8097897E-AE5E-48EC-960F-22CF16EC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non-intrusive</a:t>
            </a:r>
            <a:r>
              <a:rPr lang="en-US" dirty="0"/>
              <a:t> smart pointer that allows </a:t>
            </a:r>
            <a:r>
              <a:rPr lang="en-US" b="1" dirty="0">
                <a:solidFill>
                  <a:srgbClr val="FF0000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ownership</a:t>
            </a:r>
            <a:r>
              <a:rPr lang="en-US" dirty="0"/>
              <a:t> of an object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Conceptually holds 2 members: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Pointer to the managed object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Reference counter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reference counter holds the number of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pointing to the object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When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is first created, the </a:t>
            </a:r>
            <a:r>
              <a:rPr lang="en-US" dirty="0" err="1"/>
              <a:t>refcount</a:t>
            </a:r>
            <a:r>
              <a:rPr lang="en-US" dirty="0"/>
              <a:t> is initialized to 1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When a </a:t>
            </a:r>
            <a:r>
              <a:rPr lang="en-US" i="1" dirty="0"/>
              <a:t>std:: 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is copied, the </a:t>
            </a:r>
            <a:r>
              <a:rPr lang="en-US" dirty="0" err="1"/>
              <a:t>refcount</a:t>
            </a:r>
            <a:r>
              <a:rPr lang="en-US" dirty="0"/>
              <a:t> increments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When a </a:t>
            </a:r>
            <a:r>
              <a:rPr lang="en-US" i="1" dirty="0"/>
              <a:t>std:: 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is destroyed, the </a:t>
            </a:r>
            <a:r>
              <a:rPr lang="en-US" dirty="0" err="1"/>
              <a:t>refcount</a:t>
            </a:r>
            <a:r>
              <a:rPr lang="en-US" dirty="0"/>
              <a:t> decrements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When the </a:t>
            </a:r>
            <a:r>
              <a:rPr lang="en-US" dirty="0" err="1"/>
              <a:t>refcount</a:t>
            </a:r>
            <a:r>
              <a:rPr lang="en-US" dirty="0"/>
              <a:t> drops to 0, the managed object is destroyed</a:t>
            </a:r>
          </a:p>
        </p:txBody>
      </p:sp>
      <p:sp>
        <p:nvSpPr>
          <p:cNvPr id="591" name="An object">
            <a:extLst>
              <a:ext uri="{FF2B5EF4-FFF2-40B4-BE49-F238E27FC236}">
                <a16:creationId xmlns:a16="http://schemas.microsoft.com/office/drawing/2014/main" id="{5A12A3C1-38DF-4240-8556-6DD1E780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828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An object">
            <a:extLst>
              <a:ext uri="{FF2B5EF4-FFF2-40B4-BE49-F238E27FC236}">
                <a16:creationId xmlns:a16="http://schemas.microsoft.com/office/drawing/2014/main" id="{8F38EAF6-6ED7-47F9-8C55-B7EF6BAD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49" name="An object">
            <a:extLst>
              <a:ext uri="{FF2B5EF4-FFF2-40B4-BE49-F238E27FC236}">
                <a16:creationId xmlns:a16="http://schemas.microsoft.com/office/drawing/2014/main" id="{A95A178E-F1AE-41C4-AA63-2E95DDC5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err="1"/>
              <a:t>unique_ptr</a:t>
            </a:r>
            <a:r>
              <a:rPr lang="en-US" dirty="0"/>
              <a:t> holds the </a:t>
            </a:r>
            <a:r>
              <a:rPr lang="en-US" dirty="0" err="1"/>
              <a:t>deleter</a:t>
            </a:r>
            <a:r>
              <a:rPr lang="en-US" dirty="0"/>
              <a:t> as a template parameter - Meaning the type of the </a:t>
            </a:r>
            <a:r>
              <a:rPr lang="en-US" dirty="0" err="1"/>
              <a:t>deleter</a:t>
            </a:r>
            <a:r>
              <a:rPr lang="en-US" dirty="0"/>
              <a:t> is stored in the type of the</a:t>
            </a:r>
            <a:r>
              <a:rPr lang="en-US" i="1" dirty="0"/>
              <a:t> std::</a:t>
            </a:r>
            <a:r>
              <a:rPr lang="en-US" i="1" dirty="0" err="1"/>
              <a:t>unique_ptr</a:t>
            </a:r>
            <a:endParaRPr lang="en-US" i="1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template&lt;</a:t>
            </a:r>
            <a:r>
              <a:rPr lang="en-US" sz="2200" dirty="0" err="1" smtClean="0">
                <a:solidFill>
                  <a:srgbClr val="0070C0"/>
                </a:solidFill>
              </a:rPr>
              <a:t>typename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T, </a:t>
            </a:r>
            <a:r>
              <a:rPr lang="en-US" sz="2200" dirty="0" err="1">
                <a:solidFill>
                  <a:srgbClr val="FF0000"/>
                </a:solidFill>
              </a:rPr>
              <a:t>typename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D</a:t>
            </a:r>
            <a:r>
              <a:rPr lang="en-US" sz="2200" dirty="0" smtClean="0">
                <a:solidFill>
                  <a:srgbClr val="0070C0"/>
                </a:solidFill>
              </a:rPr>
              <a:t>&gt;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class </a:t>
            </a:r>
            <a:r>
              <a:rPr lang="en-US" sz="2200" dirty="0" err="1">
                <a:solidFill>
                  <a:srgbClr val="0070C0"/>
                </a:solidFill>
              </a:rPr>
              <a:t>unique_ptr</a:t>
            </a:r>
            <a:r>
              <a:rPr lang="en-US" sz="22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T* </a:t>
            </a:r>
            <a:r>
              <a:rPr lang="en-US" sz="2200" dirty="0" err="1">
                <a:solidFill>
                  <a:srgbClr val="0070C0"/>
                </a:solidFill>
              </a:rPr>
              <a:t>m_obj_ptr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D  </a:t>
            </a:r>
            <a:r>
              <a:rPr lang="en-US" sz="2200" dirty="0" err="1">
                <a:solidFill>
                  <a:srgbClr val="0070C0"/>
                </a:solidFill>
              </a:rPr>
              <a:t>m_deleter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 smtClean="0">
                <a:solidFill>
                  <a:srgbClr val="0070C0"/>
                </a:solidFill>
              </a:rPr>
              <a:t>unique_ptr</a:t>
            </a:r>
            <a:r>
              <a:rPr lang="en-US" sz="2200" dirty="0" smtClean="0">
                <a:solidFill>
                  <a:srgbClr val="0070C0"/>
                </a:solidFill>
              </a:rPr>
              <a:t>&lt;A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</a:rPr>
              <a:t>my_deleter</a:t>
            </a:r>
            <a:r>
              <a:rPr lang="en-US" sz="2200" dirty="0" smtClean="0">
                <a:solidFill>
                  <a:srgbClr val="FF0000"/>
                </a:solidFill>
              </a:rPr>
              <a:t>&lt;A&gt;&gt;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ptr</a:t>
            </a:r>
            <a:r>
              <a:rPr lang="en-US" sz="2200" dirty="0">
                <a:solidFill>
                  <a:srgbClr val="0070C0"/>
                </a:solidFill>
              </a:rPr>
              <a:t> { new </a:t>
            </a:r>
            <a:r>
              <a:rPr lang="en-US" sz="2200" dirty="0" smtClean="0">
                <a:solidFill>
                  <a:srgbClr val="0070C0"/>
                </a:solidFill>
              </a:rPr>
              <a:t>A{}, </a:t>
            </a:r>
            <a:r>
              <a:rPr lang="en-US" sz="2200" dirty="0" err="1" smtClean="0">
                <a:solidFill>
                  <a:srgbClr val="0070C0"/>
                </a:solidFill>
              </a:rPr>
              <a:t>my_deleter</a:t>
            </a:r>
            <a:r>
              <a:rPr lang="en-US" sz="2200" dirty="0" smtClean="0">
                <a:solidFill>
                  <a:srgbClr val="0070C0"/>
                </a:solidFill>
              </a:rPr>
              <a:t>&lt;A&gt; </a:t>
            </a:r>
            <a:r>
              <a:rPr lang="en-US" sz="2200" dirty="0">
                <a:solidFill>
                  <a:srgbClr val="0070C0"/>
                </a:solidFill>
              </a:rPr>
              <a:t>{} };</a:t>
            </a:r>
          </a:p>
          <a:p>
            <a:pPr algn="l" rtl="0"/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Not the case for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 smtClean="0">
                <a:solidFill>
                  <a:srgbClr val="0070C0"/>
                </a:solidFill>
              </a:rPr>
              <a:t>shared_ptr</a:t>
            </a:r>
            <a:r>
              <a:rPr lang="en-US" sz="2200" dirty="0" smtClean="0">
                <a:solidFill>
                  <a:srgbClr val="0070C0"/>
                </a:solidFill>
              </a:rPr>
              <a:t>&lt;A&gt; </a:t>
            </a:r>
            <a:r>
              <a:rPr lang="en-US" sz="2200" dirty="0" err="1">
                <a:solidFill>
                  <a:srgbClr val="0070C0"/>
                </a:solidFill>
              </a:rPr>
              <a:t>ptr</a:t>
            </a:r>
            <a:r>
              <a:rPr lang="en-US" sz="2200" dirty="0">
                <a:solidFill>
                  <a:srgbClr val="0070C0"/>
                </a:solidFill>
              </a:rPr>
              <a:t> { new </a:t>
            </a:r>
            <a:r>
              <a:rPr lang="en-US" sz="2200" dirty="0" smtClean="0">
                <a:solidFill>
                  <a:srgbClr val="0070C0"/>
                </a:solidFill>
              </a:rPr>
              <a:t>A{}, </a:t>
            </a:r>
            <a:r>
              <a:rPr lang="en-US" sz="2200" dirty="0" err="1" smtClean="0">
                <a:solidFill>
                  <a:srgbClr val="0070C0"/>
                </a:solidFill>
              </a:rPr>
              <a:t>my_deleter</a:t>
            </a:r>
            <a:r>
              <a:rPr lang="en-US" sz="2200" dirty="0" smtClean="0">
                <a:solidFill>
                  <a:srgbClr val="0070C0"/>
                </a:solidFill>
              </a:rPr>
              <a:t>&lt;A&gt; </a:t>
            </a:r>
            <a:r>
              <a:rPr lang="en-US" sz="2200" dirty="0">
                <a:solidFill>
                  <a:srgbClr val="0070C0"/>
                </a:solidFill>
              </a:rPr>
              <a:t>{} };</a:t>
            </a:r>
          </a:p>
        </p:txBody>
      </p:sp>
      <p:sp>
        <p:nvSpPr>
          <p:cNvPr id="607" name="An object">
            <a:extLst>
              <a:ext uri="{FF2B5EF4-FFF2-40B4-BE49-F238E27FC236}">
                <a16:creationId xmlns:a16="http://schemas.microsoft.com/office/drawing/2014/main" id="{5181A41F-821C-43BF-9C7A-87C7C7ED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93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An object">
            <a:extLst>
              <a:ext uri="{FF2B5EF4-FFF2-40B4-BE49-F238E27FC236}">
                <a16:creationId xmlns:a16="http://schemas.microsoft.com/office/drawing/2014/main" id="{6007BD6B-AA2B-4F88-A753-FEE1FEEE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50" name="An object">
            <a:extLst>
              <a:ext uri="{FF2B5EF4-FFF2-40B4-BE49-F238E27FC236}">
                <a16:creationId xmlns:a16="http://schemas.microsoft.com/office/drawing/2014/main" id="{6DA5AB22-ADE6-44BA-ADE1-6D1D7641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200" dirty="0"/>
              <a:t>For </a:t>
            </a:r>
            <a:r>
              <a:rPr lang="en-US" sz="3200" i="1" dirty="0"/>
              <a:t>std::</a:t>
            </a:r>
            <a:r>
              <a:rPr lang="en-US" sz="3200" i="1" dirty="0" err="1"/>
              <a:t>shared_ptr</a:t>
            </a:r>
            <a:r>
              <a:rPr lang="en-US" sz="3200" dirty="0"/>
              <a:t>, only the constructor is templated in regards to the </a:t>
            </a:r>
            <a:r>
              <a:rPr lang="en-US" sz="3200" dirty="0" err="1" smtClean="0"/>
              <a:t>deleter</a:t>
            </a:r>
            <a:endParaRPr lang="en-US" sz="3200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template&lt;</a:t>
            </a:r>
            <a:r>
              <a:rPr lang="en-US" sz="2400" dirty="0" err="1" smtClean="0">
                <a:solidFill>
                  <a:srgbClr val="0070C0"/>
                </a:solidFill>
              </a:rPr>
              <a:t>typename</a:t>
            </a:r>
            <a:r>
              <a:rPr lang="en-US" sz="2400" dirty="0" smtClean="0">
                <a:solidFill>
                  <a:srgbClr val="0070C0"/>
                </a:solidFill>
              </a:rPr>
              <a:t> T&gt;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shared_ptr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template&lt;</a:t>
            </a:r>
            <a:r>
              <a:rPr lang="en-US" sz="2400" dirty="0" err="1" smtClean="0">
                <a:solidFill>
                  <a:srgbClr val="0070C0"/>
                </a:solidFill>
              </a:rPr>
              <a:t>typename</a:t>
            </a:r>
            <a:r>
              <a:rPr lang="en-US" sz="2400" dirty="0" smtClean="0">
                <a:solidFill>
                  <a:srgbClr val="0070C0"/>
                </a:solidFill>
              </a:rPr>
              <a:t> D&gt;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shared_ptr</a:t>
            </a:r>
            <a:r>
              <a:rPr lang="en-US" sz="2400" dirty="0">
                <a:solidFill>
                  <a:srgbClr val="0070C0"/>
                </a:solidFill>
              </a:rPr>
              <a:t>(T* </a:t>
            </a:r>
            <a:r>
              <a:rPr lang="en-US" sz="2400" dirty="0" err="1">
                <a:solidFill>
                  <a:srgbClr val="0070C0"/>
                </a:solidFill>
              </a:rPr>
              <a:t>ptr</a:t>
            </a:r>
            <a:r>
              <a:rPr lang="en-US" sz="2400" dirty="0">
                <a:solidFill>
                  <a:srgbClr val="0070C0"/>
                </a:solidFill>
              </a:rPr>
              <a:t>, D&amp;&amp; </a:t>
            </a:r>
            <a:r>
              <a:rPr lang="en-US" sz="2400" dirty="0" err="1">
                <a:solidFill>
                  <a:srgbClr val="0070C0"/>
                </a:solidFill>
              </a:rPr>
              <a:t>deleter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en-US" dirty="0"/>
          </a:p>
        </p:txBody>
      </p:sp>
      <p:sp>
        <p:nvSpPr>
          <p:cNvPr id="706" name="An object">
            <a:extLst>
              <a:ext uri="{FF2B5EF4-FFF2-40B4-BE49-F238E27FC236}">
                <a16:creationId xmlns:a16="http://schemas.microsoft.com/office/drawing/2014/main" id="{2502DCF3-9BB4-4DEF-B587-64BBE979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8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An object">
            <a:extLst>
              <a:ext uri="{FF2B5EF4-FFF2-40B4-BE49-F238E27FC236}">
                <a16:creationId xmlns:a16="http://schemas.microsoft.com/office/drawing/2014/main" id="{055ECAA2-84CA-4FD2-B2D0-D4C6393F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r>
              <a:rPr lang="en-US" dirty="0"/>
              <a:t> in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Example 1</a:t>
            </a:r>
            <a:endParaRPr lang="he-IL" dirty="0"/>
          </a:p>
        </p:txBody>
      </p:sp>
      <p:sp>
        <p:nvSpPr>
          <p:cNvPr id="457" name="An object">
            <a:extLst>
              <a:ext uri="{FF2B5EF4-FFF2-40B4-BE49-F238E27FC236}">
                <a16:creationId xmlns:a16="http://schemas.microsoft.com/office/drawing/2014/main" id="{902B4467-1059-4336-BAF7-3966D10F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4400" dirty="0"/>
              <a:t>Enables storing </a:t>
            </a:r>
            <a:r>
              <a:rPr lang="en-US" sz="4400" i="1" dirty="0"/>
              <a:t>std::</a:t>
            </a:r>
            <a:r>
              <a:rPr lang="en-US" sz="4400" i="1" dirty="0" err="1"/>
              <a:t>shared_ptr</a:t>
            </a:r>
            <a:r>
              <a:rPr lang="en-US" sz="4400" dirty="0"/>
              <a:t> with </a:t>
            </a:r>
            <a:r>
              <a:rPr lang="en-US" sz="4400" u="sng" dirty="0"/>
              <a:t>different</a:t>
            </a:r>
            <a:r>
              <a:rPr lang="en-US" sz="4400" dirty="0"/>
              <a:t> </a:t>
            </a:r>
            <a:r>
              <a:rPr lang="en-US" sz="4400" dirty="0" err="1"/>
              <a:t>deleters</a:t>
            </a:r>
            <a:r>
              <a:rPr lang="en-US" sz="4400" dirty="0"/>
              <a:t> in the same container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900" dirty="0" smtClean="0">
                <a:solidFill>
                  <a:srgbClr val="0070C0"/>
                </a:solidFill>
              </a:rPr>
              <a:t>template&lt;</a:t>
            </a:r>
            <a:r>
              <a:rPr lang="en-US" sz="2900" dirty="0" err="1" smtClean="0">
                <a:solidFill>
                  <a:srgbClr val="0070C0"/>
                </a:solidFill>
              </a:rPr>
              <a:t>typename</a:t>
            </a:r>
            <a:r>
              <a:rPr lang="en-US" sz="2900" dirty="0" smtClean="0">
                <a:solidFill>
                  <a:srgbClr val="0070C0"/>
                </a:solidFill>
              </a:rPr>
              <a:t> T&gt;</a:t>
            </a:r>
            <a:endParaRPr lang="en-US" sz="29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struct </a:t>
            </a:r>
            <a:r>
              <a:rPr lang="en-US" sz="2900" dirty="0" err="1">
                <a:solidFill>
                  <a:srgbClr val="0070C0"/>
                </a:solidFill>
              </a:rPr>
              <a:t>my_deleter</a:t>
            </a:r>
            <a:r>
              <a:rPr lang="en-US" sz="29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    void operator()(T* </a:t>
            </a:r>
            <a:r>
              <a:rPr lang="en-US" sz="2900" dirty="0" err="1">
                <a:solidFill>
                  <a:srgbClr val="0070C0"/>
                </a:solidFill>
              </a:rPr>
              <a:t>ptr</a:t>
            </a:r>
            <a:r>
              <a:rPr lang="en-US" sz="2900" dirty="0">
                <a:solidFill>
                  <a:srgbClr val="0070C0"/>
                </a:solidFill>
              </a:rPr>
              <a:t>) const {</a:t>
            </a: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        </a:t>
            </a:r>
            <a:r>
              <a:rPr lang="en-US" sz="2900" dirty="0" smtClean="0">
                <a:solidFill>
                  <a:srgbClr val="0070C0"/>
                </a:solidFill>
              </a:rPr>
              <a:t>// …</a:t>
            </a:r>
            <a:endParaRPr lang="en-US" sz="29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29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900" dirty="0">
                <a:solidFill>
                  <a:srgbClr val="0070C0"/>
                </a:solidFill>
              </a:rPr>
              <a:t>std::</a:t>
            </a:r>
            <a:r>
              <a:rPr lang="en-US" sz="2900" dirty="0" smtClean="0">
                <a:solidFill>
                  <a:srgbClr val="0070C0"/>
                </a:solidFill>
              </a:rPr>
              <a:t>vector&lt;</a:t>
            </a:r>
            <a:r>
              <a:rPr lang="en-US" sz="2900" dirty="0" err="1" smtClean="0">
                <a:solidFill>
                  <a:srgbClr val="0070C0"/>
                </a:solidFill>
              </a:rPr>
              <a:t>std</a:t>
            </a:r>
            <a:r>
              <a:rPr lang="en-US" sz="2900" dirty="0">
                <a:solidFill>
                  <a:srgbClr val="0070C0"/>
                </a:solidFill>
              </a:rPr>
              <a:t>::</a:t>
            </a:r>
            <a:r>
              <a:rPr lang="en-US" sz="2900" dirty="0" err="1" smtClean="0">
                <a:solidFill>
                  <a:srgbClr val="0070C0"/>
                </a:solidFill>
              </a:rPr>
              <a:t>shared_ptr</a:t>
            </a:r>
            <a:r>
              <a:rPr lang="en-US" sz="2900" dirty="0" smtClean="0">
                <a:solidFill>
                  <a:srgbClr val="0070C0"/>
                </a:solidFill>
              </a:rPr>
              <a:t>&lt;</a:t>
            </a:r>
            <a:r>
              <a:rPr lang="en-US" sz="2900" dirty="0" err="1" smtClean="0">
                <a:solidFill>
                  <a:srgbClr val="0070C0"/>
                </a:solidFill>
              </a:rPr>
              <a:t>int</a:t>
            </a:r>
            <a:r>
              <a:rPr lang="en-US" sz="2900" dirty="0" smtClean="0">
                <a:solidFill>
                  <a:srgbClr val="0070C0"/>
                </a:solidFill>
              </a:rPr>
              <a:t>&gt;&gt; </a:t>
            </a:r>
            <a:r>
              <a:rPr lang="en-US" sz="2900" dirty="0" err="1">
                <a:solidFill>
                  <a:srgbClr val="0070C0"/>
                </a:solidFill>
              </a:rPr>
              <a:t>vec</a:t>
            </a:r>
            <a:r>
              <a:rPr lang="en-US" sz="29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900" dirty="0" err="1">
                <a:solidFill>
                  <a:srgbClr val="0070C0"/>
                </a:solidFill>
              </a:rPr>
              <a:t>vec.emplace_back</a:t>
            </a:r>
            <a:r>
              <a:rPr lang="en-US" sz="2900" dirty="0">
                <a:solidFill>
                  <a:srgbClr val="0070C0"/>
                </a:solidFill>
              </a:rPr>
              <a:t>(new int {1}); </a:t>
            </a:r>
            <a:r>
              <a:rPr lang="en-US" sz="2900" dirty="0"/>
              <a:t>                                     </a:t>
            </a:r>
            <a:r>
              <a:rPr lang="en-US" sz="2900" b="1" i="1" dirty="0"/>
              <a:t>  </a:t>
            </a:r>
            <a:r>
              <a:rPr lang="en-US" sz="2900" i="1" dirty="0"/>
              <a:t>// The default </a:t>
            </a:r>
            <a:r>
              <a:rPr lang="en-US" sz="2900" i="1" dirty="0" err="1"/>
              <a:t>deleter</a:t>
            </a:r>
            <a:r>
              <a:rPr lang="en-US" sz="2900" i="1" dirty="0"/>
              <a:t> is used</a:t>
            </a:r>
          </a:p>
          <a:p>
            <a:pPr marL="0" indent="0" algn="l" rtl="0">
              <a:buNone/>
            </a:pPr>
            <a:r>
              <a:rPr lang="en-US" sz="2900" dirty="0" err="1">
                <a:solidFill>
                  <a:srgbClr val="0070C0"/>
                </a:solidFill>
              </a:rPr>
              <a:t>vec.emplace_back</a:t>
            </a:r>
            <a:r>
              <a:rPr lang="en-US" sz="2900" dirty="0">
                <a:solidFill>
                  <a:srgbClr val="0070C0"/>
                </a:solidFill>
              </a:rPr>
              <a:t>(new int {2}, </a:t>
            </a:r>
            <a:r>
              <a:rPr lang="en-US" sz="2900" dirty="0" err="1" smtClean="0">
                <a:solidFill>
                  <a:srgbClr val="0070C0"/>
                </a:solidFill>
              </a:rPr>
              <a:t>my_deleter</a:t>
            </a:r>
            <a:r>
              <a:rPr lang="en-US" sz="2900" dirty="0" smtClean="0">
                <a:solidFill>
                  <a:srgbClr val="0070C0"/>
                </a:solidFill>
              </a:rPr>
              <a:t>&lt;</a:t>
            </a:r>
            <a:r>
              <a:rPr lang="en-US" sz="2900" dirty="0" err="1" smtClean="0">
                <a:solidFill>
                  <a:srgbClr val="0070C0"/>
                </a:solidFill>
              </a:rPr>
              <a:t>int</a:t>
            </a:r>
            <a:r>
              <a:rPr lang="en-US" sz="2900" dirty="0" smtClean="0">
                <a:solidFill>
                  <a:srgbClr val="0070C0"/>
                </a:solidFill>
              </a:rPr>
              <a:t>&gt;{});     </a:t>
            </a:r>
            <a:r>
              <a:rPr lang="en-US" sz="2900" i="1" dirty="0"/>
              <a:t>// The std::</a:t>
            </a:r>
            <a:r>
              <a:rPr lang="en-US" sz="2900" i="1" dirty="0" err="1"/>
              <a:t>shared_ptr</a:t>
            </a:r>
            <a:r>
              <a:rPr lang="en-US" sz="2900" i="1" dirty="0"/>
              <a:t> will use </a:t>
            </a:r>
            <a:r>
              <a:rPr lang="en-US" sz="2900" i="1" dirty="0" err="1" smtClean="0"/>
              <a:t>my_delete</a:t>
            </a:r>
            <a:r>
              <a:rPr lang="en-US" sz="2900" i="1" dirty="0" smtClean="0"/>
              <a:t>&lt;</a:t>
            </a:r>
            <a:r>
              <a:rPr lang="en-US" sz="2900" i="1" dirty="0" err="1" smtClean="0"/>
              <a:t>int</a:t>
            </a:r>
            <a:r>
              <a:rPr lang="en-US" sz="2900" i="1" dirty="0" smtClean="0"/>
              <a:t>&gt; </a:t>
            </a:r>
            <a:r>
              <a:rPr lang="en-US" sz="2900" i="1" dirty="0"/>
              <a:t>as the </a:t>
            </a:r>
            <a:r>
              <a:rPr lang="en-US" sz="2900" i="1" dirty="0" err="1"/>
              <a:t>deleter</a:t>
            </a:r>
            <a:endParaRPr lang="en-US" sz="2900" i="1" dirty="0"/>
          </a:p>
          <a:p>
            <a:pPr algn="l" rtl="0"/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400" dirty="0"/>
              <a:t>With </a:t>
            </a:r>
            <a:r>
              <a:rPr lang="en-US" sz="4400" i="1" dirty="0"/>
              <a:t>std::</a:t>
            </a:r>
            <a:r>
              <a:rPr lang="en-US" sz="4400" i="1" dirty="0" err="1"/>
              <a:t>unique_ptr</a:t>
            </a:r>
            <a:r>
              <a:rPr lang="en-US" sz="4400" i="1" dirty="0"/>
              <a:t> </a:t>
            </a:r>
            <a:r>
              <a:rPr lang="en-US" sz="4400" dirty="0" smtClean="0"/>
              <a:t>it’s </a:t>
            </a:r>
            <a:r>
              <a:rPr lang="en-US" sz="4400" dirty="0"/>
              <a:t>not possible, as the </a:t>
            </a:r>
            <a:r>
              <a:rPr lang="en-US" sz="4400" dirty="0">
                <a:solidFill>
                  <a:srgbClr val="FF0000"/>
                </a:solidFill>
              </a:rPr>
              <a:t>types </a:t>
            </a:r>
            <a:r>
              <a:rPr lang="en-US" sz="4400" dirty="0"/>
              <a:t>are different</a:t>
            </a:r>
          </a:p>
        </p:txBody>
      </p:sp>
      <p:sp>
        <p:nvSpPr>
          <p:cNvPr id="615" name="An object">
            <a:extLst>
              <a:ext uri="{FF2B5EF4-FFF2-40B4-BE49-F238E27FC236}">
                <a16:creationId xmlns:a16="http://schemas.microsoft.com/office/drawing/2014/main" id="{C052FC2E-99F7-4F75-917F-DE6B93A3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9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An object">
            <a:extLst>
              <a:ext uri="{FF2B5EF4-FFF2-40B4-BE49-F238E27FC236}">
                <a16:creationId xmlns:a16="http://schemas.microsoft.com/office/drawing/2014/main" id="{8C2A691F-078C-4E66-B484-91EFA1B2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r>
              <a:rPr lang="en-US" dirty="0"/>
              <a:t> in std::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Example 2</a:t>
            </a:r>
            <a:endParaRPr lang="he-IL" dirty="0"/>
          </a:p>
        </p:txBody>
      </p:sp>
      <p:sp>
        <p:nvSpPr>
          <p:cNvPr id="458" name="An object">
            <a:extLst>
              <a:ext uri="{FF2B5EF4-FFF2-40B4-BE49-F238E27FC236}">
                <a16:creationId xmlns:a16="http://schemas.microsoft.com/office/drawing/2014/main" id="{235033FA-6CFD-4FFF-9342-28FAF567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>
            <a:normAutofit fontScale="7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400" dirty="0"/>
              <a:t>Enables passing </a:t>
            </a:r>
            <a:r>
              <a:rPr lang="en-US" sz="3400" i="1" dirty="0"/>
              <a:t>std::</a:t>
            </a:r>
            <a:r>
              <a:rPr lang="en-US" sz="3400" i="1" dirty="0" err="1"/>
              <a:t>shared_ptr</a:t>
            </a:r>
            <a:r>
              <a:rPr lang="en-US" sz="3400" dirty="0"/>
              <a:t> with different </a:t>
            </a:r>
            <a:r>
              <a:rPr lang="en-US" sz="3400" dirty="0" err="1"/>
              <a:t>deleters</a:t>
            </a:r>
            <a:r>
              <a:rPr lang="en-US" sz="3400" dirty="0"/>
              <a:t> to third-party libraries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300" i="1" dirty="0"/>
              <a:t>// Library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void foo(const std::</a:t>
            </a:r>
            <a:r>
              <a:rPr lang="en-US" sz="2300" dirty="0" err="1" smtClean="0">
                <a:solidFill>
                  <a:srgbClr val="0070C0"/>
                </a:solidFill>
              </a:rPr>
              <a:t>shared_ptr</a:t>
            </a:r>
            <a:r>
              <a:rPr lang="en-US" sz="2300" dirty="0" smtClean="0">
                <a:solidFill>
                  <a:srgbClr val="0070C0"/>
                </a:solidFill>
              </a:rPr>
              <a:t>&lt;</a:t>
            </a:r>
            <a:r>
              <a:rPr lang="en-US" sz="2300" dirty="0" err="1" smtClean="0">
                <a:solidFill>
                  <a:srgbClr val="0070C0"/>
                </a:solidFill>
              </a:rPr>
              <a:t>int</a:t>
            </a:r>
            <a:r>
              <a:rPr lang="en-US" sz="2300" dirty="0" smtClean="0">
                <a:solidFill>
                  <a:srgbClr val="0070C0"/>
                </a:solidFill>
              </a:rPr>
              <a:t>&gt;&amp; </a:t>
            </a:r>
            <a:r>
              <a:rPr lang="en-US" sz="2300" dirty="0" err="1">
                <a:solidFill>
                  <a:srgbClr val="0070C0"/>
                </a:solidFill>
              </a:rPr>
              <a:t>ptr</a:t>
            </a:r>
            <a:r>
              <a:rPr lang="en-US" sz="23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endParaRPr lang="en-US" sz="2300" dirty="0"/>
          </a:p>
          <a:p>
            <a:pPr marL="0" indent="0" algn="l" rtl="0">
              <a:buNone/>
            </a:pPr>
            <a:r>
              <a:rPr lang="en-US" sz="2300" i="1" dirty="0"/>
              <a:t>// User code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foo(std::</a:t>
            </a:r>
            <a:r>
              <a:rPr lang="en-US" sz="2300" dirty="0" err="1" smtClean="0">
                <a:solidFill>
                  <a:srgbClr val="0070C0"/>
                </a:solidFill>
              </a:rPr>
              <a:t>shared_ptr</a:t>
            </a:r>
            <a:r>
              <a:rPr lang="en-US" sz="2300" dirty="0" smtClean="0">
                <a:solidFill>
                  <a:srgbClr val="0070C0"/>
                </a:solidFill>
              </a:rPr>
              <a:t>&lt;</a:t>
            </a:r>
            <a:r>
              <a:rPr lang="en-US" sz="2300" dirty="0" err="1" smtClean="0">
                <a:solidFill>
                  <a:srgbClr val="0070C0"/>
                </a:solidFill>
              </a:rPr>
              <a:t>int</a:t>
            </a:r>
            <a:r>
              <a:rPr lang="en-US" sz="2300" dirty="0" smtClean="0">
                <a:solidFill>
                  <a:srgbClr val="0070C0"/>
                </a:solidFill>
              </a:rPr>
              <a:t>&gt;(</a:t>
            </a:r>
            <a:r>
              <a:rPr lang="en-US" sz="2300" dirty="0">
                <a:solidFill>
                  <a:srgbClr val="0070C0"/>
                </a:solidFill>
              </a:rPr>
              <a:t>new int {1}));</a:t>
            </a:r>
          </a:p>
          <a:p>
            <a:pPr marL="0" indent="0" algn="l" rtl="0">
              <a:buNone/>
            </a:pPr>
            <a:endParaRPr lang="en-US" sz="2300" dirty="0"/>
          </a:p>
          <a:p>
            <a:pPr marL="0" indent="0" algn="l" rtl="0">
              <a:buNone/>
            </a:pPr>
            <a:r>
              <a:rPr lang="en-US" sz="2300" i="1" dirty="0"/>
              <a:t>// User code in the future</a:t>
            </a:r>
            <a:endParaRPr lang="en-US" sz="2300" i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foo(std::</a:t>
            </a:r>
            <a:r>
              <a:rPr lang="en-US" sz="2300" dirty="0" err="1" smtClean="0">
                <a:solidFill>
                  <a:srgbClr val="0070C0"/>
                </a:solidFill>
              </a:rPr>
              <a:t>shared_ptr</a:t>
            </a:r>
            <a:r>
              <a:rPr lang="en-US" sz="2300" dirty="0" smtClean="0">
                <a:solidFill>
                  <a:srgbClr val="0070C0"/>
                </a:solidFill>
              </a:rPr>
              <a:t>&lt;</a:t>
            </a:r>
            <a:r>
              <a:rPr lang="en-US" sz="2300" dirty="0" err="1" smtClean="0">
                <a:solidFill>
                  <a:srgbClr val="0070C0"/>
                </a:solidFill>
              </a:rPr>
              <a:t>int</a:t>
            </a:r>
            <a:r>
              <a:rPr lang="en-US" sz="2300" dirty="0" smtClean="0">
                <a:solidFill>
                  <a:srgbClr val="0070C0"/>
                </a:solidFill>
              </a:rPr>
              <a:t>&gt;(</a:t>
            </a:r>
            <a:r>
              <a:rPr lang="en-US" sz="2300" dirty="0">
                <a:solidFill>
                  <a:srgbClr val="0070C0"/>
                </a:solidFill>
              </a:rPr>
              <a:t>new int{1}, </a:t>
            </a:r>
            <a:r>
              <a:rPr lang="en-US" sz="2300" dirty="0" err="1" smtClean="0">
                <a:solidFill>
                  <a:srgbClr val="FF0000"/>
                </a:solidFill>
              </a:rPr>
              <a:t>my_deleter</a:t>
            </a:r>
            <a:r>
              <a:rPr lang="en-US" sz="2300" dirty="0" smtClean="0">
                <a:solidFill>
                  <a:srgbClr val="FF0000"/>
                </a:solidFill>
              </a:rPr>
              <a:t>&lt;</a:t>
            </a:r>
            <a:r>
              <a:rPr lang="en-US" sz="2300" dirty="0" err="1" smtClean="0">
                <a:solidFill>
                  <a:srgbClr val="FF0000"/>
                </a:solidFill>
              </a:rPr>
              <a:t>int</a:t>
            </a:r>
            <a:r>
              <a:rPr lang="en-US" sz="2300" dirty="0" smtClean="0">
                <a:solidFill>
                  <a:srgbClr val="FF0000"/>
                </a:solidFill>
              </a:rPr>
              <a:t>&gt;{}</a:t>
            </a:r>
            <a:r>
              <a:rPr lang="en-US" sz="2300" dirty="0" smtClean="0">
                <a:solidFill>
                  <a:srgbClr val="0070C0"/>
                </a:solidFill>
              </a:rPr>
              <a:t>));</a:t>
            </a:r>
            <a:endParaRPr lang="en-US" sz="2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No API break</a:t>
            </a:r>
            <a:r>
              <a:rPr lang="en-US" sz="3600" dirty="0" smtClean="0"/>
              <a:t>!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3000" dirty="0" smtClean="0"/>
              <a:t>The library doesn’t even need to be aware of the custom </a:t>
            </a:r>
            <a:r>
              <a:rPr lang="en-US" sz="3000" dirty="0" err="1" smtClean="0"/>
              <a:t>deleter</a:t>
            </a: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16" name="An object">
            <a:extLst>
              <a:ext uri="{FF2B5EF4-FFF2-40B4-BE49-F238E27FC236}">
                <a16:creationId xmlns:a16="http://schemas.microsoft.com/office/drawing/2014/main" id="{833AE3A4-5A46-40C0-A91E-61CDDF0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21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An object">
            <a:extLst>
              <a:ext uri="{FF2B5EF4-FFF2-40B4-BE49-F238E27FC236}">
                <a16:creationId xmlns:a16="http://schemas.microsoft.com/office/drawing/2014/main" id="{3043B6B3-ED19-43E9-9FB8-AC7DB1E5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r>
              <a:rPr lang="en-US" dirty="0"/>
              <a:t> - Cont.</a:t>
            </a:r>
            <a:endParaRPr lang="he-IL" dirty="0"/>
          </a:p>
        </p:txBody>
      </p:sp>
      <p:sp>
        <p:nvSpPr>
          <p:cNvPr id="456" name="An object">
            <a:extLst>
              <a:ext uri="{FF2B5EF4-FFF2-40B4-BE49-F238E27FC236}">
                <a16:creationId xmlns:a16="http://schemas.microsoft.com/office/drawing/2014/main" id="{3427FB38-F2E6-47B7-B69E-0F62D7F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Why is the difference between</a:t>
            </a:r>
            <a:r>
              <a:rPr lang="en-US" i="1" dirty="0"/>
              <a:t>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shared_ptr</a:t>
            </a:r>
            <a:r>
              <a:rPr lang="en-US" dirty="0" smtClean="0"/>
              <a:t>?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err="1"/>
              <a:t>unique_ptr</a:t>
            </a:r>
            <a:r>
              <a:rPr lang="en-US" i="1" dirty="0"/>
              <a:t> </a:t>
            </a:r>
            <a:r>
              <a:rPr lang="en-US" dirty="0"/>
              <a:t>should act as a zero-cost owner of a pointer.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Such behavior </a:t>
            </a:r>
            <a:r>
              <a:rPr lang="en-US" b="1" dirty="0">
                <a:solidFill>
                  <a:srgbClr val="FF0000"/>
                </a:solidFill>
              </a:rPr>
              <a:t>is not </a:t>
            </a:r>
            <a:r>
              <a:rPr lang="en-US" b="1" dirty="0" smtClean="0">
                <a:solidFill>
                  <a:srgbClr val="FF0000"/>
                </a:solidFill>
              </a:rPr>
              <a:t>free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implementation of </a:t>
            </a:r>
            <a:r>
              <a:rPr lang="en-US" i="1" dirty="0"/>
              <a:t>std::</a:t>
            </a:r>
            <a:r>
              <a:rPr lang="en-US" i="1" dirty="0" err="1"/>
              <a:t>unique_ptr</a:t>
            </a:r>
            <a:r>
              <a:rPr lang="en-US" dirty="0"/>
              <a:t> would force a run-time performance hit, people will not use </a:t>
            </a:r>
            <a:r>
              <a:rPr lang="en-US" i="1" dirty="0"/>
              <a:t>std::</a:t>
            </a:r>
            <a:r>
              <a:rPr lang="en-US" i="1" dirty="0" err="1"/>
              <a:t>unique_ptr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anyways adds some overhead in comparison to raw pointer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Dynamically allocate the control </a:t>
            </a:r>
            <a:r>
              <a:rPr lang="en-US" dirty="0" smtClean="0"/>
              <a:t>block (Sharing the </a:t>
            </a:r>
            <a:r>
              <a:rPr lang="en-US" dirty="0" err="1" smtClean="0"/>
              <a:t>refcounts</a:t>
            </a:r>
            <a:r>
              <a:rPr lang="en-US" dirty="0" smtClean="0"/>
              <a:t>)</a:t>
            </a: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Maintain reference counters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The extra overhead on </a:t>
            </a:r>
            <a:r>
              <a:rPr lang="en-US" dirty="0"/>
              <a:t>top of these is not that of a big </a:t>
            </a:r>
            <a:r>
              <a:rPr lang="en-US" dirty="0" smtClean="0"/>
              <a:t>deal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is the trade-off between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ease-of-use</a:t>
            </a:r>
            <a:endParaRPr lang="he-IL" b="1" dirty="0"/>
          </a:p>
        </p:txBody>
      </p:sp>
      <p:sp>
        <p:nvSpPr>
          <p:cNvPr id="614" name="An object">
            <a:extLst>
              <a:ext uri="{FF2B5EF4-FFF2-40B4-BE49-F238E27FC236}">
                <a16:creationId xmlns:a16="http://schemas.microsoft.com/office/drawing/2014/main" id="{ABCEBA6A-2FD5-4930-8684-5BA082DF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70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r>
              <a:rPr lang="en-US" dirty="0"/>
              <a:t> -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dirty="0" err="1"/>
              <a:t>deleter</a:t>
            </a:r>
            <a:r>
              <a:rPr lang="en-US" dirty="0"/>
              <a:t> is not part of </a:t>
            </a:r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type, how </a:t>
            </a:r>
            <a:r>
              <a:rPr lang="en-US" dirty="0" smtClean="0"/>
              <a:t>is it </a:t>
            </a:r>
            <a:r>
              <a:rPr lang="en-US" dirty="0"/>
              <a:t>stored?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control_block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???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m_deleter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16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45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An object">
            <a:extLst>
              <a:ext uri="{FF2B5EF4-FFF2-40B4-BE49-F238E27FC236}">
                <a16:creationId xmlns:a16="http://schemas.microsoft.com/office/drawing/2014/main" id="{6B6656F8-4F7C-4F82-A3B5-B313ECF0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Type Erasure</a:t>
            </a:r>
            <a:endParaRPr lang="he-IL" dirty="0"/>
          </a:p>
        </p:txBody>
      </p:sp>
      <p:sp>
        <p:nvSpPr>
          <p:cNvPr id="451" name="An object">
            <a:extLst>
              <a:ext uri="{FF2B5EF4-FFF2-40B4-BE49-F238E27FC236}">
                <a16:creationId xmlns:a16="http://schemas.microsoft.com/office/drawing/2014/main" id="{6C0F1732-198D-4289-A017-52B85F6B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Any way in which various </a:t>
            </a:r>
            <a:r>
              <a:rPr lang="en-US" dirty="0"/>
              <a:t>concrete types </a:t>
            </a:r>
            <a:r>
              <a:rPr lang="en-US" dirty="0" smtClean="0"/>
              <a:t>are used through </a:t>
            </a:r>
            <a:r>
              <a:rPr lang="en-US" dirty="0"/>
              <a:t>a </a:t>
            </a:r>
            <a:r>
              <a:rPr lang="en-US" dirty="0" smtClean="0"/>
              <a:t>single, type-neutral interface.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 C, achieved using </a:t>
            </a:r>
            <a:r>
              <a:rPr lang="en-US" i="1" dirty="0"/>
              <a:t>void*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qsort</a:t>
            </a:r>
            <a:r>
              <a:rPr lang="en-US" dirty="0">
                <a:solidFill>
                  <a:srgbClr val="0070C0"/>
                </a:solidFill>
              </a:rPr>
              <a:t>(void*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size_t</a:t>
            </a:r>
            <a:r>
              <a:rPr lang="en-US" dirty="0">
                <a:solidFill>
                  <a:srgbClr val="0070C0"/>
                </a:solidFill>
              </a:rPr>
              <a:t> count, </a:t>
            </a:r>
            <a:r>
              <a:rPr lang="en-US" dirty="0" err="1">
                <a:solidFill>
                  <a:srgbClr val="0070C0"/>
                </a:solidFill>
              </a:rPr>
              <a:t>size_t</a:t>
            </a:r>
            <a:r>
              <a:rPr lang="en-US" dirty="0">
                <a:solidFill>
                  <a:srgbClr val="0070C0"/>
                </a:solidFill>
              </a:rPr>
              <a:t> size,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int (*comp)(const void*, const void*));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i="1" dirty="0" err="1"/>
              <a:t>ptr</a:t>
            </a:r>
            <a:r>
              <a:rPr lang="en-US" dirty="0"/>
              <a:t> can be of any </a:t>
            </a:r>
            <a:r>
              <a:rPr lang="en-US" dirty="0" smtClean="0"/>
              <a:t>type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 smtClean="0"/>
              <a:t>Not type-safe!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In C++, can be achieved using inheritance</a:t>
            </a:r>
            <a:endParaRPr lang="he-IL" dirty="0"/>
          </a:p>
        </p:txBody>
      </p:sp>
      <p:sp>
        <p:nvSpPr>
          <p:cNvPr id="609" name="An object">
            <a:extLst>
              <a:ext uri="{FF2B5EF4-FFF2-40B4-BE49-F238E27FC236}">
                <a16:creationId xmlns:a16="http://schemas.microsoft.com/office/drawing/2014/main" id="{0DD9EA8B-AD27-4BA9-BA94-B30EA719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3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– Attempt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Accept an </a:t>
            </a:r>
            <a:r>
              <a:rPr lang="en-US" i="1" dirty="0" err="1" smtClean="0"/>
              <a:t>IDeleter</a:t>
            </a:r>
            <a:r>
              <a:rPr lang="en-US" dirty="0" smtClean="0"/>
              <a:t> instead of a template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T&gt;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(T</a:t>
            </a:r>
            <a:r>
              <a:rPr lang="en-US" dirty="0">
                <a:solidFill>
                  <a:srgbClr val="0070C0"/>
                </a:solidFill>
              </a:rPr>
              <a:t>*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IDeleter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deleter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IDeleter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m_deleter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};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7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err="1"/>
              <a:t>deleter</a:t>
            </a:r>
            <a:r>
              <a:rPr lang="en-US" dirty="0"/>
              <a:t> –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While this will work (And the expected way in other languages, e.g. C#), it has several drawbacks: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 smtClean="0"/>
              <a:t>Requires separate dynamic memory allocation for the </a:t>
            </a:r>
            <a:r>
              <a:rPr lang="en-US" dirty="0" err="1" smtClean="0"/>
              <a:t>deleter</a:t>
            </a:r>
            <a:endParaRPr lang="en-US" dirty="0" smtClean="0"/>
          </a:p>
          <a:p>
            <a:pPr lvl="2" algn="l" rtl="0">
              <a:buFont typeface="Wingdings" panose="05000000000000000000" pitchFamily="2" charset="2"/>
              <a:buChar char="§"/>
            </a:pPr>
            <a:r>
              <a:rPr lang="en-US" dirty="0" smtClean="0"/>
              <a:t>What about a </a:t>
            </a:r>
            <a:r>
              <a:rPr lang="en-US" dirty="0" err="1" smtClean="0"/>
              <a:t>deleter</a:t>
            </a:r>
            <a:r>
              <a:rPr lang="en-US" dirty="0" smtClean="0"/>
              <a:t> for the </a:t>
            </a:r>
            <a:r>
              <a:rPr lang="en-US" dirty="0" err="1" smtClean="0"/>
              <a:t>deleter</a:t>
            </a:r>
            <a:r>
              <a:rPr lang="en-US" dirty="0" smtClean="0"/>
              <a:t>? And a </a:t>
            </a:r>
            <a:r>
              <a:rPr lang="en-US" dirty="0" err="1" smtClean="0"/>
              <a:t>deleter</a:t>
            </a:r>
            <a:r>
              <a:rPr lang="en-US" dirty="0" smtClean="0"/>
              <a:t> for the </a:t>
            </a:r>
            <a:r>
              <a:rPr lang="en-US" dirty="0" err="1" smtClean="0"/>
              <a:t>deleter</a:t>
            </a:r>
            <a:r>
              <a:rPr lang="en-US" dirty="0" smtClean="0"/>
              <a:t> of the </a:t>
            </a:r>
            <a:r>
              <a:rPr lang="en-US" dirty="0" err="1" smtClean="0"/>
              <a:t>deleter</a:t>
            </a:r>
            <a:r>
              <a:rPr lang="en-US" dirty="0" smtClean="0"/>
              <a:t>…?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 smtClean="0"/>
              <a:t>Accessing the actual </a:t>
            </a:r>
            <a:r>
              <a:rPr lang="en-US" dirty="0" err="1" smtClean="0"/>
              <a:t>deleter</a:t>
            </a:r>
            <a:r>
              <a:rPr lang="en-US" dirty="0" smtClean="0"/>
              <a:t> can only be done via a virtual function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 smtClean="0"/>
              <a:t>The size of any </a:t>
            </a:r>
            <a:r>
              <a:rPr lang="en-US" dirty="0" err="1" smtClean="0"/>
              <a:t>deleter</a:t>
            </a:r>
            <a:r>
              <a:rPr lang="en-US" dirty="0" smtClean="0"/>
              <a:t> is increased by </a:t>
            </a:r>
            <a:r>
              <a:rPr lang="en-US" dirty="0" err="1" smtClean="0"/>
              <a:t>sizeof</a:t>
            </a:r>
            <a:r>
              <a:rPr lang="en-US" dirty="0" smtClean="0"/>
              <a:t>(void*) [The </a:t>
            </a:r>
            <a:r>
              <a:rPr lang="en-US" dirty="0" err="1" smtClean="0"/>
              <a:t>vptr</a:t>
            </a:r>
            <a:r>
              <a:rPr lang="en-US" dirty="0" smtClean="0"/>
              <a:t>]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u="sng" dirty="0" smtClean="0"/>
              <a:t>Intrusive</a:t>
            </a:r>
            <a:r>
              <a:rPr lang="en-US" dirty="0" smtClean="0"/>
              <a:t> – e.g. Can’t pass a lambda as a </a:t>
            </a:r>
            <a:r>
              <a:rPr lang="en-US" dirty="0" err="1" smtClean="0"/>
              <a:t>deleter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2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An object">
            <a:extLst>
              <a:ext uri="{FF2B5EF4-FFF2-40B4-BE49-F238E27FC236}">
                <a16:creationId xmlns:a16="http://schemas.microsoft.com/office/drawing/2014/main" id="{C06341EB-06DE-480E-A4C5-A80FB1CB9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Idiomatic Type </a:t>
            </a:r>
            <a:r>
              <a:rPr lang="en-US" dirty="0"/>
              <a:t>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 technique that enables </a:t>
            </a:r>
            <a:r>
              <a:rPr lang="en-US" dirty="0" smtClean="0"/>
              <a:t>to use type erasure in a </a:t>
            </a:r>
            <a:r>
              <a:rPr lang="en-US" u="sng" dirty="0" smtClean="0">
                <a:solidFill>
                  <a:srgbClr val="FF0000"/>
                </a:solidFill>
              </a:rPr>
              <a:t>non-intrusive</a:t>
            </a:r>
            <a:r>
              <a:rPr lang="en-US" dirty="0" smtClean="0"/>
              <a:t> way</a:t>
            </a: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smtClean="0"/>
              <a:t>Enables unrelated types to shared some behavior in a non-intrusive way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Since we “erase” the original type, we must use inheritance and virtual functions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As non-intrusiveness is needed, templates will be used to preserve the original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9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An object">
            <a:extLst>
              <a:ext uri="{FF2B5EF4-FFF2-40B4-BE49-F238E27FC236}">
                <a16:creationId xmlns:a16="http://schemas.microsoft.com/office/drawing/2014/main" id="{9F39D740-1EA7-4084-90AA-9875EA7F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Idiomatic </a:t>
            </a:r>
            <a:r>
              <a:rPr lang="en-US" dirty="0" smtClean="0"/>
              <a:t>Type </a:t>
            </a:r>
            <a:r>
              <a:rPr lang="en-US" dirty="0"/>
              <a:t>Erasure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52" name="An object">
            <a:extLst>
              <a:ext uri="{FF2B5EF4-FFF2-40B4-BE49-F238E27FC236}">
                <a16:creationId xmlns:a16="http://schemas.microsoft.com/office/drawing/2014/main" id="{65EAB151-2539-4E92-94C4-D91C7AE8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2300" dirty="0" err="1" smtClean="0">
                <a:solidFill>
                  <a:srgbClr val="0070C0"/>
                </a:solidFill>
              </a:rPr>
              <a:t>struct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err="1">
                <a:solidFill>
                  <a:srgbClr val="0070C0"/>
                </a:solidFill>
              </a:rPr>
              <a:t>type_base</a:t>
            </a:r>
            <a:r>
              <a:rPr lang="en-US" sz="23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    virtual void action() = 0;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2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template&lt;</a:t>
            </a:r>
            <a:r>
              <a:rPr lang="en-US" sz="2300" dirty="0" err="1" smtClean="0">
                <a:solidFill>
                  <a:srgbClr val="0070C0"/>
                </a:solidFill>
              </a:rPr>
              <a:t>typename</a:t>
            </a:r>
            <a:r>
              <a:rPr lang="en-US" sz="2300" dirty="0" smtClean="0">
                <a:solidFill>
                  <a:srgbClr val="0070C0"/>
                </a:solidFill>
              </a:rPr>
              <a:t> T&gt;</a:t>
            </a:r>
            <a:endParaRPr lang="en-US" sz="2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struct type : public </a:t>
            </a:r>
            <a:r>
              <a:rPr lang="en-US" sz="2300" dirty="0" err="1">
                <a:solidFill>
                  <a:srgbClr val="0070C0"/>
                </a:solidFill>
              </a:rPr>
              <a:t>type_base</a:t>
            </a:r>
            <a:r>
              <a:rPr lang="en-US" sz="23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    virtual void action() override;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900" dirty="0" smtClean="0"/>
              <a:t>A pointer to the base class is used, and initialized with a pointer to the concrete type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900" dirty="0" smtClean="0"/>
              <a:t>The </a:t>
            </a:r>
            <a:r>
              <a:rPr lang="en-US" sz="2900" i="1" dirty="0" err="1" smtClean="0"/>
              <a:t>type_base</a:t>
            </a:r>
            <a:r>
              <a:rPr lang="en-US" sz="2900" dirty="0" smtClean="0"/>
              <a:t> is not </a:t>
            </a:r>
            <a:r>
              <a:rPr lang="en-US" sz="2900" dirty="0" err="1" smtClean="0"/>
              <a:t>templated</a:t>
            </a:r>
            <a:r>
              <a:rPr lang="en-US" sz="2900" dirty="0" smtClean="0"/>
              <a:t>, meaning we effectively "</a:t>
            </a:r>
            <a:r>
              <a:rPr lang="en-US" sz="2900" b="1" dirty="0" smtClean="0">
                <a:solidFill>
                  <a:srgbClr val="FF0000"/>
                </a:solidFill>
              </a:rPr>
              <a:t>erased</a:t>
            </a:r>
            <a:r>
              <a:rPr lang="en-US" sz="2900" dirty="0" smtClean="0"/>
              <a:t>" the </a:t>
            </a:r>
            <a:r>
              <a:rPr lang="en-US" sz="2900" i="1" dirty="0" smtClean="0"/>
              <a:t>T</a:t>
            </a:r>
            <a:endParaRPr lang="he-IL" sz="2900" i="1" dirty="0"/>
          </a:p>
        </p:txBody>
      </p:sp>
      <p:sp>
        <p:nvSpPr>
          <p:cNvPr id="610" name="An object">
            <a:extLst>
              <a:ext uri="{FF2B5EF4-FFF2-40B4-BE49-F238E27FC236}">
                <a16:creationId xmlns:a16="http://schemas.microsoft.com/office/drawing/2014/main" id="{C331824B-03D8-4A65-AD5F-58A2EC97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03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/>
              <a:t>Type </a:t>
            </a:r>
            <a:r>
              <a:rPr lang="en-US" sz="4300" dirty="0" smtClean="0"/>
              <a:t>Erasure and </a:t>
            </a:r>
            <a:r>
              <a:rPr lang="en-US" sz="4300" dirty="0" err="1" smtClean="0"/>
              <a:t>std</a:t>
            </a:r>
            <a:r>
              <a:rPr lang="en-US" sz="4300" dirty="0" smtClean="0"/>
              <a:t>::</a:t>
            </a:r>
            <a:r>
              <a:rPr lang="en-US" sz="4300" dirty="0" err="1" smtClean="0"/>
              <a:t>shared_ptr</a:t>
            </a:r>
            <a:r>
              <a:rPr lang="en-US" sz="4300" dirty="0" smtClean="0"/>
              <a:t> – Attempt #2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T&gt;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lass </a:t>
            </a:r>
            <a:r>
              <a:rPr lang="en-US" dirty="0" err="1" smtClean="0">
                <a:solidFill>
                  <a:srgbClr val="0070C0"/>
                </a:solidFill>
              </a:rPr>
              <a:t>deleter_base</a:t>
            </a:r>
            <a:r>
              <a:rPr lang="en-US" dirty="0" smtClean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virtual void operator()(T* 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) = 0;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T,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D&gt;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class </a:t>
            </a:r>
            <a:r>
              <a:rPr lang="en-US" dirty="0" err="1" smtClean="0">
                <a:solidFill>
                  <a:srgbClr val="0070C0"/>
                </a:solidFill>
              </a:rPr>
              <a:t>deleter_model</a:t>
            </a:r>
            <a:r>
              <a:rPr lang="en-US" dirty="0" smtClean="0">
                <a:solidFill>
                  <a:srgbClr val="0070C0"/>
                </a:solidFill>
              </a:rPr>
              <a:t> : public </a:t>
            </a:r>
            <a:r>
              <a:rPr lang="en-US" dirty="0" err="1" smtClean="0">
                <a:solidFill>
                  <a:srgbClr val="0070C0"/>
                </a:solidFill>
              </a:rPr>
              <a:t>deleter_base</a:t>
            </a:r>
            <a:r>
              <a:rPr lang="en-US" dirty="0" smtClean="0">
                <a:solidFill>
                  <a:srgbClr val="0070C0"/>
                </a:solidFill>
              </a:rPr>
              <a:t>&lt;T&gt;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D </a:t>
            </a:r>
            <a:r>
              <a:rPr lang="en-US" dirty="0" err="1" smtClean="0">
                <a:solidFill>
                  <a:srgbClr val="0070C0"/>
                </a:solidFill>
              </a:rPr>
              <a:t>m_deleter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virtual void operator()(T* 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) override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m_deleter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}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};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32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5558969" y="1414916"/>
            <a:ext cx="6593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</a:rPr>
              <a:t>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T&gt;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deleter_base</a:t>
            </a:r>
            <a:r>
              <a:rPr lang="en-US" dirty="0">
                <a:solidFill>
                  <a:srgbClr val="0070C0"/>
                </a:solidFill>
              </a:rPr>
              <a:t>&lt;T&gt;* </a:t>
            </a:r>
            <a:r>
              <a:rPr lang="en-US" dirty="0" err="1">
                <a:solidFill>
                  <a:srgbClr val="0070C0"/>
                </a:solidFill>
              </a:rPr>
              <a:t>m_deleter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algn="l" rtl="0"/>
            <a:endParaRPr lang="en-US" dirty="0">
              <a:solidFill>
                <a:srgbClr val="0070C0"/>
              </a:solidFill>
            </a:endParaRP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D&gt;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(D&amp;&amp; </a:t>
            </a:r>
            <a:r>
              <a:rPr lang="en-US" dirty="0" err="1">
                <a:solidFill>
                  <a:srgbClr val="0070C0"/>
                </a:solidFill>
              </a:rPr>
              <a:t>deleter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 :  </a:t>
            </a:r>
            <a:r>
              <a:rPr lang="en-US" dirty="0" err="1">
                <a:solidFill>
                  <a:srgbClr val="0070C0"/>
                </a:solidFill>
              </a:rPr>
              <a:t>m_deleter</a:t>
            </a:r>
            <a:r>
              <a:rPr lang="en-US" dirty="0">
                <a:solidFill>
                  <a:srgbClr val="0070C0"/>
                </a:solidFill>
              </a:rPr>
              <a:t>(new </a:t>
            </a:r>
            <a:r>
              <a:rPr lang="en-US" dirty="0" err="1" smtClean="0">
                <a:solidFill>
                  <a:srgbClr val="0070C0"/>
                </a:solidFill>
              </a:rPr>
              <a:t>deleter_model</a:t>
            </a:r>
            <a:r>
              <a:rPr lang="en-US" dirty="0" smtClean="0">
                <a:solidFill>
                  <a:srgbClr val="0070C0"/>
                </a:solidFill>
              </a:rPr>
              <a:t>&lt;T,D&gt;(forward&lt;D</a:t>
            </a:r>
            <a:r>
              <a:rPr lang="en-US" dirty="0">
                <a:solidFill>
                  <a:srgbClr val="0070C0"/>
                </a:solidFill>
              </a:rPr>
              <a:t>&gt;(</a:t>
            </a:r>
            <a:r>
              <a:rPr lang="en-US" dirty="0" err="1">
                <a:solidFill>
                  <a:srgbClr val="0070C0"/>
                </a:solidFill>
              </a:rPr>
              <a:t>deleter</a:t>
            </a:r>
            <a:r>
              <a:rPr lang="en-US" dirty="0">
                <a:solidFill>
                  <a:srgbClr val="0070C0"/>
                </a:solidFill>
              </a:rPr>
              <a:t>)))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{ }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8970" y="4000239"/>
            <a:ext cx="6458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</a:rPr>
              <a:t>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T&gt;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&lt;T&gt;* </a:t>
            </a:r>
            <a:r>
              <a:rPr lang="en-US" dirty="0" err="1">
                <a:solidFill>
                  <a:srgbClr val="0070C0"/>
                </a:solidFill>
              </a:rPr>
              <a:t>m_control_block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algn="l" rtl="0"/>
            <a:endParaRPr lang="en-US" dirty="0">
              <a:solidFill>
                <a:srgbClr val="0070C0"/>
              </a:solidFill>
            </a:endParaRP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D&gt;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(T*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, D&amp;&amp; </a:t>
            </a:r>
            <a:r>
              <a:rPr lang="en-US" dirty="0" err="1">
                <a:solidFill>
                  <a:srgbClr val="0070C0"/>
                </a:solidFill>
              </a:rPr>
              <a:t>deleter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 :  </a:t>
            </a:r>
            <a:r>
              <a:rPr lang="en-US" dirty="0" err="1">
                <a:solidFill>
                  <a:srgbClr val="0070C0"/>
                </a:solidFill>
              </a:rPr>
              <a:t>m_control_block</a:t>
            </a:r>
            <a:r>
              <a:rPr lang="en-US" dirty="0">
                <a:solidFill>
                  <a:srgbClr val="0070C0"/>
                </a:solidFill>
              </a:rPr>
              <a:t>(new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&lt;T</a:t>
            </a:r>
            <a:r>
              <a:rPr lang="en-US" dirty="0" smtClean="0">
                <a:solidFill>
                  <a:srgbClr val="0070C0"/>
                </a:solidFill>
              </a:rPr>
              <a:t>&gt;(forward&lt;D</a:t>
            </a:r>
            <a:r>
              <a:rPr lang="en-US" dirty="0">
                <a:solidFill>
                  <a:srgbClr val="0070C0"/>
                </a:solidFill>
              </a:rPr>
              <a:t>&gt;(</a:t>
            </a:r>
            <a:r>
              <a:rPr lang="en-US" dirty="0" err="1">
                <a:solidFill>
                  <a:srgbClr val="0070C0"/>
                </a:solidFill>
              </a:rPr>
              <a:t>deleter</a:t>
            </a:r>
            <a:r>
              <a:rPr lang="en-US" dirty="0">
                <a:solidFill>
                  <a:srgbClr val="0070C0"/>
                </a:solidFill>
              </a:rPr>
              <a:t>)))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    { }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/>
              <a:t>Type Erasure and </a:t>
            </a:r>
            <a:r>
              <a:rPr lang="en-US" sz="4300" dirty="0" err="1"/>
              <a:t>std</a:t>
            </a:r>
            <a:r>
              <a:rPr lang="en-US" sz="4300" dirty="0"/>
              <a:t>::</a:t>
            </a:r>
            <a:r>
              <a:rPr lang="en-US" sz="4300" dirty="0" err="1"/>
              <a:t>shared_ptr</a:t>
            </a:r>
            <a:r>
              <a:rPr lang="en-US" sz="4300" dirty="0"/>
              <a:t> – Attempt </a:t>
            </a:r>
            <a:r>
              <a:rPr lang="en-US" sz="4300" dirty="0" smtClean="0"/>
              <a:t>#2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200" dirty="0"/>
              <a:t>Requires separate dynamic memory </a:t>
            </a:r>
            <a:r>
              <a:rPr lang="en-US" sz="2200" dirty="0" smtClean="0"/>
              <a:t>allocation for the </a:t>
            </a:r>
            <a:r>
              <a:rPr lang="en-US" sz="2200" dirty="0" err="1" smtClean="0"/>
              <a:t>deleter</a:t>
            </a:r>
            <a:endParaRPr lang="en-US" sz="2200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sz="2200" dirty="0"/>
              <a:t>Accessing the actual </a:t>
            </a:r>
            <a:r>
              <a:rPr lang="en-US" sz="2200" dirty="0" err="1"/>
              <a:t>deleter</a:t>
            </a:r>
            <a:r>
              <a:rPr lang="en-US" sz="2200" dirty="0"/>
              <a:t> can only be done via a virtual function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200" dirty="0"/>
              <a:t>The size of any </a:t>
            </a:r>
            <a:r>
              <a:rPr lang="en-US" sz="2200" dirty="0" err="1"/>
              <a:t>deleter</a:t>
            </a:r>
            <a:r>
              <a:rPr lang="en-US" sz="2200" dirty="0"/>
              <a:t> is increased by </a:t>
            </a:r>
            <a:r>
              <a:rPr lang="en-US" sz="2200" dirty="0" err="1"/>
              <a:t>sizeof</a:t>
            </a:r>
            <a:r>
              <a:rPr lang="en-US" sz="2200" dirty="0"/>
              <a:t>(void*) [The </a:t>
            </a:r>
            <a:r>
              <a:rPr lang="en-US" sz="2200" dirty="0" err="1"/>
              <a:t>vptr</a:t>
            </a:r>
            <a:r>
              <a:rPr lang="en-US" sz="2200" dirty="0"/>
              <a:t>]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200" dirty="0" smtClean="0"/>
              <a:t>Intrusive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This attempt indeed works, but only solves #3 + #4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Raises a new issue</a:t>
            </a:r>
            <a:r>
              <a:rPr lang="en-US" dirty="0" smtClean="0"/>
              <a:t> – The </a:t>
            </a:r>
            <a:r>
              <a:rPr lang="en-US" i="1" dirty="0" err="1" smtClean="0"/>
              <a:t>deleter_base</a:t>
            </a:r>
            <a:r>
              <a:rPr lang="en-US" i="1" dirty="0" smtClean="0"/>
              <a:t> </a:t>
            </a:r>
            <a:r>
              <a:rPr lang="en-US" dirty="0" smtClean="0"/>
              <a:t>class must repeat all the functions that a </a:t>
            </a:r>
            <a:r>
              <a:rPr lang="en-US" dirty="0" err="1" smtClean="0"/>
              <a:t>deleter</a:t>
            </a:r>
            <a:r>
              <a:rPr lang="en-US" dirty="0" smtClean="0"/>
              <a:t> would define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Fixing the previous issue +  </a:t>
            </a:r>
            <a:r>
              <a:rPr lang="en-US" dirty="0" smtClean="0"/>
              <a:t>#1: Type erase the </a:t>
            </a:r>
            <a:r>
              <a:rPr lang="en-US" u="sng" dirty="0" smtClean="0"/>
              <a:t>control block</a:t>
            </a:r>
            <a:r>
              <a:rPr lang="en-US" dirty="0" smtClean="0"/>
              <a:t>, not the </a:t>
            </a:r>
            <a:r>
              <a:rPr lang="en-US" u="sng" dirty="0" err="1" smtClean="0"/>
              <a:t>deleter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3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An object">
            <a:extLst>
              <a:ext uri="{FF2B5EF4-FFF2-40B4-BE49-F238E27FC236}">
                <a16:creationId xmlns:a16="http://schemas.microsoft.com/office/drawing/2014/main" id="{E66E76C8-2AAE-4388-924E-A91167B9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/>
              <a:t>Type Erasure and </a:t>
            </a:r>
            <a:r>
              <a:rPr lang="en-US" sz="4300" dirty="0" err="1"/>
              <a:t>std</a:t>
            </a:r>
            <a:r>
              <a:rPr lang="en-US" sz="4300" dirty="0"/>
              <a:t>::</a:t>
            </a:r>
            <a:r>
              <a:rPr lang="en-US" sz="4300" dirty="0" err="1"/>
              <a:t>shared_ptr</a:t>
            </a:r>
            <a:r>
              <a:rPr lang="en-US" sz="4300" dirty="0"/>
              <a:t> – Attempt </a:t>
            </a:r>
            <a:r>
              <a:rPr lang="en-US" sz="4300" dirty="0" smtClean="0"/>
              <a:t>#3</a:t>
            </a:r>
            <a:endParaRPr lang="he-IL" sz="4300" dirty="0"/>
          </a:p>
        </p:txBody>
      </p:sp>
      <p:sp>
        <p:nvSpPr>
          <p:cNvPr id="453" name="An object">
            <a:extLst>
              <a:ext uri="{FF2B5EF4-FFF2-40B4-BE49-F238E27FC236}">
                <a16:creationId xmlns:a16="http://schemas.microsoft.com/office/drawing/2014/main" id="{750D80D0-7149-44AF-BE19-A3C29B74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>
                <a:solidFill>
                  <a:srgbClr val="FF0000"/>
                </a:solidFill>
              </a:rPr>
              <a:t>control_block_base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virtual void </a:t>
            </a:r>
            <a:r>
              <a:rPr lang="en-US" dirty="0" err="1">
                <a:solidFill>
                  <a:srgbClr val="FF0000"/>
                </a:solidFill>
              </a:rPr>
              <a:t>destroy_object</a:t>
            </a:r>
            <a:r>
              <a:rPr lang="en-US" dirty="0">
                <a:solidFill>
                  <a:srgbClr val="FF0000"/>
                </a:solidFill>
              </a:rPr>
              <a:t>() = 0;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typename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public </a:t>
            </a:r>
            <a:r>
              <a:rPr lang="en-US" dirty="0" err="1">
                <a:solidFill>
                  <a:srgbClr val="FF0000"/>
                </a:solidFill>
              </a:rPr>
              <a:t>control_block_base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T*   </a:t>
            </a:r>
            <a:r>
              <a:rPr lang="en-US" dirty="0" err="1">
                <a:solidFill>
                  <a:srgbClr val="0070C0"/>
                </a:solidFill>
              </a:rPr>
              <a:t>m_obj_ptr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uint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uint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m_weak_count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D     </a:t>
            </a:r>
            <a:r>
              <a:rPr lang="en-US" dirty="0" err="1">
                <a:solidFill>
                  <a:srgbClr val="FF0000"/>
                </a:solidFill>
              </a:rPr>
              <a:t>m_deleter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virtual void </a:t>
            </a:r>
            <a:r>
              <a:rPr lang="en-US" dirty="0" err="1">
                <a:solidFill>
                  <a:srgbClr val="FF0000"/>
                </a:solidFill>
              </a:rPr>
              <a:t>destroy_object</a:t>
            </a:r>
            <a:r>
              <a:rPr lang="en-US" dirty="0">
                <a:solidFill>
                  <a:srgbClr val="FF0000"/>
                </a:solidFill>
              </a:rPr>
              <a:t>() override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m_deleter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m_obj_ptr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he-IL" dirty="0"/>
          </a:p>
        </p:txBody>
      </p:sp>
      <p:sp>
        <p:nvSpPr>
          <p:cNvPr id="611" name="An object">
            <a:extLst>
              <a:ext uri="{FF2B5EF4-FFF2-40B4-BE49-F238E27FC236}">
                <a16:creationId xmlns:a16="http://schemas.microsoft.com/office/drawing/2014/main" id="{E1E476A0-CB44-4E19-ACA5-9832F8E3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2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An object">
            <a:extLst>
              <a:ext uri="{FF2B5EF4-FFF2-40B4-BE49-F238E27FC236}">
                <a16:creationId xmlns:a16="http://schemas.microsoft.com/office/drawing/2014/main" id="{BBAD2834-DD00-40C9-AD86-C6491A85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/>
              <a:t>Type Erasure and </a:t>
            </a:r>
            <a:r>
              <a:rPr lang="en-US" sz="4300" dirty="0" err="1"/>
              <a:t>std</a:t>
            </a:r>
            <a:r>
              <a:rPr lang="en-US" sz="4300" dirty="0"/>
              <a:t>::</a:t>
            </a:r>
            <a:r>
              <a:rPr lang="en-US" sz="4300" dirty="0" err="1"/>
              <a:t>shared_ptr</a:t>
            </a:r>
            <a:r>
              <a:rPr lang="en-US" sz="4300" dirty="0"/>
              <a:t> – Attempt </a:t>
            </a:r>
            <a:r>
              <a:rPr lang="en-US" sz="4300" dirty="0" smtClean="0"/>
              <a:t>#3</a:t>
            </a:r>
            <a:endParaRPr lang="he-IL" sz="4300" dirty="0"/>
          </a:p>
        </p:txBody>
      </p:sp>
      <p:sp>
        <p:nvSpPr>
          <p:cNvPr id="454" name="An object">
            <a:extLst>
              <a:ext uri="{FF2B5EF4-FFF2-40B4-BE49-F238E27FC236}">
                <a16:creationId xmlns:a16="http://schemas.microsoft.com/office/drawing/2014/main" id="{0BA91168-C6EF-4495-8C6B-2AEA0538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control_block_base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m_control_block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D&gt;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(T*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, D&amp;&amp; </a:t>
            </a:r>
            <a:r>
              <a:rPr lang="en-US" dirty="0" err="1">
                <a:solidFill>
                  <a:srgbClr val="0070C0"/>
                </a:solidFill>
              </a:rPr>
              <a:t>deleter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:  </a:t>
            </a:r>
            <a:r>
              <a:rPr lang="en-US" dirty="0" err="1">
                <a:solidFill>
                  <a:schemeClr val="bg1"/>
                </a:solidFill>
              </a:rPr>
              <a:t>m_control_block</a:t>
            </a:r>
            <a:r>
              <a:rPr lang="en-US" dirty="0">
                <a:solidFill>
                  <a:schemeClr val="bg1"/>
                </a:solidFill>
              </a:rPr>
              <a:t>(new </a:t>
            </a:r>
            <a:r>
              <a:rPr lang="en-US" dirty="0" err="1">
                <a:solidFill>
                  <a:schemeClr val="bg1"/>
                </a:solidFill>
              </a:rPr>
              <a:t>control_block</a:t>
            </a:r>
            <a:r>
              <a:rPr lang="en-US" dirty="0">
                <a:solidFill>
                  <a:schemeClr val="bg1"/>
                </a:solidFill>
              </a:rPr>
              <a:t> T, D  {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, forward D (</a:t>
            </a:r>
            <a:r>
              <a:rPr lang="en-US" dirty="0" err="1">
                <a:solidFill>
                  <a:schemeClr val="bg1"/>
                </a:solidFill>
              </a:rPr>
              <a:t>deleter</a:t>
            </a:r>
            <a:r>
              <a:rPr lang="en-US" dirty="0">
                <a:solidFill>
                  <a:schemeClr val="bg1"/>
                </a:solidFill>
              </a:rPr>
              <a:t>) })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{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12" name="An object">
            <a:extLst>
              <a:ext uri="{FF2B5EF4-FFF2-40B4-BE49-F238E27FC236}">
                <a16:creationId xmlns:a16="http://schemas.microsoft.com/office/drawing/2014/main" id="{B34DBFE0-734A-48CC-B74B-109CFE67D6A6}"/>
              </a:ext>
            </a:extLst>
          </p:cNvPr>
          <p:cNvSpPr txBox="1"/>
          <p:nvPr/>
        </p:nvSpPr>
        <p:spPr>
          <a:xfrm>
            <a:off x="382553" y="2757003"/>
            <a:ext cx="6158204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600" dirty="0" err="1">
                <a:solidFill>
                  <a:srgbClr val="FF0000"/>
                </a:solidFill>
              </a:rPr>
              <a:t>control_block_base</a:t>
            </a:r>
            <a:r>
              <a:rPr lang="en-US" sz="2600" dirty="0">
                <a:solidFill>
                  <a:srgbClr val="FF0000"/>
                </a:solidFill>
              </a:rPr>
              <a:t>*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0070C0"/>
                </a:solidFill>
              </a:rPr>
              <a:t>m_control_block</a:t>
            </a:r>
            <a:r>
              <a:rPr lang="en-US" sz="2600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736" name="An object">
            <a:extLst>
              <a:ext uri="{FF2B5EF4-FFF2-40B4-BE49-F238E27FC236}">
                <a16:creationId xmlns:a16="http://schemas.microsoft.com/office/drawing/2014/main" id="{B244E8AC-AFAA-4541-A52A-42C74C4B262E}"/>
              </a:ext>
            </a:extLst>
          </p:cNvPr>
          <p:cNvSpPr txBox="1"/>
          <p:nvPr/>
        </p:nvSpPr>
        <p:spPr>
          <a:xfrm>
            <a:off x="856862" y="4681122"/>
            <a:ext cx="10246567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:  </a:t>
            </a:r>
            <a:r>
              <a:rPr lang="en-US" sz="2600" dirty="0" err="1">
                <a:solidFill>
                  <a:srgbClr val="0070C0"/>
                </a:solidFill>
              </a:rPr>
              <a:t>m_control_block</a:t>
            </a:r>
            <a:r>
              <a:rPr lang="en-US" sz="2600" dirty="0">
                <a:solidFill>
                  <a:srgbClr val="0070C0"/>
                </a:solidFill>
              </a:rPr>
              <a:t>(new </a:t>
            </a:r>
            <a:r>
              <a:rPr lang="en-US" sz="2600" dirty="0" err="1" smtClean="0">
                <a:solidFill>
                  <a:srgbClr val="FF0000"/>
                </a:solidFill>
              </a:rPr>
              <a:t>control_block</a:t>
            </a:r>
            <a:r>
              <a:rPr lang="en-US" sz="2600" dirty="0" smtClean="0">
                <a:solidFill>
                  <a:srgbClr val="FF0000"/>
                </a:solidFill>
              </a:rPr>
              <a:t>&lt;T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smtClean="0">
                <a:solidFill>
                  <a:srgbClr val="FF0000"/>
                </a:solidFill>
              </a:rPr>
              <a:t>D&gt;</a:t>
            </a:r>
            <a:r>
              <a:rPr lang="en-US" sz="2600" dirty="0" smtClean="0"/>
              <a:t> </a:t>
            </a:r>
            <a:r>
              <a:rPr lang="en-US" sz="2600" dirty="0">
                <a:solidFill>
                  <a:srgbClr val="0070C0"/>
                </a:solidFill>
              </a:rPr>
              <a:t>{ </a:t>
            </a:r>
            <a:r>
              <a:rPr lang="en-US" sz="2600" dirty="0" err="1">
                <a:solidFill>
                  <a:srgbClr val="0070C0"/>
                </a:solidFill>
              </a:rPr>
              <a:t>ptr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dirty="0" smtClean="0">
                <a:solidFill>
                  <a:srgbClr val="0070C0"/>
                </a:solidFill>
              </a:rPr>
              <a:t>forward&lt;D&gt;(</a:t>
            </a:r>
            <a:r>
              <a:rPr lang="en-US" sz="2600" dirty="0" err="1">
                <a:solidFill>
                  <a:srgbClr val="0070C0"/>
                </a:solidFill>
              </a:rPr>
              <a:t>deleter</a:t>
            </a:r>
            <a:r>
              <a:rPr lang="en-US" sz="2600" dirty="0">
                <a:solidFill>
                  <a:srgbClr val="0070C0"/>
                </a:solidFill>
              </a:rPr>
              <a:t>) })</a:t>
            </a:r>
            <a:endParaRPr lang="he-IL" sz="2600" dirty="0">
              <a:solidFill>
                <a:srgbClr val="0070C0"/>
              </a:solidFill>
            </a:endParaRPr>
          </a:p>
        </p:txBody>
      </p:sp>
      <p:sp>
        <p:nvSpPr>
          <p:cNvPr id="707" name="An object">
            <a:extLst>
              <a:ext uri="{FF2B5EF4-FFF2-40B4-BE49-F238E27FC236}">
                <a16:creationId xmlns:a16="http://schemas.microsoft.com/office/drawing/2014/main" id="{835B544E-76E1-452E-AAB5-582CBFC6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3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/>
              <a:t>Type Erasure and </a:t>
            </a:r>
            <a:r>
              <a:rPr lang="en-US" sz="4300" dirty="0" err="1"/>
              <a:t>std</a:t>
            </a:r>
            <a:r>
              <a:rPr lang="en-US" sz="4300" dirty="0"/>
              <a:t>::</a:t>
            </a:r>
            <a:r>
              <a:rPr lang="en-US" sz="4300" dirty="0" err="1"/>
              <a:t>shared_ptr</a:t>
            </a:r>
            <a:r>
              <a:rPr lang="en-US" sz="4300" dirty="0"/>
              <a:t> – </a:t>
            </a:r>
            <a:r>
              <a:rPr lang="en-US" sz="4300" dirty="0" smtClean="0"/>
              <a:t>Sad reality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ccessing the </a:t>
            </a:r>
            <a:r>
              <a:rPr lang="en-US" dirty="0" err="1" smtClean="0"/>
              <a:t>deleter</a:t>
            </a:r>
            <a:r>
              <a:rPr lang="en-US" dirty="0" smtClean="0"/>
              <a:t> itself doesn’t require a virtual function, but the </a:t>
            </a:r>
            <a:r>
              <a:rPr lang="en-US" dirty="0" err="1" smtClean="0"/>
              <a:t>virtuality</a:t>
            </a:r>
            <a:r>
              <a:rPr lang="en-US" dirty="0" smtClean="0"/>
              <a:t> was delegated to the control block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There’s no way of avoiding virtual dispatching when using type erasure, as the concrete type is gone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62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An object">
            <a:extLst>
              <a:ext uri="{FF2B5EF4-FFF2-40B4-BE49-F238E27FC236}">
                <a16:creationId xmlns:a16="http://schemas.microsoft.com/office/drawing/2014/main" id="{531C40A2-B75A-4025-A6B3-B43BEC3B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Type </a:t>
            </a:r>
            <a:r>
              <a:rPr lang="en-US" dirty="0" smtClean="0"/>
              <a:t>Erasure </a:t>
            </a:r>
            <a:r>
              <a:rPr lang="en-US" dirty="0"/>
              <a:t>in the wild</a:t>
            </a:r>
            <a:endParaRPr lang="he-IL" dirty="0"/>
          </a:p>
        </p:txBody>
      </p:sp>
      <p:sp>
        <p:nvSpPr>
          <p:cNvPr id="455" name="An object">
            <a:extLst>
              <a:ext uri="{FF2B5EF4-FFF2-40B4-BE49-F238E27FC236}">
                <a16:creationId xmlns:a16="http://schemas.microsoft.com/office/drawing/2014/main" id="{4EEB4296-2B45-4354-AAC4-EC928282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smtClean="0"/>
              <a:t>function&lt;&gt;</a:t>
            </a:r>
            <a:r>
              <a:rPr lang="en-US" dirty="0" smtClean="0"/>
              <a:t> </a:t>
            </a:r>
            <a:r>
              <a:rPr lang="en-US" dirty="0"/>
              <a:t>- A single interface that can hold any callable object (Function pointers, member function pointers, </a:t>
            </a:r>
            <a:r>
              <a:rPr lang="en-US" dirty="0" err="1"/>
              <a:t>functors</a:t>
            </a:r>
            <a:r>
              <a:rPr lang="en-US" dirty="0"/>
              <a:t>)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int foo() 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return 1;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smtClean="0">
                <a:solidFill>
                  <a:srgbClr val="0070C0"/>
                </a:solidFill>
              </a:rPr>
              <a:t>function&lt;</a:t>
            </a: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(void)&gt; </a:t>
            </a:r>
            <a:r>
              <a:rPr lang="en-US" sz="2200" dirty="0" err="1">
                <a:solidFill>
                  <a:srgbClr val="0070C0"/>
                </a:solidFill>
              </a:rPr>
              <a:t>func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func</a:t>
            </a:r>
            <a:r>
              <a:rPr lang="en-US" sz="2200" dirty="0">
                <a:solidFill>
                  <a:srgbClr val="0070C0"/>
                </a:solidFill>
              </a:rPr>
              <a:t> = foo;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func</a:t>
            </a:r>
            <a:r>
              <a:rPr lang="en-US" sz="2200" dirty="0">
                <a:solidFill>
                  <a:srgbClr val="0070C0"/>
                </a:solidFill>
              </a:rPr>
              <a:t> = []() { return 2; };</a:t>
            </a:r>
            <a:endParaRPr lang="he-IL" sz="2200" dirty="0">
              <a:solidFill>
                <a:srgbClr val="0070C0"/>
              </a:solidFill>
            </a:endParaRPr>
          </a:p>
        </p:txBody>
      </p:sp>
      <p:sp>
        <p:nvSpPr>
          <p:cNvPr id="613" name="An object">
            <a:extLst>
              <a:ext uri="{FF2B5EF4-FFF2-40B4-BE49-F238E27FC236}">
                <a16:creationId xmlns:a16="http://schemas.microsoft.com/office/drawing/2014/main" id="{CCC76E5A-CADE-4CD5-B2B1-C15615E0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5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Type </a:t>
            </a:r>
            <a:r>
              <a:rPr lang="en-US" dirty="0" smtClean="0"/>
              <a:t>Erasure – 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While the idiomatic type erasure is great, it’s not the solution for everything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Sometimes the “classical” intrusive type erasure (i.e. Inheritance) is better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smtClean="0"/>
              <a:t>The program might anyhow use interfaces in some other parts of the code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smtClean="0"/>
              <a:t>Replacing every inheritance with idiomatic type erasure will not buy us much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Sometimes there’s no need for type erasure at all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Iter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Compare&gt;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void sort(</a:t>
            </a:r>
            <a:r>
              <a:rPr lang="en-US" dirty="0" err="1" smtClean="0">
                <a:solidFill>
                  <a:srgbClr val="0070C0"/>
                </a:solidFill>
              </a:rPr>
              <a:t>Iter</a:t>
            </a:r>
            <a:r>
              <a:rPr lang="en-US" dirty="0" smtClean="0">
                <a:solidFill>
                  <a:srgbClr val="0070C0"/>
                </a:solidFill>
              </a:rPr>
              <a:t> first, </a:t>
            </a:r>
            <a:r>
              <a:rPr lang="en-US" dirty="0" err="1" smtClean="0">
                <a:solidFill>
                  <a:srgbClr val="0070C0"/>
                </a:solidFill>
              </a:rPr>
              <a:t>Iter</a:t>
            </a:r>
            <a:r>
              <a:rPr lang="en-US" dirty="0" smtClean="0">
                <a:solidFill>
                  <a:srgbClr val="0070C0"/>
                </a:solidFill>
              </a:rPr>
              <a:t> last, Compare comp);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Generic, non-intrusive, and </a:t>
            </a:r>
            <a:r>
              <a:rPr lang="en-US" u="sng" dirty="0" smtClean="0"/>
              <a:t>blazingly faster</a:t>
            </a:r>
            <a:r>
              <a:rPr lang="en-US" dirty="0" smtClean="0"/>
              <a:t> than C’s void*-erased </a:t>
            </a:r>
            <a:r>
              <a:rPr lang="en-US" i="1" dirty="0" err="1" smtClean="0"/>
              <a:t>qsort</a:t>
            </a:r>
            <a:r>
              <a:rPr lang="en-US" i="1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16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Custom </a:t>
            </a:r>
            <a:r>
              <a:rPr lang="en-US" dirty="0" smtClean="0"/>
              <a:t>allocator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65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n object">
            <a:extLst>
              <a:ext uri="{FF2B5EF4-FFF2-40B4-BE49-F238E27FC236}">
                <a16:creationId xmlns:a16="http://schemas.microsoft.com/office/drawing/2014/main" id="{1DA4B7D5-70B6-4050-B154-D2505D7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Intrusive pointer</a:t>
            </a:r>
            <a:endParaRPr lang="he-IL" dirty="0"/>
          </a:p>
        </p:txBody>
      </p:sp>
      <p:sp>
        <p:nvSpPr>
          <p:cNvPr id="435" name="An object">
            <a:extLst>
              <a:ext uri="{FF2B5EF4-FFF2-40B4-BE49-F238E27FC236}">
                <a16:creationId xmlns:a16="http://schemas.microsoft.com/office/drawing/2014/main" id="{1BE3809B-3373-4DD6-A9E0-F78001A1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refcount</a:t>
            </a:r>
            <a:r>
              <a:rPr lang="en-US" dirty="0"/>
              <a:t> is part of the managed object itself </a:t>
            </a:r>
            <a:r>
              <a:rPr lang="en-US" dirty="0" smtClean="0"/>
              <a:t>(“intrusive”)</a:t>
            </a: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MyObject</a:t>
            </a:r>
            <a:r>
              <a:rPr lang="en-US" sz="20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m_data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 err="1">
                <a:solidFill>
                  <a:srgbClr val="0070C0"/>
                </a:solidFill>
              </a:rPr>
              <a:t>uint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m_refcount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Useful in cases where the object already has an embedded </a:t>
            </a:r>
            <a:r>
              <a:rPr lang="en-US" dirty="0" err="1"/>
              <a:t>refcount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Can result in fewer dynamic memory allocations, as </a:t>
            </a:r>
            <a:r>
              <a:rPr lang="en-US" dirty="0" smtClean="0"/>
              <a:t>we’ll soon </a:t>
            </a:r>
            <a:r>
              <a:rPr lang="en-US" dirty="0"/>
              <a:t>see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 intrusive pointer class in the standard library -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is general purpose</a:t>
            </a:r>
            <a:endParaRPr lang="he-IL" dirty="0"/>
          </a:p>
        </p:txBody>
      </p:sp>
      <p:sp>
        <p:nvSpPr>
          <p:cNvPr id="593" name="An object">
            <a:extLst>
              <a:ext uri="{FF2B5EF4-FFF2-40B4-BE49-F238E27FC236}">
                <a16:creationId xmlns:a16="http://schemas.microsoft.com/office/drawing/2014/main" id="{70429BAE-FBE8-40E2-A470-1318735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5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An object">
            <a:extLst>
              <a:ext uri="{FF2B5EF4-FFF2-40B4-BE49-F238E27FC236}">
                <a16:creationId xmlns:a16="http://schemas.microsoft.com/office/drawing/2014/main" id="{AB279671-627A-4E75-8591-86564E98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allocator</a:t>
            </a:r>
            <a:endParaRPr lang="he-IL" dirty="0"/>
          </a:p>
        </p:txBody>
      </p:sp>
      <p:sp>
        <p:nvSpPr>
          <p:cNvPr id="459" name="An object">
            <a:extLst>
              <a:ext uri="{FF2B5EF4-FFF2-40B4-BE49-F238E27FC236}">
                <a16:creationId xmlns:a16="http://schemas.microsoft.com/office/drawing/2014/main" id="{234C61F0-7398-4242-9DB7-15C79C21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Allocator - A </a:t>
            </a:r>
            <a:r>
              <a:rPr lang="en-US" dirty="0"/>
              <a:t>class responsible for allocating (And deallocating) objects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Used by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for allocating (And deallocating) the </a:t>
            </a:r>
            <a:r>
              <a:rPr lang="en-US" u="sng" dirty="0"/>
              <a:t>control </a:t>
            </a:r>
            <a:r>
              <a:rPr lang="en-US" u="sng" dirty="0" smtClean="0"/>
              <a:t>block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smtClean="0"/>
              <a:t>Also by any container in the STL (e.g. </a:t>
            </a:r>
            <a:r>
              <a:rPr lang="en-US" i="1" dirty="0" err="1" smtClean="0"/>
              <a:t>std</a:t>
            </a:r>
            <a:r>
              <a:rPr lang="en-US" i="1" dirty="0" smtClean="0"/>
              <a:t>::vector&lt;&gt;</a:t>
            </a:r>
            <a:r>
              <a:rPr lang="en-US" dirty="0" smtClean="0"/>
              <a:t>)</a:t>
            </a:r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typename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: public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T*   </a:t>
            </a:r>
            <a:r>
              <a:rPr lang="en-US" dirty="0" err="1">
                <a:solidFill>
                  <a:srgbClr val="0070C0"/>
                </a:solidFill>
              </a:rPr>
              <a:t>m_obj_ptr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uint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m_strong_count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uint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m_weak_count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D     </a:t>
            </a:r>
            <a:r>
              <a:rPr lang="en-US" dirty="0" err="1">
                <a:solidFill>
                  <a:srgbClr val="0070C0"/>
                </a:solidFill>
              </a:rPr>
              <a:t>m_deleter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A     </a:t>
            </a:r>
            <a:r>
              <a:rPr lang="en-US" dirty="0" err="1">
                <a:solidFill>
                  <a:srgbClr val="FF0000"/>
                </a:solidFill>
              </a:rPr>
              <a:t>m_allocator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17" name="An object">
            <a:extLst>
              <a:ext uri="{FF2B5EF4-FFF2-40B4-BE49-F238E27FC236}">
                <a16:creationId xmlns:a16="http://schemas.microsoft.com/office/drawing/2014/main" id="{DC532BF8-B90C-4E13-B100-A842815F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54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An object">
            <a:extLst>
              <a:ext uri="{FF2B5EF4-FFF2-40B4-BE49-F238E27FC236}">
                <a16:creationId xmlns:a16="http://schemas.microsoft.com/office/drawing/2014/main" id="{017FB482-C345-44D9-95C8-E35388FB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allocator </a:t>
            </a:r>
            <a:r>
              <a:rPr lang="en-US" dirty="0" smtClean="0"/>
              <a:t>- </a:t>
            </a:r>
            <a:r>
              <a:rPr lang="en-US" dirty="0"/>
              <a:t>Example.</a:t>
            </a:r>
            <a:endParaRPr lang="he-IL" dirty="0"/>
          </a:p>
        </p:txBody>
      </p:sp>
      <p:sp>
        <p:nvSpPr>
          <p:cNvPr id="460" name="An object">
            <a:extLst>
              <a:ext uri="{FF2B5EF4-FFF2-40B4-BE49-F238E27FC236}">
                <a16:creationId xmlns:a16="http://schemas.microsoft.com/office/drawing/2014/main" id="{8E2771B8-AB1C-4A57-B979-CAB8D6EB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861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struct </a:t>
            </a:r>
            <a:r>
              <a:rPr lang="en-US" dirty="0" err="1">
                <a:solidFill>
                  <a:srgbClr val="0070C0"/>
                </a:solidFill>
              </a:rPr>
              <a:t>my_allocator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using </a:t>
            </a:r>
            <a:r>
              <a:rPr lang="en-US" dirty="0" err="1">
                <a:solidFill>
                  <a:srgbClr val="0070C0"/>
                </a:solidFill>
              </a:rPr>
              <a:t>value_type</a:t>
            </a:r>
            <a:r>
              <a:rPr lang="en-US" dirty="0">
                <a:solidFill>
                  <a:srgbClr val="0070C0"/>
                </a:solidFill>
              </a:rPr>
              <a:t> = T;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my_allocator</a:t>
            </a:r>
            <a:r>
              <a:rPr lang="en-US" dirty="0">
                <a:solidFill>
                  <a:srgbClr val="0070C0"/>
                </a:solidFill>
              </a:rPr>
              <a:t>() = default;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U&gt;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my_allocator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my_allocator</a:t>
            </a:r>
            <a:r>
              <a:rPr lang="en-US" dirty="0" smtClean="0">
                <a:solidFill>
                  <a:srgbClr val="0070C0"/>
                </a:solidFill>
              </a:rPr>
              <a:t>&lt;U&gt;&amp;) = default;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U&gt; </a:t>
            </a:r>
            <a:r>
              <a:rPr lang="en-US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</a:rPr>
              <a:t> rebind { using other = </a:t>
            </a:r>
            <a:r>
              <a:rPr lang="en-US" dirty="0" err="1" smtClean="0">
                <a:solidFill>
                  <a:srgbClr val="0070C0"/>
                </a:solidFill>
              </a:rPr>
              <a:t>my_allocator</a:t>
            </a:r>
            <a:r>
              <a:rPr lang="en-US" dirty="0" smtClean="0">
                <a:solidFill>
                  <a:srgbClr val="0070C0"/>
                </a:solidFill>
              </a:rPr>
              <a:t>&lt;U&gt;; };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T* allocate(</a:t>
            </a:r>
            <a:r>
              <a:rPr lang="en-US" dirty="0" err="1">
                <a:solidFill>
                  <a:srgbClr val="0070C0"/>
                </a:solidFill>
              </a:rPr>
              <a:t>size_t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n, </a:t>
            </a:r>
            <a:r>
              <a:rPr lang="en-US" dirty="0" err="1" smtClean="0">
                <a:solidFill>
                  <a:srgbClr val="0070C0"/>
                </a:solidFill>
              </a:rPr>
              <a:t>const</a:t>
            </a:r>
            <a:r>
              <a:rPr lang="en-US" dirty="0" smtClean="0">
                <a:solidFill>
                  <a:srgbClr val="0070C0"/>
                </a:solidFill>
              </a:rPr>
              <a:t> T* hint = </a:t>
            </a:r>
            <a:r>
              <a:rPr lang="en-US" dirty="0" err="1" smtClean="0">
                <a:solidFill>
                  <a:srgbClr val="0070C0"/>
                </a:solidFill>
              </a:rPr>
              <a:t>nullptr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{ return </a:t>
            </a:r>
            <a:r>
              <a:rPr lang="en-US" dirty="0" err="1" smtClean="0">
                <a:solidFill>
                  <a:srgbClr val="0070C0"/>
                </a:solidFill>
              </a:rPr>
              <a:t>static_cast</a:t>
            </a:r>
            <a:r>
              <a:rPr lang="en-US" dirty="0" smtClean="0">
                <a:solidFill>
                  <a:srgbClr val="0070C0"/>
                </a:solidFill>
              </a:rPr>
              <a:t>&lt;T*&gt;(::</a:t>
            </a:r>
            <a:r>
              <a:rPr lang="en-US" dirty="0">
                <a:solidFill>
                  <a:srgbClr val="0070C0"/>
                </a:solidFill>
              </a:rPr>
              <a:t>operator new(n * </a:t>
            </a:r>
            <a:r>
              <a:rPr lang="en-US" dirty="0" err="1">
                <a:solidFill>
                  <a:srgbClr val="0070C0"/>
                </a:solidFill>
              </a:rPr>
              <a:t>sizeof</a:t>
            </a:r>
            <a:r>
              <a:rPr lang="en-US" dirty="0">
                <a:solidFill>
                  <a:srgbClr val="0070C0"/>
                </a:solidFill>
              </a:rPr>
              <a:t>(T)));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void deallocate(T* p, </a:t>
            </a:r>
            <a:r>
              <a:rPr lang="en-US" dirty="0" err="1">
                <a:solidFill>
                  <a:srgbClr val="0070C0"/>
                </a:solidFill>
              </a:rPr>
              <a:t>size_t</a:t>
            </a:r>
            <a:r>
              <a:rPr lang="en-US" dirty="0">
                <a:solidFill>
                  <a:srgbClr val="0070C0"/>
                </a:solidFill>
              </a:rPr>
              <a:t> n) { ::operator delete(p, n * </a:t>
            </a:r>
            <a:r>
              <a:rPr lang="en-US" dirty="0" err="1">
                <a:solidFill>
                  <a:srgbClr val="0070C0"/>
                </a:solidFill>
              </a:rPr>
              <a:t>sizeof</a:t>
            </a:r>
            <a:r>
              <a:rPr lang="en-US" dirty="0">
                <a:solidFill>
                  <a:srgbClr val="0070C0"/>
                </a:solidFill>
              </a:rPr>
              <a:t>(T)); }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};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18" name="An object">
            <a:extLst>
              <a:ext uri="{FF2B5EF4-FFF2-40B4-BE49-F238E27FC236}">
                <a16:creationId xmlns:a16="http://schemas.microsoft.com/office/drawing/2014/main" id="{D2B92BD7-7A2A-47A5-9755-F1DC382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41</a:t>
            </a:fld>
            <a:endParaRPr lang="he-IL"/>
          </a:p>
        </p:txBody>
      </p:sp>
      <p:sp>
        <p:nvSpPr>
          <p:cNvPr id="2" name="Oval Callout 1"/>
          <p:cNvSpPr/>
          <p:nvPr/>
        </p:nvSpPr>
        <p:spPr>
          <a:xfrm>
            <a:off x="4002318" y="2473553"/>
            <a:ext cx="1904999" cy="1299028"/>
          </a:xfrm>
          <a:prstGeom prst="wedgeEllipseCallout">
            <a:avLst>
              <a:gd name="adj1" fmla="val -74340"/>
              <a:gd name="adj2" fmla="val 58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smtClean="0"/>
              <a:t>Conversion between allocators for different types</a:t>
            </a:r>
            <a:endParaRPr 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6763664" y="3231811"/>
            <a:ext cx="2307771" cy="1328284"/>
          </a:xfrm>
          <a:prstGeom prst="wedgeEllipseCallout">
            <a:avLst>
              <a:gd name="adj1" fmla="val -82103"/>
              <a:gd name="adj2" fmla="val 53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smtClean="0"/>
              <a:t>Given allocator for type </a:t>
            </a:r>
            <a:r>
              <a:rPr lang="en-US" sz="1600" i="1" dirty="0" smtClean="0"/>
              <a:t>T</a:t>
            </a:r>
            <a:r>
              <a:rPr lang="en-US" sz="1600" dirty="0" smtClean="0"/>
              <a:t>, get allocator for any other type</a:t>
            </a:r>
            <a:endParaRPr lang="en-US" sz="1600" dirty="0"/>
          </a:p>
        </p:txBody>
      </p:sp>
      <p:sp>
        <p:nvSpPr>
          <p:cNvPr id="7" name="Oval Callout 6"/>
          <p:cNvSpPr/>
          <p:nvPr/>
        </p:nvSpPr>
        <p:spPr>
          <a:xfrm>
            <a:off x="9597936" y="3729321"/>
            <a:ext cx="2184037" cy="1360034"/>
          </a:xfrm>
          <a:prstGeom prst="wedgeEllipseCallout">
            <a:avLst>
              <a:gd name="adj1" fmla="val -75477"/>
              <a:gd name="adj2" fmla="val 58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smtClean="0"/>
              <a:t>Allocate, but not construct, space for </a:t>
            </a:r>
            <a:r>
              <a:rPr lang="en-US" sz="1600" i="1" dirty="0" smtClean="0"/>
              <a:t>n </a:t>
            </a:r>
            <a:r>
              <a:rPr lang="en-US" sz="1600" dirty="0" smtClean="0"/>
              <a:t>objects of type </a:t>
            </a:r>
            <a:r>
              <a:rPr lang="en-US" sz="1600" i="1" dirty="0" smtClean="0"/>
              <a:t>T</a:t>
            </a:r>
            <a:endParaRPr lang="en-US" sz="1600" i="1" dirty="0"/>
          </a:p>
        </p:txBody>
      </p:sp>
      <p:sp>
        <p:nvSpPr>
          <p:cNvPr id="8" name="Oval Callout 7"/>
          <p:cNvSpPr/>
          <p:nvPr/>
        </p:nvSpPr>
        <p:spPr>
          <a:xfrm>
            <a:off x="8070854" y="5747657"/>
            <a:ext cx="2244270" cy="1014383"/>
          </a:xfrm>
          <a:prstGeom prst="wedgeEllipseCallout">
            <a:avLst>
              <a:gd name="adj1" fmla="val -75798"/>
              <a:gd name="adj2" fmla="val -13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smtClean="0"/>
              <a:t>Deallocate, but not destroy, </a:t>
            </a:r>
            <a:r>
              <a:rPr lang="en-US" sz="1600" i="1" dirty="0" smtClean="0"/>
              <a:t>n </a:t>
            </a:r>
            <a:r>
              <a:rPr lang="en-US" sz="1600" dirty="0" smtClean="0"/>
              <a:t>objects of type </a:t>
            </a:r>
            <a:r>
              <a:rPr lang="en-US" sz="1600" i="1" dirty="0" smtClean="0"/>
              <a:t>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6119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</a:t>
            </a:r>
            <a:r>
              <a:rPr lang="en-US" dirty="0" smtClean="0"/>
              <a:t>allocator – In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T&gt;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class 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control_block_base</a:t>
            </a:r>
            <a:r>
              <a:rPr lang="en-US" dirty="0" smtClean="0">
                <a:solidFill>
                  <a:srgbClr val="0070C0"/>
                </a:solidFill>
              </a:rPr>
              <a:t>* </a:t>
            </a:r>
            <a:r>
              <a:rPr lang="en-US" dirty="0" err="1" smtClean="0">
                <a:solidFill>
                  <a:srgbClr val="0070C0"/>
                </a:solidFill>
              </a:rPr>
              <a:t>m_control_block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D, </a:t>
            </a:r>
            <a:r>
              <a:rPr lang="en-US" dirty="0" err="1" smtClean="0">
                <a:solidFill>
                  <a:srgbClr val="FF0000"/>
                </a:solidFill>
              </a:rPr>
              <a:t>typename</a:t>
            </a:r>
            <a:r>
              <a:rPr lang="en-US" dirty="0" smtClean="0">
                <a:solidFill>
                  <a:srgbClr val="FF0000"/>
                </a:solidFill>
              </a:rPr>
              <a:t> A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(T* 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, D&amp;&amp; </a:t>
            </a:r>
            <a:r>
              <a:rPr lang="en-US" dirty="0" err="1" smtClean="0">
                <a:solidFill>
                  <a:srgbClr val="0070C0"/>
                </a:solidFill>
              </a:rPr>
              <a:t>deleter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A&amp;&amp; </a:t>
            </a:r>
            <a:r>
              <a:rPr lang="en-US" dirty="0" err="1" smtClean="0">
                <a:solidFill>
                  <a:srgbClr val="FF0000"/>
                </a:solidFill>
              </a:rPr>
              <a:t>alloc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:  </a:t>
            </a:r>
            <a:r>
              <a:rPr lang="en-US" dirty="0" err="1" smtClean="0">
                <a:solidFill>
                  <a:srgbClr val="0070C0"/>
                </a:solidFill>
              </a:rPr>
              <a:t>m_control_block</a:t>
            </a:r>
            <a:r>
              <a:rPr lang="en-US" dirty="0" smtClean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using </a:t>
            </a:r>
            <a:r>
              <a:rPr lang="en-US" dirty="0" err="1" smtClean="0">
                <a:solidFill>
                  <a:srgbClr val="0070C0"/>
                </a:solidFill>
              </a:rPr>
              <a:t>cb_type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control_block</a:t>
            </a:r>
            <a:r>
              <a:rPr lang="en-US" dirty="0" smtClean="0">
                <a:solidFill>
                  <a:srgbClr val="0070C0"/>
                </a:solidFill>
              </a:rPr>
              <a:t>&lt;T, D,</a:t>
            </a:r>
            <a:r>
              <a:rPr lang="en-US" dirty="0" smtClean="0">
                <a:solidFill>
                  <a:srgbClr val="FF0000"/>
                </a:solidFill>
              </a:rPr>
              <a:t> A</a:t>
            </a:r>
            <a:r>
              <a:rPr lang="en-US" dirty="0" smtClean="0">
                <a:solidFill>
                  <a:srgbClr val="0070C0"/>
                </a:solidFill>
              </a:rPr>
              <a:t>&gt;;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A::template rebind&lt;</a:t>
            </a:r>
            <a:r>
              <a:rPr lang="en-US" dirty="0" err="1" smtClean="0">
                <a:solidFill>
                  <a:srgbClr val="0070C0"/>
                </a:solidFill>
              </a:rPr>
              <a:t>cb_type</a:t>
            </a:r>
            <a:r>
              <a:rPr lang="en-US" dirty="0" smtClean="0">
                <a:solidFill>
                  <a:srgbClr val="0070C0"/>
                </a:solidFill>
              </a:rPr>
              <a:t>&gt;::other alloc2(</a:t>
            </a:r>
            <a:r>
              <a:rPr lang="en-US" dirty="0" err="1" smtClean="0">
                <a:solidFill>
                  <a:srgbClr val="0070C0"/>
                </a:solidFill>
              </a:rPr>
              <a:t>alloc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cb_type</a:t>
            </a:r>
            <a:r>
              <a:rPr lang="en-US" dirty="0" smtClean="0">
                <a:solidFill>
                  <a:srgbClr val="0070C0"/>
                </a:solidFill>
              </a:rPr>
              <a:t>* </a:t>
            </a:r>
            <a:r>
              <a:rPr lang="en-US" dirty="0" err="1" smtClean="0">
                <a:solidFill>
                  <a:srgbClr val="0070C0"/>
                </a:solidFill>
              </a:rPr>
              <a:t>cb</a:t>
            </a:r>
            <a:r>
              <a:rPr lang="en-US" dirty="0" smtClean="0">
                <a:solidFill>
                  <a:srgbClr val="0070C0"/>
                </a:solidFill>
              </a:rPr>
              <a:t> = alloc2.allocate(1);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::new (</a:t>
            </a:r>
            <a:r>
              <a:rPr lang="en-US" dirty="0" err="1" smtClean="0">
                <a:solidFill>
                  <a:srgbClr val="0070C0"/>
                </a:solidFill>
              </a:rPr>
              <a:t>cb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err="1" smtClean="0">
                <a:solidFill>
                  <a:srgbClr val="0070C0"/>
                </a:solidFill>
              </a:rPr>
              <a:t>cb_type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ptr</a:t>
            </a:r>
            <a:r>
              <a:rPr lang="en-US" dirty="0" smtClean="0">
                <a:solidFill>
                  <a:srgbClr val="0070C0"/>
                </a:solidFill>
              </a:rPr>
              <a:t>, forward&lt;D&gt;(</a:t>
            </a:r>
            <a:r>
              <a:rPr lang="en-US" dirty="0" err="1" smtClean="0">
                <a:solidFill>
                  <a:srgbClr val="0070C0"/>
                </a:solidFill>
              </a:rPr>
              <a:t>deleter</a:t>
            </a:r>
            <a:r>
              <a:rPr lang="en-US" dirty="0" smtClean="0">
                <a:solidFill>
                  <a:srgbClr val="0070C0"/>
                </a:solidFill>
              </a:rPr>
              <a:t>), forward&lt;A&gt;(</a:t>
            </a:r>
            <a:r>
              <a:rPr lang="en-US" dirty="0" err="1" smtClean="0">
                <a:solidFill>
                  <a:srgbClr val="0070C0"/>
                </a:solidFill>
              </a:rPr>
              <a:t>alloc</a:t>
            </a:r>
            <a:r>
              <a:rPr lang="en-US" dirty="0" smtClean="0">
                <a:solidFill>
                  <a:srgbClr val="0070C0"/>
                </a:solidFill>
              </a:rPr>
              <a:t>));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he-IL" dirty="0" smtClean="0">
              <a:solidFill>
                <a:srgbClr val="0070C0"/>
              </a:solidFill>
            </a:endParaRPr>
          </a:p>
          <a:p>
            <a:pPr algn="l" rtl="0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42</a:t>
            </a:fld>
            <a:endParaRPr lang="he-IL"/>
          </a:p>
        </p:txBody>
      </p:sp>
      <p:sp>
        <p:nvSpPr>
          <p:cNvPr id="5" name="Oval Callout 4"/>
          <p:cNvSpPr/>
          <p:nvPr/>
        </p:nvSpPr>
        <p:spPr>
          <a:xfrm>
            <a:off x="6836955" y="2525486"/>
            <a:ext cx="2772229" cy="1727200"/>
          </a:xfrm>
          <a:prstGeom prst="wedgeEllipseCallout">
            <a:avLst>
              <a:gd name="adj1" fmla="val -57400"/>
              <a:gd name="adj2" fmla="val 7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i="1" dirty="0" err="1" smtClean="0"/>
              <a:t>alloc</a:t>
            </a:r>
            <a:r>
              <a:rPr lang="en-US" i="1" dirty="0" smtClean="0"/>
              <a:t> </a:t>
            </a:r>
            <a:r>
              <a:rPr lang="en-US" dirty="0" smtClean="0"/>
              <a:t>is allocator for the managed object. Need allocator for the control block</a:t>
            </a:r>
            <a:endParaRPr lang="en-US" i="1" dirty="0"/>
          </a:p>
        </p:txBody>
      </p:sp>
      <p:sp>
        <p:nvSpPr>
          <p:cNvPr id="7" name="Oval Callout 6"/>
          <p:cNvSpPr/>
          <p:nvPr/>
        </p:nvSpPr>
        <p:spPr>
          <a:xfrm>
            <a:off x="9609184" y="4387623"/>
            <a:ext cx="2031636" cy="1664833"/>
          </a:xfrm>
          <a:prstGeom prst="wedgeEllipseCallout">
            <a:avLst>
              <a:gd name="adj1" fmla="val -84107"/>
              <a:gd name="adj2" fmla="val 17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i="1" dirty="0" smtClean="0"/>
              <a:t>Actually construct the control block object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09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Custom allocator – In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569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D,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A&gt;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: public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T*   </a:t>
            </a:r>
            <a:r>
              <a:rPr lang="en-US" dirty="0" err="1">
                <a:solidFill>
                  <a:srgbClr val="0070C0"/>
                </a:solidFill>
              </a:rPr>
              <a:t>m_obj_ptr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D     </a:t>
            </a:r>
            <a:r>
              <a:rPr lang="en-US" dirty="0" err="1">
                <a:solidFill>
                  <a:srgbClr val="0070C0"/>
                </a:solidFill>
              </a:rPr>
              <a:t>m_deleter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A     </a:t>
            </a:r>
            <a:r>
              <a:rPr lang="en-US" dirty="0" err="1">
                <a:solidFill>
                  <a:srgbClr val="0070C0"/>
                </a:solidFill>
              </a:rPr>
              <a:t>m_allocator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void destroy() {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A::template </a:t>
            </a:r>
            <a:r>
              <a:rPr lang="en-US" dirty="0" smtClean="0">
                <a:solidFill>
                  <a:srgbClr val="0070C0"/>
                </a:solidFill>
              </a:rPr>
              <a:t>rebind&lt;</a:t>
            </a:r>
            <a:r>
              <a:rPr lang="en-US" dirty="0" err="1" smtClean="0">
                <a:solidFill>
                  <a:srgbClr val="0070C0"/>
                </a:solidFill>
              </a:rPr>
              <a:t>control_block</a:t>
            </a:r>
            <a:r>
              <a:rPr lang="en-US" dirty="0" smtClean="0">
                <a:solidFill>
                  <a:srgbClr val="0070C0"/>
                </a:solidFill>
              </a:rPr>
              <a:t>&gt;::other alloc2(</a:t>
            </a:r>
            <a:r>
              <a:rPr lang="en-US" dirty="0" err="1" smtClean="0">
                <a:solidFill>
                  <a:srgbClr val="0070C0"/>
                </a:solidFill>
              </a:rPr>
              <a:t>m_allocator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alloc2.deallocate(this, 1);</a:t>
            </a:r>
          </a:p>
          <a:p>
            <a:pPr marL="0" indent="0" algn="l" rtl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this-&gt;~</a:t>
            </a:r>
            <a:r>
              <a:rPr lang="en-US" dirty="0" err="1" smtClean="0">
                <a:solidFill>
                  <a:srgbClr val="0070C0"/>
                </a:solidFill>
              </a:rPr>
              <a:t>control_block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}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&gt;(new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{1}, 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default_delete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&gt;{}, </a:t>
            </a:r>
            <a:r>
              <a:rPr lang="en-US" dirty="0" err="1">
                <a:solidFill>
                  <a:srgbClr val="FF0000"/>
                </a:solidFill>
              </a:rPr>
              <a:t>my_allocator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&gt;{}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43</a:t>
            </a:fld>
            <a:endParaRPr lang="he-IL"/>
          </a:p>
        </p:txBody>
      </p:sp>
      <p:sp>
        <p:nvSpPr>
          <p:cNvPr id="5" name="Oval Callout 4"/>
          <p:cNvSpPr/>
          <p:nvPr/>
        </p:nvSpPr>
        <p:spPr>
          <a:xfrm>
            <a:off x="5691503" y="4149866"/>
            <a:ext cx="2900954" cy="1477366"/>
          </a:xfrm>
          <a:prstGeom prst="wedgeEllipseCallout">
            <a:avLst>
              <a:gd name="adj1" fmla="val -130178"/>
              <a:gd name="adj2" fmla="val -44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i="1" dirty="0" smtClean="0"/>
              <a:t>Deallocate the memory allocated by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shared_ptr’s</a:t>
            </a:r>
            <a:r>
              <a:rPr lang="en-US" i="1" dirty="0" smtClean="0"/>
              <a:t> </a:t>
            </a:r>
            <a:r>
              <a:rPr lang="en-US" i="1" dirty="0" err="1" smtClean="0"/>
              <a:t>ctor</a:t>
            </a:r>
            <a:endParaRPr lang="en-US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015842" y="1825624"/>
            <a:ext cx="3507015" cy="1738537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 smtClean="0"/>
              <a:t>Future code examples will use </a:t>
            </a:r>
            <a:r>
              <a:rPr lang="en-US" sz="2400" i="1" dirty="0" smtClean="0"/>
              <a:t>new</a:t>
            </a:r>
            <a:r>
              <a:rPr lang="en-US" sz="2400" dirty="0" smtClean="0"/>
              <a:t> instead of the allocator, as writing it is tedious</a:t>
            </a:r>
            <a:endParaRPr lang="en-US" sz="2400" dirty="0"/>
          </a:p>
        </p:txBody>
      </p:sp>
      <p:sp>
        <p:nvSpPr>
          <p:cNvPr id="7" name="Oval Callout 6"/>
          <p:cNvSpPr/>
          <p:nvPr/>
        </p:nvSpPr>
        <p:spPr>
          <a:xfrm>
            <a:off x="3345543" y="4622629"/>
            <a:ext cx="2258149" cy="1078394"/>
          </a:xfrm>
          <a:prstGeom prst="wedgeEllipseCallout">
            <a:avLst>
              <a:gd name="adj1" fmla="val -59738"/>
              <a:gd name="adj2" fmla="val -31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i="1" dirty="0" smtClean="0"/>
              <a:t>Actually destroy the control block object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7766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EBO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98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An object">
            <a:extLst>
              <a:ext uri="{FF2B5EF4-FFF2-40B4-BE49-F238E27FC236}">
                <a16:creationId xmlns:a16="http://schemas.microsoft.com/office/drawing/2014/main" id="{2E6903CE-4956-4452-832E-EC80069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Storing the allocator and </a:t>
            </a:r>
            <a:r>
              <a:rPr lang="en-US" dirty="0" err="1"/>
              <a:t>deleter</a:t>
            </a:r>
            <a:endParaRPr lang="he-IL" dirty="0"/>
          </a:p>
        </p:txBody>
      </p:sp>
      <p:sp>
        <p:nvSpPr>
          <p:cNvPr id="461" name="An object">
            <a:extLst>
              <a:ext uri="{FF2B5EF4-FFF2-40B4-BE49-F238E27FC236}">
                <a16:creationId xmlns:a16="http://schemas.microsoft.com/office/drawing/2014/main" id="{89D6108D-C9FF-4D21-982D-BEA9551E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9242"/>
          </a:xfrm>
        </p:spPr>
        <p:txBody>
          <a:bodyPr>
            <a:normAutofit fontScale="6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How the allocator and </a:t>
            </a:r>
            <a:r>
              <a:rPr lang="en-US" sz="3600" dirty="0" err="1"/>
              <a:t>deleter</a:t>
            </a:r>
            <a:r>
              <a:rPr lang="en-US" sz="3600" dirty="0"/>
              <a:t> should be stored?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smtClean="0"/>
              <a:t>naïve approach - Stored </a:t>
            </a:r>
            <a:r>
              <a:rPr lang="en-US" sz="3600" dirty="0"/>
              <a:t>as regular data members</a:t>
            </a:r>
          </a:p>
          <a:p>
            <a:pPr algn="l" rtl="0"/>
            <a:endParaRPr lang="en-US" sz="36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The standard mandates that each object will have size of at least 1 - Every object must reside in a different memory address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True even if the object is empty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struct Empty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Empty e;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assert(</a:t>
            </a:r>
            <a:r>
              <a:rPr lang="en-US" dirty="0" err="1">
                <a:solidFill>
                  <a:srgbClr val="0070C0"/>
                </a:solidFill>
              </a:rPr>
              <a:t>sizeof</a:t>
            </a:r>
            <a:r>
              <a:rPr lang="en-US" dirty="0">
                <a:solidFill>
                  <a:srgbClr val="0070C0"/>
                </a:solidFill>
              </a:rPr>
              <a:t>(e) == 1);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70C0"/>
                </a:solidFill>
              </a:rPr>
              <a:t>sizeof</a:t>
            </a:r>
            <a:r>
              <a:rPr lang="en-US" sz="3600" dirty="0">
                <a:solidFill>
                  <a:srgbClr val="0070C0"/>
                </a:solidFill>
              </a:rPr>
              <a:t>(</a:t>
            </a:r>
            <a:r>
              <a:rPr lang="en-US" sz="3600" dirty="0" err="1">
                <a:solidFill>
                  <a:srgbClr val="0070C0"/>
                </a:solidFill>
              </a:rPr>
              <a:t>control_block</a:t>
            </a:r>
            <a:r>
              <a:rPr lang="en-US" sz="3600" dirty="0">
                <a:solidFill>
                  <a:srgbClr val="0070C0"/>
                </a:solidFill>
              </a:rPr>
              <a:t>) = </a:t>
            </a:r>
            <a:r>
              <a:rPr lang="en-US" sz="3600" dirty="0" err="1">
                <a:solidFill>
                  <a:srgbClr val="0070C0"/>
                </a:solidFill>
              </a:rPr>
              <a:t>sizeof</a:t>
            </a:r>
            <a:r>
              <a:rPr lang="en-US" sz="3600" dirty="0">
                <a:solidFill>
                  <a:srgbClr val="0070C0"/>
                </a:solidFill>
              </a:rPr>
              <a:t>(T*) + 2 * </a:t>
            </a:r>
            <a:r>
              <a:rPr lang="en-US" sz="3600" dirty="0" err="1">
                <a:solidFill>
                  <a:srgbClr val="0070C0"/>
                </a:solidFill>
              </a:rPr>
              <a:t>sizeof</a:t>
            </a:r>
            <a:r>
              <a:rPr lang="en-US" sz="3600" dirty="0">
                <a:solidFill>
                  <a:srgbClr val="0070C0"/>
                </a:solidFill>
              </a:rPr>
              <a:t>(</a:t>
            </a:r>
            <a:r>
              <a:rPr lang="en-US" sz="3600" dirty="0" err="1">
                <a:solidFill>
                  <a:srgbClr val="0070C0"/>
                </a:solidFill>
              </a:rPr>
              <a:t>uint</a:t>
            </a:r>
            <a:r>
              <a:rPr lang="en-US" sz="3600" dirty="0">
                <a:solidFill>
                  <a:srgbClr val="0070C0"/>
                </a:solidFill>
              </a:rPr>
              <a:t>) + </a:t>
            </a:r>
            <a:r>
              <a:rPr lang="en-US" sz="3600" dirty="0" err="1">
                <a:solidFill>
                  <a:srgbClr val="0070C0"/>
                </a:solidFill>
              </a:rPr>
              <a:t>sizeof</a:t>
            </a:r>
            <a:r>
              <a:rPr lang="en-US" sz="3600" dirty="0">
                <a:solidFill>
                  <a:srgbClr val="0070C0"/>
                </a:solidFill>
              </a:rPr>
              <a:t>(D) + </a:t>
            </a:r>
            <a:r>
              <a:rPr lang="en-US" sz="3600" dirty="0" err="1">
                <a:solidFill>
                  <a:srgbClr val="0070C0"/>
                </a:solidFill>
              </a:rPr>
              <a:t>sizeof</a:t>
            </a:r>
            <a:r>
              <a:rPr lang="en-US" sz="3600" dirty="0">
                <a:solidFill>
                  <a:srgbClr val="0070C0"/>
                </a:solidFill>
              </a:rPr>
              <a:t>(A); </a:t>
            </a:r>
            <a:r>
              <a:rPr lang="en-US" sz="3500" i="1" dirty="0"/>
              <a:t>// + Padding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19" name="An object">
            <a:extLst>
              <a:ext uri="{FF2B5EF4-FFF2-40B4-BE49-F238E27FC236}">
                <a16:creationId xmlns:a16="http://schemas.microsoft.com/office/drawing/2014/main" id="{188BE3AB-79E1-4685-A9C5-1D3C9E54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3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An object">
            <a:extLst>
              <a:ext uri="{FF2B5EF4-FFF2-40B4-BE49-F238E27FC236}">
                <a16:creationId xmlns:a16="http://schemas.microsoft.com/office/drawing/2014/main" id="{CE5FA065-27F7-4EB3-BC43-1BFC3E3E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Storing the allocator and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62" name="An object">
            <a:extLst>
              <a:ext uri="{FF2B5EF4-FFF2-40B4-BE49-F238E27FC236}">
                <a16:creationId xmlns:a16="http://schemas.microsoft.com/office/drawing/2014/main" id="{638265AF-FE58-46CE-8FB9-6013FF71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5"/>
            <a:ext cx="10515600" cy="4657919"/>
          </a:xfrm>
        </p:spPr>
        <p:txBody>
          <a:bodyPr>
            <a:normAutofit fontScale="6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4100" dirty="0"/>
              <a:t>The default </a:t>
            </a:r>
            <a:r>
              <a:rPr lang="en-US" sz="4100" dirty="0" err="1"/>
              <a:t>deleter</a:t>
            </a:r>
            <a:r>
              <a:rPr lang="en-US" sz="4100" dirty="0"/>
              <a:t> is empty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700" dirty="0" smtClean="0">
                <a:solidFill>
                  <a:srgbClr val="0070C0"/>
                </a:solidFill>
              </a:rPr>
              <a:t>template&lt;</a:t>
            </a:r>
            <a:r>
              <a:rPr lang="en-US" sz="2700" dirty="0" err="1" smtClean="0">
                <a:solidFill>
                  <a:srgbClr val="0070C0"/>
                </a:solidFill>
              </a:rPr>
              <a:t>typename</a:t>
            </a:r>
            <a:r>
              <a:rPr lang="en-US" sz="2700" dirty="0" smtClean="0">
                <a:solidFill>
                  <a:srgbClr val="0070C0"/>
                </a:solidFill>
              </a:rPr>
              <a:t> T&gt;</a:t>
            </a:r>
            <a:endParaRPr lang="en-US" sz="27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700" dirty="0">
                <a:solidFill>
                  <a:srgbClr val="0070C0"/>
                </a:solidFill>
              </a:rPr>
              <a:t>struct </a:t>
            </a:r>
            <a:r>
              <a:rPr lang="en-US" sz="2700" dirty="0" err="1">
                <a:solidFill>
                  <a:srgbClr val="0070C0"/>
                </a:solidFill>
              </a:rPr>
              <a:t>default_deleter</a:t>
            </a:r>
            <a:r>
              <a:rPr lang="en-US" sz="27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700" dirty="0">
                <a:solidFill>
                  <a:srgbClr val="0070C0"/>
                </a:solidFill>
              </a:rPr>
              <a:t>    void operator()(T* </a:t>
            </a:r>
            <a:r>
              <a:rPr lang="en-US" sz="2700" dirty="0" err="1">
                <a:solidFill>
                  <a:srgbClr val="0070C0"/>
                </a:solidFill>
              </a:rPr>
              <a:t>ptr</a:t>
            </a:r>
            <a:r>
              <a:rPr lang="en-US" sz="2700" dirty="0">
                <a:solidFill>
                  <a:srgbClr val="0070C0"/>
                </a:solidFill>
              </a:rPr>
              <a:t>) const {</a:t>
            </a:r>
          </a:p>
          <a:p>
            <a:pPr marL="0" indent="0" algn="l" rtl="0">
              <a:buNone/>
            </a:pPr>
            <a:r>
              <a:rPr lang="en-US" sz="2700" dirty="0">
                <a:solidFill>
                  <a:srgbClr val="0070C0"/>
                </a:solidFill>
              </a:rPr>
              <a:t>        delete </a:t>
            </a:r>
            <a:r>
              <a:rPr lang="en-US" sz="2700" dirty="0" err="1">
                <a:solidFill>
                  <a:srgbClr val="0070C0"/>
                </a:solidFill>
              </a:rPr>
              <a:t>ptr</a:t>
            </a:r>
            <a:r>
              <a:rPr lang="en-US" sz="27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7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27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200" dirty="0"/>
              <a:t>Storing an empty </a:t>
            </a:r>
            <a:r>
              <a:rPr lang="en-US" sz="4200" dirty="0" err="1"/>
              <a:t>deleter</a:t>
            </a:r>
            <a:r>
              <a:rPr lang="en-US" sz="4200" dirty="0"/>
              <a:t> and allocator </a:t>
            </a:r>
            <a:r>
              <a:rPr lang="en-US" sz="4200" dirty="0" smtClean="0"/>
              <a:t>waste </a:t>
            </a:r>
            <a:r>
              <a:rPr lang="en-US" sz="4200" dirty="0"/>
              <a:t>2B for each control </a:t>
            </a:r>
            <a:r>
              <a:rPr lang="en-US" sz="4200" dirty="0" smtClean="0"/>
              <a:t>block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3800" dirty="0" smtClean="0"/>
              <a:t>In practice up to 8B due to padding</a:t>
            </a:r>
            <a:endParaRPr lang="en-US" sz="38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200" dirty="0"/>
              <a:t>For large amount of </a:t>
            </a:r>
            <a:r>
              <a:rPr lang="en-US" sz="4200" i="1" dirty="0"/>
              <a:t>std::</a:t>
            </a:r>
            <a:r>
              <a:rPr lang="en-US" sz="4200" i="1" dirty="0" err="1"/>
              <a:t>shared_ptr</a:t>
            </a:r>
            <a:r>
              <a:rPr lang="en-US" sz="4200" dirty="0"/>
              <a:t>, these wasted bytes can accumulate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200" dirty="0"/>
              <a:t>Can we do better?</a:t>
            </a:r>
            <a:endParaRPr lang="he-IL" sz="4200" dirty="0"/>
          </a:p>
        </p:txBody>
      </p:sp>
      <p:sp>
        <p:nvSpPr>
          <p:cNvPr id="620" name="An object">
            <a:extLst>
              <a:ext uri="{FF2B5EF4-FFF2-40B4-BE49-F238E27FC236}">
                <a16:creationId xmlns:a16="http://schemas.microsoft.com/office/drawing/2014/main" id="{AD1ED851-DBEE-43A1-86EF-881DBB7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7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An object">
            <a:extLst>
              <a:ext uri="{FF2B5EF4-FFF2-40B4-BE49-F238E27FC236}">
                <a16:creationId xmlns:a16="http://schemas.microsoft.com/office/drawing/2014/main" id="{2293E623-8534-4937-89BD-842C62E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Empty Base Optimization</a:t>
            </a:r>
            <a:endParaRPr lang="he-IL" dirty="0"/>
          </a:p>
        </p:txBody>
      </p:sp>
      <p:sp>
        <p:nvSpPr>
          <p:cNvPr id="463" name="An object">
            <a:extLst>
              <a:ext uri="{FF2B5EF4-FFF2-40B4-BE49-F238E27FC236}">
                <a16:creationId xmlns:a16="http://schemas.microsoft.com/office/drawing/2014/main" id="{961014C6-D334-4665-AB9E-305598A5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While the size of empty objects must be at least 1, the same is not required for empty </a:t>
            </a:r>
            <a:r>
              <a:rPr lang="en-US" dirty="0">
                <a:solidFill>
                  <a:srgbClr val="FF0000"/>
                </a:solidFill>
              </a:rPr>
              <a:t>base</a:t>
            </a:r>
            <a:r>
              <a:rPr lang="en-US" dirty="0"/>
              <a:t> classes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struct Empty {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2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struct </a:t>
            </a:r>
            <a:r>
              <a:rPr lang="en-US" sz="2300" dirty="0" err="1">
                <a:solidFill>
                  <a:srgbClr val="0070C0"/>
                </a:solidFill>
              </a:rPr>
              <a:t>MyStruct</a:t>
            </a:r>
            <a:r>
              <a:rPr lang="en-US" sz="2300" dirty="0">
                <a:solidFill>
                  <a:srgbClr val="0070C0"/>
                </a:solidFill>
              </a:rPr>
              <a:t> : Empty {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    int </a:t>
            </a:r>
            <a:r>
              <a:rPr lang="en-US" sz="2300" dirty="0" err="1">
                <a:solidFill>
                  <a:srgbClr val="0070C0"/>
                </a:solidFill>
              </a:rPr>
              <a:t>m_a</a:t>
            </a:r>
            <a:r>
              <a:rPr lang="en-US" sz="23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2300" dirty="0"/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assert(</a:t>
            </a:r>
            <a:r>
              <a:rPr lang="en-US" sz="2300" dirty="0" err="1">
                <a:solidFill>
                  <a:srgbClr val="0070C0"/>
                </a:solidFill>
              </a:rPr>
              <a:t>sizeof</a:t>
            </a:r>
            <a:r>
              <a:rPr lang="en-US" sz="2300" dirty="0">
                <a:solidFill>
                  <a:srgbClr val="0070C0"/>
                </a:solidFill>
              </a:rPr>
              <a:t>(Empty) == 1);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assert(</a:t>
            </a:r>
            <a:r>
              <a:rPr lang="en-US" sz="2300" dirty="0" err="1">
                <a:solidFill>
                  <a:srgbClr val="0070C0"/>
                </a:solidFill>
              </a:rPr>
              <a:t>sizeof</a:t>
            </a:r>
            <a:r>
              <a:rPr lang="en-US" sz="2300" dirty="0">
                <a:solidFill>
                  <a:srgbClr val="0070C0"/>
                </a:solidFill>
              </a:rPr>
              <a:t>(</a:t>
            </a:r>
            <a:r>
              <a:rPr lang="en-US" sz="2300" dirty="0" err="1">
                <a:solidFill>
                  <a:srgbClr val="0070C0"/>
                </a:solidFill>
              </a:rPr>
              <a:t>MyStruct</a:t>
            </a:r>
            <a:r>
              <a:rPr lang="en-US" sz="2300" dirty="0">
                <a:solidFill>
                  <a:srgbClr val="0070C0"/>
                </a:solidFill>
              </a:rPr>
              <a:t>) == 4);     </a:t>
            </a:r>
            <a:r>
              <a:rPr lang="en-US" sz="2300" i="1" dirty="0">
                <a:solidFill>
                  <a:srgbClr val="FF0000"/>
                </a:solidFill>
              </a:rPr>
              <a:t>// And not 8</a:t>
            </a:r>
            <a:r>
              <a:rPr lang="en-US" sz="2300" i="1" dirty="0" smtClean="0">
                <a:solidFill>
                  <a:srgbClr val="FF0000"/>
                </a:solidFill>
              </a:rPr>
              <a:t>! (!=5 due to padding)</a:t>
            </a:r>
            <a:endParaRPr lang="en-US" sz="2300" i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21" name="An object">
            <a:extLst>
              <a:ext uri="{FF2B5EF4-FFF2-40B4-BE49-F238E27FC236}">
                <a16:creationId xmlns:a16="http://schemas.microsoft.com/office/drawing/2014/main" id="{A7B9FDD1-030C-4A17-8C2C-6B38A4B7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1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An object">
            <a:extLst>
              <a:ext uri="{FF2B5EF4-FFF2-40B4-BE49-F238E27FC236}">
                <a16:creationId xmlns:a16="http://schemas.microsoft.com/office/drawing/2014/main" id="{E5A821E1-C6EE-4844-BCDE-30BC2F31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Storing the allocator and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64" name="An object">
            <a:extLst>
              <a:ext uri="{FF2B5EF4-FFF2-40B4-BE49-F238E27FC236}">
                <a16:creationId xmlns:a16="http://schemas.microsoft.com/office/drawing/2014/main" id="{D4D01CE8-403B-44FF-A07F-1776D61E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Use Empty Base Optimization for storing the </a:t>
            </a:r>
            <a:r>
              <a:rPr lang="en-US" dirty="0" err="1"/>
              <a:t>deleter</a:t>
            </a:r>
            <a:r>
              <a:rPr lang="en-US" dirty="0"/>
              <a:t> and allocator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template&lt;</a:t>
            </a:r>
            <a:r>
              <a:rPr lang="en-US" sz="2200" dirty="0" err="1" smtClean="0">
                <a:solidFill>
                  <a:srgbClr val="0070C0"/>
                </a:solidFill>
              </a:rPr>
              <a:t>typename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T, </a:t>
            </a:r>
            <a:r>
              <a:rPr lang="en-US" sz="2200" dirty="0" err="1">
                <a:solidFill>
                  <a:srgbClr val="0070C0"/>
                </a:solidFill>
              </a:rPr>
              <a:t>typename</a:t>
            </a:r>
            <a:r>
              <a:rPr lang="en-US" sz="2200" dirty="0">
                <a:solidFill>
                  <a:srgbClr val="0070C0"/>
                </a:solidFill>
              </a:rPr>
              <a:t> D, </a:t>
            </a:r>
            <a:r>
              <a:rPr lang="en-US" sz="2200" dirty="0" err="1">
                <a:solidFill>
                  <a:srgbClr val="0070C0"/>
                </a:solidFill>
              </a:rPr>
              <a:t>typename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A&gt;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class </a:t>
            </a:r>
            <a:r>
              <a:rPr lang="en-US" sz="2200" dirty="0" err="1">
                <a:solidFill>
                  <a:srgbClr val="0070C0"/>
                </a:solidFill>
              </a:rPr>
              <a:t>control_block</a:t>
            </a:r>
            <a:r>
              <a:rPr lang="en-US" sz="2200" dirty="0">
                <a:solidFill>
                  <a:srgbClr val="0070C0"/>
                </a:solidFill>
              </a:rPr>
              <a:t> : public </a:t>
            </a:r>
            <a:r>
              <a:rPr lang="en-US" sz="2200" dirty="0" err="1">
                <a:solidFill>
                  <a:srgbClr val="0070C0"/>
                </a:solidFill>
              </a:rPr>
              <a:t>control_block_base</a:t>
            </a:r>
            <a:r>
              <a:rPr lang="en-US" sz="2200" dirty="0">
                <a:solidFill>
                  <a:srgbClr val="FF0000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private D, private A </a:t>
            </a:r>
            <a:r>
              <a:rPr lang="en-US" sz="2200" dirty="0">
                <a:solidFill>
                  <a:schemeClr val="accent1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T*   </a:t>
            </a:r>
            <a:r>
              <a:rPr lang="en-US" sz="2200" dirty="0" err="1">
                <a:solidFill>
                  <a:srgbClr val="0070C0"/>
                </a:solidFill>
              </a:rPr>
              <a:t>m_obj_ptr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</a:t>
            </a:r>
            <a:r>
              <a:rPr lang="en-US" sz="2200" dirty="0" err="1">
                <a:solidFill>
                  <a:srgbClr val="0070C0"/>
                </a:solidFill>
              </a:rPr>
              <a:t>uint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m_strong_count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 </a:t>
            </a:r>
            <a:r>
              <a:rPr lang="en-US" sz="2200" dirty="0" err="1">
                <a:solidFill>
                  <a:srgbClr val="0070C0"/>
                </a:solidFill>
              </a:rPr>
              <a:t>uint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m_weak_count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Notice the private inheritance </a:t>
            </a:r>
            <a:r>
              <a:rPr lang="en-US" dirty="0" smtClean="0"/>
              <a:t>- </a:t>
            </a:r>
            <a:r>
              <a:rPr lang="en-US" dirty="0"/>
              <a:t>Users </a:t>
            </a:r>
            <a:r>
              <a:rPr lang="en-US" dirty="0" smtClean="0"/>
              <a:t>shouldn’t </a:t>
            </a:r>
            <a:r>
              <a:rPr lang="en-US" dirty="0"/>
              <a:t>be aware of this  implementation detail 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622" name="An object">
            <a:extLst>
              <a:ext uri="{FF2B5EF4-FFF2-40B4-BE49-F238E27FC236}">
                <a16:creationId xmlns:a16="http://schemas.microsoft.com/office/drawing/2014/main" id="{E10B8DF8-679E-42E1-B3A3-F3106BD8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33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An object">
            <a:extLst>
              <a:ext uri="{FF2B5EF4-FFF2-40B4-BE49-F238E27FC236}">
                <a16:creationId xmlns:a16="http://schemas.microsoft.com/office/drawing/2014/main" id="{932B52F6-B5F5-46C1-87E1-0398823B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Storing the allocator and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65" name="An object">
            <a:extLst>
              <a:ext uri="{FF2B5EF4-FFF2-40B4-BE49-F238E27FC236}">
                <a16:creationId xmlns:a16="http://schemas.microsoft.com/office/drawing/2014/main" id="{8AB5F38C-F3AE-4A5A-98A4-407CB986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the </a:t>
            </a:r>
            <a:r>
              <a:rPr lang="en-US" dirty="0" err="1"/>
              <a:t>deleter</a:t>
            </a:r>
            <a:r>
              <a:rPr lang="en-US" dirty="0"/>
              <a:t> and allocator will be accessed?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D,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: public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, private D, private A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D&amp; </a:t>
            </a:r>
            <a:r>
              <a:rPr lang="en-US" dirty="0" err="1">
                <a:solidFill>
                  <a:schemeClr val="bg1"/>
                </a:solidFill>
              </a:rPr>
              <a:t>get_deleter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        return </a:t>
            </a:r>
            <a:r>
              <a:rPr lang="en-US" dirty="0" err="1">
                <a:solidFill>
                  <a:schemeClr val="bg1"/>
                </a:solidFill>
              </a:rPr>
              <a:t>static_cast</a:t>
            </a:r>
            <a:r>
              <a:rPr lang="en-US" dirty="0">
                <a:solidFill>
                  <a:schemeClr val="bg1"/>
                </a:solidFill>
              </a:rPr>
              <a:t> D&amp; (*this);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marL="0" indent="0" algn="l" rtl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    A&amp; get_ allocator()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        return </a:t>
            </a:r>
            <a:r>
              <a:rPr lang="en-US" dirty="0" err="1">
                <a:solidFill>
                  <a:schemeClr val="bg1"/>
                </a:solidFill>
              </a:rPr>
              <a:t>static_cast</a:t>
            </a:r>
            <a:r>
              <a:rPr lang="en-US" dirty="0">
                <a:solidFill>
                  <a:schemeClr val="bg1"/>
                </a:solidFill>
              </a:rPr>
              <a:t> A&amp; (*this);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23" name="An object">
            <a:extLst>
              <a:ext uri="{FF2B5EF4-FFF2-40B4-BE49-F238E27FC236}">
                <a16:creationId xmlns:a16="http://schemas.microsoft.com/office/drawing/2014/main" id="{99F5273C-3558-42C8-9F7A-6EE213C8E327}"/>
              </a:ext>
            </a:extLst>
          </p:cNvPr>
          <p:cNvSpPr txBox="1"/>
          <p:nvPr/>
        </p:nvSpPr>
        <p:spPr>
          <a:xfrm>
            <a:off x="1090127" y="3192908"/>
            <a:ext cx="588139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>
                <a:solidFill>
                  <a:srgbClr val="FF0000"/>
                </a:solidFill>
              </a:rPr>
              <a:t>D&amp; </a:t>
            </a:r>
            <a:r>
              <a:rPr lang="en-US" sz="2200" dirty="0" err="1">
                <a:solidFill>
                  <a:srgbClr val="FF0000"/>
                </a:solidFill>
              </a:rPr>
              <a:t>get_deleter</a:t>
            </a:r>
            <a:r>
              <a:rPr lang="en-US" sz="2200" dirty="0">
                <a:solidFill>
                  <a:srgbClr val="FF0000"/>
                </a:solidFill>
              </a:rPr>
              <a:t>() {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    return </a:t>
            </a:r>
            <a:r>
              <a:rPr lang="en-US" sz="2200" dirty="0" err="1" smtClean="0">
                <a:solidFill>
                  <a:srgbClr val="FF0000"/>
                </a:solidFill>
              </a:rPr>
              <a:t>static_cast</a:t>
            </a:r>
            <a:r>
              <a:rPr lang="en-US" sz="2200" dirty="0" smtClean="0">
                <a:solidFill>
                  <a:srgbClr val="FF0000"/>
                </a:solidFill>
              </a:rPr>
              <a:t>&lt;D&amp;&gt;(*</a:t>
            </a:r>
            <a:r>
              <a:rPr lang="en-US" sz="2200" dirty="0">
                <a:solidFill>
                  <a:srgbClr val="FF0000"/>
                </a:solidFill>
              </a:rPr>
              <a:t>this);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}</a:t>
            </a:r>
            <a:endParaRPr lang="he-IL" sz="2200" dirty="0"/>
          </a:p>
        </p:txBody>
      </p:sp>
      <p:sp>
        <p:nvSpPr>
          <p:cNvPr id="708" name="An object">
            <a:extLst>
              <a:ext uri="{FF2B5EF4-FFF2-40B4-BE49-F238E27FC236}">
                <a16:creationId xmlns:a16="http://schemas.microsoft.com/office/drawing/2014/main" id="{F2AC1C92-457A-42E2-94FD-06B26906495E}"/>
              </a:ext>
            </a:extLst>
          </p:cNvPr>
          <p:cNvSpPr txBox="1"/>
          <p:nvPr/>
        </p:nvSpPr>
        <p:spPr>
          <a:xfrm>
            <a:off x="1090127" y="4645106"/>
            <a:ext cx="6055568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>
                <a:solidFill>
                  <a:srgbClr val="FF0000"/>
                </a:solidFill>
              </a:rPr>
              <a:t>A&amp; get_ allocator() {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    return </a:t>
            </a:r>
            <a:r>
              <a:rPr lang="en-US" sz="2200" dirty="0" err="1" smtClean="0">
                <a:solidFill>
                  <a:srgbClr val="FF0000"/>
                </a:solidFill>
              </a:rPr>
              <a:t>static_cast</a:t>
            </a:r>
            <a:r>
              <a:rPr lang="en-US" sz="2200" dirty="0" smtClean="0">
                <a:solidFill>
                  <a:srgbClr val="FF0000"/>
                </a:solidFill>
              </a:rPr>
              <a:t>&lt;A&amp;&gt;(*</a:t>
            </a:r>
            <a:r>
              <a:rPr lang="en-US" sz="2200" dirty="0">
                <a:solidFill>
                  <a:srgbClr val="FF0000"/>
                </a:solidFill>
              </a:rPr>
              <a:t>this);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}</a:t>
            </a:r>
            <a:endParaRPr lang="he-IL" sz="2200" dirty="0"/>
          </a:p>
        </p:txBody>
      </p:sp>
      <p:sp>
        <p:nvSpPr>
          <p:cNvPr id="737" name="An object">
            <a:extLst>
              <a:ext uri="{FF2B5EF4-FFF2-40B4-BE49-F238E27FC236}">
                <a16:creationId xmlns:a16="http://schemas.microsoft.com/office/drawing/2014/main" id="{24E3E1D7-1BFA-4509-907A-EDF8A7FB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39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An object">
            <a:extLst>
              <a:ext uri="{FF2B5EF4-FFF2-40B4-BE49-F238E27FC236}">
                <a16:creationId xmlns:a16="http://schemas.microsoft.com/office/drawing/2014/main" id="{1C6D892E-F9BA-4273-B6B4-489E30CB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Shared ownership</a:t>
            </a:r>
            <a:endParaRPr lang="he-IL" dirty="0"/>
          </a:p>
        </p:txBody>
      </p:sp>
      <p:sp>
        <p:nvSpPr>
          <p:cNvPr id="436" name="An object">
            <a:extLst>
              <a:ext uri="{FF2B5EF4-FFF2-40B4-BE49-F238E27FC236}">
                <a16:creationId xmlns:a16="http://schemas.microsoft.com/office/drawing/2014/main" id="{8299A4F8-2947-4B84-9551-354CA7AF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allows multiple instances to point to the same managed object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only a single instance may exist at any point, use </a:t>
            </a:r>
            <a:r>
              <a:rPr lang="en-US" i="1" dirty="0"/>
              <a:t>std::</a:t>
            </a:r>
            <a:r>
              <a:rPr lang="en-US" i="1" dirty="0" err="1"/>
              <a:t>unique_ptr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Prefer using </a:t>
            </a:r>
            <a:r>
              <a:rPr lang="en-US" i="1" dirty="0"/>
              <a:t>std::</a:t>
            </a:r>
            <a:r>
              <a:rPr lang="en-US" i="1" dirty="0" err="1"/>
              <a:t>unique_ptr</a:t>
            </a:r>
            <a:r>
              <a:rPr lang="en-US" i="1" dirty="0"/>
              <a:t> </a:t>
            </a:r>
            <a:r>
              <a:rPr lang="en-US" dirty="0"/>
              <a:t>when possible, as it adds almost no overhead over the usage of raw pointers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Not the case for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!</a:t>
            </a:r>
            <a:endParaRPr lang="he-IL" dirty="0"/>
          </a:p>
        </p:txBody>
      </p:sp>
      <p:sp>
        <p:nvSpPr>
          <p:cNvPr id="594" name="An object">
            <a:extLst>
              <a:ext uri="{FF2B5EF4-FFF2-40B4-BE49-F238E27FC236}">
                <a16:creationId xmlns:a16="http://schemas.microsoft.com/office/drawing/2014/main" id="{E8BA1F7A-A2D4-445D-94B1-03D832D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225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n object">
            <a:extLst>
              <a:ext uri="{FF2B5EF4-FFF2-40B4-BE49-F238E27FC236}">
                <a16:creationId xmlns:a16="http://schemas.microsoft.com/office/drawing/2014/main" id="{BE4FCAEA-CCE7-482D-94AB-F0C038D9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Storing the allocator and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66" name="An object">
            <a:extLst>
              <a:ext uri="{FF2B5EF4-FFF2-40B4-BE49-F238E27FC236}">
                <a16:creationId xmlns:a16="http://schemas.microsoft.com/office/drawing/2014/main" id="{C25BF8B7-88A6-4DD3-804A-7888B88A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What if either the </a:t>
            </a:r>
            <a:r>
              <a:rPr lang="en-US" dirty="0" err="1"/>
              <a:t>deleter</a:t>
            </a:r>
            <a:r>
              <a:rPr lang="en-US" dirty="0"/>
              <a:t> or the allocator are marked as </a:t>
            </a:r>
            <a:r>
              <a:rPr lang="en-US" dirty="0">
                <a:solidFill>
                  <a:schemeClr val="accent1"/>
                </a:solidFill>
              </a:rPr>
              <a:t>final</a:t>
            </a:r>
            <a:r>
              <a:rPr lang="en-US" dirty="0"/>
              <a:t>? In this case </a:t>
            </a:r>
            <a:r>
              <a:rPr lang="en-US" dirty="0" smtClean="0"/>
              <a:t>can’t </a:t>
            </a:r>
            <a:r>
              <a:rPr lang="en-US" dirty="0"/>
              <a:t>inherit from them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We want to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dirty="0"/>
              <a:t> inherit </a:t>
            </a:r>
            <a:r>
              <a:rPr lang="en-US" dirty="0" smtClean="0"/>
              <a:t>- </a:t>
            </a:r>
            <a:r>
              <a:rPr lang="en-US" dirty="0"/>
              <a:t>Only if the type is </a:t>
            </a:r>
            <a:r>
              <a:rPr lang="en-US" dirty="0">
                <a:solidFill>
                  <a:srgbClr val="FF0000"/>
                </a:solidFill>
              </a:rPr>
              <a:t>not final </a:t>
            </a:r>
            <a:r>
              <a:rPr lang="en-US" dirty="0"/>
              <a:t>(And empty)</a:t>
            </a:r>
          </a:p>
        </p:txBody>
      </p:sp>
      <p:sp>
        <p:nvSpPr>
          <p:cNvPr id="624" name="An object">
            <a:extLst>
              <a:ext uri="{FF2B5EF4-FFF2-40B4-BE49-F238E27FC236}">
                <a16:creationId xmlns:a16="http://schemas.microsoft.com/office/drawing/2014/main" id="{29578F4A-FEBF-4187-B6C7-A8BE30E4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An object">
            <a:extLst>
              <a:ext uri="{FF2B5EF4-FFF2-40B4-BE49-F238E27FC236}">
                <a16:creationId xmlns:a16="http://schemas.microsoft.com/office/drawing/2014/main" id="{C280CAFD-BAB6-4316-920E-DF720FA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Storing the allocator and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67" name="An object">
            <a:extLst>
              <a:ext uri="{FF2B5EF4-FFF2-40B4-BE49-F238E27FC236}">
                <a16:creationId xmlns:a16="http://schemas.microsoft.com/office/drawing/2014/main" id="{57327655-62AC-4CA2-B10C-55433001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>
            <a:normAutofit fontScale="47500" lnSpcReduction="20000"/>
          </a:bodyPr>
          <a:lstStyle/>
          <a:p>
            <a:pPr marL="0" indent="0" algn="l" rtl="0">
              <a:buNone/>
            </a:pPr>
            <a:r>
              <a:rPr lang="en-US" sz="3300" dirty="0" smtClean="0">
                <a:solidFill>
                  <a:srgbClr val="0070C0"/>
                </a:solidFill>
              </a:rPr>
              <a:t>template&lt;</a:t>
            </a:r>
            <a:r>
              <a:rPr lang="en-US" sz="3300" dirty="0" err="1" smtClean="0">
                <a:solidFill>
                  <a:srgbClr val="0070C0"/>
                </a:solidFill>
              </a:rPr>
              <a:t>typename</a:t>
            </a:r>
            <a:r>
              <a:rPr lang="en-US" sz="3300" dirty="0" smtClean="0">
                <a:solidFill>
                  <a:srgbClr val="0070C0"/>
                </a:solidFill>
              </a:rPr>
              <a:t> </a:t>
            </a:r>
            <a:r>
              <a:rPr lang="en-US" sz="3300" dirty="0">
                <a:solidFill>
                  <a:srgbClr val="0070C0"/>
                </a:solidFill>
              </a:rPr>
              <a:t>T, bool </a:t>
            </a:r>
            <a:r>
              <a:rPr lang="en-US" sz="3300" dirty="0" err="1">
                <a:solidFill>
                  <a:srgbClr val="0070C0"/>
                </a:solidFill>
              </a:rPr>
              <a:t>use_ebo</a:t>
            </a:r>
            <a:r>
              <a:rPr lang="en-US" sz="3300" dirty="0">
                <a:solidFill>
                  <a:srgbClr val="0070C0"/>
                </a:solidFill>
              </a:rPr>
              <a:t> = ! std::</a:t>
            </a:r>
            <a:r>
              <a:rPr lang="en-US" sz="3300" dirty="0" err="1" smtClean="0">
                <a:solidFill>
                  <a:srgbClr val="0070C0"/>
                </a:solidFill>
              </a:rPr>
              <a:t>is_final_v</a:t>
            </a:r>
            <a:r>
              <a:rPr lang="en-US" sz="3300" dirty="0" smtClean="0">
                <a:solidFill>
                  <a:srgbClr val="0070C0"/>
                </a:solidFill>
              </a:rPr>
              <a:t>&lt;T&gt; </a:t>
            </a:r>
            <a:r>
              <a:rPr lang="en-US" sz="3300" dirty="0">
                <a:solidFill>
                  <a:srgbClr val="0070C0"/>
                </a:solidFill>
              </a:rPr>
              <a:t>&amp;&amp; std::</a:t>
            </a:r>
            <a:r>
              <a:rPr lang="en-US" sz="3300" dirty="0" err="1" smtClean="0">
                <a:solidFill>
                  <a:srgbClr val="0070C0"/>
                </a:solidFill>
              </a:rPr>
              <a:t>is_empty_v</a:t>
            </a:r>
            <a:r>
              <a:rPr lang="en-US" sz="3300" dirty="0" smtClean="0">
                <a:solidFill>
                  <a:srgbClr val="0070C0"/>
                </a:solidFill>
              </a:rPr>
              <a:t>&lt;T&gt;&gt;</a:t>
            </a:r>
            <a:endParaRPr lang="en-US" sz="3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class </a:t>
            </a:r>
            <a:r>
              <a:rPr lang="en-US" sz="3300" dirty="0" err="1">
                <a:solidFill>
                  <a:srgbClr val="0070C0"/>
                </a:solidFill>
              </a:rPr>
              <a:t>ebo_helper</a:t>
            </a:r>
            <a:r>
              <a:rPr lang="en-US" sz="33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3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300" dirty="0" smtClean="0">
                <a:solidFill>
                  <a:srgbClr val="0070C0"/>
                </a:solidFill>
              </a:rPr>
              <a:t>template&lt;</a:t>
            </a:r>
            <a:r>
              <a:rPr lang="en-US" sz="3300" dirty="0" err="1" smtClean="0">
                <a:solidFill>
                  <a:srgbClr val="0070C0"/>
                </a:solidFill>
              </a:rPr>
              <a:t>typename</a:t>
            </a:r>
            <a:r>
              <a:rPr lang="en-US" sz="3300" dirty="0" smtClean="0">
                <a:solidFill>
                  <a:srgbClr val="0070C0"/>
                </a:solidFill>
              </a:rPr>
              <a:t> T&gt;</a:t>
            </a:r>
            <a:endParaRPr lang="en-US" sz="3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class </a:t>
            </a:r>
            <a:r>
              <a:rPr lang="en-US" sz="3300" dirty="0" err="1" smtClean="0">
                <a:solidFill>
                  <a:srgbClr val="0070C0"/>
                </a:solidFill>
              </a:rPr>
              <a:t>ebo_helper</a:t>
            </a:r>
            <a:r>
              <a:rPr lang="en-US" sz="3300" dirty="0" smtClean="0">
                <a:solidFill>
                  <a:srgbClr val="0070C0"/>
                </a:solidFill>
              </a:rPr>
              <a:t>&lt;T</a:t>
            </a:r>
            <a:r>
              <a:rPr lang="en-US" sz="3300" dirty="0">
                <a:solidFill>
                  <a:srgbClr val="0070C0"/>
                </a:solidFill>
              </a:rPr>
              <a:t>, </a:t>
            </a:r>
            <a:r>
              <a:rPr lang="en-US" sz="3300" dirty="0" smtClean="0">
                <a:solidFill>
                  <a:srgbClr val="0070C0"/>
                </a:solidFill>
              </a:rPr>
              <a:t>true&gt; </a:t>
            </a:r>
            <a:r>
              <a:rPr lang="en-US" sz="3300" dirty="0">
                <a:solidFill>
                  <a:srgbClr val="0070C0"/>
                </a:solidFill>
              </a:rPr>
              <a:t>: private T {</a:t>
            </a: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    T&amp; get() { return </a:t>
            </a:r>
            <a:r>
              <a:rPr lang="en-US" sz="3300" dirty="0" err="1" smtClean="0">
                <a:solidFill>
                  <a:srgbClr val="0070C0"/>
                </a:solidFill>
              </a:rPr>
              <a:t>static_cast</a:t>
            </a:r>
            <a:r>
              <a:rPr lang="en-US" sz="3300" dirty="0" smtClean="0">
                <a:solidFill>
                  <a:srgbClr val="0070C0"/>
                </a:solidFill>
              </a:rPr>
              <a:t>&lt;T&amp;&gt;(*</a:t>
            </a:r>
            <a:r>
              <a:rPr lang="en-US" sz="3300" dirty="0">
                <a:solidFill>
                  <a:srgbClr val="0070C0"/>
                </a:solidFill>
              </a:rPr>
              <a:t>this); }</a:t>
            </a: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3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300" dirty="0" smtClean="0">
                <a:solidFill>
                  <a:srgbClr val="0070C0"/>
                </a:solidFill>
              </a:rPr>
              <a:t>template&lt;</a:t>
            </a:r>
            <a:r>
              <a:rPr lang="en-US" sz="3300" dirty="0" err="1" smtClean="0">
                <a:solidFill>
                  <a:srgbClr val="0070C0"/>
                </a:solidFill>
              </a:rPr>
              <a:t>typename</a:t>
            </a:r>
            <a:r>
              <a:rPr lang="en-US" sz="3300" dirty="0" smtClean="0">
                <a:solidFill>
                  <a:srgbClr val="0070C0"/>
                </a:solidFill>
              </a:rPr>
              <a:t> T&gt;</a:t>
            </a:r>
            <a:endParaRPr lang="en-US" sz="3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class </a:t>
            </a:r>
            <a:r>
              <a:rPr lang="en-US" sz="3300" dirty="0" err="1" smtClean="0">
                <a:solidFill>
                  <a:srgbClr val="0070C0"/>
                </a:solidFill>
              </a:rPr>
              <a:t>ebo_helper</a:t>
            </a:r>
            <a:r>
              <a:rPr lang="en-US" sz="3300" dirty="0" smtClean="0">
                <a:solidFill>
                  <a:srgbClr val="0070C0"/>
                </a:solidFill>
              </a:rPr>
              <a:t>&lt;T</a:t>
            </a:r>
            <a:r>
              <a:rPr lang="en-US" sz="3300" dirty="0">
                <a:solidFill>
                  <a:srgbClr val="0070C0"/>
                </a:solidFill>
              </a:rPr>
              <a:t>, </a:t>
            </a:r>
            <a:r>
              <a:rPr lang="en-US" sz="3300" dirty="0" smtClean="0">
                <a:solidFill>
                  <a:srgbClr val="0070C0"/>
                </a:solidFill>
              </a:rPr>
              <a:t>false&gt; </a:t>
            </a:r>
            <a:r>
              <a:rPr lang="en-US" sz="3300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private:</a:t>
            </a: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    T </a:t>
            </a:r>
            <a:r>
              <a:rPr lang="en-US" sz="3300" dirty="0" err="1">
                <a:solidFill>
                  <a:srgbClr val="0070C0"/>
                </a:solidFill>
              </a:rPr>
              <a:t>m_t</a:t>
            </a:r>
            <a:r>
              <a:rPr lang="en-US" sz="33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3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public:</a:t>
            </a: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    T&amp; get() { return </a:t>
            </a:r>
            <a:r>
              <a:rPr lang="en-US" sz="3300" dirty="0" err="1">
                <a:solidFill>
                  <a:srgbClr val="0070C0"/>
                </a:solidFill>
              </a:rPr>
              <a:t>m_t</a:t>
            </a:r>
            <a:r>
              <a:rPr lang="en-US" sz="3300" dirty="0">
                <a:solidFill>
                  <a:srgbClr val="0070C0"/>
                </a:solidFill>
              </a:rPr>
              <a:t>; }</a:t>
            </a:r>
          </a:p>
          <a:p>
            <a:pPr marL="0" indent="0" algn="l" rtl="0">
              <a:buNone/>
            </a:pPr>
            <a:r>
              <a:rPr lang="en-US" sz="3300" dirty="0">
                <a:solidFill>
                  <a:srgbClr val="0070C0"/>
                </a:solidFill>
              </a:rPr>
              <a:t>};</a:t>
            </a:r>
            <a:endParaRPr lang="he-IL" sz="3300" dirty="0">
              <a:solidFill>
                <a:srgbClr val="0070C0"/>
              </a:solidFill>
            </a:endParaRPr>
          </a:p>
          <a:p>
            <a:pPr algn="l" rtl="0"/>
            <a:endParaRPr lang="he-IL" dirty="0"/>
          </a:p>
        </p:txBody>
      </p:sp>
      <p:sp>
        <p:nvSpPr>
          <p:cNvPr id="625" name="An object">
            <a:extLst>
              <a:ext uri="{FF2B5EF4-FFF2-40B4-BE49-F238E27FC236}">
                <a16:creationId xmlns:a16="http://schemas.microsoft.com/office/drawing/2014/main" id="{FB8C8E81-1F24-47CE-9A76-65DE755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An object">
            <a:extLst>
              <a:ext uri="{FF2B5EF4-FFF2-40B4-BE49-F238E27FC236}">
                <a16:creationId xmlns:a16="http://schemas.microsoft.com/office/drawing/2014/main" id="{30CE7809-F049-41EB-B5F0-0F56E197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Storing the allocator and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68" name="An object">
            <a:extLst>
              <a:ext uri="{FF2B5EF4-FFF2-40B4-BE49-F238E27FC236}">
                <a16:creationId xmlns:a16="http://schemas.microsoft.com/office/drawing/2014/main" id="{3A9C2D3B-93CA-418E-9562-80ADBEE4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i="1" dirty="0" err="1"/>
              <a:t>ebo_helper</a:t>
            </a:r>
            <a:r>
              <a:rPr lang="en-US" dirty="0"/>
              <a:t>: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D,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: public </a:t>
            </a:r>
            <a:r>
              <a:rPr lang="en-US" dirty="0" err="1" smtClean="0">
                <a:solidFill>
                  <a:srgbClr val="0070C0"/>
                </a:solidFill>
              </a:rPr>
              <a:t>control_block_base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</a:t>
            </a:r>
            <a:r>
              <a:rPr lang="en-US" dirty="0" err="1" smtClean="0">
                <a:solidFill>
                  <a:schemeClr val="bg1"/>
                </a:solidFill>
              </a:rPr>
              <a:t>ebo_helper</a:t>
            </a:r>
            <a:r>
              <a:rPr lang="en-US" dirty="0" smtClean="0">
                <a:solidFill>
                  <a:schemeClr val="bg1"/>
                </a:solidFill>
              </a:rPr>
              <a:t>&lt;D&gt;, </a:t>
            </a:r>
            <a:r>
              <a:rPr lang="en-US" dirty="0">
                <a:solidFill>
                  <a:schemeClr val="bg1"/>
                </a:solidFill>
              </a:rPr>
              <a:t>private </a:t>
            </a:r>
            <a:r>
              <a:rPr lang="en-US" dirty="0" err="1" smtClean="0">
                <a:solidFill>
                  <a:schemeClr val="bg1"/>
                </a:solidFill>
              </a:rPr>
              <a:t>ebo_helper</a:t>
            </a:r>
            <a:r>
              <a:rPr lang="en-US" dirty="0" smtClean="0">
                <a:solidFill>
                  <a:schemeClr val="bg1"/>
                </a:solidFill>
              </a:rPr>
              <a:t>&lt;A&gt; 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D&amp; </a:t>
            </a:r>
            <a:r>
              <a:rPr lang="en-US" dirty="0" err="1">
                <a:solidFill>
                  <a:srgbClr val="0070C0"/>
                </a:solidFill>
              </a:rPr>
              <a:t>get_deleter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static_cast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ebo_helper</a:t>
            </a:r>
            <a:r>
              <a:rPr lang="en-US" dirty="0" smtClean="0">
                <a:solidFill>
                  <a:schemeClr val="bg1"/>
                </a:solidFill>
              </a:rPr>
              <a:t>&lt;D&gt;&amp;&gt;(*</a:t>
            </a:r>
            <a:r>
              <a:rPr lang="en-US" dirty="0">
                <a:solidFill>
                  <a:schemeClr val="bg1"/>
                </a:solidFill>
              </a:rPr>
              <a:t>this).get();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A&amp; </a:t>
            </a:r>
            <a:r>
              <a:rPr lang="en-US" dirty="0" err="1">
                <a:solidFill>
                  <a:srgbClr val="0070C0"/>
                </a:solidFill>
              </a:rPr>
              <a:t>get_allocator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static_cast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ebo_helper</a:t>
            </a:r>
            <a:r>
              <a:rPr lang="en-US" dirty="0" smtClean="0">
                <a:solidFill>
                  <a:schemeClr val="bg1"/>
                </a:solidFill>
              </a:rPr>
              <a:t>&lt;A&gt;&amp;&gt;(*</a:t>
            </a:r>
            <a:r>
              <a:rPr lang="en-US" dirty="0">
                <a:solidFill>
                  <a:schemeClr val="bg1"/>
                </a:solidFill>
              </a:rPr>
              <a:t>this).get();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he-IL" dirty="0"/>
          </a:p>
        </p:txBody>
      </p:sp>
      <p:sp>
        <p:nvSpPr>
          <p:cNvPr id="626" name="An object">
            <a:extLst>
              <a:ext uri="{FF2B5EF4-FFF2-40B4-BE49-F238E27FC236}">
                <a16:creationId xmlns:a16="http://schemas.microsoft.com/office/drawing/2014/main" id="{AC7F04AD-EF32-477F-9B2A-285B52D14478}"/>
              </a:ext>
            </a:extLst>
          </p:cNvPr>
          <p:cNvSpPr txBox="1"/>
          <p:nvPr/>
        </p:nvSpPr>
        <p:spPr>
          <a:xfrm>
            <a:off x="5679442" y="2772222"/>
            <a:ext cx="52736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solidFill>
                  <a:srgbClr val="FF0000"/>
                </a:solidFill>
              </a:rPr>
              <a:t>, private </a:t>
            </a:r>
            <a:r>
              <a:rPr lang="en-US" sz="2000" dirty="0" err="1" smtClean="0">
                <a:solidFill>
                  <a:srgbClr val="FF0000"/>
                </a:solidFill>
              </a:rPr>
              <a:t>ebo_helper</a:t>
            </a:r>
            <a:r>
              <a:rPr lang="en-US" sz="2000" dirty="0" smtClean="0">
                <a:solidFill>
                  <a:srgbClr val="FF0000"/>
                </a:solidFill>
              </a:rPr>
              <a:t>&lt;D&gt;, </a:t>
            </a:r>
            <a:r>
              <a:rPr lang="en-US" sz="2000" dirty="0">
                <a:solidFill>
                  <a:srgbClr val="FF0000"/>
                </a:solidFill>
              </a:rPr>
              <a:t>private </a:t>
            </a:r>
            <a:r>
              <a:rPr lang="en-US" sz="2000" dirty="0" err="1" smtClean="0">
                <a:solidFill>
                  <a:srgbClr val="FF0000"/>
                </a:solidFill>
              </a:rPr>
              <a:t>ebo_helper</a:t>
            </a:r>
            <a:r>
              <a:rPr lang="en-US" sz="2000" dirty="0" smtClean="0">
                <a:solidFill>
                  <a:srgbClr val="FF0000"/>
                </a:solidFill>
              </a:rPr>
              <a:t>&lt;A&gt;</a:t>
            </a:r>
            <a:endParaRPr lang="he-IL" sz="2000" dirty="0"/>
          </a:p>
        </p:txBody>
      </p:sp>
      <p:sp>
        <p:nvSpPr>
          <p:cNvPr id="709" name="An object">
            <a:extLst>
              <a:ext uri="{FF2B5EF4-FFF2-40B4-BE49-F238E27FC236}">
                <a16:creationId xmlns:a16="http://schemas.microsoft.com/office/drawing/2014/main" id="{6FDF1DF9-91D7-47E0-85B6-888A7ACC0A2A}"/>
              </a:ext>
            </a:extLst>
          </p:cNvPr>
          <p:cNvSpPr txBox="1"/>
          <p:nvPr/>
        </p:nvSpPr>
        <p:spPr>
          <a:xfrm>
            <a:off x="582470" y="3456992"/>
            <a:ext cx="600067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static_cast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ebo_helper</a:t>
            </a:r>
            <a:r>
              <a:rPr lang="en-US" sz="2000" dirty="0" smtClean="0">
                <a:solidFill>
                  <a:srgbClr val="FF0000"/>
                </a:solidFill>
              </a:rPr>
              <a:t>&lt;D&gt;&amp;&gt;(*</a:t>
            </a:r>
            <a:r>
              <a:rPr lang="en-US" sz="2000" dirty="0">
                <a:solidFill>
                  <a:srgbClr val="FF0000"/>
                </a:solidFill>
              </a:rPr>
              <a:t>this).get();</a:t>
            </a:r>
            <a:endParaRPr lang="he-IL" sz="2000" dirty="0"/>
          </a:p>
        </p:txBody>
      </p:sp>
      <p:sp>
        <p:nvSpPr>
          <p:cNvPr id="738" name="An object">
            <a:extLst>
              <a:ext uri="{FF2B5EF4-FFF2-40B4-BE49-F238E27FC236}">
                <a16:creationId xmlns:a16="http://schemas.microsoft.com/office/drawing/2014/main" id="{3C28D9BC-7529-4E4C-8D07-F850E0C96D0F}"/>
              </a:ext>
            </a:extLst>
          </p:cNvPr>
          <p:cNvSpPr txBox="1"/>
          <p:nvPr/>
        </p:nvSpPr>
        <p:spPr>
          <a:xfrm>
            <a:off x="811761" y="4817293"/>
            <a:ext cx="600067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static_cast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ebo_helper</a:t>
            </a:r>
            <a:r>
              <a:rPr lang="en-US" sz="2000" dirty="0" smtClean="0">
                <a:solidFill>
                  <a:srgbClr val="FF0000"/>
                </a:solidFill>
              </a:rPr>
              <a:t>&lt;A&gt;&amp;&gt;(*</a:t>
            </a:r>
            <a:r>
              <a:rPr lang="en-US" sz="2000" dirty="0">
                <a:solidFill>
                  <a:srgbClr val="FF0000"/>
                </a:solidFill>
              </a:rPr>
              <a:t>this).get();    </a:t>
            </a:r>
            <a:endParaRPr lang="he-IL" sz="2000" dirty="0"/>
          </a:p>
        </p:txBody>
      </p:sp>
      <p:sp>
        <p:nvSpPr>
          <p:cNvPr id="755" name="An object">
            <a:extLst>
              <a:ext uri="{FF2B5EF4-FFF2-40B4-BE49-F238E27FC236}">
                <a16:creationId xmlns:a16="http://schemas.microsoft.com/office/drawing/2014/main" id="{CE75CDC9-C36B-4D00-8A34-105221BD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450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An object">
            <a:extLst>
              <a:ext uri="{FF2B5EF4-FFF2-40B4-BE49-F238E27FC236}">
                <a16:creationId xmlns:a16="http://schemas.microsoft.com/office/drawing/2014/main" id="{98E6EFC9-AD30-4B76-911B-D5BB2CE1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Storing the allocator and </a:t>
            </a:r>
            <a:r>
              <a:rPr lang="en-US" dirty="0" err="1"/>
              <a:t>deleter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69" name="An object">
            <a:extLst>
              <a:ext uri="{FF2B5EF4-FFF2-40B4-BE49-F238E27FC236}">
                <a16:creationId xmlns:a16="http://schemas.microsoft.com/office/drawing/2014/main" id="{FD0FEF16-0979-4DA2-B02A-030F79C8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issue </a:t>
            </a:r>
            <a:r>
              <a:rPr lang="en-US" dirty="0" smtClean="0"/>
              <a:t>will </a:t>
            </a:r>
            <a:r>
              <a:rPr lang="en-US" dirty="0"/>
              <a:t>arise if the </a:t>
            </a:r>
            <a:r>
              <a:rPr lang="en-US" dirty="0" err="1"/>
              <a:t>deleter</a:t>
            </a:r>
            <a:r>
              <a:rPr lang="en-US" dirty="0"/>
              <a:t> and allocator are of the same type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 err="1">
                <a:solidFill>
                  <a:srgbClr val="0070C0"/>
                </a:solidFill>
              </a:rPr>
              <a:t>control_block</a:t>
            </a:r>
            <a:r>
              <a:rPr lang="en-US" sz="2000" dirty="0">
                <a:solidFill>
                  <a:srgbClr val="0070C0"/>
                </a:solidFill>
              </a:rPr>
              <a:t> : public </a:t>
            </a:r>
            <a:r>
              <a:rPr lang="en-US" sz="2000" dirty="0" err="1">
                <a:solidFill>
                  <a:srgbClr val="0070C0"/>
                </a:solidFill>
              </a:rPr>
              <a:t>control_block_base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private </a:t>
            </a:r>
            <a:r>
              <a:rPr lang="en-US" sz="2000" u="sng" dirty="0" err="1" smtClean="0">
                <a:solidFill>
                  <a:srgbClr val="0070C0"/>
                </a:solidFill>
              </a:rPr>
              <a:t>ebo_helper</a:t>
            </a:r>
            <a:r>
              <a:rPr lang="en-US" sz="2000" u="sng" dirty="0" smtClean="0">
                <a:solidFill>
                  <a:srgbClr val="0070C0"/>
                </a:solidFill>
              </a:rPr>
              <a:t>&lt;D&gt;, </a:t>
            </a:r>
            <a:r>
              <a:rPr lang="en-US" sz="2000" u="sng" dirty="0">
                <a:solidFill>
                  <a:srgbClr val="0070C0"/>
                </a:solidFill>
              </a:rPr>
              <a:t>private </a:t>
            </a:r>
            <a:r>
              <a:rPr lang="en-US" sz="2000" u="sng" dirty="0" err="1" smtClean="0">
                <a:solidFill>
                  <a:srgbClr val="0070C0"/>
                </a:solidFill>
              </a:rPr>
              <a:t>ebo_helper</a:t>
            </a:r>
            <a:r>
              <a:rPr lang="en-US" sz="2000" u="sng" dirty="0" smtClean="0">
                <a:solidFill>
                  <a:srgbClr val="0070C0"/>
                </a:solidFill>
              </a:rPr>
              <a:t>&lt;A&gt;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sz="20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Make </a:t>
            </a:r>
            <a:r>
              <a:rPr lang="en-US" i="1" dirty="0" err="1"/>
              <a:t>ebo_helper</a:t>
            </a:r>
            <a:r>
              <a:rPr lang="en-US" dirty="0"/>
              <a:t> templated on a </a:t>
            </a:r>
            <a:r>
              <a:rPr lang="en-US" dirty="0" smtClean="0"/>
              <a:t>dummy </a:t>
            </a:r>
            <a:r>
              <a:rPr lang="en-US" dirty="0"/>
              <a:t>type, and use different types for the </a:t>
            </a:r>
            <a:r>
              <a:rPr lang="en-US" dirty="0" err="1"/>
              <a:t>deleter</a:t>
            </a:r>
            <a:r>
              <a:rPr lang="en-US" dirty="0"/>
              <a:t> and allocator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template&lt;</a:t>
            </a:r>
            <a:r>
              <a:rPr lang="en-US" sz="2000" dirty="0" err="1" smtClean="0">
                <a:solidFill>
                  <a:srgbClr val="FF0000"/>
                </a:solidFill>
              </a:rPr>
              <a:t>size_t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Idx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typename</a:t>
            </a:r>
            <a:r>
              <a:rPr lang="en-US" sz="2000" dirty="0">
                <a:solidFill>
                  <a:srgbClr val="0070C0"/>
                </a:solidFill>
              </a:rPr>
              <a:t> T, bool </a:t>
            </a:r>
            <a:r>
              <a:rPr lang="en-US" sz="2000" dirty="0" err="1">
                <a:solidFill>
                  <a:srgbClr val="0070C0"/>
                </a:solidFill>
              </a:rPr>
              <a:t>use_ebo</a:t>
            </a:r>
            <a:r>
              <a:rPr lang="en-US" sz="2000" dirty="0">
                <a:solidFill>
                  <a:srgbClr val="0070C0"/>
                </a:solidFill>
              </a:rPr>
              <a:t> = ! std::</a:t>
            </a:r>
            <a:r>
              <a:rPr lang="en-US" sz="2000" dirty="0" err="1" smtClean="0">
                <a:solidFill>
                  <a:srgbClr val="0070C0"/>
                </a:solidFill>
              </a:rPr>
              <a:t>is_final_v</a:t>
            </a:r>
            <a:r>
              <a:rPr lang="en-US" sz="2000" dirty="0" smtClean="0">
                <a:solidFill>
                  <a:srgbClr val="0070C0"/>
                </a:solidFill>
              </a:rPr>
              <a:t>&lt;T&gt; </a:t>
            </a:r>
            <a:r>
              <a:rPr lang="en-US" sz="2000" dirty="0">
                <a:solidFill>
                  <a:srgbClr val="0070C0"/>
                </a:solidFill>
              </a:rPr>
              <a:t>&amp;&amp; std::</a:t>
            </a:r>
            <a:r>
              <a:rPr lang="en-US" sz="2000" dirty="0" err="1" smtClean="0">
                <a:solidFill>
                  <a:srgbClr val="0070C0"/>
                </a:solidFill>
              </a:rPr>
              <a:t>is_empty_v</a:t>
            </a:r>
            <a:r>
              <a:rPr lang="en-US" sz="2000" dirty="0" smtClean="0">
                <a:solidFill>
                  <a:srgbClr val="0070C0"/>
                </a:solidFill>
              </a:rPr>
              <a:t>&lt;T&gt;&gt;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 err="1">
                <a:solidFill>
                  <a:srgbClr val="0070C0"/>
                </a:solidFill>
              </a:rPr>
              <a:t>ebo_helper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 err="1">
                <a:solidFill>
                  <a:srgbClr val="0070C0"/>
                </a:solidFill>
              </a:rPr>
              <a:t>control_block</a:t>
            </a:r>
            <a:r>
              <a:rPr lang="en-US" sz="2000" dirty="0">
                <a:solidFill>
                  <a:srgbClr val="0070C0"/>
                </a:solidFill>
              </a:rPr>
              <a:t> : public </a:t>
            </a:r>
            <a:r>
              <a:rPr lang="en-US" sz="2000" dirty="0" err="1">
                <a:solidFill>
                  <a:srgbClr val="0070C0"/>
                </a:solidFill>
              </a:rPr>
              <a:t>control_block_base</a:t>
            </a:r>
            <a:r>
              <a:rPr lang="en-US" sz="2000" dirty="0">
                <a:solidFill>
                  <a:srgbClr val="0070C0"/>
                </a:solidFill>
              </a:rPr>
              <a:t>, private </a:t>
            </a:r>
            <a:r>
              <a:rPr lang="en-US" sz="2000" dirty="0" err="1" smtClean="0">
                <a:solidFill>
                  <a:srgbClr val="0070C0"/>
                </a:solidFill>
              </a:rPr>
              <a:t>ebo_helper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D&gt;, </a:t>
            </a:r>
            <a:r>
              <a:rPr lang="en-US" sz="2000" dirty="0">
                <a:solidFill>
                  <a:srgbClr val="0070C0"/>
                </a:solidFill>
              </a:rPr>
              <a:t>private </a:t>
            </a:r>
            <a:r>
              <a:rPr lang="en-US" sz="2000" dirty="0" err="1" smtClean="0">
                <a:solidFill>
                  <a:srgbClr val="0070C0"/>
                </a:solidFill>
              </a:rPr>
              <a:t>ebo_helper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A&gt;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endParaRPr lang="en-US" dirty="0"/>
          </a:p>
        </p:txBody>
      </p:sp>
      <p:sp>
        <p:nvSpPr>
          <p:cNvPr id="627" name="An object">
            <a:extLst>
              <a:ext uri="{FF2B5EF4-FFF2-40B4-BE49-F238E27FC236}">
                <a16:creationId xmlns:a16="http://schemas.microsoft.com/office/drawing/2014/main" id="{3F837E8C-969C-446F-971E-23F59FD0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53</a:t>
            </a:fld>
            <a:endParaRPr lang="he-IL"/>
          </a:p>
        </p:txBody>
      </p:sp>
      <p:sp>
        <p:nvSpPr>
          <p:cNvPr id="5" name="Oval Callout 6"/>
          <p:cNvSpPr/>
          <p:nvPr/>
        </p:nvSpPr>
        <p:spPr>
          <a:xfrm>
            <a:off x="10475989" y="2634554"/>
            <a:ext cx="1529810" cy="986829"/>
          </a:xfrm>
          <a:prstGeom prst="wedgeEllipseCallout">
            <a:avLst>
              <a:gd name="adj1" fmla="val -58048"/>
              <a:gd name="adj2" fmla="val -36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500" dirty="0" smtClean="0"/>
              <a:t>Derive twice from same type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5815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An object">
            <a:extLst>
              <a:ext uri="{FF2B5EF4-FFF2-40B4-BE49-F238E27FC236}">
                <a16:creationId xmlns:a16="http://schemas.microsoft.com/office/drawing/2014/main" id="{F4C538C9-B881-4500-8830-10B75D41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Empty Base Optimization in C++20</a:t>
            </a:r>
            <a:endParaRPr lang="he-IL" dirty="0"/>
          </a:p>
        </p:txBody>
      </p:sp>
      <p:sp>
        <p:nvSpPr>
          <p:cNvPr id="470" name="An object">
            <a:extLst>
              <a:ext uri="{FF2B5EF4-FFF2-40B4-BE49-F238E27FC236}">
                <a16:creationId xmlns:a16="http://schemas.microsoft.com/office/drawing/2014/main" id="{F55B90B3-4A95-4CE0-9A4E-E4343519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442"/>
          </a:xfrm>
        </p:spPr>
        <p:txBody>
          <a:bodyPr>
            <a:normAutofit fontScale="5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800" dirty="0"/>
              <a:t>C++20 introduces the [[</a:t>
            </a:r>
            <a:r>
              <a:rPr lang="en-US" sz="3800" dirty="0" err="1"/>
              <a:t>no_unique_address</a:t>
            </a:r>
            <a:r>
              <a:rPr lang="en-US" sz="3800" dirty="0"/>
              <a:t>]] attribute for data members, which effectively does the same thing as EBO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D,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: public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[[</a:t>
            </a:r>
            <a:r>
              <a:rPr lang="en-US" dirty="0" err="1">
                <a:solidFill>
                  <a:schemeClr val="bg1"/>
                </a:solidFill>
              </a:rPr>
              <a:t>no_unique_address</a:t>
            </a:r>
            <a:r>
              <a:rPr lang="en-US" dirty="0">
                <a:solidFill>
                  <a:schemeClr val="bg1"/>
                </a:solidFill>
              </a:rPr>
              <a:t>]] D </a:t>
            </a:r>
            <a:r>
              <a:rPr lang="en-US" dirty="0" err="1">
                <a:solidFill>
                  <a:schemeClr val="bg1"/>
                </a:solidFill>
              </a:rPr>
              <a:t>m_deleter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[[</a:t>
            </a:r>
            <a:r>
              <a:rPr lang="en-US" dirty="0" err="1">
                <a:solidFill>
                  <a:schemeClr val="bg1"/>
                </a:solidFill>
              </a:rPr>
              <a:t>no_unique_address</a:t>
            </a:r>
            <a:r>
              <a:rPr lang="en-US" dirty="0">
                <a:solidFill>
                  <a:schemeClr val="bg1"/>
                </a:solidFill>
              </a:rPr>
              <a:t>]] A </a:t>
            </a:r>
            <a:r>
              <a:rPr lang="en-US" dirty="0" err="1">
                <a:solidFill>
                  <a:schemeClr val="bg1"/>
                </a:solidFill>
              </a:rPr>
              <a:t>m_allocator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D&amp; </a:t>
            </a:r>
            <a:r>
              <a:rPr lang="en-US" dirty="0" err="1">
                <a:solidFill>
                  <a:srgbClr val="0070C0"/>
                </a:solidFill>
              </a:rPr>
              <a:t>get_deleter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return </a:t>
            </a:r>
            <a:r>
              <a:rPr lang="en-US" dirty="0" err="1">
                <a:solidFill>
                  <a:schemeClr val="bg1"/>
                </a:solidFill>
              </a:rPr>
              <a:t>m_deleter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A&amp; </a:t>
            </a:r>
            <a:r>
              <a:rPr lang="en-US" dirty="0" err="1">
                <a:solidFill>
                  <a:srgbClr val="0070C0"/>
                </a:solidFill>
              </a:rPr>
              <a:t>get_allocator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return </a:t>
            </a:r>
            <a:r>
              <a:rPr lang="en-US" dirty="0" err="1">
                <a:solidFill>
                  <a:schemeClr val="bg1"/>
                </a:solidFill>
              </a:rPr>
              <a:t>m_allocator</a:t>
            </a:r>
            <a:r>
              <a:rPr lang="en-US" dirty="0">
                <a:solidFill>
                  <a:schemeClr val="bg1"/>
                </a:solidFill>
              </a:rPr>
              <a:t>;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28" name="An object">
            <a:extLst>
              <a:ext uri="{FF2B5EF4-FFF2-40B4-BE49-F238E27FC236}">
                <a16:creationId xmlns:a16="http://schemas.microsoft.com/office/drawing/2014/main" id="{38BFFDD2-CD99-4B84-919E-4FAEA011B3A2}"/>
              </a:ext>
            </a:extLst>
          </p:cNvPr>
          <p:cNvSpPr txBox="1"/>
          <p:nvPr/>
        </p:nvSpPr>
        <p:spPr>
          <a:xfrm>
            <a:off x="152400" y="3214038"/>
            <a:ext cx="3869094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 [[</a:t>
            </a:r>
            <a:r>
              <a:rPr lang="en-US" sz="1500" dirty="0" err="1">
                <a:solidFill>
                  <a:srgbClr val="FF0000"/>
                </a:solidFill>
              </a:rPr>
              <a:t>no_unique_address</a:t>
            </a:r>
            <a:r>
              <a:rPr lang="en-US" sz="1500" dirty="0">
                <a:solidFill>
                  <a:srgbClr val="FF0000"/>
                </a:solidFill>
              </a:rPr>
              <a:t>]] D </a:t>
            </a:r>
            <a:r>
              <a:rPr lang="en-US" sz="1500" dirty="0" err="1">
                <a:solidFill>
                  <a:srgbClr val="FF0000"/>
                </a:solidFill>
              </a:rPr>
              <a:t>m_deleter</a:t>
            </a:r>
            <a:r>
              <a:rPr lang="en-US" sz="1500" dirty="0">
                <a:solidFill>
                  <a:srgbClr val="FF0000"/>
                </a:solidFill>
              </a:rPr>
              <a:t>;</a:t>
            </a:r>
            <a:endParaRPr lang="he-IL" sz="1500" dirty="0"/>
          </a:p>
        </p:txBody>
      </p:sp>
      <p:sp>
        <p:nvSpPr>
          <p:cNvPr id="710" name="An object">
            <a:extLst>
              <a:ext uri="{FF2B5EF4-FFF2-40B4-BE49-F238E27FC236}">
                <a16:creationId xmlns:a16="http://schemas.microsoft.com/office/drawing/2014/main" id="{F109E6AF-3BC2-44FA-80D9-6B52F0D12AB0}"/>
              </a:ext>
            </a:extLst>
          </p:cNvPr>
          <p:cNvSpPr txBox="1"/>
          <p:nvPr/>
        </p:nvSpPr>
        <p:spPr>
          <a:xfrm>
            <a:off x="559836" y="3501226"/>
            <a:ext cx="3573625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[[</a:t>
            </a:r>
            <a:r>
              <a:rPr lang="en-US" sz="1500" dirty="0" err="1">
                <a:solidFill>
                  <a:srgbClr val="FF0000"/>
                </a:solidFill>
              </a:rPr>
              <a:t>no_unique_address</a:t>
            </a:r>
            <a:r>
              <a:rPr lang="en-US" sz="1500" dirty="0">
                <a:solidFill>
                  <a:srgbClr val="FF0000"/>
                </a:solidFill>
              </a:rPr>
              <a:t>]] A </a:t>
            </a:r>
            <a:r>
              <a:rPr lang="en-US" sz="1500" dirty="0" err="1">
                <a:solidFill>
                  <a:srgbClr val="FF0000"/>
                </a:solidFill>
              </a:rPr>
              <a:t>m_allocator</a:t>
            </a:r>
            <a:r>
              <a:rPr lang="en-US" sz="15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739" name="An object">
            <a:extLst>
              <a:ext uri="{FF2B5EF4-FFF2-40B4-BE49-F238E27FC236}">
                <a16:creationId xmlns:a16="http://schemas.microsoft.com/office/drawing/2014/main" id="{4D33AC72-6ED5-4D08-BB6A-1CE740B4BD4C}"/>
              </a:ext>
            </a:extLst>
          </p:cNvPr>
          <p:cNvSpPr txBox="1"/>
          <p:nvPr/>
        </p:nvSpPr>
        <p:spPr>
          <a:xfrm>
            <a:off x="1177539" y="4357396"/>
            <a:ext cx="2004201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500" dirty="0">
                <a:solidFill>
                  <a:srgbClr val="0070C0"/>
                </a:solidFill>
              </a:rPr>
              <a:t>return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FF0000"/>
                </a:solidFill>
              </a:rPr>
              <a:t>m_deleter</a:t>
            </a:r>
            <a:r>
              <a:rPr lang="en-US" sz="15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756" name="An object">
            <a:extLst>
              <a:ext uri="{FF2B5EF4-FFF2-40B4-BE49-F238E27FC236}">
                <a16:creationId xmlns:a16="http://schemas.microsoft.com/office/drawing/2014/main" id="{9551C071-7BB0-4F7D-823A-373F56863A1F}"/>
              </a:ext>
            </a:extLst>
          </p:cNvPr>
          <p:cNvSpPr txBox="1"/>
          <p:nvPr/>
        </p:nvSpPr>
        <p:spPr>
          <a:xfrm>
            <a:off x="554476" y="5503457"/>
            <a:ext cx="2315184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return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FF0000"/>
                </a:solidFill>
              </a:rPr>
              <a:t>m_allocator</a:t>
            </a:r>
            <a:r>
              <a:rPr lang="en-US" sz="1500" dirty="0">
                <a:solidFill>
                  <a:srgbClr val="FF0000"/>
                </a:solidFill>
              </a:rPr>
              <a:t>;</a:t>
            </a:r>
            <a:endParaRPr lang="he-IL" sz="1500" dirty="0"/>
          </a:p>
        </p:txBody>
      </p:sp>
      <p:sp>
        <p:nvSpPr>
          <p:cNvPr id="764" name="An object">
            <a:extLst>
              <a:ext uri="{FF2B5EF4-FFF2-40B4-BE49-F238E27FC236}">
                <a16:creationId xmlns:a16="http://schemas.microsoft.com/office/drawing/2014/main" id="{7DC5F927-8544-449C-BF65-E161B986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3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 smtClean="0"/>
              <a:t>make_shared</a:t>
            </a:r>
            <a:r>
              <a:rPr lang="en-US" dirty="0" smtClean="0"/>
              <a:t>()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94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An object">
            <a:extLst>
              <a:ext uri="{FF2B5EF4-FFF2-40B4-BE49-F238E27FC236}">
                <a16:creationId xmlns:a16="http://schemas.microsoft.com/office/drawing/2014/main" id="{48395DA4-F5C8-46F3-BC3E-3D12F0E9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Creating std::</a:t>
            </a:r>
            <a:r>
              <a:rPr lang="en-US" dirty="0" err="1"/>
              <a:t>shared_ptr</a:t>
            </a:r>
            <a:endParaRPr lang="he-IL" dirty="0"/>
          </a:p>
        </p:txBody>
      </p:sp>
      <p:sp>
        <p:nvSpPr>
          <p:cNvPr id="471" name="An object">
            <a:extLst>
              <a:ext uri="{FF2B5EF4-FFF2-40B4-BE49-F238E27FC236}">
                <a16:creationId xmlns:a16="http://schemas.microsoft.com/office/drawing/2014/main" id="{8E3738D4-E8C0-4B26-9D6F-602AA607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Creating a new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requires 2 dynamic memory allocations: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The object itself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The control block</a:t>
            </a:r>
          </a:p>
          <a:p>
            <a:pPr marL="914400" lvl="1" indent="-457200" algn="l" rtl="0">
              <a:buFont typeface="+mj-lt"/>
              <a:buAutoNum type="arabicPeriod"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 smtClean="0">
                <a:solidFill>
                  <a:srgbClr val="0070C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>
                <a:solidFill>
                  <a:srgbClr val="0070C0"/>
                </a:solidFill>
              </a:rPr>
              <a:t>p { </a:t>
            </a:r>
            <a:r>
              <a:rPr lang="en-US" sz="2000" b="1" u="sng" dirty="0">
                <a:solidFill>
                  <a:srgbClr val="0070C0"/>
                </a:solidFill>
              </a:rPr>
              <a:t>new int {3}</a:t>
            </a:r>
            <a:r>
              <a:rPr lang="en-US" sz="2000" dirty="0">
                <a:solidFill>
                  <a:srgbClr val="0070C0"/>
                </a:solidFill>
              </a:rPr>
              <a:t> };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t</a:t>
            </a:r>
            <a:r>
              <a:rPr lang="en-US" sz="2000" dirty="0" smtClean="0">
                <a:solidFill>
                  <a:srgbClr val="0070C0"/>
                </a:solidFill>
              </a:rPr>
              <a:t>emplate&lt;</a:t>
            </a:r>
            <a:r>
              <a:rPr lang="en-US" sz="2000" dirty="0" err="1" smtClean="0">
                <a:solidFill>
                  <a:srgbClr val="0070C0"/>
                </a:solidFill>
              </a:rPr>
              <a:t>typename</a:t>
            </a:r>
            <a:r>
              <a:rPr lang="en-US" sz="2000" dirty="0" smtClean="0">
                <a:solidFill>
                  <a:srgbClr val="0070C0"/>
                </a:solidFill>
              </a:rPr>
              <a:t> D&gt;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shared_ptr</a:t>
            </a:r>
            <a:r>
              <a:rPr lang="en-US" sz="2000" dirty="0">
                <a:solidFill>
                  <a:srgbClr val="0070C0"/>
                </a:solidFill>
              </a:rPr>
              <a:t>(T* </a:t>
            </a:r>
            <a:r>
              <a:rPr lang="en-US" sz="2000" dirty="0" err="1">
                <a:solidFill>
                  <a:srgbClr val="0070C0"/>
                </a:solidFill>
              </a:rPr>
              <a:t>ptr</a:t>
            </a:r>
            <a:r>
              <a:rPr lang="en-US" sz="2000" dirty="0">
                <a:solidFill>
                  <a:srgbClr val="0070C0"/>
                </a:solidFill>
              </a:rPr>
              <a:t>, D&amp;&amp; </a:t>
            </a:r>
            <a:r>
              <a:rPr lang="en-US" sz="2000" dirty="0" err="1">
                <a:solidFill>
                  <a:srgbClr val="0070C0"/>
                </a:solidFill>
              </a:rPr>
              <a:t>deleter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:  </a:t>
            </a:r>
            <a:r>
              <a:rPr lang="en-US" sz="2000" dirty="0" err="1">
                <a:solidFill>
                  <a:srgbClr val="0070C0"/>
                </a:solidFill>
              </a:rPr>
              <a:t>m_control_block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b="1" u="sng" dirty="0">
                <a:solidFill>
                  <a:srgbClr val="0070C0"/>
                </a:solidFill>
              </a:rPr>
              <a:t>new </a:t>
            </a:r>
            <a:r>
              <a:rPr lang="en-US" sz="2000" b="1" u="sng" dirty="0" err="1" smtClean="0">
                <a:solidFill>
                  <a:srgbClr val="0070C0"/>
                </a:solidFill>
              </a:rPr>
              <a:t>control_block</a:t>
            </a:r>
            <a:r>
              <a:rPr lang="en-US" sz="2000" b="1" u="sng" dirty="0" smtClean="0">
                <a:solidFill>
                  <a:srgbClr val="0070C0"/>
                </a:solidFill>
              </a:rPr>
              <a:t>&lt;T</a:t>
            </a:r>
            <a:r>
              <a:rPr lang="en-US" sz="2000" b="1" u="sng" dirty="0">
                <a:solidFill>
                  <a:srgbClr val="0070C0"/>
                </a:solidFill>
              </a:rPr>
              <a:t>, </a:t>
            </a:r>
            <a:r>
              <a:rPr lang="en-US" sz="2000" b="1" u="sng" dirty="0" smtClean="0">
                <a:solidFill>
                  <a:srgbClr val="0070C0"/>
                </a:solidFill>
              </a:rPr>
              <a:t>D&gt;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{ </a:t>
            </a:r>
            <a:r>
              <a:rPr lang="en-US" sz="2000" dirty="0" err="1">
                <a:solidFill>
                  <a:srgbClr val="0070C0"/>
                </a:solidFill>
              </a:rPr>
              <a:t>ptr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forward&lt;D&gt;(</a:t>
            </a:r>
            <a:r>
              <a:rPr lang="en-US" sz="2000" dirty="0" err="1">
                <a:solidFill>
                  <a:srgbClr val="0070C0"/>
                </a:solidFill>
              </a:rPr>
              <a:t>deleter</a:t>
            </a:r>
            <a:r>
              <a:rPr lang="en-US" sz="2000" dirty="0">
                <a:solidFill>
                  <a:srgbClr val="0070C0"/>
                </a:solidFill>
              </a:rPr>
              <a:t>) })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{ }</a:t>
            </a:r>
            <a:endParaRPr lang="he-IL" sz="2000" dirty="0">
              <a:solidFill>
                <a:srgbClr val="0070C0"/>
              </a:solidFill>
            </a:endParaRPr>
          </a:p>
        </p:txBody>
      </p:sp>
      <p:sp>
        <p:nvSpPr>
          <p:cNvPr id="629" name="An object">
            <a:extLst>
              <a:ext uri="{FF2B5EF4-FFF2-40B4-BE49-F238E27FC236}">
                <a16:creationId xmlns:a16="http://schemas.microsoft.com/office/drawing/2014/main" id="{9738D6F4-A638-4C1F-86C0-F43D086B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7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An object">
            <a:extLst>
              <a:ext uri="{FF2B5EF4-FFF2-40B4-BE49-F238E27FC236}">
                <a16:creationId xmlns:a16="http://schemas.microsoft.com/office/drawing/2014/main" id="{3BD12ADE-9DE9-4E4A-8750-E3E2ABF1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endParaRPr lang="he-IL" dirty="0"/>
          </a:p>
        </p:txBody>
      </p:sp>
      <p:sp>
        <p:nvSpPr>
          <p:cNvPr id="472" name="An object">
            <a:extLst>
              <a:ext uri="{FF2B5EF4-FFF2-40B4-BE49-F238E27FC236}">
                <a16:creationId xmlns:a16="http://schemas.microsoft.com/office/drawing/2014/main" id="{873BC57A-1A39-4DE3-8AA4-FB897A9E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t</a:t>
            </a:r>
            <a:r>
              <a:rPr lang="en-US" sz="2200" dirty="0" smtClean="0">
                <a:solidFill>
                  <a:srgbClr val="0070C0"/>
                </a:solidFill>
              </a:rPr>
              <a:t>emplate&lt;</a:t>
            </a:r>
            <a:r>
              <a:rPr lang="en-US" sz="2200" dirty="0" err="1" smtClean="0">
                <a:solidFill>
                  <a:srgbClr val="0070C0"/>
                </a:solidFill>
              </a:rPr>
              <a:t>typename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T, </a:t>
            </a:r>
            <a:r>
              <a:rPr lang="en-US" sz="2200" dirty="0" err="1">
                <a:solidFill>
                  <a:srgbClr val="0070C0"/>
                </a:solidFill>
              </a:rPr>
              <a:t>typename</a:t>
            </a:r>
            <a:r>
              <a:rPr lang="en-US" sz="2200" dirty="0">
                <a:solidFill>
                  <a:srgbClr val="0070C0"/>
                </a:solidFill>
              </a:rPr>
              <a:t>... </a:t>
            </a:r>
            <a:r>
              <a:rPr lang="en-US" sz="2200" dirty="0" err="1" smtClean="0">
                <a:solidFill>
                  <a:srgbClr val="0070C0"/>
                </a:solidFill>
              </a:rPr>
              <a:t>Args</a:t>
            </a:r>
            <a:r>
              <a:rPr lang="en-US" sz="2200" dirty="0" smtClean="0">
                <a:solidFill>
                  <a:srgbClr val="0070C0"/>
                </a:solidFill>
              </a:rPr>
              <a:t>&gt;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std::</a:t>
            </a:r>
            <a:r>
              <a:rPr lang="en-US" sz="2200" dirty="0" err="1" smtClean="0">
                <a:solidFill>
                  <a:srgbClr val="0070C0"/>
                </a:solidFill>
              </a:rPr>
              <a:t>shared_ptr</a:t>
            </a:r>
            <a:r>
              <a:rPr lang="en-US" sz="2200" dirty="0" smtClean="0">
                <a:solidFill>
                  <a:srgbClr val="0070C0"/>
                </a:solidFill>
              </a:rPr>
              <a:t>&lt;T&gt; </a:t>
            </a:r>
            <a:r>
              <a:rPr lang="en-US" sz="2200" dirty="0" err="1">
                <a:solidFill>
                  <a:srgbClr val="0070C0"/>
                </a:solidFill>
              </a:rPr>
              <a:t>make_shared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dirty="0" err="1">
                <a:solidFill>
                  <a:srgbClr val="0070C0"/>
                </a:solidFill>
              </a:rPr>
              <a:t>Args</a:t>
            </a:r>
            <a:r>
              <a:rPr lang="en-US" sz="2200" dirty="0">
                <a:solidFill>
                  <a:srgbClr val="0070C0"/>
                </a:solidFill>
              </a:rPr>
              <a:t>&amp;&amp;... </a:t>
            </a:r>
            <a:r>
              <a:rPr lang="en-US" sz="2200" dirty="0" err="1">
                <a:solidFill>
                  <a:srgbClr val="0070C0"/>
                </a:solidFill>
              </a:rPr>
              <a:t>args</a:t>
            </a:r>
            <a:r>
              <a:rPr lang="en-US" sz="2200" dirty="0">
                <a:solidFill>
                  <a:srgbClr val="0070C0"/>
                </a:solidFill>
              </a:rPr>
              <a:t>);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</a:rPr>
              <a:t>template&lt;</a:t>
            </a:r>
            <a:r>
              <a:rPr lang="en-US" sz="2200" dirty="0" err="1" smtClean="0">
                <a:solidFill>
                  <a:srgbClr val="0070C0"/>
                </a:solidFill>
              </a:rPr>
              <a:t>typename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T, </a:t>
            </a:r>
            <a:r>
              <a:rPr lang="en-US" sz="2200" dirty="0" err="1">
                <a:solidFill>
                  <a:srgbClr val="0070C0"/>
                </a:solidFill>
              </a:rPr>
              <a:t>typename</a:t>
            </a:r>
            <a:r>
              <a:rPr lang="en-US" sz="2200" dirty="0">
                <a:solidFill>
                  <a:srgbClr val="0070C0"/>
                </a:solidFill>
              </a:rPr>
              <a:t> A, </a:t>
            </a:r>
            <a:r>
              <a:rPr lang="en-US" sz="2200" dirty="0" err="1">
                <a:solidFill>
                  <a:srgbClr val="0070C0"/>
                </a:solidFill>
              </a:rPr>
              <a:t>typename</a:t>
            </a:r>
            <a:r>
              <a:rPr lang="en-US" sz="2200" dirty="0">
                <a:solidFill>
                  <a:srgbClr val="0070C0"/>
                </a:solidFill>
              </a:rPr>
              <a:t>... </a:t>
            </a:r>
            <a:r>
              <a:rPr lang="en-US" sz="2200" dirty="0" err="1" smtClean="0">
                <a:solidFill>
                  <a:srgbClr val="0070C0"/>
                </a:solidFill>
              </a:rPr>
              <a:t>Args</a:t>
            </a:r>
            <a:r>
              <a:rPr lang="en-US" sz="2200" dirty="0" smtClean="0">
                <a:solidFill>
                  <a:srgbClr val="0070C0"/>
                </a:solidFill>
              </a:rPr>
              <a:t>&gt;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   std::</a:t>
            </a:r>
            <a:r>
              <a:rPr lang="en-US" sz="2200" dirty="0" err="1" smtClean="0">
                <a:solidFill>
                  <a:srgbClr val="0070C0"/>
                </a:solidFill>
              </a:rPr>
              <a:t>shared_ptr</a:t>
            </a:r>
            <a:r>
              <a:rPr lang="en-US" sz="2200" dirty="0" smtClean="0">
                <a:solidFill>
                  <a:srgbClr val="0070C0"/>
                </a:solidFill>
              </a:rPr>
              <a:t>&lt;T&gt; </a:t>
            </a:r>
            <a:r>
              <a:rPr lang="en-US" sz="2200" dirty="0" err="1">
                <a:solidFill>
                  <a:srgbClr val="0070C0"/>
                </a:solidFill>
              </a:rPr>
              <a:t>allocate_shared</a:t>
            </a:r>
            <a:r>
              <a:rPr lang="en-US" sz="2200" dirty="0">
                <a:solidFill>
                  <a:srgbClr val="0070C0"/>
                </a:solidFill>
              </a:rPr>
              <a:t>(const A&amp; </a:t>
            </a:r>
            <a:r>
              <a:rPr lang="en-US" sz="2200" dirty="0" err="1">
                <a:solidFill>
                  <a:srgbClr val="0070C0"/>
                </a:solidFill>
              </a:rPr>
              <a:t>alloc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  <a:r>
              <a:rPr lang="en-US" sz="2200" dirty="0" err="1">
                <a:solidFill>
                  <a:srgbClr val="0070C0"/>
                </a:solidFill>
              </a:rPr>
              <a:t>Args</a:t>
            </a:r>
            <a:r>
              <a:rPr lang="en-US" sz="2200" dirty="0">
                <a:solidFill>
                  <a:srgbClr val="0070C0"/>
                </a:solidFill>
              </a:rPr>
              <a:t>&amp;&amp;... </a:t>
            </a:r>
            <a:r>
              <a:rPr lang="en-US" sz="2200" dirty="0" err="1">
                <a:solidFill>
                  <a:srgbClr val="0070C0"/>
                </a:solidFill>
              </a:rPr>
              <a:t>args</a:t>
            </a:r>
            <a:r>
              <a:rPr lang="en-US" sz="2200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standard mandates that constructing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using these functions will result in no more than </a:t>
            </a:r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dirty="0"/>
              <a:t> memory allocation.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gives similar performance to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as intrusive </a:t>
            </a:r>
            <a:r>
              <a:rPr lang="en-US" dirty="0" smtClean="0"/>
              <a:t>pointers</a:t>
            </a: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30" name="An object">
            <a:extLst>
              <a:ext uri="{FF2B5EF4-FFF2-40B4-BE49-F238E27FC236}">
                <a16:creationId xmlns:a16="http://schemas.microsoft.com/office/drawing/2014/main" id="{39C170FA-2764-4B03-A57D-8E4D6A16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5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An object">
            <a:extLst>
              <a:ext uri="{FF2B5EF4-FFF2-40B4-BE49-F238E27FC236}">
                <a16:creationId xmlns:a16="http://schemas.microsoft.com/office/drawing/2014/main" id="{8FF24976-85DD-43D7-8396-372354EB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73" name="An object">
            <a:extLst>
              <a:ext uri="{FF2B5EF4-FFF2-40B4-BE49-F238E27FC236}">
                <a16:creationId xmlns:a16="http://schemas.microsoft.com/office/drawing/2014/main" id="{D5823C5D-F56C-4735-A76C-247F94B2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Works by making the a single memory allocation large enough to hold both the owned object and the rest of the control block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Can no longer store the object as a pointer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We still need to support users passing already-allocated pointers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to support both?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Introduce a new type of control block!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template&lt;</a:t>
            </a:r>
            <a:r>
              <a:rPr lang="en-US" sz="2000" dirty="0" err="1" smtClean="0">
                <a:solidFill>
                  <a:srgbClr val="0070C0"/>
                </a:solidFill>
              </a:rPr>
              <a:t>typename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T, </a:t>
            </a:r>
            <a:r>
              <a:rPr lang="en-US" sz="2000" dirty="0" err="1">
                <a:solidFill>
                  <a:srgbClr val="0070C0"/>
                </a:solidFill>
              </a:rPr>
              <a:t>typename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A&gt;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 err="1">
                <a:solidFill>
                  <a:srgbClr val="0070C0"/>
                </a:solidFill>
              </a:rPr>
              <a:t>control_block</a:t>
            </a:r>
            <a:r>
              <a:rPr lang="en-US" sz="2000" dirty="0" err="1">
                <a:solidFill>
                  <a:srgbClr val="FF0000"/>
                </a:solidFill>
              </a:rPr>
              <a:t>_inplace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: public </a:t>
            </a:r>
            <a:r>
              <a:rPr lang="en-US" sz="2000" dirty="0" err="1">
                <a:solidFill>
                  <a:srgbClr val="0070C0"/>
                </a:solidFill>
              </a:rPr>
              <a:t>control_block_base</a:t>
            </a:r>
            <a:r>
              <a:rPr lang="en-US" sz="2000" dirty="0">
                <a:solidFill>
                  <a:srgbClr val="0070C0"/>
                </a:solidFill>
              </a:rPr>
              <a:t>, private </a:t>
            </a:r>
            <a:r>
              <a:rPr lang="en-US" sz="2000" dirty="0" err="1" smtClean="0">
                <a:solidFill>
                  <a:srgbClr val="0070C0"/>
                </a:solidFill>
              </a:rPr>
              <a:t>ebo_helper</a:t>
            </a:r>
            <a:r>
              <a:rPr lang="en-US" sz="2000" dirty="0" smtClean="0">
                <a:solidFill>
                  <a:srgbClr val="0070C0"/>
                </a:solidFill>
              </a:rPr>
              <a:t>&lt;0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A&gt; </a:t>
            </a: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T      </a:t>
            </a:r>
            <a:r>
              <a:rPr lang="en-US" sz="2000" dirty="0" err="1">
                <a:solidFill>
                  <a:srgbClr val="0070C0"/>
                </a:solidFill>
              </a:rPr>
              <a:t>m_obj</a:t>
            </a:r>
            <a:r>
              <a:rPr lang="en-US" sz="2000" dirty="0">
                <a:solidFill>
                  <a:srgbClr val="0070C0"/>
                </a:solidFill>
              </a:rPr>
              <a:t>;                       </a:t>
            </a:r>
            <a:r>
              <a:rPr lang="en-US" sz="2000" i="1" dirty="0">
                <a:solidFill>
                  <a:srgbClr val="FF0000"/>
                </a:solidFill>
              </a:rPr>
              <a:t>// No longer a pointer!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uint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m_strong_count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uint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m_weak_count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31" name="An object">
            <a:extLst>
              <a:ext uri="{FF2B5EF4-FFF2-40B4-BE49-F238E27FC236}">
                <a16:creationId xmlns:a16="http://schemas.microsoft.com/office/drawing/2014/main" id="{577218E3-5348-4EC4-94CA-954651F0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8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n object">
            <a:extLst>
              <a:ext uri="{FF2B5EF4-FFF2-40B4-BE49-F238E27FC236}">
                <a16:creationId xmlns:a16="http://schemas.microsoft.com/office/drawing/2014/main" id="{4D04CAC0-97E2-4447-B238-61BB2F35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74" name="An object">
            <a:extLst>
              <a:ext uri="{FF2B5EF4-FFF2-40B4-BE49-F238E27FC236}">
                <a16:creationId xmlns:a16="http://schemas.microsoft.com/office/drawing/2014/main" id="{4DD809F4-7F2A-4D21-82DD-E916109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Notice </a:t>
            </a:r>
            <a:r>
              <a:rPr lang="en-US" i="1" dirty="0" err="1"/>
              <a:t>control_block_inplace</a:t>
            </a:r>
            <a:r>
              <a:rPr lang="en-US" dirty="0"/>
              <a:t> </a:t>
            </a:r>
            <a:r>
              <a:rPr lang="en-US" dirty="0" smtClean="0"/>
              <a:t>doesn’t </a:t>
            </a:r>
            <a:r>
              <a:rPr lang="en-US" dirty="0"/>
              <a:t>accept a </a:t>
            </a:r>
            <a:r>
              <a:rPr lang="en-US" dirty="0" err="1"/>
              <a:t>deleter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Remember the distinction between the </a:t>
            </a:r>
            <a:r>
              <a:rPr lang="en-US" dirty="0" err="1"/>
              <a:t>deleter</a:t>
            </a:r>
            <a:r>
              <a:rPr lang="en-US" dirty="0"/>
              <a:t> and the allocator: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deleter</a:t>
            </a:r>
            <a:r>
              <a:rPr lang="en-US" dirty="0"/>
              <a:t> is responsible for deallocating the </a:t>
            </a:r>
            <a:r>
              <a:rPr lang="en-US" u="sng" dirty="0"/>
              <a:t>managed </a:t>
            </a:r>
            <a:r>
              <a:rPr lang="en-US" u="sng" dirty="0" smtClean="0"/>
              <a:t>object</a:t>
            </a:r>
            <a:endParaRPr lang="en-US" u="sng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The allocator is responsible for allocating and deallocating the </a:t>
            </a:r>
            <a:r>
              <a:rPr lang="en-US" u="sng" dirty="0"/>
              <a:t>control block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i="1" dirty="0" err="1"/>
              <a:t>control_block_inplace</a:t>
            </a:r>
            <a:r>
              <a:rPr lang="en-US" dirty="0"/>
              <a:t>, the managed object is </a:t>
            </a:r>
            <a:r>
              <a:rPr lang="en-US" b="1" dirty="0">
                <a:solidFill>
                  <a:srgbClr val="FF0000"/>
                </a:solidFill>
              </a:rPr>
              <a:t>part</a:t>
            </a:r>
            <a:r>
              <a:rPr lang="en-US" dirty="0"/>
              <a:t> of the control block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 sense in deallocating the managed object by itself</a:t>
            </a:r>
          </a:p>
        </p:txBody>
      </p:sp>
      <p:sp>
        <p:nvSpPr>
          <p:cNvPr id="632" name="An object">
            <a:extLst>
              <a:ext uri="{FF2B5EF4-FFF2-40B4-BE49-F238E27FC236}">
                <a16:creationId xmlns:a16="http://schemas.microsoft.com/office/drawing/2014/main" id="{AB009249-D8EA-4518-8CAC-D45DCBB9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59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68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An object">
            <a:extLst>
              <a:ext uri="{FF2B5EF4-FFF2-40B4-BE49-F238E27FC236}">
                <a16:creationId xmlns:a16="http://schemas.microsoft.com/office/drawing/2014/main" id="{1A2D5D91-ADAA-40CB-A973-31988210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layout</a:t>
            </a:r>
            <a:endParaRPr lang="he-IL" dirty="0"/>
          </a:p>
        </p:txBody>
      </p:sp>
      <p:sp>
        <p:nvSpPr>
          <p:cNvPr id="437" name="An object">
            <a:extLst>
              <a:ext uri="{FF2B5EF4-FFF2-40B4-BE49-F238E27FC236}">
                <a16:creationId xmlns:a16="http://schemas.microsoft.com/office/drawing/2014/main" id="{3BCAFC38-6E2B-4B46-8ECF-E4CFED6B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sz="2100" dirty="0" smtClean="0">
                <a:solidFill>
                  <a:srgbClr val="0070C0"/>
                </a:solidFill>
              </a:rPr>
              <a:t>template&lt;</a:t>
            </a:r>
            <a:r>
              <a:rPr lang="en-US" sz="2100" dirty="0" err="1" smtClean="0">
                <a:solidFill>
                  <a:srgbClr val="0070C0"/>
                </a:solidFill>
              </a:rPr>
              <a:t>typename</a:t>
            </a:r>
            <a:r>
              <a:rPr lang="en-US" sz="2100" dirty="0" smtClean="0">
                <a:solidFill>
                  <a:srgbClr val="0070C0"/>
                </a:solidFill>
              </a:rPr>
              <a:t> T&gt; </a:t>
            </a:r>
            <a:r>
              <a:rPr lang="en-US" sz="2100" dirty="0">
                <a:solidFill>
                  <a:srgbClr val="0070C0"/>
                </a:solidFill>
              </a:rPr>
              <a:t>class </a:t>
            </a:r>
            <a:r>
              <a:rPr lang="en-US" sz="2100" dirty="0" err="1">
                <a:solidFill>
                  <a:srgbClr val="0070C0"/>
                </a:solidFill>
              </a:rPr>
              <a:t>shared_ptr</a:t>
            </a:r>
            <a:r>
              <a:rPr lang="en-US" sz="21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100" dirty="0">
                <a:solidFill>
                  <a:srgbClr val="0070C0"/>
                </a:solidFill>
              </a:rPr>
              <a:t>    T*    </a:t>
            </a:r>
            <a:r>
              <a:rPr lang="en-US" sz="2100" dirty="0" err="1">
                <a:solidFill>
                  <a:srgbClr val="0070C0"/>
                </a:solidFill>
              </a:rPr>
              <a:t>m_obj_ptr</a:t>
            </a:r>
            <a:r>
              <a:rPr lang="en-US" sz="21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100" dirty="0">
                <a:solidFill>
                  <a:srgbClr val="0070C0"/>
                </a:solidFill>
              </a:rPr>
              <a:t>    </a:t>
            </a:r>
            <a:r>
              <a:rPr lang="en-US" sz="2100" dirty="0" err="1">
                <a:solidFill>
                  <a:srgbClr val="0070C0"/>
                </a:solidFill>
              </a:rPr>
              <a:t>uint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 err="1">
                <a:solidFill>
                  <a:srgbClr val="0070C0"/>
                </a:solidFill>
              </a:rPr>
              <a:t>m_refcount</a:t>
            </a:r>
            <a:r>
              <a:rPr lang="en-US" sz="21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1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200" dirty="0"/>
              <a:t>How copying a </a:t>
            </a:r>
            <a:r>
              <a:rPr lang="en-US" sz="3200" i="1" dirty="0" err="1" smtClean="0"/>
              <a:t>std</a:t>
            </a:r>
            <a:r>
              <a:rPr lang="en-US" sz="3200" i="1" dirty="0" smtClean="0"/>
              <a:t>::</a:t>
            </a:r>
            <a:r>
              <a:rPr lang="en-US" sz="3200" i="1" dirty="0" err="1" smtClean="0"/>
              <a:t>shared_ptr</a:t>
            </a:r>
            <a:r>
              <a:rPr lang="en-US" sz="3200" dirty="0" smtClean="0"/>
              <a:t> </a:t>
            </a:r>
            <a:r>
              <a:rPr lang="en-US" sz="3200" dirty="0"/>
              <a:t>will be implemented?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200" dirty="0"/>
              <a:t>Need to increment the </a:t>
            </a:r>
            <a:r>
              <a:rPr lang="en-US" sz="3200" dirty="0" err="1"/>
              <a:t>refcount</a:t>
            </a:r>
            <a:r>
              <a:rPr lang="en-US" sz="3200" dirty="0"/>
              <a:t> for both the </a:t>
            </a:r>
            <a:r>
              <a:rPr lang="en-US" sz="3200" i="1" dirty="0" err="1" smtClean="0"/>
              <a:t>std</a:t>
            </a:r>
            <a:r>
              <a:rPr lang="en-US" sz="3200" i="1" dirty="0" smtClean="0"/>
              <a:t>::</a:t>
            </a:r>
            <a:r>
              <a:rPr lang="en-US" sz="3200" i="1" dirty="0" err="1" smtClean="0"/>
              <a:t>shared_ptr</a:t>
            </a:r>
            <a:r>
              <a:rPr lang="en-US" sz="3200" i="1" dirty="0" smtClean="0"/>
              <a:t> </a:t>
            </a:r>
            <a:r>
              <a:rPr lang="en-US" sz="3200" dirty="0"/>
              <a:t>(And for all the other ones that point to the same object)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200" dirty="0"/>
              <a:t>Therefore the </a:t>
            </a:r>
            <a:r>
              <a:rPr lang="en-US" sz="3200" dirty="0" err="1"/>
              <a:t>refcount</a:t>
            </a:r>
            <a:r>
              <a:rPr lang="en-US" sz="3200" dirty="0"/>
              <a:t> must live separately from the </a:t>
            </a:r>
            <a:r>
              <a:rPr lang="en-US" sz="3200" i="1" dirty="0"/>
              <a:t>std::</a:t>
            </a:r>
            <a:r>
              <a:rPr lang="en-US" sz="3200" i="1" dirty="0" err="1"/>
              <a:t>shared_ptr</a:t>
            </a:r>
            <a:endParaRPr lang="en-US" sz="3200" b="1" i="1" dirty="0">
              <a:solidFill>
                <a:srgbClr val="FF0000"/>
              </a:solidFill>
            </a:endParaRP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template&lt;</a:t>
            </a:r>
            <a:r>
              <a:rPr lang="en-US" sz="1900" dirty="0" err="1" smtClean="0">
                <a:solidFill>
                  <a:srgbClr val="0070C0"/>
                </a:solidFill>
              </a:rPr>
              <a:t>typename</a:t>
            </a:r>
            <a:r>
              <a:rPr lang="en-US" sz="1900" dirty="0" smtClean="0">
                <a:solidFill>
                  <a:srgbClr val="0070C0"/>
                </a:solidFill>
              </a:rPr>
              <a:t> T&gt; </a:t>
            </a:r>
            <a:r>
              <a:rPr lang="en-US" sz="1900" dirty="0">
                <a:solidFill>
                  <a:srgbClr val="0070C0"/>
                </a:solidFill>
              </a:rPr>
              <a:t>class </a:t>
            </a:r>
            <a:r>
              <a:rPr lang="en-US" sz="1900" dirty="0" err="1">
                <a:solidFill>
                  <a:srgbClr val="0070C0"/>
                </a:solidFill>
              </a:rPr>
              <a:t>shared_ptr</a:t>
            </a:r>
            <a:r>
              <a:rPr lang="en-US" sz="19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    T*   </a:t>
            </a:r>
            <a:r>
              <a:rPr lang="en-US" sz="1900" dirty="0" smtClean="0">
                <a:solidFill>
                  <a:srgbClr val="0070C0"/>
                </a:solidFill>
              </a:rPr>
              <a:t>  </a:t>
            </a:r>
            <a:r>
              <a:rPr lang="en-US" sz="1900" dirty="0" err="1">
                <a:solidFill>
                  <a:srgbClr val="0070C0"/>
                </a:solidFill>
              </a:rPr>
              <a:t>m_obj_ptr</a:t>
            </a:r>
            <a:r>
              <a:rPr lang="en-US" sz="19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   </a:t>
            </a:r>
            <a:r>
              <a:rPr lang="en-US" sz="1900" dirty="0" err="1">
                <a:solidFill>
                  <a:srgbClr val="0070C0"/>
                </a:solidFill>
              </a:rPr>
              <a:t>uint</a:t>
            </a:r>
            <a:r>
              <a:rPr lang="en-US" sz="1900" dirty="0">
                <a:solidFill>
                  <a:srgbClr val="FF0000"/>
                </a:solidFill>
              </a:rPr>
              <a:t>*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m_refcount</a:t>
            </a:r>
            <a:r>
              <a:rPr lang="en-US" sz="19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1900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he-IL" dirty="0"/>
          </a:p>
        </p:txBody>
      </p:sp>
      <p:sp>
        <p:nvSpPr>
          <p:cNvPr id="595" name="An object">
            <a:extLst>
              <a:ext uri="{FF2B5EF4-FFF2-40B4-BE49-F238E27FC236}">
                <a16:creationId xmlns:a16="http://schemas.microsoft.com/office/drawing/2014/main" id="{11F81EB3-62E5-4B86-B4D7-E5AD82570B6D}"/>
              </a:ext>
            </a:extLst>
          </p:cNvPr>
          <p:cNvSpPr txBox="1"/>
          <p:nvPr/>
        </p:nvSpPr>
        <p:spPr>
          <a:xfrm>
            <a:off x="8621490" y="4208105"/>
            <a:ext cx="208072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/>
              <a:t>- </a:t>
            </a:r>
            <a:r>
              <a:rPr lang="en-US" sz="2200" b="1" dirty="0">
                <a:solidFill>
                  <a:srgbClr val="FF0000"/>
                </a:solidFill>
              </a:rPr>
              <a:t>on the heap!</a:t>
            </a:r>
          </a:p>
          <a:p>
            <a:endParaRPr lang="he-IL" dirty="0"/>
          </a:p>
        </p:txBody>
      </p:sp>
      <p:sp>
        <p:nvSpPr>
          <p:cNvPr id="702" name="An object">
            <a:extLst>
              <a:ext uri="{FF2B5EF4-FFF2-40B4-BE49-F238E27FC236}">
                <a16:creationId xmlns:a16="http://schemas.microsoft.com/office/drawing/2014/main" id="{645CD225-51B0-48EA-AA0E-51474B39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9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An object">
            <a:extLst>
              <a:ext uri="{FF2B5EF4-FFF2-40B4-BE49-F238E27FC236}">
                <a16:creationId xmlns:a16="http://schemas.microsoft.com/office/drawing/2014/main" id="{A4920929-B303-40F9-9B98-6C88A863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75" name="An object">
            <a:extLst>
              <a:ext uri="{FF2B5EF4-FFF2-40B4-BE49-F238E27FC236}">
                <a16:creationId xmlns:a16="http://schemas.microsoft.com/office/drawing/2014/main" id="{3883A28E-77CB-47EA-BE4F-00447F21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Most implementations will move the handling of the </a:t>
            </a:r>
            <a:r>
              <a:rPr lang="en-US" dirty="0" err="1"/>
              <a:t>refcounts</a:t>
            </a:r>
            <a:r>
              <a:rPr lang="en-US" dirty="0"/>
              <a:t> to </a:t>
            </a:r>
            <a:r>
              <a:rPr lang="en-US" i="1" dirty="0" err="1"/>
              <a:t>control_block_base</a:t>
            </a:r>
            <a:endParaRPr lang="en-US" i="1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uint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m_strong_count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uint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m_weak_count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control_block_inplace</a:t>
            </a:r>
            <a:r>
              <a:rPr lang="en-US" dirty="0">
                <a:solidFill>
                  <a:srgbClr val="0070C0"/>
                </a:solidFill>
              </a:rPr>
              <a:t> : public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, private </a:t>
            </a:r>
            <a:r>
              <a:rPr lang="en-US" dirty="0" err="1" smtClean="0">
                <a:solidFill>
                  <a:srgbClr val="0070C0"/>
                </a:solidFill>
              </a:rPr>
              <a:t>ebo_helper</a:t>
            </a:r>
            <a:r>
              <a:rPr lang="en-US" dirty="0" smtClean="0">
                <a:solidFill>
                  <a:srgbClr val="0070C0"/>
                </a:solidFill>
              </a:rPr>
              <a:t>&lt;0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A&gt;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T </a:t>
            </a:r>
            <a:r>
              <a:rPr lang="en-US" dirty="0" err="1">
                <a:solidFill>
                  <a:srgbClr val="0070C0"/>
                </a:solidFill>
              </a:rPr>
              <a:t>m_obj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he-IL" dirty="0"/>
          </a:p>
        </p:txBody>
      </p:sp>
      <p:sp>
        <p:nvSpPr>
          <p:cNvPr id="633" name="An object">
            <a:extLst>
              <a:ext uri="{FF2B5EF4-FFF2-40B4-BE49-F238E27FC236}">
                <a16:creationId xmlns:a16="http://schemas.microsoft.com/office/drawing/2014/main" id="{E848B478-E47F-447C-B233-CA717EE3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86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An object">
            <a:extLst>
              <a:ext uri="{FF2B5EF4-FFF2-40B4-BE49-F238E27FC236}">
                <a16:creationId xmlns:a16="http://schemas.microsoft.com/office/drawing/2014/main" id="{45E385A6-F542-4885-A1B6-4114B7C59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 smtClean="0"/>
              <a:t>make_shared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476" name="An object">
            <a:extLst>
              <a:ext uri="{FF2B5EF4-FFF2-40B4-BE49-F238E27FC236}">
                <a16:creationId xmlns:a16="http://schemas.microsoft.com/office/drawing/2014/main" id="{AFE8F89F-6BA3-4CBC-8CA2-197C07C27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bad </a:t>
            </a:r>
            <a:r>
              <a:rPr lang="en-US" dirty="0"/>
              <a:t>parts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8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An object">
            <a:extLst>
              <a:ext uri="{FF2B5EF4-FFF2-40B4-BE49-F238E27FC236}">
                <a16:creationId xmlns:a16="http://schemas.microsoft.com/office/drawing/2014/main" id="{EE710A0D-28C0-451B-9565-79EAA001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/>
              <a:t>std::</a:t>
            </a:r>
            <a:r>
              <a:rPr lang="en-US" sz="4300" dirty="0" err="1"/>
              <a:t>make_shared</a:t>
            </a:r>
            <a:r>
              <a:rPr lang="en-US" sz="4300" dirty="0"/>
              <a:t> </a:t>
            </a:r>
            <a:r>
              <a:rPr lang="en-US" sz="4300" dirty="0" smtClean="0"/>
              <a:t>- </a:t>
            </a:r>
            <a:r>
              <a:rPr lang="en-US" sz="4300" dirty="0"/>
              <a:t>Remember std::</a:t>
            </a:r>
            <a:r>
              <a:rPr lang="en-US" sz="4300" dirty="0" err="1"/>
              <a:t>weak_ptr</a:t>
            </a:r>
            <a:r>
              <a:rPr lang="en-US" sz="4300" dirty="0"/>
              <a:t>?</a:t>
            </a:r>
            <a:endParaRPr lang="he-IL" sz="4300" dirty="0"/>
          </a:p>
        </p:txBody>
      </p:sp>
      <p:sp>
        <p:nvSpPr>
          <p:cNvPr id="477" name="An object">
            <a:extLst>
              <a:ext uri="{FF2B5EF4-FFF2-40B4-BE49-F238E27FC236}">
                <a16:creationId xmlns:a16="http://schemas.microsoft.com/office/drawing/2014/main" id="{31C676A5-B79C-40B5-8821-286AA19B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control block must live as long as the last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there are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i="1" dirty="0"/>
              <a:t> </a:t>
            </a:r>
            <a:r>
              <a:rPr lang="en-US" dirty="0"/>
              <a:t>still alive, the control block's memory </a:t>
            </a:r>
            <a:r>
              <a:rPr lang="en-US" dirty="0" smtClean="0"/>
              <a:t>can’t </a:t>
            </a:r>
            <a:r>
              <a:rPr lang="en-US" dirty="0"/>
              <a:t>be deallocated (</a:t>
            </a:r>
            <a:r>
              <a:rPr lang="en-US" dirty="0">
                <a:solidFill>
                  <a:srgbClr val="FF0000"/>
                </a:solidFill>
              </a:rPr>
              <a:t>Even if no </a:t>
            </a:r>
            <a:r>
              <a:rPr lang="en-US" i="1" dirty="0">
                <a:solidFill>
                  <a:srgbClr val="FF0000"/>
                </a:solidFill>
              </a:rPr>
              <a:t>std::</a:t>
            </a:r>
            <a:r>
              <a:rPr lang="en-US" i="1" dirty="0" err="1">
                <a:solidFill>
                  <a:srgbClr val="FF0000"/>
                </a:solidFill>
              </a:rPr>
              <a:t>shared_ptr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exist anymore</a:t>
            </a:r>
            <a:r>
              <a:rPr lang="en-US" dirty="0"/>
              <a:t>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When the last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dies the managed object gets </a:t>
            </a:r>
            <a:r>
              <a:rPr lang="en-US" dirty="0">
                <a:solidFill>
                  <a:srgbClr val="FF0000"/>
                </a:solidFill>
              </a:rPr>
              <a:t>destructed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Only when the last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&amp;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i="1" dirty="0"/>
              <a:t> </a:t>
            </a:r>
            <a:r>
              <a:rPr lang="en-US" dirty="0"/>
              <a:t>die the control block's memory is </a:t>
            </a:r>
            <a:r>
              <a:rPr lang="en-US" dirty="0">
                <a:solidFill>
                  <a:srgbClr val="FF0000"/>
                </a:solidFill>
              </a:rPr>
              <a:t>deallocated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u="sng" dirty="0"/>
              <a:t>May</a:t>
            </a:r>
            <a:r>
              <a:rPr lang="en-US" dirty="0"/>
              <a:t> be an </a:t>
            </a:r>
            <a:r>
              <a:rPr lang="en-US" dirty="0" smtClean="0"/>
              <a:t>issue, but that’s </a:t>
            </a:r>
            <a:r>
              <a:rPr lang="en-US" dirty="0"/>
              <a:t>the price we pay for using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endParaRPr lang="en-US" i="1" dirty="0"/>
          </a:p>
        </p:txBody>
      </p:sp>
      <p:sp>
        <p:nvSpPr>
          <p:cNvPr id="634" name="An object">
            <a:extLst>
              <a:ext uri="{FF2B5EF4-FFF2-40B4-BE49-F238E27FC236}">
                <a16:creationId xmlns:a16="http://schemas.microsoft.com/office/drawing/2014/main" id="{43BC3861-862A-41B5-9DE4-041FF6CF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62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1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An object">
            <a:extLst>
              <a:ext uri="{FF2B5EF4-FFF2-40B4-BE49-F238E27FC236}">
                <a16:creationId xmlns:a16="http://schemas.microsoft.com/office/drawing/2014/main" id="{8D099E9E-E4CA-4500-91B8-57EAD3D7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78" name="An object">
            <a:extLst>
              <a:ext uri="{FF2B5EF4-FFF2-40B4-BE49-F238E27FC236}">
                <a16:creationId xmlns:a16="http://schemas.microsoft.com/office/drawing/2014/main" id="{A794AE63-67B9-4E5D-99C8-7AB8BC40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 downside of using </a:t>
            </a:r>
            <a:r>
              <a:rPr lang="en-US" i="1" dirty="0"/>
              <a:t>std::</a:t>
            </a:r>
            <a:r>
              <a:rPr lang="en-US" i="1" dirty="0" err="1"/>
              <a:t>make_shared</a:t>
            </a:r>
            <a:r>
              <a:rPr lang="en-US" i="1" dirty="0"/>
              <a:t>()</a:t>
            </a:r>
            <a:r>
              <a:rPr lang="en-US" dirty="0"/>
              <a:t> is that now both the managed object and the control block live in the </a:t>
            </a:r>
            <a:r>
              <a:rPr lang="en-US" dirty="0">
                <a:solidFill>
                  <a:srgbClr val="FF0000"/>
                </a:solidFill>
              </a:rPr>
              <a:t>same dynamically allocated memory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the managed object is very large, the control block will occupy a large amount of memory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Cache implemented with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endParaRPr lang="en-US" i="1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If the managed object doesn't exist anymore, each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i="1" dirty="0"/>
              <a:t> </a:t>
            </a:r>
            <a:r>
              <a:rPr lang="en-US" dirty="0"/>
              <a:t>will keep a large amount of memory still allocated (Until the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i="1" dirty="0"/>
              <a:t> </a:t>
            </a:r>
            <a:r>
              <a:rPr lang="en-US" dirty="0"/>
              <a:t>itself is destroyed</a:t>
            </a:r>
            <a:r>
              <a:rPr lang="en-US" dirty="0" smtClean="0"/>
              <a:t>)</a:t>
            </a:r>
          </a:p>
          <a:p>
            <a:pPr marL="457200" lvl="1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Can very much be an issue </a:t>
            </a:r>
            <a:r>
              <a:rPr lang="en-US" dirty="0"/>
              <a:t>if using a large cache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Use with care!</a:t>
            </a:r>
            <a:endParaRPr lang="he-IL" dirty="0"/>
          </a:p>
        </p:txBody>
      </p:sp>
      <p:sp>
        <p:nvSpPr>
          <p:cNvPr id="635" name="An object">
            <a:extLst>
              <a:ext uri="{FF2B5EF4-FFF2-40B4-BE49-F238E27FC236}">
                <a16:creationId xmlns:a16="http://schemas.microsoft.com/office/drawing/2014/main" id="{E8557A94-EA09-431A-80DB-1C4A8170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63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9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Aliasing constructor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90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An object">
            <a:extLst>
              <a:ext uri="{FF2B5EF4-FFF2-40B4-BE49-F238E27FC236}">
                <a16:creationId xmlns:a16="http://schemas.microsoft.com/office/drawing/2014/main" id="{EDB556DD-FD46-4148-A6A7-689F2E9D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endParaRPr lang="he-IL" dirty="0"/>
          </a:p>
        </p:txBody>
      </p:sp>
      <p:sp>
        <p:nvSpPr>
          <p:cNvPr id="479" name="An object">
            <a:extLst>
              <a:ext uri="{FF2B5EF4-FFF2-40B4-BE49-F238E27FC236}">
                <a16:creationId xmlns:a16="http://schemas.microsoft.com/office/drawing/2014/main" id="{C702D5D5-A401-452A-9FB9-5949F9A2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So far we seen how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holds a</a:t>
            </a:r>
            <a:r>
              <a:rPr lang="en-US" i="1" dirty="0"/>
              <a:t> </a:t>
            </a:r>
            <a:r>
              <a:rPr lang="en-US" i="1" dirty="0" err="1"/>
              <a:t>control_block</a:t>
            </a:r>
            <a:r>
              <a:rPr lang="en-US" i="1" dirty="0"/>
              <a:t>*</a:t>
            </a:r>
            <a:r>
              <a:rPr lang="en-US" dirty="0"/>
              <a:t>, which in turn holds a pointer to the managed object.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 reality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holds 2 pointers to objects: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The actual pointer owned by the </a:t>
            </a:r>
            <a:r>
              <a:rPr lang="en-US" i="1" dirty="0"/>
              <a:t>std::</a:t>
            </a:r>
            <a:r>
              <a:rPr lang="en-US" i="1" dirty="0" err="1" smtClean="0"/>
              <a:t>shared_ptr</a:t>
            </a:r>
            <a:endParaRPr lang="en-US" i="1" dirty="0"/>
          </a:p>
          <a:p>
            <a:pPr marL="457200" lvl="1" indent="0" algn="l" rtl="0">
              <a:buNone/>
            </a:pPr>
            <a:r>
              <a:rPr lang="en-US" dirty="0"/>
              <a:t>       Stored in the control block</a:t>
            </a:r>
          </a:p>
          <a:p>
            <a:pPr marL="914400" lvl="1" indent="-457200" algn="l" rtl="0">
              <a:buFont typeface="+mj-lt"/>
              <a:buAutoNum type="arabicPeriod" startAt="2"/>
            </a:pPr>
            <a:r>
              <a:rPr lang="en-US" dirty="0"/>
              <a:t>Another </a:t>
            </a:r>
            <a:r>
              <a:rPr lang="en-US" b="1" dirty="0">
                <a:solidFill>
                  <a:srgbClr val="FF0000"/>
                </a:solidFill>
              </a:rPr>
              <a:t>unmanaged</a:t>
            </a:r>
            <a:r>
              <a:rPr lang="en-US" dirty="0"/>
              <a:t> pointer, returned by </a:t>
            </a:r>
            <a:r>
              <a:rPr lang="en-US" i="1" dirty="0" smtClean="0"/>
              <a:t>get()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operator*()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       Stored in the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itself</a:t>
            </a:r>
          </a:p>
          <a:p>
            <a:pPr marL="457200" lvl="1" indent="0" algn="l" rtl="0">
              <a:buNone/>
            </a:pPr>
            <a:r>
              <a:rPr lang="en-US" b="1" dirty="0">
                <a:solidFill>
                  <a:srgbClr val="FF0000"/>
                </a:solidFill>
              </a:rPr>
              <a:t>       Not</a:t>
            </a:r>
            <a:r>
              <a:rPr lang="en-US" b="1" dirty="0"/>
              <a:t> </a:t>
            </a:r>
            <a:r>
              <a:rPr lang="en-US" dirty="0"/>
              <a:t>deleted by the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optimizes the action of getting the pointer stored in the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- No need to call a virtual function of the control block!</a:t>
            </a:r>
          </a:p>
          <a:p>
            <a:pPr algn="l" rtl="0"/>
            <a:endParaRPr lang="he-IL" dirty="0"/>
          </a:p>
        </p:txBody>
      </p:sp>
      <p:sp>
        <p:nvSpPr>
          <p:cNvPr id="636" name="An object">
            <a:extLst>
              <a:ext uri="{FF2B5EF4-FFF2-40B4-BE49-F238E27FC236}">
                <a16:creationId xmlns:a16="http://schemas.microsoft.com/office/drawing/2014/main" id="{BBFC72CB-466F-424C-8CC1-3BD67B7C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65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28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An object">
            <a:extLst>
              <a:ext uri="{FF2B5EF4-FFF2-40B4-BE49-F238E27FC236}">
                <a16:creationId xmlns:a16="http://schemas.microsoft.com/office/drawing/2014/main" id="{3F030D32-67FC-4864-9662-38E1889C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aliasing constructor</a:t>
            </a:r>
            <a:endParaRPr lang="he-IL" dirty="0"/>
          </a:p>
        </p:txBody>
      </p:sp>
      <p:sp>
        <p:nvSpPr>
          <p:cNvPr id="480" name="An object">
            <a:extLst>
              <a:ext uri="{FF2B5EF4-FFF2-40B4-BE49-F238E27FC236}">
                <a16:creationId xmlns:a16="http://schemas.microsoft.com/office/drawing/2014/main" id="{AF910F55-9F55-46CF-BACB-9D1FDD38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extra pointer also has the benefit of allowing the so-called "aliasing" constructor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Allows sharing ownership of one object, while </a:t>
            </a:r>
            <a:r>
              <a:rPr lang="en-US" dirty="0" smtClean="0"/>
              <a:t>returning another</a:t>
            </a:r>
            <a:r>
              <a:rPr lang="en-US" dirty="0"/>
              <a:t>, unrelated object</a:t>
            </a:r>
            <a:endParaRPr lang="he-IL" dirty="0"/>
          </a:p>
        </p:txBody>
      </p:sp>
      <p:pic>
        <p:nvPicPr>
          <p:cNvPr id="711" name="An object">
            <a:extLst>
              <a:ext uri="{FF2B5EF4-FFF2-40B4-BE49-F238E27FC236}">
                <a16:creationId xmlns:a16="http://schemas.microsoft.com/office/drawing/2014/main" id="{B51BB9C5-8986-450C-B468-73CBC4157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3440111"/>
            <a:ext cx="5427134" cy="3052763"/>
          </a:xfrm>
          <a:prstGeom prst="rect">
            <a:avLst/>
          </a:prstGeom>
        </p:spPr>
      </p:pic>
      <p:sp>
        <p:nvSpPr>
          <p:cNvPr id="637" name="An object">
            <a:extLst>
              <a:ext uri="{FF2B5EF4-FFF2-40B4-BE49-F238E27FC236}">
                <a16:creationId xmlns:a16="http://schemas.microsoft.com/office/drawing/2014/main" id="{2EA1CD1D-81E4-4BCF-9A07-B527F7C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66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6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An object">
            <a:extLst>
              <a:ext uri="{FF2B5EF4-FFF2-40B4-BE49-F238E27FC236}">
                <a16:creationId xmlns:a16="http://schemas.microsoft.com/office/drawing/2014/main" id="{D3D9D03B-58CD-48CE-86C5-27AE1BB1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aliasing constructor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82" name="An object">
            <a:extLst>
              <a:ext uri="{FF2B5EF4-FFF2-40B4-BE49-F238E27FC236}">
                <a16:creationId xmlns:a16="http://schemas.microsoft.com/office/drawing/2014/main" id="{DE222415-7B58-4361-BC9E-ACF24F24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442"/>
          </a:xfrm>
        </p:spPr>
        <p:txBody>
          <a:bodyPr>
            <a:normAutofit fontScale="47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Why is it useful?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Consider an object stored in a </a:t>
            </a:r>
            <a:r>
              <a:rPr lang="en-US" sz="3600" i="1" dirty="0"/>
              <a:t>std::</a:t>
            </a:r>
            <a:r>
              <a:rPr lang="en-US" sz="3600" i="1" dirty="0" err="1"/>
              <a:t>shared_ptr</a:t>
            </a:r>
            <a:r>
              <a:rPr lang="en-US" sz="3600" dirty="0"/>
              <a:t>, that stores data members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We want to get a </a:t>
            </a:r>
            <a:r>
              <a:rPr lang="en-US" sz="3600" i="1" dirty="0"/>
              <a:t>std::</a:t>
            </a:r>
            <a:r>
              <a:rPr lang="en-US" sz="3600" i="1" dirty="0" err="1"/>
              <a:t>shared_ptr</a:t>
            </a:r>
            <a:r>
              <a:rPr lang="en-US" sz="3600" dirty="0"/>
              <a:t> to the data member, but have the </a:t>
            </a:r>
            <a:r>
              <a:rPr lang="en-US" sz="3600" dirty="0">
                <a:solidFill>
                  <a:srgbClr val="FF0000"/>
                </a:solidFill>
              </a:rPr>
              <a:t>same </a:t>
            </a:r>
            <a:r>
              <a:rPr lang="en-US" sz="3600" dirty="0" err="1">
                <a:solidFill>
                  <a:srgbClr val="FF0000"/>
                </a:solidFill>
              </a:rPr>
              <a:t>refcount</a:t>
            </a:r>
            <a:r>
              <a:rPr lang="en-US" sz="3600" dirty="0">
                <a:solidFill>
                  <a:srgbClr val="FF0000"/>
                </a:solidFill>
              </a:rPr>
              <a:t> as the original object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struct </a:t>
            </a:r>
            <a:r>
              <a:rPr lang="en-US" dirty="0" err="1">
                <a:solidFill>
                  <a:srgbClr val="0070C0"/>
                </a:solidFill>
              </a:rPr>
              <a:t>MyStruct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int a;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MyStruct</a:t>
            </a:r>
            <a:r>
              <a:rPr lang="en-US" dirty="0">
                <a:solidFill>
                  <a:srgbClr val="0070C0"/>
                </a:solidFill>
              </a:rPr>
              <a:t>(int v) : a(v) {}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MyStruct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ms</a:t>
            </a:r>
            <a:r>
              <a:rPr lang="en-US" dirty="0">
                <a:solidFill>
                  <a:srgbClr val="0070C0"/>
                </a:solidFill>
              </a:rPr>
              <a:t> = std::</a:t>
            </a:r>
            <a:r>
              <a:rPr lang="en-US" dirty="0" err="1" smtClean="0">
                <a:solidFill>
                  <a:srgbClr val="0070C0"/>
                </a:solidFill>
              </a:rPr>
              <a:t>make_shared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MyStruct</a:t>
            </a:r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>
                <a:solidFill>
                  <a:srgbClr val="0070C0"/>
                </a:solidFill>
              </a:rPr>
              <a:t>100);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&lt;&lt; </a:t>
            </a:r>
            <a:r>
              <a:rPr lang="en-US" dirty="0" err="1">
                <a:solidFill>
                  <a:srgbClr val="0070C0"/>
                </a:solidFill>
              </a:rPr>
              <a:t>ms.use_count</a:t>
            </a:r>
            <a:r>
              <a:rPr lang="en-US" dirty="0">
                <a:solidFill>
                  <a:srgbClr val="0070C0"/>
                </a:solidFill>
              </a:rPr>
              <a:t>()  </a:t>
            </a:r>
            <a:r>
              <a:rPr lang="en-US" dirty="0" smtClean="0">
                <a:solidFill>
                  <a:srgbClr val="0070C0"/>
                </a:solidFill>
              </a:rPr>
              <a:t>&lt;&lt;</a:t>
            </a:r>
            <a:r>
              <a:rPr lang="en-US" dirty="0" err="1" smtClean="0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</a:t>
            </a:r>
            <a:r>
              <a:rPr lang="en-US" dirty="0"/>
              <a:t>                                          </a:t>
            </a:r>
            <a:r>
              <a:rPr lang="en-US" i="1" dirty="0"/>
              <a:t>//  1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ims</a:t>
            </a:r>
            <a:r>
              <a:rPr lang="en-US" dirty="0">
                <a:solidFill>
                  <a:srgbClr val="0070C0"/>
                </a:solidFill>
              </a:rPr>
              <a:t> = 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>
                <a:solidFill>
                  <a:srgbClr val="0070C0"/>
                </a:solidFill>
              </a:rPr>
              <a:t>ms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 err="1" smtClean="0">
                <a:solidFill>
                  <a:srgbClr val="FF0000"/>
                </a:solidFill>
              </a:rPr>
              <a:t>ms</a:t>
            </a:r>
            <a:r>
              <a:rPr lang="en-US" dirty="0" smtClean="0">
                <a:solidFill>
                  <a:srgbClr val="FF0000"/>
                </a:solidFill>
              </a:rPr>
              <a:t>-&gt;a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&lt;&lt; </a:t>
            </a:r>
            <a:r>
              <a:rPr lang="en-US" dirty="0" err="1">
                <a:solidFill>
                  <a:srgbClr val="0070C0"/>
                </a:solidFill>
              </a:rPr>
              <a:t>ms.use_count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 smtClean="0">
                <a:solidFill>
                  <a:srgbClr val="0070C0"/>
                </a:solidFill>
              </a:rPr>
              <a:t>&lt;&lt; </a:t>
            </a: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  </a:t>
            </a:r>
            <a:r>
              <a:rPr lang="en-US" dirty="0"/>
              <a:t>                                       </a:t>
            </a:r>
            <a:r>
              <a:rPr lang="en-US" i="1" dirty="0"/>
              <a:t>//  2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&lt;&lt; </a:t>
            </a:r>
            <a:r>
              <a:rPr lang="en-US" dirty="0" err="1">
                <a:solidFill>
                  <a:srgbClr val="0070C0"/>
                </a:solidFill>
              </a:rPr>
              <a:t>ims.use_count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 smtClean="0">
                <a:solidFill>
                  <a:srgbClr val="0070C0"/>
                </a:solidFill>
              </a:rPr>
              <a:t>&lt;&lt; </a:t>
            </a: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                                        </a:t>
            </a:r>
            <a:r>
              <a:rPr lang="en-US" i="1" dirty="0"/>
              <a:t>//  2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&lt;&lt; 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ims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&lt;&lt; </a:t>
            </a: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                                                            </a:t>
            </a:r>
            <a:r>
              <a:rPr lang="en-US" i="1" dirty="0"/>
              <a:t>//  100 </a:t>
            </a:r>
            <a:endParaRPr lang="he-IL" i="1" dirty="0"/>
          </a:p>
        </p:txBody>
      </p:sp>
      <p:sp>
        <p:nvSpPr>
          <p:cNvPr id="639" name="An object">
            <a:extLst>
              <a:ext uri="{FF2B5EF4-FFF2-40B4-BE49-F238E27FC236}">
                <a16:creationId xmlns:a16="http://schemas.microsoft.com/office/drawing/2014/main" id="{28A00AB6-C616-4D26-97BE-3F35E8E2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67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3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An object">
            <a:extLst>
              <a:ext uri="{FF2B5EF4-FFF2-40B4-BE49-F238E27FC236}">
                <a16:creationId xmlns:a16="http://schemas.microsoft.com/office/drawing/2014/main" id="{54269F51-2E1F-48B3-9608-169FF4BC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aliasing constructor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84" name="An object">
            <a:extLst>
              <a:ext uri="{FF2B5EF4-FFF2-40B4-BE49-F238E27FC236}">
                <a16:creationId xmlns:a16="http://schemas.microsoft.com/office/drawing/2014/main" id="{14181A34-6BDA-4982-AD1A-841553C4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lifetime of the stored object must live as long as the owned object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Else the stored pointer will dangle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get_shared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int_ptr</a:t>
            </a:r>
            <a:r>
              <a:rPr lang="en-US" dirty="0">
                <a:solidFill>
                  <a:srgbClr val="0070C0"/>
                </a:solidFill>
              </a:rPr>
              <a:t> = std::</a:t>
            </a:r>
            <a:r>
              <a:rPr lang="en-US" dirty="0" err="1" smtClean="0">
                <a:solidFill>
                  <a:srgbClr val="0070C0"/>
                </a:solidFill>
              </a:rPr>
              <a:t>make_shared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>
                <a:solidFill>
                  <a:srgbClr val="0070C0"/>
                </a:solidFill>
              </a:rPr>
              <a:t>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int a = 2;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return std::</a:t>
            </a:r>
            <a:r>
              <a:rPr lang="en-US" dirty="0" err="1" smtClean="0">
                <a:solidFill>
                  <a:srgbClr val="0070C0"/>
                </a:solidFill>
              </a:rPr>
              <a:t>shared_ptr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err="1">
                <a:solidFill>
                  <a:srgbClr val="0070C0"/>
                </a:solidFill>
              </a:rPr>
              <a:t>int_ptr</a:t>
            </a:r>
            <a:r>
              <a:rPr lang="en-US" dirty="0">
                <a:solidFill>
                  <a:srgbClr val="0070C0"/>
                </a:solidFill>
              </a:rPr>
              <a:t>, &amp;a };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get_shared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&lt;&lt; 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&lt;&lt; </a:t>
            </a:r>
            <a:r>
              <a:rPr lang="en-US" dirty="0">
                <a:solidFill>
                  <a:srgbClr val="0070C0"/>
                </a:solidFill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     </a:t>
            </a:r>
            <a:r>
              <a:rPr lang="en-US" i="1" dirty="0">
                <a:solidFill>
                  <a:srgbClr val="FF0000"/>
                </a:solidFill>
              </a:rPr>
              <a:t>// </a:t>
            </a:r>
            <a:r>
              <a:rPr lang="en-US" i="1" dirty="0" err="1">
                <a:solidFill>
                  <a:srgbClr val="FF0000"/>
                </a:solidFill>
              </a:rPr>
              <a:t>ptr's</a:t>
            </a:r>
            <a:r>
              <a:rPr lang="en-US" i="1" dirty="0">
                <a:solidFill>
                  <a:srgbClr val="FF0000"/>
                </a:solidFill>
              </a:rPr>
              <a:t> stored pointer dangles!</a:t>
            </a:r>
            <a:endParaRPr lang="he-IL" i="1" dirty="0">
              <a:solidFill>
                <a:srgbClr val="FF0000"/>
              </a:solidFill>
            </a:endParaRPr>
          </a:p>
        </p:txBody>
      </p:sp>
      <p:sp>
        <p:nvSpPr>
          <p:cNvPr id="641" name="An object">
            <a:extLst>
              <a:ext uri="{FF2B5EF4-FFF2-40B4-BE49-F238E27FC236}">
                <a16:creationId xmlns:a16="http://schemas.microsoft.com/office/drawing/2014/main" id="{7BC97F3A-DF31-44FF-8D97-A46D6F3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68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85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Coming back to std::</a:t>
            </a:r>
            <a:r>
              <a:rPr lang="en-US" dirty="0" err="1"/>
              <a:t>make_shared</a:t>
            </a:r>
            <a:r>
              <a:rPr lang="en-US" dirty="0"/>
              <a:t>()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72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weak_ptr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92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n object">
            <a:extLst>
              <a:ext uri="{FF2B5EF4-FFF2-40B4-BE49-F238E27FC236}">
                <a16:creationId xmlns:a16="http://schemas.microsoft.com/office/drawing/2014/main" id="{F34B81D0-DA89-4C1B-97C2-129A1CDF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</a:t>
            </a:r>
            <a:endParaRPr lang="he-IL" dirty="0"/>
          </a:p>
        </p:txBody>
      </p:sp>
      <p:sp>
        <p:nvSpPr>
          <p:cNvPr id="485" name="An object">
            <a:extLst>
              <a:ext uri="{FF2B5EF4-FFF2-40B4-BE49-F238E27FC236}">
                <a16:creationId xmlns:a16="http://schemas.microsoft.com/office/drawing/2014/main" id="{DD5301A4-1B9C-4085-ACEA-05A3E7C4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417"/>
            <a:ext cx="10515600" cy="4351338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err="1"/>
              <a:t>make_shared</a:t>
            </a:r>
            <a:r>
              <a:rPr lang="en-US" i="1" dirty="0"/>
              <a:t>()</a:t>
            </a:r>
            <a:r>
              <a:rPr lang="en-US" dirty="0"/>
              <a:t> is great for us!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smtClean="0"/>
              <a:t>We don’t use any </a:t>
            </a:r>
            <a:r>
              <a:rPr lang="en-US" i="1" dirty="0" err="1" smtClean="0"/>
              <a:t>std</a:t>
            </a:r>
            <a:r>
              <a:rPr lang="en-US" i="1" dirty="0"/>
              <a:t>::</a:t>
            </a:r>
            <a:r>
              <a:rPr lang="en-US" i="1" dirty="0" err="1" smtClean="0"/>
              <a:t>weak_ptr</a:t>
            </a:r>
            <a:r>
              <a:rPr lang="en-US" i="1" dirty="0" smtClean="0"/>
              <a:t> </a:t>
            </a:r>
            <a:r>
              <a:rPr lang="en-US" dirty="0" smtClean="0"/>
              <a:t>in our code</a:t>
            </a: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So </a:t>
            </a:r>
            <a:r>
              <a:rPr lang="en-US" dirty="0" smtClean="0"/>
              <a:t>let’s </a:t>
            </a:r>
            <a:r>
              <a:rPr lang="en-US" dirty="0"/>
              <a:t>refactor and use </a:t>
            </a:r>
            <a:r>
              <a:rPr lang="en-US" i="1" dirty="0"/>
              <a:t>std::</a:t>
            </a:r>
            <a:r>
              <a:rPr lang="en-US" i="1" dirty="0" err="1"/>
              <a:t>make_shared</a:t>
            </a:r>
            <a:r>
              <a:rPr lang="en-US" i="1" dirty="0"/>
              <a:t>()</a:t>
            </a:r>
            <a:r>
              <a:rPr lang="en-US" dirty="0"/>
              <a:t> in all the places, right</a:t>
            </a:r>
            <a:r>
              <a:rPr lang="en-US" dirty="0" smtClean="0"/>
              <a:t>?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.g. In places with a redundant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unique_ptr</a:t>
            </a:r>
            <a:r>
              <a:rPr lang="en-US" i="1" dirty="0" smtClean="0"/>
              <a:t> </a:t>
            </a:r>
            <a:r>
              <a:rPr lang="en-US" dirty="0" smtClean="0"/>
              <a:t>-&gt;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shared_ptr</a:t>
            </a:r>
            <a:r>
              <a:rPr lang="en-US" i="1" dirty="0" smtClean="0"/>
              <a:t> </a:t>
            </a:r>
            <a:r>
              <a:rPr lang="en-US" dirty="0" smtClean="0"/>
              <a:t>conversion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Problem is, the optimization </a:t>
            </a:r>
            <a:r>
              <a:rPr lang="en-US" dirty="0" smtClean="0"/>
              <a:t>doesn’t </a:t>
            </a:r>
            <a:r>
              <a:rPr lang="en-US" dirty="0"/>
              <a:t>work (For us)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Up until </a:t>
            </a:r>
            <a:r>
              <a:rPr lang="en-US" dirty="0" err="1"/>
              <a:t>gcc</a:t>
            </a:r>
            <a:r>
              <a:rPr lang="en-US" dirty="0"/>
              <a:t> 8.1, </a:t>
            </a:r>
            <a:r>
              <a:rPr lang="en-US" dirty="0" err="1"/>
              <a:t>libstdc</a:t>
            </a:r>
            <a:r>
              <a:rPr lang="en-US" dirty="0"/>
              <a:t>++ performed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allocations in </a:t>
            </a:r>
            <a:r>
              <a:rPr lang="en-US" i="1" dirty="0"/>
              <a:t>std::</a:t>
            </a:r>
            <a:r>
              <a:rPr lang="en-US" i="1" dirty="0" err="1"/>
              <a:t>make_shared</a:t>
            </a:r>
            <a:r>
              <a:rPr lang="en-US" i="1" dirty="0"/>
              <a:t>()</a:t>
            </a:r>
            <a:r>
              <a:rPr lang="en-US" dirty="0"/>
              <a:t> if compiling </a:t>
            </a:r>
            <a:r>
              <a:rPr lang="en-US" u="sng" dirty="0"/>
              <a:t>without</a:t>
            </a:r>
            <a:r>
              <a:rPr lang="en-US" dirty="0"/>
              <a:t> RTTI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i="1" dirty="0" err="1"/>
              <a:t>control_block_inplace</a:t>
            </a:r>
            <a:r>
              <a:rPr lang="en-US" dirty="0"/>
              <a:t> is basically never </a:t>
            </a:r>
            <a:r>
              <a:rPr lang="en-US" dirty="0" smtClean="0"/>
              <a:t>used</a:t>
            </a:r>
          </a:p>
        </p:txBody>
      </p:sp>
      <p:sp>
        <p:nvSpPr>
          <p:cNvPr id="642" name="An object">
            <a:extLst>
              <a:ext uri="{FF2B5EF4-FFF2-40B4-BE49-F238E27FC236}">
                <a16:creationId xmlns:a16="http://schemas.microsoft.com/office/drawing/2014/main" id="{4A13BAFD-DC45-4672-AC0C-FA7742F7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70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3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An object">
            <a:extLst>
              <a:ext uri="{FF2B5EF4-FFF2-40B4-BE49-F238E27FC236}">
                <a16:creationId xmlns:a16="http://schemas.microsoft.com/office/drawing/2014/main" id="{D421F40A-0EAC-456B-9AE8-A6446C7B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Cont.</a:t>
            </a:r>
            <a:endParaRPr lang="he-IL" dirty="0"/>
          </a:p>
        </p:txBody>
      </p:sp>
      <p:sp>
        <p:nvSpPr>
          <p:cNvPr id="486" name="An object">
            <a:extLst>
              <a:ext uri="{FF2B5EF4-FFF2-40B4-BE49-F238E27FC236}">
                <a16:creationId xmlns:a16="http://schemas.microsoft.com/office/drawing/2014/main" id="{E91B5512-5916-4121-8937-59A77E5A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895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 reality,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doesn’t </a:t>
            </a:r>
            <a:r>
              <a:rPr lang="en-US" dirty="0"/>
              <a:t>directly hold a pointer to the </a:t>
            </a:r>
            <a:r>
              <a:rPr lang="en-US" i="1" dirty="0" err="1"/>
              <a:t>control_block_base</a:t>
            </a:r>
            <a:r>
              <a:rPr lang="en-US" dirty="0"/>
              <a:t>, but rather an intermediate object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class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FF0000"/>
                </a:solidFill>
              </a:rPr>
              <a:t>__</a:t>
            </a:r>
            <a:r>
              <a:rPr lang="en-US" sz="2300" dirty="0" err="1">
                <a:solidFill>
                  <a:srgbClr val="FF0000"/>
                </a:solidFill>
              </a:rPr>
              <a:t>shared_count</a:t>
            </a:r>
            <a:r>
              <a:rPr lang="en-US" sz="2300" dirty="0">
                <a:solidFill>
                  <a:srgbClr val="FF0000"/>
                </a:solidFill>
              </a:rPr>
              <a:t> </a:t>
            </a:r>
            <a:r>
              <a:rPr lang="en-US" sz="2300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    </a:t>
            </a:r>
            <a:r>
              <a:rPr lang="en-US" sz="2300" dirty="0" err="1">
                <a:solidFill>
                  <a:srgbClr val="0070C0"/>
                </a:solidFill>
              </a:rPr>
              <a:t>control_block_base</a:t>
            </a:r>
            <a:r>
              <a:rPr lang="en-US" sz="2300" dirty="0">
                <a:solidFill>
                  <a:srgbClr val="0070C0"/>
                </a:solidFill>
              </a:rPr>
              <a:t>* </a:t>
            </a:r>
            <a:r>
              <a:rPr lang="en-US" sz="2300" dirty="0" err="1">
                <a:solidFill>
                  <a:srgbClr val="0070C0"/>
                </a:solidFill>
              </a:rPr>
              <a:t>m_control_block</a:t>
            </a:r>
            <a:endParaRPr lang="en-US" sz="23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2300" dirty="0"/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class </a:t>
            </a:r>
            <a:r>
              <a:rPr lang="en-US" sz="2300" dirty="0" err="1">
                <a:solidFill>
                  <a:srgbClr val="0070C0"/>
                </a:solidFill>
              </a:rPr>
              <a:t>shared_ptr</a:t>
            </a:r>
            <a:r>
              <a:rPr lang="en-US" sz="23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    T*                         </a:t>
            </a:r>
            <a:r>
              <a:rPr lang="en-US" sz="2300" dirty="0" err="1">
                <a:solidFill>
                  <a:srgbClr val="0070C0"/>
                </a:solidFill>
              </a:rPr>
              <a:t>m_ptr</a:t>
            </a:r>
            <a:r>
              <a:rPr lang="en-US" sz="23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300" dirty="0"/>
              <a:t>    </a:t>
            </a:r>
            <a:r>
              <a:rPr lang="en-US" sz="2300" dirty="0">
                <a:solidFill>
                  <a:srgbClr val="FF0000"/>
                </a:solidFill>
              </a:rPr>
              <a:t>__</a:t>
            </a:r>
            <a:r>
              <a:rPr lang="en-US" sz="2300" dirty="0" err="1">
                <a:solidFill>
                  <a:srgbClr val="FF0000"/>
                </a:solidFill>
              </a:rPr>
              <a:t>shared_count</a:t>
            </a:r>
            <a:r>
              <a:rPr lang="en-US" sz="2300" dirty="0">
                <a:solidFill>
                  <a:srgbClr val="FF0000"/>
                </a:solidFill>
              </a:rPr>
              <a:t> </a:t>
            </a:r>
            <a:r>
              <a:rPr lang="en-US" sz="2300" dirty="0" err="1">
                <a:solidFill>
                  <a:srgbClr val="0070C0"/>
                </a:solidFill>
              </a:rPr>
              <a:t>m_refcount</a:t>
            </a:r>
            <a:r>
              <a:rPr lang="en-US" sz="23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3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 good </a:t>
            </a:r>
            <a:r>
              <a:rPr lang="en-US" dirty="0" smtClean="0"/>
              <a:t>design idea, </a:t>
            </a:r>
            <a:r>
              <a:rPr lang="en-US" dirty="0"/>
              <a:t>as it moves the logic of updating the </a:t>
            </a:r>
            <a:r>
              <a:rPr lang="en-US" dirty="0" err="1"/>
              <a:t>refcounts</a:t>
            </a:r>
            <a:r>
              <a:rPr lang="en-US" dirty="0"/>
              <a:t> (And choosing the right control block type) away from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endParaRPr lang="en-US" i="1" dirty="0"/>
          </a:p>
        </p:txBody>
      </p:sp>
      <p:sp>
        <p:nvSpPr>
          <p:cNvPr id="643" name="An object">
            <a:extLst>
              <a:ext uri="{FF2B5EF4-FFF2-40B4-BE49-F238E27FC236}">
                <a16:creationId xmlns:a16="http://schemas.microsoft.com/office/drawing/2014/main" id="{8351977B-ADE4-4D17-AF58-F057AA2D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71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n object">
            <a:extLst>
              <a:ext uri="{FF2B5EF4-FFF2-40B4-BE49-F238E27FC236}">
                <a16:creationId xmlns:a16="http://schemas.microsoft.com/office/drawing/2014/main" id="{721EAD01-D88E-4443-B02F-0190F06A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Cont.</a:t>
            </a:r>
            <a:endParaRPr lang="he-IL" dirty="0"/>
          </a:p>
        </p:txBody>
      </p:sp>
      <p:sp>
        <p:nvSpPr>
          <p:cNvPr id="487" name="An object">
            <a:extLst>
              <a:ext uri="{FF2B5EF4-FFF2-40B4-BE49-F238E27FC236}">
                <a16:creationId xmlns:a16="http://schemas.microsoft.com/office/drawing/2014/main" id="{99131A97-ECF9-41EE-8199-897AB210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template&lt;</a:t>
            </a:r>
            <a:r>
              <a:rPr lang="en-US" sz="2000" dirty="0" err="1" smtClean="0">
                <a:solidFill>
                  <a:srgbClr val="0070C0"/>
                </a:solidFill>
              </a:rPr>
              <a:t>typename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Deleter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typename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T&gt;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Deleter</a:t>
            </a:r>
            <a:r>
              <a:rPr lang="en-US" sz="2000" dirty="0">
                <a:solidFill>
                  <a:srgbClr val="0070C0"/>
                </a:solidFill>
              </a:rPr>
              <a:t>* </a:t>
            </a:r>
            <a:r>
              <a:rPr lang="en-US" sz="2000" dirty="0" err="1">
                <a:solidFill>
                  <a:srgbClr val="0070C0"/>
                </a:solidFill>
              </a:rPr>
              <a:t>get_deleter</a:t>
            </a:r>
            <a:r>
              <a:rPr lang="en-US" sz="2000" dirty="0">
                <a:solidFill>
                  <a:srgbClr val="0070C0"/>
                </a:solidFill>
              </a:rPr>
              <a:t>(const std::</a:t>
            </a:r>
            <a:r>
              <a:rPr lang="en-US" sz="2000" dirty="0" err="1" smtClean="0">
                <a:solidFill>
                  <a:srgbClr val="0070C0"/>
                </a:solidFill>
              </a:rPr>
              <a:t>shared_ptr</a:t>
            </a:r>
            <a:r>
              <a:rPr lang="en-US" sz="2000" dirty="0" smtClean="0">
                <a:solidFill>
                  <a:srgbClr val="0070C0"/>
                </a:solidFill>
              </a:rPr>
              <a:t>&lt;T&gt;&amp; </a:t>
            </a:r>
            <a:r>
              <a:rPr lang="en-US" sz="2000" dirty="0">
                <a:solidFill>
                  <a:srgbClr val="0070C0"/>
                </a:solidFill>
              </a:rPr>
              <a:t>p) </a:t>
            </a:r>
            <a:r>
              <a:rPr lang="en-US" sz="2000" dirty="0" err="1">
                <a:solidFill>
                  <a:srgbClr val="0070C0"/>
                </a:solidFill>
              </a:rPr>
              <a:t>noexcept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  <a:p>
            <a:pPr algn="l" rtl="0"/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holds a </a:t>
            </a:r>
            <a:r>
              <a:rPr lang="en-US" dirty="0" err="1"/>
              <a:t>deleter</a:t>
            </a:r>
            <a:r>
              <a:rPr lang="en-US" dirty="0"/>
              <a:t> of type </a:t>
            </a:r>
            <a:r>
              <a:rPr lang="en-US" i="1" dirty="0" err="1"/>
              <a:t>Deleter</a:t>
            </a:r>
            <a:r>
              <a:rPr lang="en-US" dirty="0"/>
              <a:t>, returns a pointer to that </a:t>
            </a:r>
            <a:r>
              <a:rPr lang="en-US" dirty="0" err="1"/>
              <a:t>deleter</a:t>
            </a:r>
            <a:r>
              <a:rPr lang="en-US" dirty="0"/>
              <a:t> (Else returns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Implementations compare the </a:t>
            </a:r>
            <a:r>
              <a:rPr lang="en-US" i="1" dirty="0" err="1"/>
              <a:t>typeid</a:t>
            </a:r>
            <a:r>
              <a:rPr lang="en-US" dirty="0"/>
              <a:t> of </a:t>
            </a:r>
            <a:r>
              <a:rPr lang="en-US" dirty="0" err="1"/>
              <a:t>Deleter</a:t>
            </a:r>
            <a:r>
              <a:rPr lang="en-US" dirty="0"/>
              <a:t> to the </a:t>
            </a:r>
            <a:r>
              <a:rPr lang="en-US" i="1" dirty="0" err="1"/>
              <a:t>typeid</a:t>
            </a:r>
            <a:r>
              <a:rPr lang="en-US" dirty="0"/>
              <a:t> of the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shared_ptr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 err="1" smtClean="0"/>
              <a:t>deleter</a:t>
            </a:r>
            <a:r>
              <a:rPr lang="en-US" dirty="0"/>
              <a:t>, and return a pointer to it if they match</a:t>
            </a:r>
            <a:endParaRPr lang="en-US" i="1" dirty="0"/>
          </a:p>
        </p:txBody>
      </p:sp>
      <p:sp>
        <p:nvSpPr>
          <p:cNvPr id="644" name="An object">
            <a:extLst>
              <a:ext uri="{FF2B5EF4-FFF2-40B4-BE49-F238E27FC236}">
                <a16:creationId xmlns:a16="http://schemas.microsoft.com/office/drawing/2014/main" id="{941D7FB4-E8C7-479D-9B86-5C2CE47D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72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0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An object">
            <a:extLst>
              <a:ext uri="{FF2B5EF4-FFF2-40B4-BE49-F238E27FC236}">
                <a16:creationId xmlns:a16="http://schemas.microsoft.com/office/drawing/2014/main" id="{E1E143B1-FD54-4278-895D-A2C2E312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Cont.</a:t>
            </a:r>
            <a:endParaRPr lang="he-IL" dirty="0"/>
          </a:p>
        </p:txBody>
      </p:sp>
      <p:sp>
        <p:nvSpPr>
          <p:cNvPr id="488" name="An object">
            <a:extLst>
              <a:ext uri="{FF2B5EF4-FFF2-40B4-BE49-F238E27FC236}">
                <a16:creationId xmlns:a16="http://schemas.microsoft.com/office/drawing/2014/main" id="{8F3CE8A3-5F3F-46EF-8F67-78FAAAB8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3100" dirty="0">
                <a:solidFill>
                  <a:srgbClr val="0070C0"/>
                </a:solidFill>
              </a:rPr>
              <a:t>t</a:t>
            </a:r>
            <a:r>
              <a:rPr lang="en-US" sz="3100" dirty="0" smtClean="0">
                <a:solidFill>
                  <a:srgbClr val="0070C0"/>
                </a:solidFill>
              </a:rPr>
              <a:t>emplate&lt;</a:t>
            </a:r>
            <a:r>
              <a:rPr lang="en-US" sz="3100" dirty="0" err="1" smtClean="0">
                <a:solidFill>
                  <a:srgbClr val="0070C0"/>
                </a:solidFill>
              </a:rPr>
              <a:t>typename</a:t>
            </a:r>
            <a:r>
              <a:rPr lang="en-US" sz="3100" dirty="0" smtClean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Deleter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typename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T&gt;</a:t>
            </a:r>
            <a:endParaRPr lang="en-US" sz="31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Deleter</a:t>
            </a:r>
            <a:r>
              <a:rPr lang="en-US" sz="3100" dirty="0">
                <a:solidFill>
                  <a:srgbClr val="0070C0"/>
                </a:solidFill>
              </a:rPr>
              <a:t>* </a:t>
            </a:r>
            <a:r>
              <a:rPr lang="en-US" sz="3100" dirty="0" err="1">
                <a:solidFill>
                  <a:srgbClr val="0070C0"/>
                </a:solidFill>
              </a:rPr>
              <a:t>get_deleter</a:t>
            </a:r>
            <a:r>
              <a:rPr lang="en-US" sz="3100" dirty="0">
                <a:solidFill>
                  <a:srgbClr val="0070C0"/>
                </a:solidFill>
              </a:rPr>
              <a:t>(const std::</a:t>
            </a:r>
            <a:r>
              <a:rPr lang="en-US" sz="3100" dirty="0" err="1" smtClean="0">
                <a:solidFill>
                  <a:srgbClr val="0070C0"/>
                </a:solidFill>
              </a:rPr>
              <a:t>shared_ptr</a:t>
            </a:r>
            <a:r>
              <a:rPr lang="en-US" sz="3100" dirty="0" smtClean="0">
                <a:solidFill>
                  <a:srgbClr val="0070C0"/>
                </a:solidFill>
              </a:rPr>
              <a:t>&lt;T&gt;&amp; </a:t>
            </a:r>
            <a:r>
              <a:rPr lang="en-US" sz="3100" dirty="0">
                <a:solidFill>
                  <a:srgbClr val="0070C0"/>
                </a:solidFill>
              </a:rPr>
              <a:t>p) </a:t>
            </a:r>
            <a:r>
              <a:rPr lang="en-US" sz="3100" dirty="0" err="1">
                <a:solidFill>
                  <a:srgbClr val="0070C0"/>
                </a:solidFill>
              </a:rPr>
              <a:t>noexcept</a:t>
            </a:r>
            <a:r>
              <a:rPr lang="en-US" sz="31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3100" dirty="0">
                <a:solidFill>
                  <a:srgbClr val="0070C0"/>
                </a:solidFill>
              </a:rPr>
              <a:t>    return </a:t>
            </a:r>
            <a:r>
              <a:rPr lang="en-US" sz="3100" dirty="0" err="1" smtClean="0">
                <a:solidFill>
                  <a:srgbClr val="0070C0"/>
                </a:solidFill>
              </a:rPr>
              <a:t>static_cast</a:t>
            </a:r>
            <a:r>
              <a:rPr lang="en-US" sz="3100" dirty="0" smtClean="0">
                <a:solidFill>
                  <a:srgbClr val="0070C0"/>
                </a:solidFill>
              </a:rPr>
              <a:t>&lt;</a:t>
            </a:r>
            <a:r>
              <a:rPr lang="en-US" sz="3100" dirty="0" err="1" smtClean="0">
                <a:solidFill>
                  <a:srgbClr val="0070C0"/>
                </a:solidFill>
              </a:rPr>
              <a:t>Deleter</a:t>
            </a:r>
            <a:r>
              <a:rPr lang="en-US" sz="3100" dirty="0" smtClean="0">
                <a:solidFill>
                  <a:srgbClr val="0070C0"/>
                </a:solidFill>
              </a:rPr>
              <a:t>*&gt;(</a:t>
            </a:r>
            <a:r>
              <a:rPr lang="en-US" sz="3100" dirty="0">
                <a:solidFill>
                  <a:srgbClr val="0070C0"/>
                </a:solidFill>
              </a:rPr>
              <a:t>p._</a:t>
            </a:r>
            <a:r>
              <a:rPr lang="en-US" sz="3100" dirty="0" err="1">
                <a:solidFill>
                  <a:srgbClr val="0070C0"/>
                </a:solidFill>
              </a:rPr>
              <a:t>get_deleter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typeid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Deleter</a:t>
            </a:r>
            <a:r>
              <a:rPr lang="en-US" sz="3100" dirty="0">
                <a:solidFill>
                  <a:srgbClr val="0070C0"/>
                </a:solidFill>
              </a:rPr>
              <a:t>)));</a:t>
            </a:r>
          </a:p>
          <a:p>
            <a:pPr marL="0" indent="0" algn="l" rtl="0">
              <a:buNone/>
            </a:pPr>
            <a:r>
              <a:rPr lang="en-US" sz="31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sz="3100" dirty="0"/>
          </a:p>
          <a:p>
            <a:pPr marL="0" indent="0" algn="l" rtl="0">
              <a:buNone/>
            </a:pPr>
            <a:r>
              <a:rPr lang="en-US" sz="3100" i="1" dirty="0"/>
              <a:t>// </a:t>
            </a:r>
            <a:r>
              <a:rPr lang="en-US" sz="3100" i="1" dirty="0" err="1"/>
              <a:t>shared_ptr</a:t>
            </a:r>
            <a:r>
              <a:rPr lang="en-US" sz="3100" i="1" dirty="0"/>
              <a:t>::_</a:t>
            </a:r>
            <a:r>
              <a:rPr lang="en-US" sz="3100" i="1" dirty="0" err="1"/>
              <a:t>get_deleter</a:t>
            </a:r>
            <a:r>
              <a:rPr lang="en-US" sz="3100" i="1" dirty="0"/>
              <a:t>() </a:t>
            </a:r>
            <a:r>
              <a:rPr lang="en-US" sz="3100" i="1" dirty="0" smtClean="0"/>
              <a:t>-&gt; __</a:t>
            </a:r>
            <a:r>
              <a:rPr lang="en-US" sz="3100" i="1" dirty="0" err="1"/>
              <a:t>shared_count</a:t>
            </a:r>
            <a:r>
              <a:rPr lang="en-US" sz="3100" i="1" dirty="0"/>
              <a:t>::</a:t>
            </a:r>
            <a:r>
              <a:rPr lang="en-US" sz="3100" i="1" dirty="0" err="1"/>
              <a:t>get_deleter</a:t>
            </a:r>
            <a:r>
              <a:rPr lang="en-US" sz="3100" i="1" dirty="0"/>
              <a:t>() </a:t>
            </a:r>
            <a:r>
              <a:rPr lang="en-US" sz="3100" i="1" dirty="0" smtClean="0"/>
              <a:t>-&gt; </a:t>
            </a:r>
            <a:r>
              <a:rPr lang="en-US" sz="3100" i="1" dirty="0" err="1"/>
              <a:t>control_block</a:t>
            </a:r>
            <a:r>
              <a:rPr lang="en-US" sz="3100" i="1" dirty="0"/>
              <a:t>::_</a:t>
            </a:r>
            <a:r>
              <a:rPr lang="en-US" sz="3100" i="1" dirty="0" err="1"/>
              <a:t>get_deleter</a:t>
            </a:r>
            <a:r>
              <a:rPr lang="en-US" sz="3100" i="1" dirty="0"/>
              <a:t>()  </a:t>
            </a:r>
          </a:p>
          <a:p>
            <a:pPr marL="0" indent="0" algn="l" rtl="0">
              <a:buNone/>
            </a:pPr>
            <a:endParaRPr lang="en-US" sz="3100" dirty="0"/>
          </a:p>
          <a:p>
            <a:pPr marL="0" indent="0" algn="l" rtl="0">
              <a:buNone/>
            </a:pPr>
            <a:r>
              <a:rPr lang="en-US" sz="3100" dirty="0" smtClean="0">
                <a:solidFill>
                  <a:srgbClr val="0070C0"/>
                </a:solidFill>
              </a:rPr>
              <a:t>template&lt;</a:t>
            </a:r>
            <a:r>
              <a:rPr lang="en-US" sz="3100" dirty="0" err="1" smtClean="0">
                <a:solidFill>
                  <a:srgbClr val="0070C0"/>
                </a:solidFill>
              </a:rPr>
              <a:t>typename</a:t>
            </a:r>
            <a:r>
              <a:rPr lang="en-US" sz="3100" dirty="0" smtClean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T, </a:t>
            </a:r>
            <a:r>
              <a:rPr lang="en-US" sz="3100" dirty="0" err="1">
                <a:solidFill>
                  <a:srgbClr val="0070C0"/>
                </a:solidFill>
              </a:rPr>
              <a:t>typename</a:t>
            </a:r>
            <a:r>
              <a:rPr lang="en-US" sz="3100" dirty="0">
                <a:solidFill>
                  <a:srgbClr val="0070C0"/>
                </a:solidFill>
              </a:rPr>
              <a:t> D, </a:t>
            </a:r>
            <a:r>
              <a:rPr lang="en-US" sz="3100" dirty="0" err="1">
                <a:solidFill>
                  <a:srgbClr val="0070C0"/>
                </a:solidFill>
              </a:rPr>
              <a:t>typename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A&gt;</a:t>
            </a:r>
            <a:endParaRPr lang="en-US" sz="31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3100" dirty="0">
                <a:solidFill>
                  <a:srgbClr val="0070C0"/>
                </a:solidFill>
              </a:rPr>
              <a:t>class </a:t>
            </a:r>
            <a:r>
              <a:rPr lang="en-US" sz="3100" dirty="0" err="1">
                <a:solidFill>
                  <a:srgbClr val="0070C0"/>
                </a:solidFill>
              </a:rPr>
              <a:t>control_block</a:t>
            </a:r>
            <a:r>
              <a:rPr lang="en-US" sz="31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3100" dirty="0"/>
              <a:t>    </a:t>
            </a:r>
            <a:r>
              <a:rPr lang="en-US" sz="3100" dirty="0">
                <a:solidFill>
                  <a:schemeClr val="bg1"/>
                </a:solidFill>
              </a:rPr>
              <a:t>virtual</a:t>
            </a:r>
            <a:r>
              <a:rPr lang="en-US" sz="3100" dirty="0"/>
              <a:t> </a:t>
            </a:r>
            <a:r>
              <a:rPr lang="en-US" sz="3100" dirty="0">
                <a:solidFill>
                  <a:srgbClr val="0070C0"/>
                </a:solidFill>
              </a:rPr>
              <a:t>void* _</a:t>
            </a:r>
            <a:r>
              <a:rPr lang="en-US" sz="3100" dirty="0" err="1">
                <a:solidFill>
                  <a:srgbClr val="0070C0"/>
                </a:solidFill>
              </a:rPr>
              <a:t>get_deleter</a:t>
            </a:r>
            <a:r>
              <a:rPr lang="en-US" sz="3100" dirty="0">
                <a:solidFill>
                  <a:srgbClr val="0070C0"/>
                </a:solidFill>
              </a:rPr>
              <a:t>(const std::</a:t>
            </a:r>
            <a:r>
              <a:rPr lang="en-US" sz="3100" dirty="0" err="1">
                <a:solidFill>
                  <a:srgbClr val="0070C0"/>
                </a:solidFill>
              </a:rPr>
              <a:t>type_info</a:t>
            </a:r>
            <a:r>
              <a:rPr lang="en-US" sz="3100" dirty="0">
                <a:solidFill>
                  <a:srgbClr val="0070C0"/>
                </a:solidFill>
              </a:rPr>
              <a:t>&amp; </a:t>
            </a:r>
            <a:r>
              <a:rPr lang="en-US" sz="3100" dirty="0" err="1">
                <a:solidFill>
                  <a:srgbClr val="0070C0"/>
                </a:solidFill>
              </a:rPr>
              <a:t>ti</a:t>
            </a:r>
            <a:r>
              <a:rPr lang="en-US" sz="3100" dirty="0">
                <a:solidFill>
                  <a:srgbClr val="0070C0"/>
                </a:solidFill>
              </a:rPr>
              <a:t>)</a:t>
            </a:r>
            <a:r>
              <a:rPr lang="en-US" sz="3100" dirty="0"/>
              <a:t> </a:t>
            </a:r>
            <a:r>
              <a:rPr lang="en-US" sz="3100" dirty="0">
                <a:solidFill>
                  <a:schemeClr val="bg1"/>
                </a:solidFill>
              </a:rPr>
              <a:t>override</a:t>
            </a:r>
            <a:r>
              <a:rPr lang="en-US" sz="3100" dirty="0"/>
              <a:t> </a:t>
            </a:r>
            <a:r>
              <a:rPr lang="en-US" sz="3100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sz="3100" dirty="0">
                <a:solidFill>
                  <a:srgbClr val="0070C0"/>
                </a:solidFill>
              </a:rPr>
              <a:t>        return (</a:t>
            </a:r>
            <a:r>
              <a:rPr lang="en-US" sz="3100" dirty="0" err="1">
                <a:solidFill>
                  <a:srgbClr val="0070C0"/>
                </a:solidFill>
              </a:rPr>
              <a:t>typeid</a:t>
            </a:r>
            <a:r>
              <a:rPr lang="en-US" sz="3100" dirty="0">
                <a:solidFill>
                  <a:srgbClr val="0070C0"/>
                </a:solidFill>
              </a:rPr>
              <a:t>(D) == </a:t>
            </a:r>
            <a:r>
              <a:rPr lang="en-US" sz="3100" dirty="0" err="1">
                <a:solidFill>
                  <a:srgbClr val="0070C0"/>
                </a:solidFill>
              </a:rPr>
              <a:t>ti</a:t>
            </a:r>
            <a:r>
              <a:rPr lang="en-US" sz="3100" dirty="0">
                <a:solidFill>
                  <a:srgbClr val="0070C0"/>
                </a:solidFill>
              </a:rPr>
              <a:t>) ? &amp;</a:t>
            </a:r>
            <a:r>
              <a:rPr lang="en-US" sz="3100" dirty="0" err="1">
                <a:solidFill>
                  <a:srgbClr val="0070C0"/>
                </a:solidFill>
              </a:rPr>
              <a:t>get_deleter</a:t>
            </a:r>
            <a:r>
              <a:rPr lang="en-US" sz="3100" dirty="0">
                <a:solidFill>
                  <a:srgbClr val="0070C0"/>
                </a:solidFill>
              </a:rPr>
              <a:t>() : </a:t>
            </a:r>
            <a:r>
              <a:rPr lang="en-US" sz="3100" dirty="0" err="1">
                <a:solidFill>
                  <a:srgbClr val="0070C0"/>
                </a:solidFill>
              </a:rPr>
              <a:t>nullptr</a:t>
            </a:r>
            <a:r>
              <a:rPr lang="en-US" sz="31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31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31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4500" dirty="0"/>
              <a:t>If compiling without RTTI, both return </a:t>
            </a:r>
            <a:r>
              <a:rPr lang="en-US" sz="4500" dirty="0" err="1"/>
              <a:t>nullptr</a:t>
            </a:r>
            <a:endParaRPr lang="en-US" sz="4500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5" name="An object">
            <a:extLst>
              <a:ext uri="{FF2B5EF4-FFF2-40B4-BE49-F238E27FC236}">
                <a16:creationId xmlns:a16="http://schemas.microsoft.com/office/drawing/2014/main" id="{F9C81C3E-692F-4E3C-AAAB-127347A66E1E}"/>
              </a:ext>
            </a:extLst>
          </p:cNvPr>
          <p:cNvSpPr txBox="1"/>
          <p:nvPr/>
        </p:nvSpPr>
        <p:spPr>
          <a:xfrm>
            <a:off x="547200" y="4532400"/>
            <a:ext cx="122936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</a:rPr>
              <a:t>virtual</a:t>
            </a:r>
            <a:endParaRPr lang="he-IL" sz="1700" dirty="0">
              <a:solidFill>
                <a:srgbClr val="0070C0"/>
              </a:solidFill>
            </a:endParaRPr>
          </a:p>
        </p:txBody>
      </p:sp>
      <p:sp>
        <p:nvSpPr>
          <p:cNvPr id="712" name="An object">
            <a:extLst>
              <a:ext uri="{FF2B5EF4-FFF2-40B4-BE49-F238E27FC236}">
                <a16:creationId xmlns:a16="http://schemas.microsoft.com/office/drawing/2014/main" id="{947FFCBB-9E8E-458D-AB24-D572285A870A}"/>
              </a:ext>
            </a:extLst>
          </p:cNvPr>
          <p:cNvSpPr txBox="1"/>
          <p:nvPr/>
        </p:nvSpPr>
        <p:spPr>
          <a:xfrm>
            <a:off x="5220000" y="4532400"/>
            <a:ext cx="122936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</a:rPr>
              <a:t>override</a:t>
            </a:r>
          </a:p>
        </p:txBody>
      </p:sp>
      <p:sp>
        <p:nvSpPr>
          <p:cNvPr id="740" name="An object">
            <a:extLst>
              <a:ext uri="{FF2B5EF4-FFF2-40B4-BE49-F238E27FC236}">
                <a16:creationId xmlns:a16="http://schemas.microsoft.com/office/drawing/2014/main" id="{DD0A11FE-F351-4A37-B4E9-E7ACC41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73</a:t>
            </a:fld>
            <a:endParaRPr lang="he-IL"/>
          </a:p>
        </p:txBody>
      </p:sp>
      <p:sp>
        <p:nvSpPr>
          <p:cNvPr id="2" name="Oval Callout 1"/>
          <p:cNvSpPr/>
          <p:nvPr/>
        </p:nvSpPr>
        <p:spPr>
          <a:xfrm>
            <a:off x="4114800" y="5245768"/>
            <a:ext cx="1612232" cy="782053"/>
          </a:xfrm>
          <a:prstGeom prst="wedgeEllipseCallout">
            <a:avLst>
              <a:gd name="adj1" fmla="val -55908"/>
              <a:gd name="adj2" fmla="val -54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through EBO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7558239" y="4886343"/>
            <a:ext cx="2558217" cy="1141478"/>
          </a:xfrm>
          <a:prstGeom prst="wedgeEllipseCallout">
            <a:avLst>
              <a:gd name="adj1" fmla="val -89950"/>
              <a:gd name="adj2" fmla="val -50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 the method is 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4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0"/>
      <p:bldP spid="645" grpId="1"/>
      <p:bldP spid="712" grpId="0"/>
      <p:bldP spid="712" grpId="1"/>
      <p:bldP spid="2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An object">
            <a:extLst>
              <a:ext uri="{FF2B5EF4-FFF2-40B4-BE49-F238E27FC236}">
                <a16:creationId xmlns:a16="http://schemas.microsoft.com/office/drawing/2014/main" id="{6470B265-17D7-4DC9-A7F6-363F023D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Cont.</a:t>
            </a:r>
            <a:endParaRPr lang="he-IL" dirty="0"/>
          </a:p>
        </p:txBody>
      </p:sp>
      <p:sp>
        <p:nvSpPr>
          <p:cNvPr id="489" name="An object">
            <a:extLst>
              <a:ext uri="{FF2B5EF4-FFF2-40B4-BE49-F238E27FC236}">
                <a16:creationId xmlns:a16="http://schemas.microsoft.com/office/drawing/2014/main" id="{252664A4-C6C1-4D59-A741-9015FA971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</a:t>
            </a:r>
            <a:r>
              <a:rPr lang="en-US" i="1" dirty="0" err="1"/>
              <a:t>make_shared</a:t>
            </a:r>
            <a:r>
              <a:rPr lang="en-US" i="1" dirty="0"/>
              <a:t>()</a:t>
            </a:r>
            <a:r>
              <a:rPr lang="en-US" dirty="0"/>
              <a:t> needs to call a special constructor of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endParaRPr lang="en-US" i="1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All regular constructors accept an </a:t>
            </a:r>
            <a:r>
              <a:rPr lang="en-US" u="sng" dirty="0"/>
              <a:t>already allocated</a:t>
            </a:r>
            <a:r>
              <a:rPr lang="en-US" dirty="0"/>
              <a:t> pointer to the object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Need to distinguish between a </a:t>
            </a:r>
            <a:r>
              <a:rPr lang="en-US" dirty="0" smtClean="0"/>
              <a:t>“real” </a:t>
            </a:r>
            <a:r>
              <a:rPr lang="en-US" dirty="0"/>
              <a:t>constructor and this special one</a:t>
            </a:r>
          </a:p>
        </p:txBody>
      </p:sp>
      <p:sp>
        <p:nvSpPr>
          <p:cNvPr id="646" name="An object">
            <a:extLst>
              <a:ext uri="{FF2B5EF4-FFF2-40B4-BE49-F238E27FC236}">
                <a16:creationId xmlns:a16="http://schemas.microsoft.com/office/drawing/2014/main" id="{5C204A9F-192B-43F8-8E04-68FE10FF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74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89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 dispatching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66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n object">
            <a:extLst>
              <a:ext uri="{FF2B5EF4-FFF2-40B4-BE49-F238E27FC236}">
                <a16:creationId xmlns:a16="http://schemas.microsoft.com/office/drawing/2014/main" id="{30C8080F-6992-4C33-9FE2-A7589186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</a:t>
            </a:r>
            <a:endParaRPr lang="he-IL" dirty="0"/>
          </a:p>
        </p:txBody>
      </p:sp>
      <p:sp>
        <p:nvSpPr>
          <p:cNvPr id="490" name="An object">
            <a:extLst>
              <a:ext uri="{FF2B5EF4-FFF2-40B4-BE49-F238E27FC236}">
                <a16:creationId xmlns:a16="http://schemas.microsoft.com/office/drawing/2014/main" id="{4A404A77-B4B4-4E2D-A7D4-659709A6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 technique of choosing a specific function overload, in case of multiple overloads that match a set of parameters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Each overload will receive a dummy parameter of a unique type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The dummy parameters will all have different types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These </a:t>
            </a:r>
            <a:r>
              <a:rPr lang="en-US" dirty="0" smtClean="0"/>
              <a:t>“disambiguation types” </a:t>
            </a:r>
            <a:r>
              <a:rPr lang="en-US" dirty="0"/>
              <a:t>are just empty classes, but their </a:t>
            </a:r>
            <a:r>
              <a:rPr lang="en-US" u="sng" dirty="0"/>
              <a:t>types</a:t>
            </a:r>
            <a:r>
              <a:rPr lang="en-US" dirty="0"/>
              <a:t> are unique</a:t>
            </a:r>
            <a:endParaRPr lang="en-US" u="sng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Such empty classes are called </a:t>
            </a:r>
            <a:r>
              <a:rPr lang="en-US" b="1" dirty="0">
                <a:solidFill>
                  <a:srgbClr val="FF0000"/>
                </a:solidFill>
              </a:rPr>
              <a:t>tags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647" name="An object">
            <a:extLst>
              <a:ext uri="{FF2B5EF4-FFF2-40B4-BE49-F238E27FC236}">
                <a16:creationId xmlns:a16="http://schemas.microsoft.com/office/drawing/2014/main" id="{13A338D9-8BEF-4030-88AC-32FC0A2C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76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0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An object">
            <a:extLst>
              <a:ext uri="{FF2B5EF4-FFF2-40B4-BE49-F238E27FC236}">
                <a16:creationId xmlns:a16="http://schemas.microsoft.com/office/drawing/2014/main" id="{9490AD1A-6901-4BD5-A2CA-01AC7714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 </a:t>
            </a:r>
            <a:r>
              <a:rPr lang="en-US" dirty="0" smtClean="0"/>
              <a:t>- </a:t>
            </a:r>
            <a:r>
              <a:rPr lang="en-US" dirty="0"/>
              <a:t>Example #1</a:t>
            </a:r>
            <a:endParaRPr lang="he-IL" dirty="0"/>
          </a:p>
        </p:txBody>
      </p:sp>
      <p:sp>
        <p:nvSpPr>
          <p:cNvPr id="491" name="An object">
            <a:extLst>
              <a:ext uri="{FF2B5EF4-FFF2-40B4-BE49-F238E27FC236}">
                <a16:creationId xmlns:a16="http://schemas.microsoft.com/office/drawing/2014/main" id="{644E9A19-D4B7-415C-87CA-0F9D1D27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895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Pre increment / post increment operators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Both operators are called </a:t>
            </a:r>
            <a:r>
              <a:rPr lang="en-US" dirty="0" smtClean="0"/>
              <a:t>“++”, </a:t>
            </a:r>
            <a:r>
              <a:rPr lang="en-US" dirty="0"/>
              <a:t>return (a reference to) the object, and receive no parameters: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T&amp; operator++(); / T operator++();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can we implement both operators, if they have the same signature?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Make one of them receive a dummy parameter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T&amp; operator++();        </a:t>
            </a:r>
            <a:r>
              <a:rPr lang="en-US" sz="2000" i="1" dirty="0">
                <a:solidFill>
                  <a:srgbClr val="0070C0"/>
                </a:solidFill>
              </a:rPr>
              <a:t>  </a:t>
            </a:r>
            <a:r>
              <a:rPr lang="en-US" sz="2000" i="1" dirty="0"/>
              <a:t>// pre-increment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T    operator++(</a:t>
            </a:r>
            <a:r>
              <a:rPr lang="en-US" sz="2000" dirty="0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);</a:t>
            </a:r>
            <a:r>
              <a:rPr lang="en-US" sz="2000" dirty="0"/>
              <a:t>    </a:t>
            </a:r>
            <a:r>
              <a:rPr lang="en-US" sz="2000" i="1" dirty="0"/>
              <a:t> // </a:t>
            </a:r>
            <a:r>
              <a:rPr lang="en-US" sz="2000" i="1" dirty="0" smtClean="0"/>
              <a:t>post-increment</a:t>
            </a:r>
          </a:p>
          <a:p>
            <a:pPr marL="0" indent="0" algn="l" rtl="0">
              <a:buNone/>
            </a:pPr>
            <a:endParaRPr lang="en-US" sz="2000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Technically not really tag dispatching, but share the same idea</a:t>
            </a:r>
          </a:p>
        </p:txBody>
      </p:sp>
      <p:sp>
        <p:nvSpPr>
          <p:cNvPr id="648" name="An object">
            <a:extLst>
              <a:ext uri="{FF2B5EF4-FFF2-40B4-BE49-F238E27FC236}">
                <a16:creationId xmlns:a16="http://schemas.microsoft.com/office/drawing/2014/main" id="{1B943EB5-D7A9-4801-BEC1-C04DED46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77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2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An object">
            <a:extLst>
              <a:ext uri="{FF2B5EF4-FFF2-40B4-BE49-F238E27FC236}">
                <a16:creationId xmlns:a16="http://schemas.microsoft.com/office/drawing/2014/main" id="{2CE41310-7F10-4654-B135-090919C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 </a:t>
            </a:r>
            <a:r>
              <a:rPr lang="en-US" dirty="0" smtClean="0"/>
              <a:t>- </a:t>
            </a:r>
            <a:r>
              <a:rPr lang="en-US" dirty="0"/>
              <a:t>Example #2</a:t>
            </a:r>
            <a:endParaRPr lang="he-IL" dirty="0"/>
          </a:p>
        </p:txBody>
      </p:sp>
      <p:sp>
        <p:nvSpPr>
          <p:cNvPr id="492" name="An object">
            <a:extLst>
              <a:ext uri="{FF2B5EF4-FFF2-40B4-BE49-F238E27FC236}">
                <a16:creationId xmlns:a16="http://schemas.microsoft.com/office/drawing/2014/main" id="{8B488116-C5FB-44B1-8DCB-9E669531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 smtClean="0"/>
              <a:t>optional&lt;T&gt;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 wrapper class around type, that may or may not hold a value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smtClean="0"/>
              <a:t>‘None’ </a:t>
            </a:r>
            <a:r>
              <a:rPr lang="en-US" dirty="0"/>
              <a:t>in Python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Useful in cases where the wrapped type </a:t>
            </a:r>
            <a:r>
              <a:rPr lang="en-US" dirty="0" smtClean="0"/>
              <a:t>doesn’t </a:t>
            </a:r>
            <a:r>
              <a:rPr lang="en-US" dirty="0"/>
              <a:t>have a </a:t>
            </a:r>
            <a:r>
              <a:rPr lang="en-US" dirty="0" smtClean="0"/>
              <a:t>“no-value” </a:t>
            </a:r>
            <a:r>
              <a:rPr lang="en-US" dirty="0"/>
              <a:t>value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nullptr</a:t>
            </a:r>
            <a:r>
              <a:rPr lang="en-US" dirty="0"/>
              <a:t> for pointers (May not always be true)</a:t>
            </a:r>
          </a:p>
          <a:p>
            <a:pPr lvl="1" algn="l" rtl="0"/>
            <a:endParaRPr lang="en-US" dirty="0"/>
          </a:p>
          <a:p>
            <a:pPr marL="0" indent="0" algn="l" rtl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optional&lt;</a:t>
            </a: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&gt; </a:t>
            </a:r>
            <a:r>
              <a:rPr lang="en-US" sz="2200" dirty="0">
                <a:solidFill>
                  <a:srgbClr val="0070C0"/>
                </a:solidFill>
              </a:rPr>
              <a:t>o(123);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>
                <a:solidFill>
                  <a:srgbClr val="0070C0"/>
                </a:solidFill>
              </a:rPr>
              <a:t>cout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&lt;&lt; </a:t>
            </a:r>
            <a:r>
              <a:rPr lang="en-US" sz="2200" dirty="0">
                <a:solidFill>
                  <a:srgbClr val="0070C0"/>
                </a:solidFill>
              </a:rPr>
              <a:t>*o </a:t>
            </a:r>
            <a:r>
              <a:rPr lang="en-US" sz="2200" dirty="0" smtClean="0">
                <a:solidFill>
                  <a:srgbClr val="0070C0"/>
                </a:solidFill>
              </a:rPr>
              <a:t>&lt;&lt; </a:t>
            </a: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>
                <a:solidFill>
                  <a:srgbClr val="0070C0"/>
                </a:solidFill>
              </a:rPr>
              <a:t>endl</a:t>
            </a:r>
            <a:r>
              <a:rPr lang="en-US" sz="2200" dirty="0">
                <a:solidFill>
                  <a:srgbClr val="0070C0"/>
                </a:solidFill>
              </a:rPr>
              <a:t>;     </a:t>
            </a:r>
            <a:r>
              <a:rPr lang="en-US" sz="2200" i="1" dirty="0"/>
              <a:t>//  123 </a:t>
            </a:r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o.reset</a:t>
            </a:r>
            <a:r>
              <a:rPr lang="en-US" sz="2200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>
                <a:solidFill>
                  <a:srgbClr val="0070C0"/>
                </a:solidFill>
              </a:rPr>
              <a:t>cout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&lt;&lt; </a:t>
            </a:r>
            <a:r>
              <a:rPr lang="en-US" sz="2200" dirty="0">
                <a:solidFill>
                  <a:srgbClr val="0070C0"/>
                </a:solidFill>
              </a:rPr>
              <a:t>*o </a:t>
            </a:r>
            <a:r>
              <a:rPr lang="en-US" sz="2200" dirty="0" smtClean="0">
                <a:solidFill>
                  <a:srgbClr val="0070C0"/>
                </a:solidFill>
              </a:rPr>
              <a:t>&lt;&lt; </a:t>
            </a:r>
            <a:r>
              <a:rPr lang="en-US" sz="2200" dirty="0">
                <a:solidFill>
                  <a:srgbClr val="0070C0"/>
                </a:solidFill>
              </a:rPr>
              <a:t>std::</a:t>
            </a:r>
            <a:r>
              <a:rPr lang="en-US" sz="2200" dirty="0" err="1">
                <a:solidFill>
                  <a:srgbClr val="0070C0"/>
                </a:solidFill>
              </a:rPr>
              <a:t>endl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  <a:r>
              <a:rPr lang="en-US" sz="2200" dirty="0"/>
              <a:t>     </a:t>
            </a:r>
            <a:r>
              <a:rPr lang="en-US" sz="2200" i="1" dirty="0"/>
              <a:t>// </a:t>
            </a:r>
            <a:r>
              <a:rPr lang="en-US" sz="2200" i="1" dirty="0" smtClean="0"/>
              <a:t>Undefined behavior (Probably return a destructed object)</a:t>
            </a:r>
            <a:endParaRPr lang="en-US" sz="2200" i="1" dirty="0"/>
          </a:p>
        </p:txBody>
      </p:sp>
      <p:sp>
        <p:nvSpPr>
          <p:cNvPr id="649" name="An object">
            <a:extLst>
              <a:ext uri="{FF2B5EF4-FFF2-40B4-BE49-F238E27FC236}">
                <a16:creationId xmlns:a16="http://schemas.microsoft.com/office/drawing/2014/main" id="{288E8B7F-273F-4672-AE27-B5DD7715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78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6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n object">
            <a:extLst>
              <a:ext uri="{FF2B5EF4-FFF2-40B4-BE49-F238E27FC236}">
                <a16:creationId xmlns:a16="http://schemas.microsoft.com/office/drawing/2014/main" id="{2CE41310-7F10-4654-B135-090919C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 </a:t>
            </a:r>
            <a:r>
              <a:rPr lang="en-US" dirty="0" smtClean="0"/>
              <a:t>- </a:t>
            </a:r>
            <a:r>
              <a:rPr lang="en-US" dirty="0"/>
              <a:t>Example #2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93" name="An object">
            <a:extLst>
              <a:ext uri="{FF2B5EF4-FFF2-40B4-BE49-F238E27FC236}">
                <a16:creationId xmlns:a16="http://schemas.microsoft.com/office/drawing/2014/main" id="{8B488116-C5FB-44B1-8DCB-9E669531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default constructor creates an optional that </a:t>
            </a:r>
            <a:r>
              <a:rPr lang="en-US" u="sng" dirty="0" smtClean="0"/>
              <a:t>doesn’t hold </a:t>
            </a:r>
            <a:r>
              <a:rPr lang="en-US" u="sng" dirty="0"/>
              <a:t>a value</a:t>
            </a:r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optional&lt;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>
                <a:solidFill>
                  <a:srgbClr val="0070C0"/>
                </a:solidFill>
              </a:rPr>
              <a:t>o;        </a:t>
            </a:r>
            <a:r>
              <a:rPr lang="en-US" sz="2000" dirty="0" smtClean="0">
                <a:solidFill>
                  <a:srgbClr val="0070C0"/>
                </a:solidFill>
              </a:rPr>
              <a:t>                    </a:t>
            </a:r>
            <a:r>
              <a:rPr lang="en-US" sz="2000" i="1" dirty="0"/>
              <a:t>// The optional </a:t>
            </a:r>
            <a:r>
              <a:rPr lang="en-US" sz="2000" i="1" dirty="0" smtClean="0"/>
              <a:t>doesn’t </a:t>
            </a:r>
            <a:r>
              <a:rPr lang="en-US" sz="2000" i="1" dirty="0"/>
              <a:t>contain any value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&lt;&lt; </a:t>
            </a:r>
            <a:r>
              <a:rPr lang="en-US" sz="2000" dirty="0">
                <a:solidFill>
                  <a:srgbClr val="0070C0"/>
                </a:solidFill>
              </a:rPr>
              <a:t>*o </a:t>
            </a:r>
            <a:r>
              <a:rPr lang="en-US" sz="2000" dirty="0" smtClean="0">
                <a:solidFill>
                  <a:srgbClr val="0070C0"/>
                </a:solidFill>
              </a:rPr>
              <a:t>&lt;&lt; </a:t>
            </a: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     </a:t>
            </a:r>
            <a:r>
              <a:rPr lang="en-US" sz="2000" i="1" dirty="0"/>
              <a:t>// </a:t>
            </a:r>
            <a:r>
              <a:rPr lang="en-US" sz="2000" i="1" dirty="0" smtClean="0"/>
              <a:t>Undefined behavior</a:t>
            </a:r>
            <a:endParaRPr lang="en-US" sz="2000" i="1" dirty="0"/>
          </a:p>
          <a:p>
            <a:pPr marL="0" indent="0" algn="l" rtl="0">
              <a:buNone/>
            </a:pPr>
            <a:endParaRPr lang="en-US" sz="20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can we default-initialize the wrapped type, if the default constructor of </a:t>
            </a:r>
            <a:r>
              <a:rPr lang="en-US" i="1" dirty="0"/>
              <a:t>o</a:t>
            </a:r>
            <a:r>
              <a:rPr lang="en-US" i="1" dirty="0" smtClean="0"/>
              <a:t>ptional</a:t>
            </a:r>
            <a:r>
              <a:rPr lang="en-US" dirty="0" smtClean="0"/>
              <a:t> </a:t>
            </a:r>
            <a:r>
              <a:rPr lang="en-US" dirty="0"/>
              <a:t>creates an empty optional?</a:t>
            </a:r>
          </a:p>
          <a:p>
            <a:pPr marL="0" indent="0" algn="l" rtl="0">
              <a:buNone/>
            </a:pPr>
            <a:endParaRPr lang="en-US" sz="2000" dirty="0"/>
          </a:p>
        </p:txBody>
      </p:sp>
      <p:sp>
        <p:nvSpPr>
          <p:cNvPr id="650" name="An object">
            <a:extLst>
              <a:ext uri="{FF2B5EF4-FFF2-40B4-BE49-F238E27FC236}">
                <a16:creationId xmlns:a16="http://schemas.microsoft.com/office/drawing/2014/main" id="{D578498D-0277-47CE-B4B4-1DFE296C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79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2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n object">
            <a:extLst>
              <a:ext uri="{FF2B5EF4-FFF2-40B4-BE49-F238E27FC236}">
                <a16:creationId xmlns:a16="http://schemas.microsoft.com/office/drawing/2014/main" id="{C8AFE473-33D6-4508-B0FD-E20F994D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weak_ptr</a:t>
            </a:r>
            <a:endParaRPr lang="he-IL" dirty="0"/>
          </a:p>
        </p:txBody>
      </p:sp>
      <p:sp>
        <p:nvSpPr>
          <p:cNvPr id="438" name="An object">
            <a:extLst>
              <a:ext uri="{FF2B5EF4-FFF2-40B4-BE49-F238E27FC236}">
                <a16:creationId xmlns:a16="http://schemas.microsoft.com/office/drawing/2014/main" id="{3709DDD1-CCC6-4B19-839F-D3BC7E00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 smart pointer that </a:t>
            </a:r>
            <a:r>
              <a:rPr lang="en-US" b="1" dirty="0" smtClean="0"/>
              <a:t>doesn’t</a:t>
            </a:r>
            <a:r>
              <a:rPr lang="en-US" dirty="0" smtClean="0"/>
              <a:t> </a:t>
            </a:r>
            <a:r>
              <a:rPr lang="en-US" b="1" dirty="0" smtClean="0"/>
              <a:t>own</a:t>
            </a:r>
            <a:r>
              <a:rPr lang="en-US" dirty="0" smtClean="0"/>
              <a:t> </a:t>
            </a:r>
            <a:r>
              <a:rPr lang="en-US" dirty="0"/>
              <a:t>an object managed by a </a:t>
            </a:r>
            <a:r>
              <a:rPr lang="en-US" i="1" dirty="0"/>
              <a:t>std::</a:t>
            </a:r>
            <a:r>
              <a:rPr lang="en-US" i="1" dirty="0" err="1" smtClean="0"/>
              <a:t>shared_ptr</a:t>
            </a:r>
            <a:endParaRPr lang="en-US" i="1" dirty="0" smtClean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smtClean="0"/>
              <a:t>If no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shared_ptr</a:t>
            </a:r>
            <a:r>
              <a:rPr lang="en-US" dirty="0" smtClean="0"/>
              <a:t> is alive, the </a:t>
            </a:r>
            <a:r>
              <a:rPr lang="en-US" i="1" dirty="0" err="1" smtClean="0"/>
              <a:t>std</a:t>
            </a:r>
            <a:r>
              <a:rPr lang="en-US" i="1" dirty="0" smtClean="0"/>
              <a:t>::</a:t>
            </a:r>
            <a:r>
              <a:rPr lang="en-US" i="1" dirty="0" err="1" smtClean="0"/>
              <a:t>weak_ptr</a:t>
            </a:r>
            <a:r>
              <a:rPr lang="en-US" dirty="0" smtClean="0"/>
              <a:t> won’t keep the managed object alive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 order to use the pointer, a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i="1" dirty="0"/>
              <a:t> </a:t>
            </a:r>
            <a:r>
              <a:rPr lang="en-US" dirty="0"/>
              <a:t>must first be converted to a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(Via </a:t>
            </a:r>
            <a:r>
              <a:rPr lang="en-US" i="1" dirty="0"/>
              <a:t>std::</a:t>
            </a:r>
            <a:r>
              <a:rPr lang="en-US" i="1" dirty="0" err="1"/>
              <a:t>weak_ptr</a:t>
            </a:r>
            <a:r>
              <a:rPr lang="en-US" i="1" dirty="0"/>
              <a:t>::lock()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The operation </a:t>
            </a:r>
            <a:r>
              <a:rPr lang="en-US" dirty="0" smtClean="0"/>
              <a:t>fails </a:t>
            </a:r>
            <a:r>
              <a:rPr lang="en-US" dirty="0"/>
              <a:t>if no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r>
              <a:rPr lang="en-US" dirty="0"/>
              <a:t> exist </a:t>
            </a:r>
            <a:r>
              <a:rPr lang="en-US" dirty="0" smtClean="0"/>
              <a:t>anymore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Used for: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Breaking circular dependency of </a:t>
            </a:r>
            <a:r>
              <a:rPr lang="en-US" i="1" dirty="0"/>
              <a:t>std::</a:t>
            </a:r>
            <a:r>
              <a:rPr lang="en-US" i="1" dirty="0" err="1"/>
              <a:t>shared_ptr</a:t>
            </a:r>
            <a:endParaRPr lang="en-US" i="1" dirty="0"/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Implementing caches</a:t>
            </a:r>
          </a:p>
          <a:p>
            <a:pPr algn="l" rtl="0"/>
            <a:endParaRPr lang="he-IL" dirty="0"/>
          </a:p>
        </p:txBody>
      </p:sp>
      <p:sp>
        <p:nvSpPr>
          <p:cNvPr id="596" name="An object">
            <a:extLst>
              <a:ext uri="{FF2B5EF4-FFF2-40B4-BE49-F238E27FC236}">
                <a16:creationId xmlns:a16="http://schemas.microsoft.com/office/drawing/2014/main" id="{3705EF36-DDD5-48AC-B58F-F6FB4332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0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An object">
            <a:extLst>
              <a:ext uri="{FF2B5EF4-FFF2-40B4-BE49-F238E27FC236}">
                <a16:creationId xmlns:a16="http://schemas.microsoft.com/office/drawing/2014/main" id="{003AB49E-54B5-4315-8783-0419D800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 </a:t>
            </a:r>
            <a:r>
              <a:rPr lang="en-US" dirty="0" smtClean="0"/>
              <a:t>- </a:t>
            </a:r>
            <a:r>
              <a:rPr lang="en-US" dirty="0"/>
              <a:t>Example #2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94" name="An object">
            <a:extLst>
              <a:ext uri="{FF2B5EF4-FFF2-40B4-BE49-F238E27FC236}">
                <a16:creationId xmlns:a16="http://schemas.microsoft.com/office/drawing/2014/main" id="{916D72A9-D599-435D-8D51-2E36B451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in_place_t</a:t>
            </a:r>
            <a:r>
              <a:rPr lang="en-US" sz="2000" dirty="0">
                <a:solidFill>
                  <a:srgbClr val="0070C0"/>
                </a:solidFill>
              </a:rPr>
              <a:t> {};</a:t>
            </a:r>
          </a:p>
          <a:p>
            <a:pPr marL="0" indent="0" algn="l" rtl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constexpr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in_place_t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in_place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optional&lt;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 o(</a:t>
            </a:r>
            <a:r>
              <a:rPr lang="en-US" sz="2000" dirty="0" err="1" smtClean="0">
                <a:solidFill>
                  <a:srgbClr val="0070C0"/>
                </a:solidFill>
              </a:rPr>
              <a:t>in_place</a:t>
            </a:r>
            <a:r>
              <a:rPr lang="en-US" sz="2000">
                <a:solidFill>
                  <a:srgbClr val="0070C0"/>
                </a:solidFill>
              </a:rPr>
              <a:t>);   </a:t>
            </a:r>
            <a:r>
              <a:rPr lang="en-US" sz="2000" smtClean="0">
                <a:solidFill>
                  <a:srgbClr val="0070C0"/>
                </a:solidFill>
              </a:rPr>
              <a:t>        </a:t>
            </a:r>
            <a:r>
              <a:rPr lang="en-US" sz="2000" i="1" dirty="0"/>
              <a:t>// Default constructs the int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&lt;&lt; </a:t>
            </a:r>
            <a:r>
              <a:rPr lang="en-US" sz="2000" dirty="0">
                <a:solidFill>
                  <a:srgbClr val="0070C0"/>
                </a:solidFill>
              </a:rPr>
              <a:t>*o </a:t>
            </a:r>
            <a:r>
              <a:rPr lang="en-US" sz="2000" dirty="0" smtClean="0">
                <a:solidFill>
                  <a:srgbClr val="0070C0"/>
                </a:solidFill>
              </a:rPr>
              <a:t>&lt;&lt; </a:t>
            </a: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   </a:t>
            </a:r>
            <a:r>
              <a:rPr lang="en-US" sz="2000" dirty="0" smtClean="0"/>
              <a:t>   </a:t>
            </a:r>
            <a:r>
              <a:rPr lang="en-US" sz="2000" i="1" dirty="0" smtClean="0"/>
              <a:t> </a:t>
            </a:r>
            <a:r>
              <a:rPr lang="en-US" sz="2000" i="1" dirty="0"/>
              <a:t>// </a:t>
            </a:r>
            <a:r>
              <a:rPr lang="en-US" sz="2000" i="1" dirty="0" smtClean="0"/>
              <a:t>‘0’</a:t>
            </a:r>
            <a:endParaRPr lang="en-US" sz="2000" i="1" dirty="0"/>
          </a:p>
          <a:p>
            <a:pPr marL="0" indent="0" algn="l" rtl="0">
              <a:buNone/>
            </a:pPr>
            <a:endParaRPr lang="en-US" sz="20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 this case </a:t>
            </a:r>
            <a:r>
              <a:rPr lang="en-US" dirty="0" smtClean="0"/>
              <a:t>can’t </a:t>
            </a:r>
            <a:r>
              <a:rPr lang="en-US" dirty="0"/>
              <a:t>just use an </a:t>
            </a:r>
            <a:r>
              <a:rPr lang="en-US" i="1" dirty="0"/>
              <a:t>int</a:t>
            </a:r>
            <a:r>
              <a:rPr lang="en-US" dirty="0"/>
              <a:t> as the </a:t>
            </a:r>
            <a:r>
              <a:rPr lang="en-US" dirty="0" smtClean="0"/>
              <a:t>“</a:t>
            </a:r>
            <a:r>
              <a:rPr lang="en-US" dirty="0" err="1" smtClean="0"/>
              <a:t>disambiguator</a:t>
            </a:r>
            <a:r>
              <a:rPr lang="en-US" dirty="0" smtClean="0"/>
              <a:t>”, </a:t>
            </a:r>
            <a:r>
              <a:rPr lang="en-US" dirty="0"/>
              <a:t>since the wrapped type may have a constructor that accepts an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dirty="0"/>
              <a:t>making the two clash.</a:t>
            </a:r>
          </a:p>
          <a:p>
            <a:pPr algn="l" rtl="0"/>
            <a:endParaRPr lang="he-IL" dirty="0"/>
          </a:p>
        </p:txBody>
      </p:sp>
      <p:sp>
        <p:nvSpPr>
          <p:cNvPr id="651" name="An object">
            <a:extLst>
              <a:ext uri="{FF2B5EF4-FFF2-40B4-BE49-F238E27FC236}">
                <a16:creationId xmlns:a16="http://schemas.microsoft.com/office/drawing/2014/main" id="{3DBE9852-7226-469C-80C0-C6DBEEB2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40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n object">
            <a:extLst>
              <a:ext uri="{FF2B5EF4-FFF2-40B4-BE49-F238E27FC236}">
                <a16:creationId xmlns:a16="http://schemas.microsoft.com/office/drawing/2014/main" id="{BFCB5146-8E14-494D-B338-6460A11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 </a:t>
            </a:r>
            <a:r>
              <a:rPr lang="en-US" dirty="0" smtClean="0"/>
              <a:t>- </a:t>
            </a:r>
            <a:r>
              <a:rPr lang="en-US" dirty="0"/>
              <a:t>Example #3</a:t>
            </a:r>
            <a:endParaRPr lang="he-IL" dirty="0"/>
          </a:p>
        </p:txBody>
      </p:sp>
      <p:sp>
        <p:nvSpPr>
          <p:cNvPr id="495" name="An object">
            <a:extLst>
              <a:ext uri="{FF2B5EF4-FFF2-40B4-BE49-F238E27FC236}">
                <a16:creationId xmlns:a16="http://schemas.microsoft.com/office/drawing/2014/main" id="{C2973A90-267A-4D06-A6C5-9B88B9AD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template&lt;</a:t>
            </a:r>
            <a:r>
              <a:rPr lang="en-US" sz="2000" dirty="0" err="1" smtClean="0">
                <a:solidFill>
                  <a:srgbClr val="0070C0"/>
                </a:solidFill>
              </a:rPr>
              <a:t>typename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Iter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typename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Distance&gt;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void advance(</a:t>
            </a:r>
            <a:r>
              <a:rPr lang="en-US" sz="2000" dirty="0" err="1">
                <a:solidFill>
                  <a:srgbClr val="0070C0"/>
                </a:solidFill>
              </a:rPr>
              <a:t>Iter</a:t>
            </a:r>
            <a:r>
              <a:rPr lang="en-US" sz="2000" dirty="0">
                <a:solidFill>
                  <a:srgbClr val="0070C0"/>
                </a:solidFill>
              </a:rPr>
              <a:t>&amp; </a:t>
            </a:r>
            <a:r>
              <a:rPr lang="en-US" sz="2000" dirty="0" err="1">
                <a:solidFill>
                  <a:srgbClr val="0070C0"/>
                </a:solidFill>
              </a:rPr>
              <a:t>iter</a:t>
            </a:r>
            <a:r>
              <a:rPr lang="en-US" sz="2000" dirty="0">
                <a:solidFill>
                  <a:srgbClr val="0070C0"/>
                </a:solidFill>
              </a:rPr>
              <a:t>, Distance n);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Given an iterator, increments it by the specified value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</a:t>
            </a:r>
            <a:r>
              <a:rPr lang="en-US" sz="2000" dirty="0" smtClean="0">
                <a:solidFill>
                  <a:srgbClr val="0070C0"/>
                </a:solidFill>
              </a:rPr>
              <a:t>vector&lt;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&gt; </a:t>
            </a:r>
            <a:r>
              <a:rPr lang="en-US" sz="2000" dirty="0" err="1">
                <a:solidFill>
                  <a:srgbClr val="0070C0"/>
                </a:solidFill>
              </a:rPr>
              <a:t>vec</a:t>
            </a:r>
            <a:r>
              <a:rPr lang="en-US" sz="2000" dirty="0">
                <a:solidFill>
                  <a:srgbClr val="0070C0"/>
                </a:solidFill>
              </a:rPr>
              <a:t> { 1,2,3 };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auto </a:t>
            </a:r>
            <a:r>
              <a:rPr lang="en-US" sz="2000" dirty="0" err="1">
                <a:solidFill>
                  <a:srgbClr val="0070C0"/>
                </a:solidFill>
              </a:rPr>
              <a:t>iter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vec.begin</a:t>
            </a:r>
            <a:r>
              <a:rPr lang="en-US" sz="2000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std::advance(</a:t>
            </a:r>
            <a:r>
              <a:rPr lang="en-US" sz="2000" dirty="0" err="1">
                <a:solidFill>
                  <a:srgbClr val="0070C0"/>
                </a:solidFill>
              </a:rPr>
              <a:t>iter</a:t>
            </a:r>
            <a:r>
              <a:rPr lang="en-US" sz="2000" dirty="0">
                <a:solidFill>
                  <a:srgbClr val="0070C0"/>
                </a:solidFill>
              </a:rPr>
              <a:t>, 2);</a:t>
            </a:r>
            <a:r>
              <a:rPr lang="en-US" sz="2000" dirty="0"/>
              <a:t>    </a:t>
            </a:r>
            <a:r>
              <a:rPr lang="en-US" sz="2000" i="1" dirty="0"/>
              <a:t> // Same as </a:t>
            </a:r>
            <a:r>
              <a:rPr lang="en-US" sz="2000" i="1" dirty="0" err="1"/>
              <a:t>iter</a:t>
            </a:r>
            <a:r>
              <a:rPr lang="en-US" sz="2000" i="1" dirty="0"/>
              <a:t> += 2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52" name="An object">
            <a:extLst>
              <a:ext uri="{FF2B5EF4-FFF2-40B4-BE49-F238E27FC236}">
                <a16:creationId xmlns:a16="http://schemas.microsoft.com/office/drawing/2014/main" id="{4C381909-5206-4341-8401-EE353E9F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6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An object">
            <a:extLst>
              <a:ext uri="{FF2B5EF4-FFF2-40B4-BE49-F238E27FC236}">
                <a16:creationId xmlns:a16="http://schemas.microsoft.com/office/drawing/2014/main" id="{6BA14D3E-A5C7-4F88-ACCA-4148CB99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 </a:t>
            </a:r>
            <a:r>
              <a:rPr lang="en-US" dirty="0" smtClean="0"/>
              <a:t>- </a:t>
            </a:r>
            <a:r>
              <a:rPr lang="en-US" dirty="0"/>
              <a:t>Example #3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96" name="An object">
            <a:extLst>
              <a:ext uri="{FF2B5EF4-FFF2-40B4-BE49-F238E27FC236}">
                <a16:creationId xmlns:a16="http://schemas.microsoft.com/office/drawing/2014/main" id="{CD8F3156-273D-4728-8676-F1245362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Why is it useful?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Not all iterators implement </a:t>
            </a:r>
            <a:r>
              <a:rPr lang="en-US" i="1" dirty="0"/>
              <a:t>operator+=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i="1" dirty="0"/>
              <a:t>std::</a:t>
            </a:r>
            <a:r>
              <a:rPr lang="en-US" i="1" dirty="0" smtClean="0"/>
              <a:t>list&lt;&gt;</a:t>
            </a:r>
            <a:endParaRPr lang="en-US" i="1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Possible to increment, but not in O(1)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std::advance()</a:t>
            </a:r>
            <a:r>
              <a:rPr lang="en-US" dirty="0"/>
              <a:t> is a generic way of incrementing a given iterator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std::</a:t>
            </a:r>
            <a:r>
              <a:rPr lang="en-US" sz="2400" dirty="0" smtClean="0">
                <a:solidFill>
                  <a:srgbClr val="FF0000"/>
                </a:solidFill>
              </a:rPr>
              <a:t>list</a:t>
            </a:r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&gt; </a:t>
            </a:r>
            <a:r>
              <a:rPr lang="en-US" sz="2400" dirty="0">
                <a:solidFill>
                  <a:srgbClr val="0070C0"/>
                </a:solidFill>
              </a:rPr>
              <a:t>ls { 1,2,3 };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auto </a:t>
            </a:r>
            <a:r>
              <a:rPr lang="en-US" sz="2400" dirty="0" err="1">
                <a:solidFill>
                  <a:srgbClr val="0070C0"/>
                </a:solidFill>
              </a:rPr>
              <a:t>iter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ls.begin</a:t>
            </a:r>
            <a:r>
              <a:rPr lang="en-US" sz="2400" dirty="0">
                <a:solidFill>
                  <a:srgbClr val="0070C0"/>
                </a:solidFill>
              </a:rPr>
              <a:t>();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std::advance(</a:t>
            </a:r>
            <a:r>
              <a:rPr lang="en-US" sz="2400" dirty="0" err="1">
                <a:solidFill>
                  <a:srgbClr val="0070C0"/>
                </a:solidFill>
              </a:rPr>
              <a:t>iter</a:t>
            </a:r>
            <a:r>
              <a:rPr lang="en-US" sz="2400" dirty="0">
                <a:solidFill>
                  <a:srgbClr val="0070C0"/>
                </a:solidFill>
              </a:rPr>
              <a:t>, 2);</a:t>
            </a:r>
          </a:p>
          <a:p>
            <a:pPr marL="0" indent="0" algn="l" rtl="0">
              <a:buNone/>
            </a:pPr>
            <a:r>
              <a:rPr lang="en-US" sz="2400" i="1" dirty="0"/>
              <a:t>// </a:t>
            </a:r>
            <a:r>
              <a:rPr lang="en-US" sz="2400" i="1" dirty="0" err="1"/>
              <a:t>iter</a:t>
            </a:r>
            <a:r>
              <a:rPr lang="en-US" sz="2400" i="1" dirty="0"/>
              <a:t> += 2; will not compile</a:t>
            </a:r>
          </a:p>
        </p:txBody>
      </p:sp>
      <p:sp>
        <p:nvSpPr>
          <p:cNvPr id="653" name="An object">
            <a:extLst>
              <a:ext uri="{FF2B5EF4-FFF2-40B4-BE49-F238E27FC236}">
                <a16:creationId xmlns:a16="http://schemas.microsoft.com/office/drawing/2014/main" id="{114EA03F-C6D7-42B7-8D71-7DE212F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40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An object">
            <a:extLst>
              <a:ext uri="{FF2B5EF4-FFF2-40B4-BE49-F238E27FC236}">
                <a16:creationId xmlns:a16="http://schemas.microsoft.com/office/drawing/2014/main" id="{4DCC3090-E9B6-4C3A-810F-D8743ED5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 </a:t>
            </a:r>
            <a:r>
              <a:rPr lang="en-US" dirty="0" smtClean="0"/>
              <a:t>- </a:t>
            </a:r>
            <a:r>
              <a:rPr lang="en-US" dirty="0"/>
              <a:t>Example #3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97" name="An object">
            <a:extLst>
              <a:ext uri="{FF2B5EF4-FFF2-40B4-BE49-F238E27FC236}">
                <a16:creationId xmlns:a16="http://schemas.microsoft.com/office/drawing/2014/main" id="{5D939EAB-E998-460E-8F00-28B3C39B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So how </a:t>
            </a:r>
            <a:r>
              <a:rPr lang="en-US" i="1" dirty="0"/>
              <a:t>std::advance()</a:t>
            </a:r>
            <a:r>
              <a:rPr lang="en-US" dirty="0"/>
              <a:t> increments?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the iterator implements </a:t>
            </a:r>
            <a:r>
              <a:rPr lang="en-US" i="1" dirty="0"/>
              <a:t>operator+=</a:t>
            </a:r>
            <a:r>
              <a:rPr lang="en-US" dirty="0"/>
              <a:t>, will simply perform </a:t>
            </a:r>
            <a:r>
              <a:rPr lang="en-US" i="1" dirty="0" smtClean="0"/>
              <a:t>‘</a:t>
            </a:r>
            <a:r>
              <a:rPr lang="en-US" i="1" dirty="0" err="1" smtClean="0"/>
              <a:t>iter</a:t>
            </a:r>
            <a:r>
              <a:rPr lang="en-US" i="1" dirty="0" smtClean="0"/>
              <a:t> </a:t>
            </a:r>
            <a:r>
              <a:rPr lang="en-US" i="1" dirty="0"/>
              <a:t>+= </a:t>
            </a:r>
            <a:r>
              <a:rPr lang="en-US" i="1" dirty="0" smtClean="0"/>
              <a:t>n’</a:t>
            </a:r>
            <a:endParaRPr lang="en-US" i="1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O(1)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Else, will perform </a:t>
            </a:r>
            <a:r>
              <a:rPr lang="en-US" i="1" dirty="0" smtClean="0"/>
              <a:t>‘++</a:t>
            </a:r>
            <a:r>
              <a:rPr lang="en-US" i="1" dirty="0" err="1" smtClean="0"/>
              <a:t>iter</a:t>
            </a:r>
            <a:r>
              <a:rPr lang="en-US" i="1" dirty="0" smtClean="0"/>
              <a:t>’ </a:t>
            </a:r>
            <a:r>
              <a:rPr lang="en-US" dirty="0"/>
              <a:t>n times</a:t>
            </a:r>
            <a:endParaRPr lang="he-IL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O(n)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does </a:t>
            </a:r>
            <a:r>
              <a:rPr lang="en-US" i="1" dirty="0"/>
              <a:t>std::advance()</a:t>
            </a:r>
            <a:r>
              <a:rPr lang="en-US" dirty="0"/>
              <a:t> know what operators the iterator implements?</a:t>
            </a:r>
            <a:endParaRPr lang="he-IL" dirty="0"/>
          </a:p>
        </p:txBody>
      </p:sp>
      <p:sp>
        <p:nvSpPr>
          <p:cNvPr id="654" name="An object">
            <a:extLst>
              <a:ext uri="{FF2B5EF4-FFF2-40B4-BE49-F238E27FC236}">
                <a16:creationId xmlns:a16="http://schemas.microsoft.com/office/drawing/2014/main" id="{1C74A2B2-68BE-4108-916D-F206359B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00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An object">
            <a:extLst>
              <a:ext uri="{FF2B5EF4-FFF2-40B4-BE49-F238E27FC236}">
                <a16:creationId xmlns:a16="http://schemas.microsoft.com/office/drawing/2014/main" id="{02FA740E-9A46-4B8F-9E36-0C1BC2CE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Iterator categories</a:t>
            </a:r>
            <a:endParaRPr lang="he-IL" dirty="0"/>
          </a:p>
        </p:txBody>
      </p:sp>
      <p:sp>
        <p:nvSpPr>
          <p:cNvPr id="498" name="An object">
            <a:extLst>
              <a:ext uri="{FF2B5EF4-FFF2-40B4-BE49-F238E27FC236}">
                <a16:creationId xmlns:a16="http://schemas.microsoft.com/office/drawing/2014/main" id="{BE3DE300-29FB-4EDA-963C-A2653931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Each iterator falls into one category (Organized as a hierarchy):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Input </a:t>
            </a:r>
            <a:r>
              <a:rPr lang="en-US" dirty="0" smtClean="0"/>
              <a:t>iterator (Single pass – e.g. Stream)</a:t>
            </a:r>
            <a:endParaRPr lang="en-US" dirty="0"/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 smtClean="0"/>
              <a:t>Supports O(1) </a:t>
            </a:r>
            <a:r>
              <a:rPr lang="en-US" i="1" dirty="0"/>
              <a:t>operator++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Forward iterator (Multiple passes)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 smtClean="0"/>
              <a:t>Supports O(1)</a:t>
            </a:r>
            <a:r>
              <a:rPr lang="en-US" i="1" dirty="0" smtClean="0"/>
              <a:t> </a:t>
            </a:r>
            <a:r>
              <a:rPr lang="en-US" i="1" dirty="0"/>
              <a:t>operator++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Bidirectional iterator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 smtClean="0"/>
              <a:t>Supports O(1) </a:t>
            </a:r>
            <a:r>
              <a:rPr lang="en-US" i="1" dirty="0"/>
              <a:t>operator--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Random access iterator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 smtClean="0"/>
              <a:t>Supports O(1) </a:t>
            </a:r>
            <a:r>
              <a:rPr lang="en-US" i="1" dirty="0"/>
              <a:t>operator+=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Contiguous iterator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The elements are stored contiguously (Allows implementation-specific optimizations)</a:t>
            </a:r>
          </a:p>
          <a:p>
            <a:pPr lvl="2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Output iterator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Supports writing to the object pointed by the iterator</a:t>
            </a:r>
          </a:p>
          <a:p>
            <a:pPr lvl="1" algn="l" rtl="0"/>
            <a:endParaRPr lang="he-IL" dirty="0"/>
          </a:p>
        </p:txBody>
      </p:sp>
      <p:sp>
        <p:nvSpPr>
          <p:cNvPr id="655" name="An object">
            <a:extLst>
              <a:ext uri="{FF2B5EF4-FFF2-40B4-BE49-F238E27FC236}">
                <a16:creationId xmlns:a16="http://schemas.microsoft.com/office/drawing/2014/main" id="{1BA72827-A739-4A06-A280-2E9C13CB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1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An object">
            <a:extLst>
              <a:ext uri="{FF2B5EF4-FFF2-40B4-BE49-F238E27FC236}">
                <a16:creationId xmlns:a16="http://schemas.microsoft.com/office/drawing/2014/main" id="{B3C40135-C3B6-4E29-AA80-DC2F6B66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Iterator categories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499" name="An object">
            <a:extLst>
              <a:ext uri="{FF2B5EF4-FFF2-40B4-BE49-F238E27FC236}">
                <a16:creationId xmlns:a16="http://schemas.microsoft.com/office/drawing/2014/main" id="{4F6E8C6C-9D48-4022-86AD-7D262349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Each iterator type has a corresponding tag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input_iterator_tag</a:t>
            </a:r>
            <a:r>
              <a:rPr lang="en-US" sz="2000" dirty="0">
                <a:solidFill>
                  <a:srgbClr val="0070C0"/>
                </a:solidFill>
              </a:rPr>
              <a:t> { };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output_iterator_tag</a:t>
            </a:r>
            <a:r>
              <a:rPr lang="en-US" sz="2000" dirty="0">
                <a:solidFill>
                  <a:srgbClr val="0070C0"/>
                </a:solidFill>
              </a:rPr>
              <a:t> { };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forward_iterator_tag</a:t>
            </a:r>
            <a:r>
              <a:rPr lang="en-US" sz="2000" dirty="0">
                <a:solidFill>
                  <a:srgbClr val="0070C0"/>
                </a:solidFill>
              </a:rPr>
              <a:t>               : public </a:t>
            </a:r>
            <a:r>
              <a:rPr lang="en-US" sz="2000" dirty="0" err="1">
                <a:solidFill>
                  <a:srgbClr val="0070C0"/>
                </a:solidFill>
              </a:rPr>
              <a:t>input_iterator_tag</a:t>
            </a:r>
            <a:r>
              <a:rPr lang="en-US" sz="2000" dirty="0">
                <a:solidFill>
                  <a:srgbClr val="0070C0"/>
                </a:solidFill>
              </a:rPr>
              <a:t> { };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bidirectional_iterator_tag</a:t>
            </a:r>
            <a:r>
              <a:rPr lang="en-US" sz="2000" dirty="0">
                <a:solidFill>
                  <a:srgbClr val="0070C0"/>
                </a:solidFill>
              </a:rPr>
              <a:t>      : public </a:t>
            </a:r>
            <a:r>
              <a:rPr lang="en-US" sz="2000" dirty="0" err="1">
                <a:solidFill>
                  <a:srgbClr val="0070C0"/>
                </a:solidFill>
              </a:rPr>
              <a:t>forward_iterator_tag</a:t>
            </a:r>
            <a:r>
              <a:rPr lang="en-US" sz="2000" dirty="0">
                <a:solidFill>
                  <a:srgbClr val="0070C0"/>
                </a:solidFill>
              </a:rPr>
              <a:t> { };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random_access_iterator_tag</a:t>
            </a:r>
            <a:r>
              <a:rPr lang="en-US" sz="2000" dirty="0">
                <a:solidFill>
                  <a:srgbClr val="0070C0"/>
                </a:solidFill>
              </a:rPr>
              <a:t> : public </a:t>
            </a:r>
            <a:r>
              <a:rPr lang="en-US" sz="2000" dirty="0" err="1">
                <a:solidFill>
                  <a:srgbClr val="0070C0"/>
                </a:solidFill>
              </a:rPr>
              <a:t>bidirectional_iterator_tag</a:t>
            </a:r>
            <a:r>
              <a:rPr lang="en-US" sz="2000" dirty="0">
                <a:solidFill>
                  <a:srgbClr val="0070C0"/>
                </a:solidFill>
              </a:rPr>
              <a:t> { };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contiguous_iterator_tag</a:t>
            </a:r>
            <a:r>
              <a:rPr lang="en-US" sz="2000" dirty="0">
                <a:solidFill>
                  <a:srgbClr val="0070C0"/>
                </a:solidFill>
              </a:rPr>
              <a:t>         : public </a:t>
            </a:r>
            <a:r>
              <a:rPr lang="en-US" sz="2000" dirty="0" err="1">
                <a:solidFill>
                  <a:srgbClr val="0070C0"/>
                </a:solidFill>
              </a:rPr>
              <a:t>random_access_iterator_tag</a:t>
            </a:r>
            <a:r>
              <a:rPr lang="en-US" sz="2000" dirty="0">
                <a:solidFill>
                  <a:srgbClr val="0070C0"/>
                </a:solidFill>
              </a:rPr>
              <a:t> { };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/>
              <a:t>std::advance()</a:t>
            </a:r>
            <a:r>
              <a:rPr lang="en-US" dirty="0"/>
              <a:t> chooses the best implementation based on the </a:t>
            </a:r>
            <a:r>
              <a:rPr lang="en-US" dirty="0" smtClean="0"/>
              <a:t>iterator’s </a:t>
            </a:r>
            <a:r>
              <a:rPr lang="en-US" dirty="0"/>
              <a:t>tag</a:t>
            </a:r>
            <a:endParaRPr lang="he-IL" dirty="0"/>
          </a:p>
        </p:txBody>
      </p:sp>
      <p:sp>
        <p:nvSpPr>
          <p:cNvPr id="656" name="An object">
            <a:extLst>
              <a:ext uri="{FF2B5EF4-FFF2-40B4-BE49-F238E27FC236}">
                <a16:creationId xmlns:a16="http://schemas.microsoft.com/office/drawing/2014/main" id="{F772BF5E-5B3B-47F0-8113-79334D1A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26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An object">
            <a:extLst>
              <a:ext uri="{FF2B5EF4-FFF2-40B4-BE49-F238E27FC236}">
                <a16:creationId xmlns:a16="http://schemas.microsoft.com/office/drawing/2014/main" id="{69C32D60-C1CD-4B26-9DC5-410C176A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 -</a:t>
            </a:r>
            <a:r>
              <a:rPr lang="en-US" dirty="0" smtClean="0"/>
              <a:t> </a:t>
            </a:r>
            <a:r>
              <a:rPr lang="en-US" dirty="0"/>
              <a:t>Example #3 </a:t>
            </a:r>
            <a:r>
              <a:rPr lang="en-US" dirty="0" smtClean="0"/>
              <a:t>- </a:t>
            </a:r>
            <a:r>
              <a:rPr lang="en-US" dirty="0"/>
              <a:t>Cont.</a:t>
            </a:r>
            <a:endParaRPr lang="he-IL" dirty="0"/>
          </a:p>
        </p:txBody>
      </p:sp>
      <p:sp>
        <p:nvSpPr>
          <p:cNvPr id="500" name="An object">
            <a:extLst>
              <a:ext uri="{FF2B5EF4-FFF2-40B4-BE49-F238E27FC236}">
                <a16:creationId xmlns:a16="http://schemas.microsoft.com/office/drawing/2014/main" id="{7B751679-6E14-4B28-B233-3FA5127E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222239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Distance&gt;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advance_impl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&amp; 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, Distance 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std::</a:t>
            </a:r>
            <a:r>
              <a:rPr lang="en-US" dirty="0" err="1">
                <a:solidFill>
                  <a:srgbClr val="FF0000"/>
                </a:solidFill>
              </a:rPr>
              <a:t>input_iterator_tag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while (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>
                <a:solidFill>
                  <a:srgbClr val="0070C0"/>
                </a:solidFill>
              </a:rPr>
              <a:t>-- 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0)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++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;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Distance&gt;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advance_impl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&amp; 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, Distance 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std::</a:t>
            </a:r>
            <a:r>
              <a:rPr lang="en-US" dirty="0" err="1">
                <a:solidFill>
                  <a:srgbClr val="FF0000"/>
                </a:solidFill>
              </a:rPr>
              <a:t>random_access_iterator_tag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 += 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Distance&gt;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void advance(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&amp; 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, Distance 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advance_impl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iter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std::</a:t>
            </a:r>
            <a:r>
              <a:rPr lang="en-US" dirty="0" err="1" smtClean="0">
                <a:solidFill>
                  <a:srgbClr val="FF0000"/>
                </a:solidFill>
              </a:rPr>
              <a:t>iterator_traits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Iter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iterator_category</a:t>
            </a:r>
            <a:r>
              <a:rPr lang="en-US" dirty="0">
                <a:solidFill>
                  <a:srgbClr val="FF0000"/>
                </a:solidFill>
              </a:rPr>
              <a:t>{}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57" name="An object">
            <a:extLst>
              <a:ext uri="{FF2B5EF4-FFF2-40B4-BE49-F238E27FC236}">
                <a16:creationId xmlns:a16="http://schemas.microsoft.com/office/drawing/2014/main" id="{49C10CD7-4F15-4083-9566-F3538DD0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8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n object">
            <a:extLst>
              <a:ext uri="{FF2B5EF4-FFF2-40B4-BE49-F238E27FC236}">
                <a16:creationId xmlns:a16="http://schemas.microsoft.com/office/drawing/2014/main" id="{70B3E2F9-9B2A-4349-B199-D066BFF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Tag dispatching - Performance</a:t>
            </a:r>
            <a:endParaRPr lang="he-IL" dirty="0"/>
          </a:p>
        </p:txBody>
      </p:sp>
      <p:sp>
        <p:nvSpPr>
          <p:cNvPr id="501" name="An object">
            <a:extLst>
              <a:ext uri="{FF2B5EF4-FFF2-40B4-BE49-F238E27FC236}">
                <a16:creationId xmlns:a16="http://schemas.microsoft.com/office/drawing/2014/main" id="{9A7AA78C-DE1A-4CFE-840A-D15D6FB8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What is the runtime cost of tag dispatching? </a:t>
            </a:r>
            <a:r>
              <a:rPr lang="en-US" b="1" dirty="0">
                <a:solidFill>
                  <a:schemeClr val="bg1"/>
                </a:solidFill>
              </a:rPr>
              <a:t>0!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Most compilers will completely optimize out the empty tag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GCC came late to the party, and the above is true only since GCC 8.1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Before than a dummy 8B with the value 0 was pushed to the </a:t>
            </a:r>
            <a:r>
              <a:rPr lang="en-US" dirty="0" smtClean="0"/>
              <a:t>stack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smtClean="0"/>
              <a:t>In 32bit GCC still pushes 0 to the stack..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58" name="An object">
            <a:extLst>
              <a:ext uri="{FF2B5EF4-FFF2-40B4-BE49-F238E27FC236}">
                <a16:creationId xmlns:a16="http://schemas.microsoft.com/office/drawing/2014/main" id="{948395BB-46D5-402F-9788-0370F026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87</a:t>
            </a:fld>
            <a:endParaRPr lang="he-IL"/>
          </a:p>
        </p:txBody>
      </p:sp>
      <p:sp>
        <p:nvSpPr>
          <p:cNvPr id="713" name="An object">
            <a:extLst>
              <a:ext uri="{FF2B5EF4-FFF2-40B4-BE49-F238E27FC236}">
                <a16:creationId xmlns:a16="http://schemas.microsoft.com/office/drawing/2014/main" id="{2E3348FA-3237-485E-A07E-6B5CA64E268F}"/>
              </a:ext>
            </a:extLst>
          </p:cNvPr>
          <p:cNvSpPr txBox="1"/>
          <p:nvPr/>
        </p:nvSpPr>
        <p:spPr>
          <a:xfrm>
            <a:off x="7039002" y="1741488"/>
            <a:ext cx="6299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rgbClr val="FF0000"/>
                </a:solidFill>
              </a:rPr>
              <a:t>0!</a:t>
            </a:r>
            <a:endParaRPr lang="he-IL" sz="2800" dirty="0"/>
          </a:p>
        </p:txBody>
      </p:sp>
      <p:pic>
        <p:nvPicPr>
          <p:cNvPr id="771" name="An object">
            <a:extLst>
              <a:ext uri="{FF2B5EF4-FFF2-40B4-BE49-F238E27FC236}">
                <a16:creationId xmlns:a16="http://schemas.microsoft.com/office/drawing/2014/main" id="{B53740B8-A2E1-47BA-ACCE-6C1548BAD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98" y="2908987"/>
            <a:ext cx="8323204" cy="17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An object">
            <a:extLst>
              <a:ext uri="{FF2B5EF4-FFF2-40B4-BE49-F238E27FC236}">
                <a16:creationId xmlns:a16="http://schemas.microsoft.com/office/drawing/2014/main" id="{75693B95-6482-4259-9B67-0D8CDDB2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to std::</a:t>
            </a:r>
            <a:r>
              <a:rPr lang="en-US" dirty="0" err="1"/>
              <a:t>make_shared</a:t>
            </a:r>
            <a:r>
              <a:rPr lang="en-US" dirty="0"/>
              <a:t>()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24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An object">
            <a:extLst>
              <a:ext uri="{FF2B5EF4-FFF2-40B4-BE49-F238E27FC236}">
                <a16:creationId xmlns:a16="http://schemas.microsoft.com/office/drawing/2014/main" id="{6470B265-17D7-4DC9-A7F6-363F023D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Cont.</a:t>
            </a:r>
            <a:endParaRPr lang="he-IL" dirty="0"/>
          </a:p>
        </p:txBody>
      </p:sp>
      <p:sp>
        <p:nvSpPr>
          <p:cNvPr id="502" name="An object">
            <a:extLst>
              <a:ext uri="{FF2B5EF4-FFF2-40B4-BE49-F238E27FC236}">
                <a16:creationId xmlns:a16="http://schemas.microsoft.com/office/drawing/2014/main" id="{252664A4-C6C1-4D59-A741-9015FA97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300" i="1" dirty="0"/>
              <a:t>std::</a:t>
            </a:r>
            <a:r>
              <a:rPr lang="en-US" sz="3300" i="1" dirty="0" err="1"/>
              <a:t>make_shared</a:t>
            </a:r>
            <a:r>
              <a:rPr lang="en-US" sz="3300" i="1" dirty="0"/>
              <a:t>()</a:t>
            </a:r>
            <a:r>
              <a:rPr lang="en-US" sz="3300" dirty="0"/>
              <a:t> needs to call a special constructor of </a:t>
            </a:r>
            <a:r>
              <a:rPr lang="en-US" sz="3300" i="1" dirty="0"/>
              <a:t>std::</a:t>
            </a:r>
            <a:r>
              <a:rPr lang="en-US" sz="3300" i="1" dirty="0" err="1"/>
              <a:t>shared_ptr</a:t>
            </a:r>
            <a:endParaRPr lang="en-US" sz="3300" i="1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800" dirty="0"/>
              <a:t>All regular constructors accept an </a:t>
            </a:r>
            <a:r>
              <a:rPr lang="en-US" sz="2800" u="sng" dirty="0"/>
              <a:t>already allocated</a:t>
            </a:r>
            <a:r>
              <a:rPr lang="en-US" sz="2800" dirty="0"/>
              <a:t> pointer to the object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300" dirty="0"/>
              <a:t>Need to distinguish between a </a:t>
            </a:r>
            <a:r>
              <a:rPr lang="en-US" sz="3300" dirty="0" smtClean="0"/>
              <a:t>“real” </a:t>
            </a:r>
            <a:r>
              <a:rPr lang="en-US" sz="3300" dirty="0"/>
              <a:t>constructor and this special one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struct </a:t>
            </a:r>
            <a:r>
              <a:rPr lang="en-US" sz="2600" dirty="0" err="1">
                <a:solidFill>
                  <a:srgbClr val="0070C0"/>
                </a:solidFill>
              </a:rPr>
              <a:t>make_shared_tag</a:t>
            </a:r>
            <a:r>
              <a:rPr lang="en-US" sz="2600" dirty="0">
                <a:solidFill>
                  <a:srgbClr val="0070C0"/>
                </a:solidFill>
              </a:rPr>
              <a:t> { };</a:t>
            </a:r>
          </a:p>
          <a:p>
            <a:pPr marL="0" indent="0" algn="l" rtl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template&lt;</a:t>
            </a:r>
            <a:r>
              <a:rPr lang="en-US" sz="2600" dirty="0" err="1" smtClean="0">
                <a:solidFill>
                  <a:srgbClr val="0070C0"/>
                </a:solidFill>
              </a:rPr>
              <a:t>typename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</a:rPr>
              <a:t>T, </a:t>
            </a:r>
            <a:r>
              <a:rPr lang="en-US" sz="2600" dirty="0" err="1">
                <a:solidFill>
                  <a:srgbClr val="0070C0"/>
                </a:solidFill>
              </a:rPr>
              <a:t>typename</a:t>
            </a:r>
            <a:r>
              <a:rPr lang="en-US" sz="2600" dirty="0">
                <a:solidFill>
                  <a:srgbClr val="0070C0"/>
                </a:solidFill>
              </a:rPr>
              <a:t>... </a:t>
            </a:r>
            <a:r>
              <a:rPr lang="en-US" sz="2600" dirty="0" err="1" smtClean="0">
                <a:solidFill>
                  <a:srgbClr val="0070C0"/>
                </a:solidFill>
              </a:rPr>
              <a:t>Args</a:t>
            </a:r>
            <a:r>
              <a:rPr lang="en-US" sz="2600" dirty="0" smtClean="0">
                <a:solidFill>
                  <a:srgbClr val="0070C0"/>
                </a:solidFill>
              </a:rPr>
              <a:t>&gt;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std::</a:t>
            </a:r>
            <a:r>
              <a:rPr lang="en-US" sz="2600" dirty="0" err="1" smtClean="0">
                <a:solidFill>
                  <a:srgbClr val="0070C0"/>
                </a:solidFill>
              </a:rPr>
              <a:t>shared_ptr</a:t>
            </a:r>
            <a:r>
              <a:rPr lang="en-US" sz="2600" dirty="0" smtClean="0">
                <a:solidFill>
                  <a:srgbClr val="0070C0"/>
                </a:solidFill>
              </a:rPr>
              <a:t>&lt;T&gt; </a:t>
            </a:r>
            <a:r>
              <a:rPr lang="en-US" sz="2600" dirty="0" err="1">
                <a:solidFill>
                  <a:srgbClr val="0070C0"/>
                </a:solidFill>
              </a:rPr>
              <a:t>make_shared</a:t>
            </a:r>
            <a:r>
              <a:rPr lang="en-US" sz="2600" dirty="0">
                <a:solidFill>
                  <a:srgbClr val="0070C0"/>
                </a:solidFill>
              </a:rPr>
              <a:t>(</a:t>
            </a:r>
            <a:r>
              <a:rPr lang="en-US" sz="2600" dirty="0" err="1">
                <a:solidFill>
                  <a:srgbClr val="0070C0"/>
                </a:solidFill>
              </a:rPr>
              <a:t>Args</a:t>
            </a:r>
            <a:r>
              <a:rPr lang="en-US" sz="2600" dirty="0">
                <a:solidFill>
                  <a:srgbClr val="0070C0"/>
                </a:solidFill>
              </a:rPr>
              <a:t>&amp;&amp;... </a:t>
            </a:r>
            <a:r>
              <a:rPr lang="en-US" sz="2600" dirty="0" err="1">
                <a:solidFill>
                  <a:srgbClr val="0070C0"/>
                </a:solidFill>
              </a:rPr>
              <a:t>args</a:t>
            </a:r>
            <a:r>
              <a:rPr lang="en-US" sz="26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    return std::</a:t>
            </a:r>
            <a:r>
              <a:rPr lang="en-US" sz="2600" dirty="0" err="1" smtClean="0">
                <a:solidFill>
                  <a:srgbClr val="0070C0"/>
                </a:solidFill>
              </a:rPr>
              <a:t>shared_ptr</a:t>
            </a:r>
            <a:r>
              <a:rPr lang="en-US" sz="2600" dirty="0" smtClean="0">
                <a:solidFill>
                  <a:srgbClr val="0070C0"/>
                </a:solidFill>
              </a:rPr>
              <a:t>&lt;T&gt;(</a:t>
            </a:r>
            <a:r>
              <a:rPr lang="en-US" sz="2600" dirty="0" err="1">
                <a:solidFill>
                  <a:srgbClr val="FF0000"/>
                </a:solidFill>
              </a:rPr>
              <a:t>make_shared_tag</a:t>
            </a:r>
            <a:r>
              <a:rPr lang="en-US" sz="2600" dirty="0">
                <a:solidFill>
                  <a:srgbClr val="FF0000"/>
                </a:solidFill>
              </a:rPr>
              <a:t>{}</a:t>
            </a:r>
            <a:r>
              <a:rPr lang="en-US" sz="2600" dirty="0">
                <a:solidFill>
                  <a:srgbClr val="0070C0"/>
                </a:solidFill>
              </a:rPr>
              <a:t>, std::</a:t>
            </a:r>
            <a:r>
              <a:rPr lang="en-US" sz="2600" dirty="0" smtClean="0">
                <a:solidFill>
                  <a:srgbClr val="0070C0"/>
                </a:solidFill>
              </a:rPr>
              <a:t>allocator&lt;T&gt;{},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                                                    std::</a:t>
            </a:r>
            <a:r>
              <a:rPr lang="en-US" sz="2600" dirty="0" smtClean="0">
                <a:solidFill>
                  <a:srgbClr val="0070C0"/>
                </a:solidFill>
              </a:rPr>
              <a:t>forward&lt;</a:t>
            </a:r>
            <a:r>
              <a:rPr lang="en-US" sz="2600" dirty="0" err="1" smtClean="0">
                <a:solidFill>
                  <a:srgbClr val="0070C0"/>
                </a:solidFill>
              </a:rPr>
              <a:t>Args</a:t>
            </a:r>
            <a:r>
              <a:rPr lang="en-US" sz="2600" dirty="0" smtClean="0">
                <a:solidFill>
                  <a:srgbClr val="0070C0"/>
                </a:solidFill>
              </a:rPr>
              <a:t>&gt;(</a:t>
            </a:r>
            <a:r>
              <a:rPr lang="en-US" sz="2600" dirty="0" err="1">
                <a:solidFill>
                  <a:srgbClr val="0070C0"/>
                </a:solidFill>
              </a:rPr>
              <a:t>args</a:t>
            </a:r>
            <a:r>
              <a:rPr lang="en-US" sz="2600" dirty="0" smtClean="0">
                <a:solidFill>
                  <a:srgbClr val="0070C0"/>
                </a:solidFill>
              </a:rPr>
              <a:t>)…);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}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59" name="An object">
            <a:extLst>
              <a:ext uri="{FF2B5EF4-FFF2-40B4-BE49-F238E27FC236}">
                <a16:creationId xmlns:a16="http://schemas.microsoft.com/office/drawing/2014/main" id="{E3DA94CB-B2DD-4C7E-8566-1C7619BD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89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3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n object">
            <a:extLst>
              <a:ext uri="{FF2B5EF4-FFF2-40B4-BE49-F238E27FC236}">
                <a16:creationId xmlns:a16="http://schemas.microsoft.com/office/drawing/2014/main" id="{7656EEDB-DA4D-4D63-8D8C-302EF5B2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Circular dependency with std::</a:t>
            </a:r>
            <a:r>
              <a:rPr lang="en-US" dirty="0" err="1"/>
              <a:t>shared_ptr</a:t>
            </a:r>
            <a:endParaRPr lang="he-IL" dirty="0"/>
          </a:p>
        </p:txBody>
      </p:sp>
      <p:sp>
        <p:nvSpPr>
          <p:cNvPr id="439" name="An object">
            <a:extLst>
              <a:ext uri="{FF2B5EF4-FFF2-40B4-BE49-F238E27FC236}">
                <a16:creationId xmlns:a16="http://schemas.microsoft.com/office/drawing/2014/main" id="{1E73C5E1-9675-4089-B56F-DC9DB35D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514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struct A {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    std::</a:t>
            </a:r>
            <a:r>
              <a:rPr lang="en-US" sz="2600" dirty="0" err="1" smtClean="0">
                <a:solidFill>
                  <a:srgbClr val="0070C0"/>
                </a:solidFill>
              </a:rPr>
              <a:t>shared_ptr</a:t>
            </a:r>
            <a:r>
              <a:rPr lang="en-US" sz="2600" dirty="0" smtClean="0">
                <a:solidFill>
                  <a:srgbClr val="0070C0"/>
                </a:solidFill>
              </a:rPr>
              <a:t>&lt;B&gt; </a:t>
            </a:r>
            <a:r>
              <a:rPr lang="en-US" sz="2600" dirty="0" err="1">
                <a:solidFill>
                  <a:srgbClr val="0070C0"/>
                </a:solidFill>
              </a:rPr>
              <a:t>m_b</a:t>
            </a:r>
            <a:r>
              <a:rPr lang="en-US" sz="26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struct B {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    std::</a:t>
            </a:r>
            <a:r>
              <a:rPr lang="en-US" sz="2600" dirty="0" err="1" smtClean="0">
                <a:solidFill>
                  <a:srgbClr val="0070C0"/>
                </a:solidFill>
              </a:rPr>
              <a:t>shared_ptr</a:t>
            </a:r>
            <a:r>
              <a:rPr lang="en-US" sz="2600" dirty="0" smtClean="0">
                <a:solidFill>
                  <a:srgbClr val="0070C0"/>
                </a:solidFill>
              </a:rPr>
              <a:t>&lt;A&gt; </a:t>
            </a:r>
            <a:r>
              <a:rPr lang="en-US" sz="2600" dirty="0" err="1">
                <a:solidFill>
                  <a:srgbClr val="0070C0"/>
                </a:solidFill>
              </a:rPr>
              <a:t>m_a</a:t>
            </a:r>
            <a:r>
              <a:rPr lang="en-US" sz="26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auto </a:t>
            </a:r>
            <a:r>
              <a:rPr lang="en-US" sz="2600" dirty="0" err="1">
                <a:solidFill>
                  <a:srgbClr val="0070C0"/>
                </a:solidFill>
              </a:rPr>
              <a:t>p_a</a:t>
            </a:r>
            <a:r>
              <a:rPr lang="en-US" sz="2600" dirty="0">
                <a:solidFill>
                  <a:srgbClr val="0070C0"/>
                </a:solidFill>
              </a:rPr>
              <a:t> = std::</a:t>
            </a:r>
            <a:r>
              <a:rPr lang="en-US" sz="2600" dirty="0" err="1" smtClean="0">
                <a:solidFill>
                  <a:srgbClr val="0070C0"/>
                </a:solidFill>
              </a:rPr>
              <a:t>make_shared</a:t>
            </a:r>
            <a:r>
              <a:rPr lang="en-US" sz="2600" dirty="0" smtClean="0">
                <a:solidFill>
                  <a:srgbClr val="0070C0"/>
                </a:solidFill>
              </a:rPr>
              <a:t>&lt;A&gt;();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>
                <a:solidFill>
                  <a:srgbClr val="0070C0"/>
                </a:solidFill>
              </a:rPr>
              <a:t>auto </a:t>
            </a:r>
            <a:r>
              <a:rPr lang="en-US" sz="2600" dirty="0" err="1">
                <a:solidFill>
                  <a:srgbClr val="0070C0"/>
                </a:solidFill>
              </a:rPr>
              <a:t>p_b</a:t>
            </a:r>
            <a:r>
              <a:rPr lang="en-US" sz="2600" dirty="0">
                <a:solidFill>
                  <a:srgbClr val="0070C0"/>
                </a:solidFill>
              </a:rPr>
              <a:t> = std::</a:t>
            </a:r>
            <a:r>
              <a:rPr lang="en-US" sz="2600" dirty="0" err="1" smtClean="0">
                <a:solidFill>
                  <a:srgbClr val="0070C0"/>
                </a:solidFill>
              </a:rPr>
              <a:t>make_shared</a:t>
            </a:r>
            <a:r>
              <a:rPr lang="en-US" sz="2600" dirty="0" smtClean="0">
                <a:solidFill>
                  <a:srgbClr val="0070C0"/>
                </a:solidFill>
              </a:rPr>
              <a:t>&lt;B&gt;();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600" dirty="0" err="1" smtClean="0">
                <a:solidFill>
                  <a:srgbClr val="0070C0"/>
                </a:solidFill>
              </a:rPr>
              <a:t>p_a</a:t>
            </a:r>
            <a:r>
              <a:rPr lang="en-US" sz="2600" dirty="0" smtClean="0">
                <a:solidFill>
                  <a:srgbClr val="0070C0"/>
                </a:solidFill>
              </a:rPr>
              <a:t>-&gt;</a:t>
            </a:r>
            <a:r>
              <a:rPr lang="en-US" sz="2600" dirty="0" err="1" smtClean="0">
                <a:solidFill>
                  <a:srgbClr val="0070C0"/>
                </a:solidFill>
              </a:rPr>
              <a:t>m_b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</a:rPr>
              <a:t>= </a:t>
            </a:r>
            <a:r>
              <a:rPr lang="en-US" sz="2600" dirty="0" err="1">
                <a:solidFill>
                  <a:srgbClr val="0070C0"/>
                </a:solidFill>
              </a:rPr>
              <a:t>p_b</a:t>
            </a:r>
            <a:r>
              <a:rPr lang="en-US" sz="26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sz="2600" dirty="0" err="1" smtClean="0">
                <a:solidFill>
                  <a:srgbClr val="0070C0"/>
                </a:solidFill>
              </a:rPr>
              <a:t>p_b</a:t>
            </a:r>
            <a:r>
              <a:rPr lang="en-US" sz="2600" dirty="0" smtClean="0">
                <a:solidFill>
                  <a:srgbClr val="0070C0"/>
                </a:solidFill>
              </a:rPr>
              <a:t>-&gt;</a:t>
            </a:r>
            <a:r>
              <a:rPr lang="en-US" sz="2600" dirty="0" err="1" smtClean="0">
                <a:solidFill>
                  <a:srgbClr val="0070C0"/>
                </a:solidFill>
              </a:rPr>
              <a:t>m_a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</a:rPr>
              <a:t>= </a:t>
            </a:r>
            <a:r>
              <a:rPr lang="en-US" sz="2600" dirty="0" err="1">
                <a:solidFill>
                  <a:srgbClr val="0070C0"/>
                </a:solidFill>
              </a:rPr>
              <a:t>p_a</a:t>
            </a:r>
            <a:r>
              <a:rPr lang="en-US" sz="2600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200" dirty="0"/>
              <a:t>Making either A or B hold a </a:t>
            </a:r>
            <a:r>
              <a:rPr lang="en-US" sz="3200" i="1" dirty="0"/>
              <a:t>std::</a:t>
            </a:r>
            <a:r>
              <a:rPr lang="en-US" sz="3200" i="1" dirty="0" err="1"/>
              <a:t>weak_ptr</a:t>
            </a:r>
            <a:r>
              <a:rPr lang="en-US" sz="3200" dirty="0"/>
              <a:t> will fix it.</a:t>
            </a:r>
            <a:endParaRPr lang="he-IL" sz="3200" dirty="0"/>
          </a:p>
        </p:txBody>
      </p:sp>
      <p:sp>
        <p:nvSpPr>
          <p:cNvPr id="597" name="An object">
            <a:extLst>
              <a:ext uri="{FF2B5EF4-FFF2-40B4-BE49-F238E27FC236}">
                <a16:creationId xmlns:a16="http://schemas.microsoft.com/office/drawing/2014/main" id="{1A5844F7-CAC7-4BDC-8E00-1E5E6F70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8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An object">
            <a:extLst>
              <a:ext uri="{FF2B5EF4-FFF2-40B4-BE49-F238E27FC236}">
                <a16:creationId xmlns:a16="http://schemas.microsoft.com/office/drawing/2014/main" id="{B64F1232-1A79-4C81-8E7B-D37EC33A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Cont.</a:t>
            </a:r>
            <a:endParaRPr lang="he-IL" dirty="0"/>
          </a:p>
        </p:txBody>
      </p:sp>
      <p:sp>
        <p:nvSpPr>
          <p:cNvPr id="503" name="An object">
            <a:extLst>
              <a:ext uri="{FF2B5EF4-FFF2-40B4-BE49-F238E27FC236}">
                <a16:creationId xmlns:a16="http://schemas.microsoft.com/office/drawing/2014/main" id="{D47B1304-3A56-415F-B6B7-BF011640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 err="1">
                <a:solidFill>
                  <a:srgbClr val="0070C0"/>
                </a:solidFill>
              </a:rPr>
              <a:t>shared_ptr</a:t>
            </a:r>
            <a:r>
              <a:rPr lang="en-US" sz="20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private: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template&lt;</a:t>
            </a:r>
            <a:r>
              <a:rPr lang="en-US" sz="2000" dirty="0" err="1" smtClean="0">
                <a:solidFill>
                  <a:srgbClr val="0070C0"/>
                </a:solidFill>
              </a:rPr>
              <a:t>typename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A, </a:t>
            </a:r>
            <a:r>
              <a:rPr lang="en-US" sz="2000" dirty="0" err="1" smtClean="0">
                <a:solidFill>
                  <a:srgbClr val="0070C0"/>
                </a:solidFill>
              </a:rPr>
              <a:t>typename</a:t>
            </a:r>
            <a:r>
              <a:rPr lang="en-US" sz="2000" dirty="0" smtClean="0">
                <a:solidFill>
                  <a:srgbClr val="0070C0"/>
                </a:solidFill>
              </a:rPr>
              <a:t>… </a:t>
            </a:r>
            <a:r>
              <a:rPr lang="en-US" sz="2000" dirty="0" err="1" smtClean="0">
                <a:solidFill>
                  <a:srgbClr val="0070C0"/>
                </a:solidFill>
              </a:rPr>
              <a:t>Args</a:t>
            </a:r>
            <a:r>
              <a:rPr lang="en-US" sz="2000" dirty="0" smtClean="0">
                <a:solidFill>
                  <a:srgbClr val="0070C0"/>
                </a:solidFill>
              </a:rPr>
              <a:t>&gt;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shared_ptr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make_shared_tag</a:t>
            </a:r>
            <a:r>
              <a:rPr lang="en-US" sz="2000" dirty="0">
                <a:solidFill>
                  <a:srgbClr val="FF0000"/>
                </a:solidFill>
              </a:rPr>
              <a:t> tag</a:t>
            </a:r>
            <a:r>
              <a:rPr lang="en-US" sz="2000" dirty="0">
                <a:solidFill>
                  <a:srgbClr val="0070C0"/>
                </a:solidFill>
              </a:rPr>
              <a:t>, const A&amp; </a:t>
            </a:r>
            <a:r>
              <a:rPr lang="en-US" sz="2000" dirty="0" err="1">
                <a:solidFill>
                  <a:srgbClr val="0070C0"/>
                </a:solidFill>
              </a:rPr>
              <a:t>alloc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 smtClean="0">
                <a:solidFill>
                  <a:srgbClr val="0070C0"/>
                </a:solidFill>
              </a:rPr>
              <a:t>&amp;&amp;… 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 :  </a:t>
            </a:r>
            <a:r>
              <a:rPr lang="en-US" sz="2000" dirty="0" err="1">
                <a:solidFill>
                  <a:srgbClr val="0070C0"/>
                </a:solidFill>
              </a:rPr>
              <a:t>m_refcount</a:t>
            </a:r>
            <a:r>
              <a:rPr lang="en-US" sz="2000" dirty="0">
                <a:solidFill>
                  <a:srgbClr val="0070C0"/>
                </a:solidFill>
              </a:rPr>
              <a:t>(tag, </a:t>
            </a:r>
            <a:r>
              <a:rPr lang="en-US" sz="2000" dirty="0" err="1" smtClean="0">
                <a:solidFill>
                  <a:srgbClr val="0070C0"/>
                </a:solidFill>
              </a:rPr>
              <a:t>alloc</a:t>
            </a:r>
            <a:r>
              <a:rPr lang="en-US" sz="2000" dirty="0">
                <a:solidFill>
                  <a:srgbClr val="0070C0"/>
                </a:solidFill>
              </a:rPr>
              <a:t>, std::</a:t>
            </a:r>
            <a:r>
              <a:rPr lang="en-US" sz="2000" dirty="0" smtClean="0">
                <a:solidFill>
                  <a:srgbClr val="0070C0"/>
                </a:solidFill>
              </a:rPr>
              <a:t>forward&lt;</a:t>
            </a:r>
            <a:r>
              <a:rPr lang="en-US" sz="2000" dirty="0" err="1" smtClean="0">
                <a:solidFill>
                  <a:srgbClr val="0070C0"/>
                </a:solidFill>
              </a:rPr>
              <a:t>Args</a:t>
            </a:r>
            <a:r>
              <a:rPr lang="en-US" sz="2000" dirty="0" smtClean="0">
                <a:solidFill>
                  <a:srgbClr val="0070C0"/>
                </a:solidFill>
              </a:rPr>
              <a:t>&gt;(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 smtClean="0">
                <a:solidFill>
                  <a:srgbClr val="0070C0"/>
                </a:solidFill>
              </a:rPr>
              <a:t>)…) </a:t>
            </a:r>
            <a:r>
              <a:rPr lang="en-US" sz="2000" dirty="0">
                <a:solidFill>
                  <a:schemeClr val="bg1"/>
                </a:solidFill>
              </a:rPr>
              <a:t>{  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class __</a:t>
            </a:r>
            <a:r>
              <a:rPr lang="en-US" sz="2000" dirty="0" err="1">
                <a:solidFill>
                  <a:srgbClr val="0070C0"/>
                </a:solidFill>
              </a:rPr>
              <a:t>shared_count</a:t>
            </a:r>
            <a:r>
              <a:rPr lang="en-US" sz="2000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template&lt;</a:t>
            </a:r>
            <a:r>
              <a:rPr lang="en-US" sz="2000" dirty="0" err="1" smtClean="0">
                <a:solidFill>
                  <a:srgbClr val="0070C0"/>
                </a:solidFill>
              </a:rPr>
              <a:t>typename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T, </a:t>
            </a:r>
            <a:r>
              <a:rPr lang="en-US" sz="2000" dirty="0" err="1">
                <a:solidFill>
                  <a:srgbClr val="0070C0"/>
                </a:solidFill>
              </a:rPr>
              <a:t>typename</a:t>
            </a:r>
            <a:r>
              <a:rPr lang="en-US" sz="2000" dirty="0">
                <a:solidFill>
                  <a:srgbClr val="0070C0"/>
                </a:solidFill>
              </a:rPr>
              <a:t> A, </a:t>
            </a:r>
            <a:r>
              <a:rPr lang="en-US" sz="2000" dirty="0" err="1" smtClean="0">
                <a:solidFill>
                  <a:srgbClr val="0070C0"/>
                </a:solidFill>
              </a:rPr>
              <a:t>typename</a:t>
            </a:r>
            <a:r>
              <a:rPr lang="en-US" sz="2000" dirty="0" smtClean="0">
                <a:solidFill>
                  <a:srgbClr val="0070C0"/>
                </a:solidFill>
              </a:rPr>
              <a:t>… </a:t>
            </a:r>
            <a:r>
              <a:rPr lang="en-US" sz="2000" dirty="0" err="1" smtClean="0">
                <a:solidFill>
                  <a:srgbClr val="0070C0"/>
                </a:solidFill>
              </a:rPr>
              <a:t>Args</a:t>
            </a:r>
            <a:r>
              <a:rPr lang="en-US" sz="2000" dirty="0" smtClean="0">
                <a:solidFill>
                  <a:srgbClr val="0070C0"/>
                </a:solidFill>
              </a:rPr>
              <a:t>&gt;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__</a:t>
            </a:r>
            <a:r>
              <a:rPr lang="en-US" sz="2000" dirty="0" err="1">
                <a:solidFill>
                  <a:srgbClr val="0070C0"/>
                </a:solidFill>
              </a:rPr>
              <a:t>shared_count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make_shared_tag</a:t>
            </a:r>
            <a:r>
              <a:rPr lang="en-US" sz="2000" dirty="0">
                <a:solidFill>
                  <a:srgbClr val="0070C0"/>
                </a:solidFill>
              </a:rPr>
              <a:t>, const A&amp; </a:t>
            </a:r>
            <a:r>
              <a:rPr lang="en-US" sz="2000" dirty="0" err="1">
                <a:solidFill>
                  <a:srgbClr val="0070C0"/>
                </a:solidFill>
              </a:rPr>
              <a:t>alloc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 smtClean="0">
                <a:solidFill>
                  <a:srgbClr val="0070C0"/>
                </a:solidFill>
              </a:rPr>
              <a:t>&amp;&amp;… 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>
                <a:solidFill>
                  <a:srgbClr val="0070C0"/>
                </a:solidFill>
              </a:rPr>
              <a:t>) {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m_control_block</a:t>
            </a:r>
            <a:r>
              <a:rPr lang="en-US" sz="2000" dirty="0">
                <a:solidFill>
                  <a:srgbClr val="0070C0"/>
                </a:solidFill>
              </a:rPr>
              <a:t> = new </a:t>
            </a:r>
            <a:r>
              <a:rPr lang="en-US" sz="2000" dirty="0" err="1" smtClean="0">
                <a:solidFill>
                  <a:srgbClr val="0070C0"/>
                </a:solidFill>
              </a:rPr>
              <a:t>control_block_inplace</a:t>
            </a:r>
            <a:r>
              <a:rPr lang="en-US" sz="2000" dirty="0" smtClean="0">
                <a:solidFill>
                  <a:srgbClr val="0070C0"/>
                </a:solidFill>
              </a:rPr>
              <a:t>&lt;T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A&gt;{</a:t>
            </a:r>
            <a:r>
              <a:rPr lang="en-US" sz="2000" dirty="0" err="1" smtClean="0">
                <a:solidFill>
                  <a:srgbClr val="0070C0"/>
                </a:solidFill>
              </a:rPr>
              <a:t>alloc</a:t>
            </a:r>
            <a:r>
              <a:rPr lang="en-US" sz="2000" dirty="0">
                <a:solidFill>
                  <a:srgbClr val="0070C0"/>
                </a:solidFill>
              </a:rPr>
              <a:t>, std::</a:t>
            </a:r>
            <a:r>
              <a:rPr lang="en-US" sz="2000" dirty="0" smtClean="0">
                <a:solidFill>
                  <a:srgbClr val="0070C0"/>
                </a:solidFill>
              </a:rPr>
              <a:t>forward&lt;</a:t>
            </a:r>
            <a:r>
              <a:rPr lang="en-US" sz="2000" dirty="0" err="1" smtClean="0">
                <a:solidFill>
                  <a:srgbClr val="0070C0"/>
                </a:solidFill>
              </a:rPr>
              <a:t>Args</a:t>
            </a:r>
            <a:r>
              <a:rPr lang="en-US" sz="2000" dirty="0" smtClean="0">
                <a:solidFill>
                  <a:srgbClr val="0070C0"/>
                </a:solidFill>
              </a:rPr>
              <a:t>&gt;(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 smtClean="0">
                <a:solidFill>
                  <a:srgbClr val="0070C0"/>
                </a:solidFill>
              </a:rPr>
              <a:t>)…};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714" name="An object">
            <a:extLst>
              <a:ext uri="{FF2B5EF4-FFF2-40B4-BE49-F238E27FC236}">
                <a16:creationId xmlns:a16="http://schemas.microsoft.com/office/drawing/2014/main" id="{78D45CC9-64BC-483D-8D6A-3E52940124E1}"/>
              </a:ext>
            </a:extLst>
          </p:cNvPr>
          <p:cNvSpPr txBox="1"/>
          <p:nvPr/>
        </p:nvSpPr>
        <p:spPr>
          <a:xfrm>
            <a:off x="5588000" y="3074759"/>
            <a:ext cx="1224280" cy="3847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0"/>
            <a:r>
              <a:rPr lang="en-US" sz="1900" dirty="0">
                <a:solidFill>
                  <a:srgbClr val="0070C0"/>
                </a:solidFill>
              </a:rPr>
              <a:t>{   }</a:t>
            </a:r>
            <a:endParaRPr lang="he-IL" sz="1900" dirty="0">
              <a:solidFill>
                <a:srgbClr val="0070C0"/>
              </a:solidFill>
            </a:endParaRPr>
          </a:p>
        </p:txBody>
      </p:sp>
      <p:sp>
        <p:nvSpPr>
          <p:cNvPr id="741" name="An object">
            <a:extLst>
              <a:ext uri="{FF2B5EF4-FFF2-40B4-BE49-F238E27FC236}">
                <a16:creationId xmlns:a16="http://schemas.microsoft.com/office/drawing/2014/main" id="{06B7AE58-064B-44EC-A3BC-3DE9C760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3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7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/>
      <p:bldP spid="714" grpId="1"/>
      <p:bldP spid="714" grpId="2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An object">
            <a:extLst>
              <a:ext uri="{FF2B5EF4-FFF2-40B4-BE49-F238E27FC236}">
                <a16:creationId xmlns:a16="http://schemas.microsoft.com/office/drawing/2014/main" id="{4304E397-2297-4A5A-91B7-C28B5541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/>
              <a:t>std::</a:t>
            </a:r>
            <a:r>
              <a:rPr lang="en-US" sz="4300" dirty="0" err="1"/>
              <a:t>make_shared</a:t>
            </a:r>
            <a:r>
              <a:rPr lang="en-US" sz="4300" dirty="0"/>
              <a:t> and </a:t>
            </a:r>
            <a:r>
              <a:rPr lang="en-US" sz="4300" dirty="0" err="1"/>
              <a:t>libstdc</a:t>
            </a:r>
            <a:r>
              <a:rPr lang="en-US" sz="4300" dirty="0"/>
              <a:t>++ - The problem</a:t>
            </a:r>
            <a:endParaRPr lang="he-IL" sz="4300" dirty="0"/>
          </a:p>
        </p:txBody>
      </p:sp>
      <p:sp>
        <p:nvSpPr>
          <p:cNvPr id="504" name="An object">
            <a:extLst>
              <a:ext uri="{FF2B5EF4-FFF2-40B4-BE49-F238E27FC236}">
                <a16:creationId xmlns:a16="http://schemas.microsoft.com/office/drawing/2014/main" id="{8E5925AC-7DAB-49C0-A1BB-C661D662E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Remember </a:t>
            </a:r>
            <a:r>
              <a:rPr lang="en-US" i="1" dirty="0" err="1" smtClean="0"/>
              <a:t>std</a:t>
            </a:r>
            <a:r>
              <a:rPr lang="en-US" i="1" dirty="0"/>
              <a:t>::</a:t>
            </a:r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holds an extra pointer (Aliasing)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special constructor needs to assign this pointer to the managed object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Problem: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managed object is stored in </a:t>
            </a:r>
            <a:r>
              <a:rPr lang="en-US" i="1" dirty="0" err="1">
                <a:solidFill>
                  <a:srgbClr val="FF0000"/>
                </a:solidFill>
              </a:rPr>
              <a:t>control_block_inplace</a:t>
            </a:r>
            <a:r>
              <a:rPr lang="en-US" dirty="0"/>
              <a:t>, but </a:t>
            </a:r>
            <a:r>
              <a:rPr lang="en-US" i="1" dirty="0"/>
              <a:t>__</a:t>
            </a:r>
            <a:r>
              <a:rPr lang="en-US" i="1" dirty="0" err="1"/>
              <a:t>shared_count</a:t>
            </a:r>
            <a:r>
              <a:rPr lang="en-US" dirty="0"/>
              <a:t> only holds a pointer to </a:t>
            </a:r>
            <a:r>
              <a:rPr lang="en-US" i="1" dirty="0" err="1">
                <a:solidFill>
                  <a:srgbClr val="FF0000"/>
                </a:solidFill>
              </a:rPr>
              <a:t>control_block_base</a:t>
            </a:r>
            <a:endParaRPr lang="en-US" i="1" dirty="0">
              <a:solidFill>
                <a:srgbClr val="FF0000"/>
              </a:solidFill>
            </a:endParaRP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“knowledge” </a:t>
            </a:r>
            <a:r>
              <a:rPr lang="en-US" dirty="0"/>
              <a:t>about </a:t>
            </a:r>
            <a:r>
              <a:rPr lang="en-US" i="1" dirty="0" err="1"/>
              <a:t>control_block_inplace</a:t>
            </a:r>
            <a:r>
              <a:rPr lang="en-US" dirty="0"/>
              <a:t> is lost once we finish constructing </a:t>
            </a:r>
            <a:r>
              <a:rPr lang="en-US" dirty="0" smtClean="0"/>
              <a:t>the </a:t>
            </a:r>
            <a:r>
              <a:rPr lang="en-US" i="1" dirty="0" smtClean="0"/>
              <a:t>__</a:t>
            </a:r>
            <a:r>
              <a:rPr lang="en-US" i="1" dirty="0" err="1"/>
              <a:t>shared_count</a:t>
            </a:r>
            <a:endParaRPr lang="en-US" i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How can we access an object stored in </a:t>
            </a:r>
            <a:r>
              <a:rPr lang="en-US" i="1" dirty="0" err="1"/>
              <a:t>control_block_inplace</a:t>
            </a:r>
            <a:r>
              <a:rPr lang="en-US" dirty="0"/>
              <a:t>, if all we have is a </a:t>
            </a:r>
            <a:r>
              <a:rPr lang="en-US" i="1" dirty="0" err="1" smtClean="0"/>
              <a:t>control_block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660" name="An object">
            <a:extLst>
              <a:ext uri="{FF2B5EF4-FFF2-40B4-BE49-F238E27FC236}">
                <a16:creationId xmlns:a16="http://schemas.microsoft.com/office/drawing/2014/main" id="{C06EAA17-FEF2-4912-8060-07D209D4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7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 err="1"/>
              <a:t>std</a:t>
            </a:r>
            <a:r>
              <a:rPr lang="en-US" sz="4300" dirty="0"/>
              <a:t>::</a:t>
            </a:r>
            <a:r>
              <a:rPr lang="en-US" sz="4300" dirty="0" err="1"/>
              <a:t>make_shared</a:t>
            </a:r>
            <a:r>
              <a:rPr lang="en-US" sz="4300" dirty="0"/>
              <a:t> and </a:t>
            </a:r>
            <a:r>
              <a:rPr lang="en-US" sz="4300" dirty="0" err="1"/>
              <a:t>libstdc</a:t>
            </a:r>
            <a:r>
              <a:rPr lang="en-US" sz="4300" dirty="0"/>
              <a:t>++ -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private: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template&lt;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A,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...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make_shared_tag</a:t>
            </a:r>
            <a:r>
              <a:rPr lang="en-US" dirty="0">
                <a:solidFill>
                  <a:srgbClr val="0070C0"/>
                </a:solidFill>
              </a:rPr>
              <a:t> tag, 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A&amp; 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&amp;&amp;…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:  </a:t>
            </a:r>
            <a:r>
              <a:rPr lang="en-US" dirty="0" err="1">
                <a:solidFill>
                  <a:srgbClr val="0070C0"/>
                </a:solidFill>
              </a:rPr>
              <a:t>m_refcount</a:t>
            </a:r>
            <a:r>
              <a:rPr lang="en-US" dirty="0">
                <a:solidFill>
                  <a:srgbClr val="0070C0"/>
                </a:solidFill>
              </a:rPr>
              <a:t>(tag, 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::forward&lt;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&gt;(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)…)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m_ptr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???;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};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4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An object">
            <a:extLst>
              <a:ext uri="{FF2B5EF4-FFF2-40B4-BE49-F238E27FC236}">
                <a16:creationId xmlns:a16="http://schemas.microsoft.com/office/drawing/2014/main" id="{38AAFAB8-C853-4D0A-8B93-7562F5E5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Solution #1</a:t>
            </a:r>
            <a:endParaRPr lang="he-IL" dirty="0"/>
          </a:p>
        </p:txBody>
      </p:sp>
      <p:sp>
        <p:nvSpPr>
          <p:cNvPr id="505" name="An object">
            <a:extLst>
              <a:ext uri="{FF2B5EF4-FFF2-40B4-BE49-F238E27FC236}">
                <a16:creationId xmlns:a16="http://schemas.microsoft.com/office/drawing/2014/main" id="{BE0C926E-8A66-4148-BA53-D9959114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fontScale="6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4600" dirty="0"/>
              <a:t>Add a new virtual method to </a:t>
            </a:r>
            <a:r>
              <a:rPr lang="en-US" sz="4600" i="1" dirty="0" err="1"/>
              <a:t>control_block_base</a:t>
            </a:r>
            <a:endParaRPr lang="en-US" sz="4600" i="1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virtual void* </a:t>
            </a:r>
            <a:r>
              <a:rPr lang="en-US" dirty="0" err="1">
                <a:solidFill>
                  <a:srgbClr val="0070C0"/>
                </a:solidFill>
              </a:rPr>
              <a:t>get_inplace_obj_ptr</a:t>
            </a:r>
            <a:r>
              <a:rPr lang="en-US" dirty="0">
                <a:solidFill>
                  <a:srgbClr val="0070C0"/>
                </a:solidFill>
              </a:rPr>
              <a:t>() = 0; </a:t>
            </a: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i="1" dirty="0">
                <a:solidFill>
                  <a:schemeClr val="bg1"/>
                </a:solidFill>
              </a:rPr>
              <a:t>// void*, as </a:t>
            </a:r>
            <a:r>
              <a:rPr lang="en-US" i="1" dirty="0" err="1">
                <a:solidFill>
                  <a:schemeClr val="bg1"/>
                </a:solidFill>
              </a:rPr>
              <a:t>control_block_base</a:t>
            </a:r>
            <a:r>
              <a:rPr lang="en-US" i="1" dirty="0">
                <a:solidFill>
                  <a:schemeClr val="bg1"/>
                </a:solidFill>
              </a:rPr>
              <a:t> is not templated on  T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control_block_inplace</a:t>
            </a:r>
            <a:r>
              <a:rPr lang="en-US" dirty="0">
                <a:solidFill>
                  <a:srgbClr val="0070C0"/>
                </a:solidFill>
              </a:rPr>
              <a:t> : public </a:t>
            </a:r>
            <a:r>
              <a:rPr lang="en-US" dirty="0" err="1">
                <a:solidFill>
                  <a:srgbClr val="0070C0"/>
                </a:solidFill>
              </a:rPr>
              <a:t>control_block_base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T </a:t>
            </a:r>
            <a:r>
              <a:rPr lang="en-US" dirty="0" err="1">
                <a:solidFill>
                  <a:srgbClr val="0070C0"/>
                </a:solidFill>
              </a:rPr>
              <a:t>m_obj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virtual void* </a:t>
            </a:r>
            <a:r>
              <a:rPr lang="en-US" dirty="0" err="1">
                <a:solidFill>
                  <a:srgbClr val="0070C0"/>
                </a:solidFill>
              </a:rPr>
              <a:t>get_inplace_obj_ptr</a:t>
            </a:r>
            <a:r>
              <a:rPr lang="en-US" dirty="0">
                <a:solidFill>
                  <a:srgbClr val="0070C0"/>
                </a:solidFill>
              </a:rPr>
              <a:t>() override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return &amp;</a:t>
            </a:r>
            <a:r>
              <a:rPr lang="en-US" dirty="0" err="1">
                <a:solidFill>
                  <a:srgbClr val="0070C0"/>
                </a:solidFill>
              </a:rPr>
              <a:t>m_obj</a:t>
            </a:r>
            <a:r>
              <a:rPr lang="en-US" dirty="0">
                <a:solidFill>
                  <a:srgbClr val="0070C0"/>
                </a:solidFill>
              </a:rPr>
              <a:t>;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661" name="An object">
            <a:extLst>
              <a:ext uri="{FF2B5EF4-FFF2-40B4-BE49-F238E27FC236}">
                <a16:creationId xmlns:a16="http://schemas.microsoft.com/office/drawing/2014/main" id="{87A8C194-5F01-4647-ACD6-AD9918162888}"/>
              </a:ext>
            </a:extLst>
          </p:cNvPr>
          <p:cNvSpPr txBox="1"/>
          <p:nvPr/>
        </p:nvSpPr>
        <p:spPr>
          <a:xfrm>
            <a:off x="4927600" y="2824480"/>
            <a:ext cx="5781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i="1" dirty="0"/>
              <a:t>// void*, as </a:t>
            </a:r>
            <a:r>
              <a:rPr lang="en-US" i="1" dirty="0" err="1"/>
              <a:t>control_block_base</a:t>
            </a:r>
            <a:r>
              <a:rPr lang="en-US" i="1" dirty="0"/>
              <a:t> is not templated on </a:t>
            </a:r>
            <a:r>
              <a:rPr lang="en-US" i="1" dirty="0" smtClean="0"/>
              <a:t>T</a:t>
            </a:r>
            <a:endParaRPr lang="he-IL" i="1" dirty="0"/>
          </a:p>
        </p:txBody>
      </p:sp>
      <p:sp>
        <p:nvSpPr>
          <p:cNvPr id="715" name="An object">
            <a:extLst>
              <a:ext uri="{FF2B5EF4-FFF2-40B4-BE49-F238E27FC236}">
                <a16:creationId xmlns:a16="http://schemas.microsoft.com/office/drawing/2014/main" id="{4FD83D5B-8673-44B4-8843-B980717C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An object">
            <a:extLst>
              <a:ext uri="{FF2B5EF4-FFF2-40B4-BE49-F238E27FC236}">
                <a16:creationId xmlns:a16="http://schemas.microsoft.com/office/drawing/2014/main" id="{C6BEA029-432E-4CFC-90AD-1C86FE90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Solution #1</a:t>
            </a:r>
            <a:endParaRPr lang="he-IL" dirty="0"/>
          </a:p>
        </p:txBody>
      </p:sp>
      <p:sp>
        <p:nvSpPr>
          <p:cNvPr id="506" name="An object">
            <a:extLst>
              <a:ext uri="{FF2B5EF4-FFF2-40B4-BE49-F238E27FC236}">
                <a16:creationId xmlns:a16="http://schemas.microsoft.com/office/drawing/2014/main" id="{C2107477-1218-4945-A82D-CB60BDBB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A plausible solution, but adds an extra entry in </a:t>
            </a:r>
            <a:r>
              <a:rPr lang="en-US" i="1" dirty="0" err="1" smtClean="0"/>
              <a:t>control_block_base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 err="1"/>
              <a:t>VTable</a:t>
            </a: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Can be an issue if we have binary size requirements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Probably not that big of an issue, but the implementers decided to be clever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Too clever</a:t>
            </a:r>
          </a:p>
        </p:txBody>
      </p:sp>
      <p:sp>
        <p:nvSpPr>
          <p:cNvPr id="662" name="An object">
            <a:extLst>
              <a:ext uri="{FF2B5EF4-FFF2-40B4-BE49-F238E27FC236}">
                <a16:creationId xmlns:a16="http://schemas.microsoft.com/office/drawing/2014/main" id="{11EEB8C3-1A71-4378-9C2A-84A73DF5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7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An object">
            <a:extLst>
              <a:ext uri="{FF2B5EF4-FFF2-40B4-BE49-F238E27FC236}">
                <a16:creationId xmlns:a16="http://schemas.microsoft.com/office/drawing/2014/main" id="{14660C13-41AA-4E23-A01A-3EF44C5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Solution #2</a:t>
            </a:r>
            <a:endParaRPr lang="he-IL" dirty="0"/>
          </a:p>
        </p:txBody>
      </p:sp>
      <p:sp>
        <p:nvSpPr>
          <p:cNvPr id="507" name="An object">
            <a:extLst>
              <a:ext uri="{FF2B5EF4-FFF2-40B4-BE49-F238E27FC236}">
                <a16:creationId xmlns:a16="http://schemas.microsoft.com/office/drawing/2014/main" id="{0965E407-4D47-4BED-BB88-C6DD7CA9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Remember </a:t>
            </a:r>
            <a:r>
              <a:rPr lang="en-US" i="1" dirty="0" err="1"/>
              <a:t>control_block_base</a:t>
            </a:r>
            <a:r>
              <a:rPr lang="en-US" i="1" dirty="0"/>
              <a:t>::_</a:t>
            </a:r>
            <a:r>
              <a:rPr lang="en-US" i="1" dirty="0" err="1"/>
              <a:t>get_deleter</a:t>
            </a:r>
            <a:r>
              <a:rPr lang="en-US" i="1" dirty="0"/>
              <a:t>()</a:t>
            </a:r>
            <a:r>
              <a:rPr lang="en-US" dirty="0"/>
              <a:t>?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virtual void* _</a:t>
            </a:r>
            <a:r>
              <a:rPr lang="en-US" sz="2000" dirty="0" err="1">
                <a:solidFill>
                  <a:srgbClr val="0070C0"/>
                </a:solidFill>
              </a:rPr>
              <a:t>get_deleter</a:t>
            </a:r>
            <a:r>
              <a:rPr lang="en-US" sz="2000" dirty="0">
                <a:solidFill>
                  <a:srgbClr val="0070C0"/>
                </a:solidFill>
              </a:rPr>
              <a:t>(const std::</a:t>
            </a:r>
            <a:r>
              <a:rPr lang="en-US" sz="2000" dirty="0" err="1">
                <a:solidFill>
                  <a:srgbClr val="0070C0"/>
                </a:solidFill>
              </a:rPr>
              <a:t>type_info</a:t>
            </a:r>
            <a:r>
              <a:rPr lang="en-US" sz="2000" dirty="0">
                <a:solidFill>
                  <a:srgbClr val="0070C0"/>
                </a:solidFill>
              </a:rPr>
              <a:t>&amp; </a:t>
            </a:r>
            <a:r>
              <a:rPr lang="en-US" sz="2000" dirty="0" err="1">
                <a:solidFill>
                  <a:srgbClr val="0070C0"/>
                </a:solidFill>
              </a:rPr>
              <a:t>ti</a:t>
            </a:r>
            <a:r>
              <a:rPr lang="en-US" sz="2000" dirty="0">
                <a:solidFill>
                  <a:srgbClr val="0070C0"/>
                </a:solidFill>
              </a:rPr>
              <a:t>);</a:t>
            </a:r>
          </a:p>
          <a:p>
            <a:pPr algn="l" rtl="0"/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i="1" dirty="0" err="1"/>
              <a:t>control_block_inplace</a:t>
            </a:r>
            <a:r>
              <a:rPr lang="en-US" dirty="0"/>
              <a:t> </a:t>
            </a:r>
            <a:r>
              <a:rPr lang="en-US" dirty="0" smtClean="0"/>
              <a:t>doesn’t </a:t>
            </a:r>
            <a:r>
              <a:rPr lang="en-US" dirty="0"/>
              <a:t>use this method, as it has no </a:t>
            </a:r>
            <a:r>
              <a:rPr lang="en-US" dirty="0" err="1"/>
              <a:t>deleter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It has a very similar prototype to what we need..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</a:rPr>
              <a:t>virtual void* </a:t>
            </a:r>
            <a:r>
              <a:rPr lang="en-US" sz="2000" dirty="0" err="1">
                <a:solidFill>
                  <a:srgbClr val="0070C0"/>
                </a:solidFill>
              </a:rPr>
              <a:t>get_inplace_obj_ptr</a:t>
            </a:r>
            <a:r>
              <a:rPr lang="en-US" sz="2000" dirty="0">
                <a:solidFill>
                  <a:srgbClr val="0070C0"/>
                </a:solidFill>
              </a:rPr>
              <a:t>();</a:t>
            </a:r>
            <a:endParaRPr lang="he-IL" sz="2000" dirty="0">
              <a:solidFill>
                <a:srgbClr val="0070C0"/>
              </a:solidFill>
            </a:endParaRPr>
          </a:p>
        </p:txBody>
      </p:sp>
      <p:sp>
        <p:nvSpPr>
          <p:cNvPr id="663" name="An object">
            <a:extLst>
              <a:ext uri="{FF2B5EF4-FFF2-40B4-BE49-F238E27FC236}">
                <a16:creationId xmlns:a16="http://schemas.microsoft.com/office/drawing/2014/main" id="{EBAC4179-3F0B-4AE4-B1DE-236EEA81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9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An object">
            <a:extLst>
              <a:ext uri="{FF2B5EF4-FFF2-40B4-BE49-F238E27FC236}">
                <a16:creationId xmlns:a16="http://schemas.microsoft.com/office/drawing/2014/main" id="{F74E398D-3AD1-44D9-B7EB-B1761C73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Solution #2</a:t>
            </a:r>
            <a:endParaRPr lang="he-IL" dirty="0"/>
          </a:p>
        </p:txBody>
      </p:sp>
      <p:sp>
        <p:nvSpPr>
          <p:cNvPr id="508" name="An object">
            <a:extLst>
              <a:ext uri="{FF2B5EF4-FFF2-40B4-BE49-F238E27FC236}">
                <a16:creationId xmlns:a16="http://schemas.microsoft.com/office/drawing/2014/main" id="{7E104156-48A4-458B-8246-86707C63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855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D,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control_block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virtual void* _</a:t>
            </a:r>
            <a:r>
              <a:rPr lang="en-US" dirty="0" err="1">
                <a:solidFill>
                  <a:srgbClr val="0070C0"/>
                </a:solidFill>
              </a:rPr>
              <a:t>get_deleter</a:t>
            </a:r>
            <a:r>
              <a:rPr lang="en-US" dirty="0">
                <a:solidFill>
                  <a:srgbClr val="0070C0"/>
                </a:solidFill>
              </a:rPr>
              <a:t>(const std::</a:t>
            </a:r>
            <a:r>
              <a:rPr lang="en-US" dirty="0" err="1">
                <a:solidFill>
                  <a:srgbClr val="0070C0"/>
                </a:solidFill>
              </a:rPr>
              <a:t>type_info</a:t>
            </a:r>
            <a:r>
              <a:rPr lang="en-US" dirty="0">
                <a:solidFill>
                  <a:srgbClr val="0070C0"/>
                </a:solidFill>
              </a:rPr>
              <a:t>&amp; </a:t>
            </a:r>
            <a:r>
              <a:rPr lang="en-US" dirty="0" err="1">
                <a:solidFill>
                  <a:srgbClr val="0070C0"/>
                </a:solidFill>
              </a:rPr>
              <a:t>ti</a:t>
            </a:r>
            <a:r>
              <a:rPr lang="en-US" dirty="0">
                <a:solidFill>
                  <a:srgbClr val="0070C0"/>
                </a:solidFill>
              </a:rPr>
              <a:t>) override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return (</a:t>
            </a:r>
            <a:r>
              <a:rPr lang="en-US" dirty="0" err="1">
                <a:solidFill>
                  <a:srgbClr val="0070C0"/>
                </a:solidFill>
              </a:rPr>
              <a:t>typeid</a:t>
            </a:r>
            <a:r>
              <a:rPr lang="en-US" dirty="0">
                <a:solidFill>
                  <a:srgbClr val="0070C0"/>
                </a:solidFill>
              </a:rPr>
              <a:t>(D) == </a:t>
            </a:r>
            <a:r>
              <a:rPr lang="en-US" dirty="0" err="1">
                <a:solidFill>
                  <a:srgbClr val="0070C0"/>
                </a:solidFill>
              </a:rPr>
              <a:t>ti</a:t>
            </a:r>
            <a:r>
              <a:rPr lang="en-US" dirty="0">
                <a:solidFill>
                  <a:srgbClr val="0070C0"/>
                </a:solidFill>
              </a:rPr>
              <a:t>) ? &amp;</a:t>
            </a:r>
            <a:r>
              <a:rPr lang="en-US" dirty="0" err="1">
                <a:solidFill>
                  <a:srgbClr val="0070C0"/>
                </a:solidFill>
              </a:rPr>
              <a:t>get_deleter</a:t>
            </a:r>
            <a:r>
              <a:rPr lang="en-US" dirty="0">
                <a:solidFill>
                  <a:srgbClr val="0070C0"/>
                </a:solidFill>
              </a:rPr>
              <a:t>() : </a:t>
            </a:r>
            <a:r>
              <a:rPr lang="en-US" dirty="0" err="1">
                <a:solidFill>
                  <a:srgbClr val="0070C0"/>
                </a:solidFill>
              </a:rPr>
              <a:t>nullptr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T,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FF0000"/>
                </a:solidFill>
              </a:rPr>
              <a:t>control_block_inplace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T </a:t>
            </a:r>
            <a:r>
              <a:rPr lang="en-US" dirty="0" err="1">
                <a:solidFill>
                  <a:srgbClr val="0070C0"/>
                </a:solidFill>
              </a:rPr>
              <a:t>m_obj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virtual void* _</a:t>
            </a:r>
            <a:r>
              <a:rPr lang="en-US" dirty="0" err="1">
                <a:solidFill>
                  <a:srgbClr val="0070C0"/>
                </a:solidFill>
              </a:rPr>
              <a:t>get_deleter</a:t>
            </a:r>
            <a:r>
              <a:rPr lang="en-US" dirty="0">
                <a:solidFill>
                  <a:srgbClr val="0070C0"/>
                </a:solidFill>
              </a:rPr>
              <a:t>(const std::</a:t>
            </a:r>
            <a:r>
              <a:rPr lang="en-US" dirty="0" err="1">
                <a:solidFill>
                  <a:srgbClr val="0070C0"/>
                </a:solidFill>
              </a:rPr>
              <a:t>type_info</a:t>
            </a:r>
            <a:r>
              <a:rPr lang="en-US" dirty="0">
                <a:solidFill>
                  <a:srgbClr val="0070C0"/>
                </a:solidFill>
              </a:rPr>
              <a:t>&amp; </a:t>
            </a:r>
            <a:r>
              <a:rPr lang="en-US" dirty="0" err="1">
                <a:solidFill>
                  <a:srgbClr val="0070C0"/>
                </a:solidFill>
              </a:rPr>
              <a:t>ti</a:t>
            </a:r>
            <a:r>
              <a:rPr lang="en-US" dirty="0">
                <a:solidFill>
                  <a:srgbClr val="0070C0"/>
                </a:solidFill>
              </a:rPr>
              <a:t>) override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return (</a:t>
            </a:r>
            <a:r>
              <a:rPr lang="en-US" dirty="0" err="1">
                <a:solidFill>
                  <a:srgbClr val="0070C0"/>
                </a:solidFill>
              </a:rPr>
              <a:t>typeid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make_shared_tag</a:t>
            </a:r>
            <a:r>
              <a:rPr lang="en-US" dirty="0">
                <a:solidFill>
                  <a:srgbClr val="0070C0"/>
                </a:solidFill>
              </a:rPr>
              <a:t>) == </a:t>
            </a:r>
            <a:r>
              <a:rPr lang="en-US" dirty="0" err="1">
                <a:solidFill>
                  <a:srgbClr val="0070C0"/>
                </a:solidFill>
              </a:rPr>
              <a:t>ti</a:t>
            </a:r>
            <a:r>
              <a:rPr lang="en-US" dirty="0">
                <a:solidFill>
                  <a:srgbClr val="0070C0"/>
                </a:solidFill>
              </a:rPr>
              <a:t>) ? &amp;</a:t>
            </a:r>
            <a:r>
              <a:rPr lang="en-US" dirty="0" err="1">
                <a:solidFill>
                  <a:srgbClr val="0070C0"/>
                </a:solidFill>
              </a:rPr>
              <a:t>m_obj</a:t>
            </a:r>
            <a:r>
              <a:rPr lang="en-US" dirty="0">
                <a:solidFill>
                  <a:srgbClr val="0070C0"/>
                </a:solidFill>
              </a:rPr>
              <a:t> : </a:t>
            </a:r>
            <a:r>
              <a:rPr lang="en-US" dirty="0" err="1">
                <a:solidFill>
                  <a:srgbClr val="0070C0"/>
                </a:solidFill>
              </a:rPr>
              <a:t>nullptr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664" name="An object">
            <a:extLst>
              <a:ext uri="{FF2B5EF4-FFF2-40B4-BE49-F238E27FC236}">
                <a16:creationId xmlns:a16="http://schemas.microsoft.com/office/drawing/2014/main" id="{1FFA8768-260D-4EFA-9823-E2F20F5B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1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An object">
            <a:extLst>
              <a:ext uri="{FF2B5EF4-FFF2-40B4-BE49-F238E27FC236}">
                <a16:creationId xmlns:a16="http://schemas.microsoft.com/office/drawing/2014/main" id="{A5D0E528-6573-49C2-A0ED-8BBA4EFF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Solution #2</a:t>
            </a:r>
            <a:endParaRPr lang="he-IL" dirty="0"/>
          </a:p>
        </p:txBody>
      </p:sp>
      <p:sp>
        <p:nvSpPr>
          <p:cNvPr id="509" name="An object">
            <a:extLst>
              <a:ext uri="{FF2B5EF4-FFF2-40B4-BE49-F238E27FC236}">
                <a16:creationId xmlns:a16="http://schemas.microsoft.com/office/drawing/2014/main" id="{29BBE13B-67BD-45EB-8131-217DDFFC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private: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A,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... 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make_shared_tag</a:t>
            </a:r>
            <a:r>
              <a:rPr lang="en-US" dirty="0">
                <a:solidFill>
                  <a:srgbClr val="0070C0"/>
                </a:solidFill>
              </a:rPr>
              <a:t> tag, const A&amp; 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&amp;&amp;…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:  </a:t>
            </a:r>
            <a:r>
              <a:rPr lang="en-US" dirty="0" err="1">
                <a:solidFill>
                  <a:srgbClr val="0070C0"/>
                </a:solidFill>
              </a:rPr>
              <a:t>m_refcount</a:t>
            </a:r>
            <a:r>
              <a:rPr lang="en-US" dirty="0">
                <a:solidFill>
                  <a:srgbClr val="0070C0"/>
                </a:solidFill>
              </a:rPr>
              <a:t>(tag, 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std::</a:t>
            </a:r>
            <a:r>
              <a:rPr lang="en-US" dirty="0" smtClean="0">
                <a:solidFill>
                  <a:srgbClr val="0070C0"/>
                </a:solidFill>
              </a:rPr>
              <a:t>forward&lt;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)…)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m_ptr</a:t>
            </a:r>
            <a:r>
              <a:rPr lang="en-US" dirty="0">
                <a:solidFill>
                  <a:srgbClr val="FF0000"/>
                </a:solidFill>
              </a:rPr>
              <a:t> = m_</a:t>
            </a:r>
            <a:r>
              <a:rPr lang="en-US" dirty="0" err="1">
                <a:solidFill>
                  <a:srgbClr val="FF0000"/>
                </a:solidFill>
              </a:rPr>
              <a:t>refcount</a:t>
            </a:r>
            <a:r>
              <a:rPr lang="en-US" dirty="0">
                <a:solidFill>
                  <a:srgbClr val="FF0000"/>
                </a:solidFill>
              </a:rPr>
              <a:t>._</a:t>
            </a:r>
            <a:r>
              <a:rPr lang="en-US" dirty="0" err="1">
                <a:solidFill>
                  <a:srgbClr val="FF0000"/>
                </a:solidFill>
              </a:rPr>
              <a:t>get_deleter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typeid</a:t>
            </a:r>
            <a:r>
              <a:rPr lang="en-US" dirty="0">
                <a:solidFill>
                  <a:srgbClr val="FF0000"/>
                </a:solidFill>
              </a:rPr>
              <a:t>(tag));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he-IL" dirty="0"/>
          </a:p>
        </p:txBody>
      </p:sp>
      <p:sp>
        <p:nvSpPr>
          <p:cNvPr id="665" name="An object">
            <a:extLst>
              <a:ext uri="{FF2B5EF4-FFF2-40B4-BE49-F238E27FC236}">
                <a16:creationId xmlns:a16="http://schemas.microsoft.com/office/drawing/2014/main" id="{2C9C9A2E-7C23-4BC6-929C-A3EF7D36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69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An object">
            <a:extLst>
              <a:ext uri="{FF2B5EF4-FFF2-40B4-BE49-F238E27FC236}">
                <a16:creationId xmlns:a16="http://schemas.microsoft.com/office/drawing/2014/main" id="{E84D5D68-2382-4836-A7CE-7EB12AD9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 and </a:t>
            </a:r>
            <a:r>
              <a:rPr lang="en-US" dirty="0" err="1"/>
              <a:t>libstdc</a:t>
            </a:r>
            <a:r>
              <a:rPr lang="en-US" dirty="0"/>
              <a:t>++ - Solution #2</a:t>
            </a:r>
            <a:endParaRPr lang="he-IL" dirty="0"/>
          </a:p>
        </p:txBody>
      </p:sp>
      <p:sp>
        <p:nvSpPr>
          <p:cNvPr id="510" name="An object">
            <a:extLst>
              <a:ext uri="{FF2B5EF4-FFF2-40B4-BE49-F238E27FC236}">
                <a16:creationId xmlns:a16="http://schemas.microsoft.com/office/drawing/2014/main" id="{E684F73D-6213-4843-A1FA-84C49CDE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indeed works (And </a:t>
            </a:r>
            <a:r>
              <a:rPr lang="en-US" dirty="0" smtClean="0"/>
              <a:t>doesn’t </a:t>
            </a:r>
            <a:r>
              <a:rPr lang="en-US" dirty="0"/>
              <a:t>add an extra entry in the </a:t>
            </a:r>
            <a:r>
              <a:rPr lang="en-US" dirty="0" err="1"/>
              <a:t>VTable</a:t>
            </a:r>
            <a:r>
              <a:rPr lang="en-US" dirty="0"/>
              <a:t>), but has one drawback..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If compiling without RTTI, then </a:t>
            </a:r>
            <a:r>
              <a:rPr lang="en-US" dirty="0" smtClean="0"/>
              <a:t>can’t </a:t>
            </a:r>
            <a:r>
              <a:rPr lang="en-US" dirty="0"/>
              <a:t>use </a:t>
            </a:r>
            <a:r>
              <a:rPr lang="en-US" i="1" dirty="0" err="1"/>
              <a:t>typeid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_</a:t>
            </a:r>
            <a:r>
              <a:rPr lang="en-US" i="1" dirty="0" err="1"/>
              <a:t>get_deleter</a:t>
            </a:r>
            <a:r>
              <a:rPr lang="en-US" i="1" dirty="0"/>
              <a:t>()</a:t>
            </a:r>
            <a:endParaRPr lang="he-IL" i="1" dirty="0"/>
          </a:p>
        </p:txBody>
      </p:sp>
      <p:sp>
        <p:nvSpPr>
          <p:cNvPr id="666" name="An object">
            <a:extLst>
              <a:ext uri="{FF2B5EF4-FFF2-40B4-BE49-F238E27FC236}">
                <a16:creationId xmlns:a16="http://schemas.microsoft.com/office/drawing/2014/main" id="{1D0242BC-ACDB-4600-8835-5506C156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32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An object">
            <a:extLst>
              <a:ext uri="{FF2B5EF4-FFF2-40B4-BE49-F238E27FC236}">
                <a16:creationId xmlns:a16="http://schemas.microsoft.com/office/drawing/2014/main" id="{18DE5FC6-C527-4B03-971C-81FDEAE0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300" dirty="0"/>
              <a:t>std::</a:t>
            </a:r>
            <a:r>
              <a:rPr lang="en-US" sz="4300" dirty="0" err="1"/>
              <a:t>make_shared</a:t>
            </a:r>
            <a:r>
              <a:rPr lang="en-US" sz="4300" dirty="0"/>
              <a:t> and </a:t>
            </a:r>
            <a:r>
              <a:rPr lang="en-US" sz="4300" dirty="0" err="1"/>
              <a:t>libstdc</a:t>
            </a:r>
            <a:r>
              <a:rPr lang="en-US" sz="4300" dirty="0"/>
              <a:t>++ - Solution #2.5</a:t>
            </a:r>
            <a:endParaRPr lang="he-IL" sz="4300" dirty="0"/>
          </a:p>
        </p:txBody>
      </p:sp>
      <p:sp>
        <p:nvSpPr>
          <p:cNvPr id="511" name="An object">
            <a:extLst>
              <a:ext uri="{FF2B5EF4-FFF2-40B4-BE49-F238E27FC236}">
                <a16:creationId xmlns:a16="http://schemas.microsoft.com/office/drawing/2014/main" id="{F80C51FD-FA42-41E4-9A9E-6B6875B0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template&lt;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A,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… 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shared_ptr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make_shared_tag</a:t>
            </a:r>
            <a:r>
              <a:rPr lang="en-US" dirty="0">
                <a:solidFill>
                  <a:srgbClr val="0070C0"/>
                </a:solidFill>
              </a:rPr>
              <a:t> tag, const A&amp; 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&amp;&amp;…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#ifdef RTTI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:  </a:t>
            </a:r>
            <a:r>
              <a:rPr lang="en-US" dirty="0" err="1">
                <a:solidFill>
                  <a:srgbClr val="0070C0"/>
                </a:solidFill>
              </a:rPr>
              <a:t>m_refcount</a:t>
            </a:r>
            <a:r>
              <a:rPr lang="en-US" dirty="0">
                <a:solidFill>
                  <a:srgbClr val="0070C0"/>
                </a:solidFill>
              </a:rPr>
              <a:t>(tag, </a:t>
            </a:r>
            <a:r>
              <a:rPr lang="en-US" dirty="0" err="1">
                <a:solidFill>
                  <a:srgbClr val="0070C0"/>
                </a:solidFill>
              </a:rPr>
              <a:t>alloc</a:t>
            </a:r>
            <a:r>
              <a:rPr lang="en-US" dirty="0">
                <a:solidFill>
                  <a:srgbClr val="0070C0"/>
                </a:solidFill>
              </a:rPr>
              <a:t>, std::</a:t>
            </a:r>
            <a:r>
              <a:rPr lang="en-US" dirty="0" smtClean="0">
                <a:solidFill>
                  <a:srgbClr val="0070C0"/>
                </a:solidFill>
              </a:rPr>
              <a:t>forward&lt;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)…) </a:t>
            </a:r>
            <a:r>
              <a:rPr lang="en-US" dirty="0">
                <a:solidFill>
                  <a:srgbClr val="0070C0"/>
                </a:solidFill>
              </a:rPr>
              <a:t>{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#else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:  </a:t>
            </a:r>
            <a:r>
              <a:rPr lang="en-US" dirty="0" err="1">
                <a:solidFill>
                  <a:srgbClr val="0070C0"/>
                </a:solidFill>
              </a:rPr>
              <a:t>m_refcount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T*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smtClean="0">
                <a:solidFill>
                  <a:srgbClr val="0070C0"/>
                </a:solidFill>
              </a:rPr>
              <a:t>new T(</a:t>
            </a:r>
            <a:r>
              <a:rPr lang="en-US" dirty="0" err="1" smtClean="0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smtClean="0">
                <a:solidFill>
                  <a:srgbClr val="0070C0"/>
                </a:solidFill>
              </a:rPr>
              <a:t>forward&lt;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 smtClean="0">
                <a:solidFill>
                  <a:srgbClr val="0070C0"/>
                </a:solidFill>
              </a:rPr>
              <a:t>)…);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m_refcount</a:t>
            </a:r>
            <a:r>
              <a:rPr lang="en-US" dirty="0">
                <a:solidFill>
                  <a:srgbClr val="0070C0"/>
                </a:solidFill>
              </a:rPr>
              <a:t> = __</a:t>
            </a:r>
            <a:r>
              <a:rPr lang="en-US" dirty="0" err="1">
                <a:solidFill>
                  <a:srgbClr val="0070C0"/>
                </a:solidFill>
              </a:rPr>
              <a:t>shared_count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);</a:t>
            </a: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i="1" dirty="0">
                <a:solidFill>
                  <a:schemeClr val="bg1"/>
                </a:solidFill>
              </a:rPr>
              <a:t>// Will create a </a:t>
            </a:r>
            <a:r>
              <a:rPr lang="en-US" i="1" dirty="0" err="1">
                <a:solidFill>
                  <a:schemeClr val="bg1"/>
                </a:solidFill>
              </a:rPr>
              <a:t>control_block</a:t>
            </a:r>
            <a:r>
              <a:rPr lang="en-US" b="1" i="1" dirty="0">
                <a:solidFill>
                  <a:schemeClr val="bg1"/>
                </a:solidFill>
              </a:rPr>
              <a:t> (Not _</a:t>
            </a:r>
            <a:r>
              <a:rPr lang="en-US" b="1" i="1" dirty="0" err="1">
                <a:solidFill>
                  <a:schemeClr val="bg1"/>
                </a:solidFill>
              </a:rPr>
              <a:t>inplace</a:t>
            </a:r>
            <a:r>
              <a:rPr lang="en-US" b="1" i="1" dirty="0">
                <a:solidFill>
                  <a:schemeClr val="bg1"/>
                </a:solidFill>
              </a:rPr>
              <a:t>!)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   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#endif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algn="l" rtl="0"/>
            <a:endParaRPr lang="he-IL" dirty="0"/>
          </a:p>
        </p:txBody>
      </p:sp>
      <p:sp>
        <p:nvSpPr>
          <p:cNvPr id="667" name="An object">
            <a:extLst>
              <a:ext uri="{FF2B5EF4-FFF2-40B4-BE49-F238E27FC236}">
                <a16:creationId xmlns:a16="http://schemas.microsoft.com/office/drawing/2014/main" id="{064658F2-9624-4897-9B76-ACE14689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8A3-7ABB-46A4-93E4-9F8C4156F1BA}" type="slidenum">
              <a:rPr lang="he-IL" smtClean="0"/>
              <a:t>99</a:t>
            </a:fld>
            <a:endParaRPr lang="he-IL"/>
          </a:p>
        </p:txBody>
      </p:sp>
      <p:sp>
        <p:nvSpPr>
          <p:cNvPr id="716" name="An object">
            <a:extLst>
              <a:ext uri="{FF2B5EF4-FFF2-40B4-BE49-F238E27FC236}">
                <a16:creationId xmlns:a16="http://schemas.microsoft.com/office/drawing/2014/main" id="{E7FE5D6D-A602-4514-9505-E67BC561A702}"/>
              </a:ext>
            </a:extLst>
          </p:cNvPr>
          <p:cNvSpPr txBox="1"/>
          <p:nvPr/>
        </p:nvSpPr>
        <p:spPr>
          <a:xfrm>
            <a:off x="4785360" y="4622800"/>
            <a:ext cx="613664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</a:rPr>
              <a:t>// Will create a </a:t>
            </a:r>
            <a:r>
              <a:rPr lang="en-US" sz="2200" i="1" dirty="0" err="1">
                <a:solidFill>
                  <a:srgbClr val="FF0000"/>
                </a:solidFill>
              </a:rPr>
              <a:t>control_block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b="1" i="1" dirty="0">
                <a:solidFill>
                  <a:srgbClr val="FF0000"/>
                </a:solidFill>
              </a:rPr>
              <a:t>(Not _</a:t>
            </a:r>
            <a:r>
              <a:rPr lang="en-US" sz="2200" b="1" i="1" dirty="0" err="1">
                <a:solidFill>
                  <a:srgbClr val="FF0000"/>
                </a:solidFill>
              </a:rPr>
              <a:t>inplace</a:t>
            </a:r>
            <a:r>
              <a:rPr lang="en-US" sz="2200" b="1" i="1" dirty="0">
                <a:solidFill>
                  <a:srgbClr val="FF0000"/>
                </a:solidFill>
              </a:rPr>
              <a:t>!)</a:t>
            </a:r>
            <a:endParaRPr lang="he-IL" sz="2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0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      Light"/>
        <a:font script="Hang" typeface="     "/>
        <a:font script="Hans" typeface="   Light"/>
        <a:font script="Hant" typeface="    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     "/>
        <a:font script="Hang" typeface="     "/>
        <a:font script="Hans" typeface="  "/>
        <a:font script="Hant" typeface="    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xtraLst0">
        <a:dk1>
          <a:srgbClr val="8594D9"/>
        </a:dk1>
        <a:lt1>
          <a:srgbClr val="1D92DC"/>
        </a:lt1>
        <a:dk2>
          <a:srgbClr val="14CF6B"/>
        </a:dk2>
        <a:lt2>
          <a:srgbClr val="48B9E0"/>
        </a:lt2>
        <a:accent1>
          <a:srgbClr val="7AAD29"/>
        </a:accent1>
        <a:accent2>
          <a:srgbClr val="A63D5D"/>
        </a:accent2>
        <a:accent3>
          <a:srgbClr val="A4C70F"/>
        </a:accent3>
        <a:accent4>
          <a:srgbClr val="1E922E"/>
        </a:accent4>
        <a:accent5>
          <a:srgbClr val="B9ADDB"/>
        </a:accent5>
        <a:accent6>
          <a:srgbClr val="159BCE"/>
        </a:accent6>
        <a:hlink>
          <a:srgbClr val="FA22A2"/>
        </a:hlink>
        <a:folHlink>
          <a:srgbClr val="336B3B"/>
        </a:folHlink>
      </a:clrScheme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      Light"/>
        <a:font script="Hang" typeface="     "/>
        <a:font script="Hans" typeface="   Light"/>
        <a:font script="Hant" typeface="    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     "/>
        <a:font script="Hang" typeface="     "/>
        <a:font script="Hans" typeface="  "/>
        <a:font script="Hant" typeface="    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xtraLst0">
        <a:dk1>
          <a:srgbClr val="1E2FDD"/>
        </a:dk1>
        <a:lt1>
          <a:srgbClr val="62EA49"/>
        </a:lt1>
        <a:dk2>
          <a:srgbClr val="26D8AE"/>
        </a:dk2>
        <a:lt2>
          <a:srgbClr val="2208B8"/>
        </a:lt2>
        <a:accent1>
          <a:srgbClr val="A05F98"/>
        </a:accent1>
        <a:accent2>
          <a:srgbClr val="147032"/>
        </a:accent2>
        <a:accent3>
          <a:srgbClr val="B35BFD"/>
        </a:accent3>
        <a:accent4>
          <a:srgbClr val="79B4F7"/>
        </a:accent4>
        <a:accent5>
          <a:srgbClr val="451829"/>
        </a:accent5>
        <a:accent6>
          <a:srgbClr val="303485"/>
        </a:accent6>
        <a:hlink>
          <a:srgbClr val="98B539"/>
        </a:hlink>
        <a:folHlink>
          <a:srgbClr val="B35BA6"/>
        </a:folHlink>
      </a:clrScheme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11235</Words>
  <Application>Microsoft Office PowerPoint</Application>
  <PresentationFormat>מסך רחב</PresentationFormat>
  <Paragraphs>1932</Paragraphs>
  <Slides>178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178</vt:i4>
      </vt:variant>
    </vt:vector>
  </HeadingPairs>
  <TitlesOfParts>
    <vt:vector size="185" baseType="lpstr">
      <vt:lpstr>Arial</vt:lpstr>
      <vt:lpstr>Calibri</vt:lpstr>
      <vt:lpstr>Calibri Light</vt:lpstr>
      <vt:lpstr>Courier New</vt:lpstr>
      <vt:lpstr>Times New Roman</vt:lpstr>
      <vt:lpstr>Wingdings</vt:lpstr>
      <vt:lpstr/>
      <vt:lpstr>std::shared_ptr</vt:lpstr>
      <vt:lpstr>std::shared_ptr</vt:lpstr>
      <vt:lpstr>מצגת של PowerPoint‏</vt:lpstr>
      <vt:lpstr>Intrusive pointer</vt:lpstr>
      <vt:lpstr>Shared ownership</vt:lpstr>
      <vt:lpstr>std::shared_ptr layout</vt:lpstr>
      <vt:lpstr>std::weak_ptr</vt:lpstr>
      <vt:lpstr>std::weak_ptr</vt:lpstr>
      <vt:lpstr>Circular dependency with std::shared_ptr</vt:lpstr>
      <vt:lpstr>Circular dependency with std::shared_ptr - Cont</vt:lpstr>
      <vt:lpstr>Circular dependency with std::shared_ptr - Cont</vt:lpstr>
      <vt:lpstr>Cache using std::weak_ptr</vt:lpstr>
      <vt:lpstr>std::weak_ptr</vt:lpstr>
      <vt:lpstr>The control block</vt:lpstr>
      <vt:lpstr>The control block</vt:lpstr>
      <vt:lpstr>The control block - Cont.</vt:lpstr>
      <vt:lpstr>Custom deleter</vt:lpstr>
      <vt:lpstr>Custom deleter</vt:lpstr>
      <vt:lpstr>Custom deleter - Cont.</vt:lpstr>
      <vt:lpstr>Custom deleter - Cont.</vt:lpstr>
      <vt:lpstr>Custom deleter - Cont.</vt:lpstr>
      <vt:lpstr>Custom deleter in std::shared_ptr - Example 1</vt:lpstr>
      <vt:lpstr>Custom deleter in std::shared_ptr - Example 2</vt:lpstr>
      <vt:lpstr>Custom deleter - Cont.</vt:lpstr>
      <vt:lpstr>Custom deleter - Cont.</vt:lpstr>
      <vt:lpstr>Type Erasure</vt:lpstr>
      <vt:lpstr>Type Erasure</vt:lpstr>
      <vt:lpstr>Custom deleter – Attempt #1</vt:lpstr>
      <vt:lpstr>Custom deleter – Attempt #1</vt:lpstr>
      <vt:lpstr>Idiomatic Type Erasure</vt:lpstr>
      <vt:lpstr>Idiomatic Type Erasure - Cont.</vt:lpstr>
      <vt:lpstr>Type Erasure and std::shared_ptr – Attempt #2</vt:lpstr>
      <vt:lpstr>Type Erasure and std::shared_ptr – Attempt #2</vt:lpstr>
      <vt:lpstr>Type Erasure and std::shared_ptr – Attempt #3</vt:lpstr>
      <vt:lpstr>Type Erasure and std::shared_ptr – Attempt #3</vt:lpstr>
      <vt:lpstr>Type Erasure and std::shared_ptr – Sad reality</vt:lpstr>
      <vt:lpstr>Type Erasure in the wild</vt:lpstr>
      <vt:lpstr>Type Erasure – Final notes</vt:lpstr>
      <vt:lpstr>Custom allocator</vt:lpstr>
      <vt:lpstr>Custom allocator</vt:lpstr>
      <vt:lpstr>Custom allocator - Example.</vt:lpstr>
      <vt:lpstr>Custom allocator – In std::shared_ptr</vt:lpstr>
      <vt:lpstr>Custom allocator – In std::shared_ptr</vt:lpstr>
      <vt:lpstr>EBO</vt:lpstr>
      <vt:lpstr>Storing the allocator and deleter</vt:lpstr>
      <vt:lpstr>Storing the allocator and deleter - Cont.</vt:lpstr>
      <vt:lpstr>Empty Base Optimization</vt:lpstr>
      <vt:lpstr>Storing the allocator and deleter - Cont.</vt:lpstr>
      <vt:lpstr>Storing the allocator and deleter - Cont.</vt:lpstr>
      <vt:lpstr>Storing the allocator and deleter - Cont.</vt:lpstr>
      <vt:lpstr>Storing the allocator and deleter - Cont.</vt:lpstr>
      <vt:lpstr>Storing the allocator and deleter - Cont.</vt:lpstr>
      <vt:lpstr>Storing the allocator and deleter - Cont.</vt:lpstr>
      <vt:lpstr>Empty Base Optimization in C++20</vt:lpstr>
      <vt:lpstr>std::make_shared()</vt:lpstr>
      <vt:lpstr>Creating std::shared_ptr</vt:lpstr>
      <vt:lpstr>std::make_shared</vt:lpstr>
      <vt:lpstr>std::make_shared - Cont.</vt:lpstr>
      <vt:lpstr>std::make_shared - Cont.</vt:lpstr>
      <vt:lpstr>std::make_shared - Cont.</vt:lpstr>
      <vt:lpstr>std::make_shared()</vt:lpstr>
      <vt:lpstr>std::make_shared - Remember std::weak_ptr?</vt:lpstr>
      <vt:lpstr>std::make_shared - Cont.</vt:lpstr>
      <vt:lpstr>Aliasing constructor</vt:lpstr>
      <vt:lpstr>std::shared_ptr</vt:lpstr>
      <vt:lpstr>std::shared_ptr aliasing constructor</vt:lpstr>
      <vt:lpstr>std::shared_ptr aliasing constructor - Cont.</vt:lpstr>
      <vt:lpstr>std::shared_ptr aliasing constructor - Cont.</vt:lpstr>
      <vt:lpstr>Coming back to std::make_shared()</vt:lpstr>
      <vt:lpstr>std::make_shared and libstdc++</vt:lpstr>
      <vt:lpstr>std::make_shared and libstdc++ - Cont.</vt:lpstr>
      <vt:lpstr>std::make_shared and libstdc++ - Cont.</vt:lpstr>
      <vt:lpstr>std::make_shared and libstdc++ - Cont.</vt:lpstr>
      <vt:lpstr>std::make_shared and libstdc++ - Cont.</vt:lpstr>
      <vt:lpstr>Tag dispatching</vt:lpstr>
      <vt:lpstr>Tag dispatching</vt:lpstr>
      <vt:lpstr>Tag dispatching - Example #1</vt:lpstr>
      <vt:lpstr>Tag dispatching - Example #2</vt:lpstr>
      <vt:lpstr>Tag dispatching - Example #2 - Cont.</vt:lpstr>
      <vt:lpstr>Tag dispatching - Example #2 - Cont.</vt:lpstr>
      <vt:lpstr>Tag dispatching - Example #3</vt:lpstr>
      <vt:lpstr>Tag dispatching - Example #3 - Cont.</vt:lpstr>
      <vt:lpstr>Tag dispatching - Example #3 - Cont.</vt:lpstr>
      <vt:lpstr>Iterator categories</vt:lpstr>
      <vt:lpstr>Iterator categories - Cont.</vt:lpstr>
      <vt:lpstr>Tag dispatching - Example #3 - Cont.</vt:lpstr>
      <vt:lpstr>Tag dispatching - Performance</vt:lpstr>
      <vt:lpstr>Back to std::make_shared()</vt:lpstr>
      <vt:lpstr>std::make_shared and libstdc++ - Cont.</vt:lpstr>
      <vt:lpstr>std::make_shared and libstdc++ - Cont.</vt:lpstr>
      <vt:lpstr>std::make_shared and libstdc++ - The problem</vt:lpstr>
      <vt:lpstr>std::make_shared and libstdc++ - The problem</vt:lpstr>
      <vt:lpstr>std::make_shared and libstdc++ - Solution #1</vt:lpstr>
      <vt:lpstr>std::make_shared and libstdc++ - Solution #1</vt:lpstr>
      <vt:lpstr>std::make_shared and libstdc++ - Solution #2</vt:lpstr>
      <vt:lpstr>std::make_shared and libstdc++ - Solution #2</vt:lpstr>
      <vt:lpstr>std::make_shared and libstdc++ - Solution #2</vt:lpstr>
      <vt:lpstr>std::make_shared and libstdc++ - Solution #2</vt:lpstr>
      <vt:lpstr>std::make_shared and libstdc++ - Solution #2.5</vt:lpstr>
      <vt:lpstr>std::make_shared and libstdc++ - Solution #2.5</vt:lpstr>
      <vt:lpstr>std::make_shared and libstdc++ - Solution #3</vt:lpstr>
      <vt:lpstr>std::make_shared and libstdc++ - Conclusions</vt:lpstr>
      <vt:lpstr>std::make_shared and libstdc++ - Cont.</vt:lpstr>
      <vt:lpstr>std::make_shared and libstdc++ - Cont.</vt:lpstr>
      <vt:lpstr>enable_shared_from_this</vt:lpstr>
      <vt:lpstr>Motivation</vt:lpstr>
      <vt:lpstr>Motivation - Cont.</vt:lpstr>
      <vt:lpstr>Attempt #1</vt:lpstr>
      <vt:lpstr>Attempt #1</vt:lpstr>
      <vt:lpstr>Attempt #2</vt:lpstr>
      <vt:lpstr>Attempt #2</vt:lpstr>
      <vt:lpstr>Attempt #3</vt:lpstr>
      <vt:lpstr>Attempt #3</vt:lpstr>
      <vt:lpstr>Attempt #3.5</vt:lpstr>
      <vt:lpstr>std::enable_shared_from_this</vt:lpstr>
      <vt:lpstr>std::enable_shared_from_this - Cont.</vt:lpstr>
      <vt:lpstr>std::enable_shared_from_this - Cont.</vt:lpstr>
      <vt:lpstr>Using enable_shared_from_this</vt:lpstr>
      <vt:lpstr>Using enable_shared_from_this</vt:lpstr>
      <vt:lpstr>Thread safety implementation concerns</vt:lpstr>
      <vt:lpstr>Thread safety</vt:lpstr>
      <vt:lpstr>Thread safety - Cont.</vt:lpstr>
      <vt:lpstr>Thread safety - Cont.</vt:lpstr>
      <vt:lpstr>std::atomic</vt:lpstr>
      <vt:lpstr>Thread safety - Cont.</vt:lpstr>
      <vt:lpstr>Thread safety - Cont.</vt:lpstr>
      <vt:lpstr>Thread safety - Cont.</vt:lpstr>
      <vt:lpstr>Thread safety - Cont.</vt:lpstr>
      <vt:lpstr>Thread safety - Cont.</vt:lpstr>
      <vt:lpstr>Clever solution</vt:lpstr>
      <vt:lpstr>Clever solution #1.5</vt:lpstr>
      <vt:lpstr>std::weak_ptr::lock()</vt:lpstr>
      <vt:lpstr>std::weak_ptr::lock()</vt:lpstr>
      <vt:lpstr>std::weak_ptr::lock() - Cont.</vt:lpstr>
      <vt:lpstr>std::weak_ptr::lock() - Cont.</vt:lpstr>
      <vt:lpstr>weak_ptr_lock() - Attempt #1</vt:lpstr>
      <vt:lpstr>weak_ptr_lock() - Attempt #1</vt:lpstr>
      <vt:lpstr>weak_ptr_lock() - Attempt #2</vt:lpstr>
      <vt:lpstr>CAS</vt:lpstr>
      <vt:lpstr>Compare And Swap</vt:lpstr>
      <vt:lpstr>CAS - Cont.</vt:lpstr>
      <vt:lpstr>CAS - Usage example #1</vt:lpstr>
      <vt:lpstr>CAS - Usage example #2</vt:lpstr>
      <vt:lpstr>Back to weak_ptr_lock() </vt:lpstr>
      <vt:lpstr>weak_ptr_lock() - Implementation</vt:lpstr>
      <vt:lpstr>Lock policy</vt:lpstr>
      <vt:lpstr>Lock policy</vt:lpstr>
      <vt:lpstr>Lock policy - Cont.</vt:lpstr>
      <vt:lpstr>Lock policy - Cont.</vt:lpstr>
      <vt:lpstr>Lock policy - Cont.</vt:lpstr>
      <vt:lpstr>Standard library optimization</vt:lpstr>
      <vt:lpstr>Abusing the standard library</vt:lpstr>
      <vt:lpstr>מצגת של PowerPoint‏</vt:lpstr>
      <vt:lpstr>Abusing the standard library - Cont.</vt:lpstr>
      <vt:lpstr>Thread safety</vt:lpstr>
      <vt:lpstr>std::shared_ptr thread safety</vt:lpstr>
      <vt:lpstr>std::shared_ptr thread safety - Cont.</vt:lpstr>
      <vt:lpstr>std::shared_ptr thread safety - Cont.</vt:lpstr>
      <vt:lpstr>std::shared_ptr thread safety - Cont.</vt:lpstr>
      <vt:lpstr>std::shared_ptr thread safety - Cont.</vt:lpstr>
      <vt:lpstr>std::shared_ptr thread safety - Cont.</vt:lpstr>
      <vt:lpstr>std::shared_ptr thread safety - Cont.</vt:lpstr>
      <vt:lpstr>Thread safety</vt:lpstr>
      <vt:lpstr>Atomic std::shared_ptr</vt:lpstr>
      <vt:lpstr>Atomic std::shared_ptr - Cont.</vt:lpstr>
      <vt:lpstr>Atomic std::shared_ptr - Cont.</vt:lpstr>
      <vt:lpstr>Atomic std::shared_ptr - Cont.</vt:lpstr>
      <vt:lpstr>Atomic std::shared_ptr - Cont.</vt:lpstr>
      <vt:lpstr>Atomic std::shared_ptr - Cont.</vt:lpstr>
      <vt:lpstr>Atomic std::shared_ptr - Cont.</vt:lpstr>
      <vt:lpstr>Atomic std::shared_ptr - Cont.</vt:lpstr>
      <vt:lpstr>Performance</vt:lpstr>
      <vt:lpstr>std::shared_ptr performance</vt:lpstr>
      <vt:lpstr>מצגת של PowerPoint‏</vt:lpstr>
      <vt:lpstr>std::shared_ptr performance results</vt:lpstr>
      <vt:lpstr>std::shared_ptr performance - Cont.</vt:lpstr>
      <vt:lpstr>To recap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cp:lastModifiedBy>אופיר חכמוף</cp:lastModifiedBy>
  <cp:revision>701</cp:revision>
  <dcterms:modified xsi:type="dcterms:W3CDTF">2020-04-06T20:17:50Z</dcterms:modified>
</cp:coreProperties>
</file>