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44" r:id="rId4"/>
    <p:sldId id="355" r:id="rId5"/>
    <p:sldId id="356" r:id="rId6"/>
    <p:sldId id="349" r:id="rId7"/>
    <p:sldId id="350" r:id="rId8"/>
    <p:sldId id="358" r:id="rId9"/>
    <p:sldId id="359" r:id="rId10"/>
    <p:sldId id="360" r:id="rId11"/>
    <p:sldId id="357" r:id="rId12"/>
    <p:sldId id="351" r:id="rId13"/>
    <p:sldId id="352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2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2A921263-B14B-4578-8B20-3AC423CD7911}"/>
              </a:ext>
            </a:extLst>
          </p:cNvPr>
          <p:cNvGrpSpPr/>
          <p:nvPr userDrawn="1"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8C3C820B-CE00-4BAD-9573-FCBB3CE63C1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335E9A53-BA4A-4973-9374-66FEFEC737C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C1CEE9FC-3896-4BDC-9E67-DA76492461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2FC925BD-DB85-4C13-A07E-FCBC2C4EF6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B608E06C-085B-438A-88EF-35841D5F763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8B97E3-9D87-44AD-9AA5-DB218399F06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49CFBFE-8441-461C-BFBA-38F9B1FD5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2AE845BB-8A29-4779-8B43-B934E6DDFB8B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F19DBF-5292-43E5-94EE-D6AB60DDA7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FA08303-7450-4465-89B5-546560128F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12214A-ECD6-47B6-B65C-5EF7FE51EF1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2EA0A9-6A68-4C40-88D6-0489570944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F68883-C3B7-4C94-BD31-32F98D8BE1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EA13E-D294-4005-85D1-E56FE964E04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C12858-C367-4E68-B947-5BEE6E2C134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AD4EFD-83E4-4211-9083-D69FFAF1094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EED995C-31D2-4B3D-8F59-FF50BED63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EE93CA1-2CCC-43DD-A5A9-685B033F3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29749-5079-4844-B430-5406A4D10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23" y="-263654"/>
            <a:ext cx="6980777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F9A94E-B479-403C-A85C-6819E0359707}"/>
              </a:ext>
            </a:extLst>
          </p:cNvPr>
          <p:cNvGrpSpPr/>
          <p:nvPr/>
        </p:nvGrpSpPr>
        <p:grpSpPr>
          <a:xfrm>
            <a:off x="6096000" y="1503984"/>
            <a:ext cx="5912037" cy="4082561"/>
            <a:chOff x="6665542" y="3018252"/>
            <a:chExt cx="4777096" cy="51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1C3097-1A73-4631-86A8-9C807B3ABAFC}"/>
                </a:ext>
              </a:extLst>
            </p:cNvPr>
            <p:cNvSpPr txBox="1"/>
            <p:nvPr/>
          </p:nvSpPr>
          <p:spPr>
            <a:xfrm>
              <a:off x="6665542" y="3018252"/>
              <a:ext cx="4777096" cy="2936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Module N°3</a:t>
              </a:r>
            </a:p>
            <a:p>
              <a:pPr algn="ctr"/>
              <a:r>
                <a:rPr lang="en-US" altLang="ko-KR" sz="4800" dirty="0">
                  <a:solidFill>
                    <a:schemeClr val="tx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Algorithmique et programmation</a:t>
              </a:r>
              <a:endParaRPr lang="fr-FR" altLang="ko-KR" sz="4800" noProof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1D57B-19AF-4C06-8E8A-8F3D1F5C2866}"/>
                </a:ext>
              </a:extLst>
            </p:cNvPr>
            <p:cNvSpPr txBox="1"/>
            <p:nvPr/>
          </p:nvSpPr>
          <p:spPr>
            <a:xfrm>
              <a:off x="6665542" y="3369307"/>
              <a:ext cx="4777096" cy="168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000" b="1" dirty="0">
                  <a:solidFill>
                    <a:srgbClr val="0070C0"/>
                  </a:solidFill>
                  <a:latin typeface="Arial Black" panose="020B0A04020102020204" pitchFamily="34" charset="0"/>
                  <a:cs typeface="Arial" pitchFamily="34" charset="0"/>
                </a:rPr>
                <a:t>Chapitre</a:t>
              </a:r>
              <a:r>
                <a:rPr lang="en-US" altLang="ko-KR" sz="4000" b="1" dirty="0">
                  <a:solidFill>
                    <a:srgbClr val="0070C0"/>
                  </a:solidFill>
                  <a:latin typeface="Arial Black" panose="020B0A04020102020204" pitchFamily="34" charset="0"/>
                  <a:cs typeface="Arial" pitchFamily="34" charset="0"/>
                </a:rPr>
                <a:t> 1</a:t>
              </a:r>
            </a:p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Arial Black" panose="020B0A04020102020204" pitchFamily="34" charset="0"/>
                  <a:cs typeface="Arial" pitchFamily="34" charset="0"/>
                </a:rPr>
                <a:t>Notion d’algorithme</a:t>
              </a:r>
              <a:endParaRPr lang="ko-KR" altLang="en-US" sz="4000" dirty="0">
                <a:solidFill>
                  <a:srgbClr val="0070C0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7F5BAD-19BD-4A24-BD3C-B65FA18F1256}"/>
              </a:ext>
            </a:extLst>
          </p:cNvPr>
          <p:cNvSpPr txBox="1"/>
          <p:nvPr/>
        </p:nvSpPr>
        <p:spPr>
          <a:xfrm>
            <a:off x="220317" y="357258"/>
            <a:ext cx="1063818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i="0" dirty="0">
                <a:solidFill>
                  <a:srgbClr val="E46C0A"/>
                </a:solidFill>
                <a:effectLst/>
                <a:latin typeface="CenturyGothic"/>
              </a:rPr>
              <a:t>1-1- Les constantes</a:t>
            </a:r>
            <a:br>
              <a:rPr lang="fr-FR" sz="3200" b="1" i="0" dirty="0">
                <a:solidFill>
                  <a:srgbClr val="E46C0A"/>
                </a:solidFill>
                <a:effectLst/>
                <a:latin typeface="CenturyGothic"/>
              </a:rPr>
            </a:b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Une constante est une donnée fixe qui 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ne varie pas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durant l’exécution d’un algorithme.</a:t>
            </a:r>
            <a:b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Une constante est caractérisée par son 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nom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et sa 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valeur (fixe).</a:t>
            </a:r>
          </a:p>
          <a:p>
            <a:b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fr-FR" sz="3200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Syntaxe </a:t>
            </a:r>
            <a:r>
              <a:rPr lang="fr-FR" sz="3200" b="1" i="1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fr-FR" sz="3200" dirty="0"/>
              <a:t> </a:t>
            </a:r>
            <a:br>
              <a:rPr lang="fr-FR" sz="3200" dirty="0"/>
            </a:br>
            <a:endParaRPr lang="fr-FR" sz="3200" dirty="0"/>
          </a:p>
          <a:p>
            <a:endParaRPr lang="fr-FR" sz="3200" dirty="0"/>
          </a:p>
          <a:p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Exemple :</a:t>
            </a:r>
            <a:b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Constante 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Pi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=3,14 ;</a:t>
            </a:r>
            <a:b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Constante 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B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= 6 ;</a:t>
            </a:r>
            <a:b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Constante </a:t>
            </a:r>
            <a:r>
              <a:rPr lang="fr-FR" sz="3200" b="1" i="0" dirty="0">
                <a:solidFill>
                  <a:srgbClr val="000000"/>
                </a:solidFill>
                <a:effectLst/>
                <a:latin typeface="Times-Bold"/>
              </a:rPr>
              <a:t>Mois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Times-Roman"/>
              </a:rPr>
              <a:t>= 'Mars' ;</a:t>
            </a:r>
            <a:r>
              <a:rPr lang="fr-FR" sz="3200" dirty="0"/>
              <a:t>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EBD0280-0E03-4B4C-BA93-030DDC54E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45" y="4712008"/>
            <a:ext cx="6510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42EB74-BBDE-4534-8B4C-E38475A356F2}"/>
              </a:ext>
            </a:extLst>
          </p:cNvPr>
          <p:cNvSpPr txBox="1"/>
          <p:nvPr/>
        </p:nvSpPr>
        <p:spPr>
          <a:xfrm>
            <a:off x="3319669" y="3600987"/>
            <a:ext cx="51772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Constante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Nom _Constante = valeur ;</a:t>
            </a:r>
            <a:endParaRPr lang="fr-FR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584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AEBD0280-0E03-4B4C-BA93-030DDC54E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45" y="4712008"/>
            <a:ext cx="6510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A609B-8B32-4E45-B8BD-630B5D62922F}"/>
              </a:ext>
            </a:extLst>
          </p:cNvPr>
          <p:cNvSpPr txBox="1"/>
          <p:nvPr/>
        </p:nvSpPr>
        <p:spPr>
          <a:xfrm>
            <a:off x="215900" y="468369"/>
            <a:ext cx="11798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i="0" dirty="0">
                <a:solidFill>
                  <a:srgbClr val="E46C0A"/>
                </a:solidFill>
                <a:effectLst/>
                <a:latin typeface="CenturyGothic"/>
              </a:rPr>
              <a:t>1-2- Les variables</a:t>
            </a:r>
            <a:br>
              <a:rPr lang="fr-FR" sz="3600" b="1" i="0" dirty="0">
                <a:solidFill>
                  <a:srgbClr val="E46C0A"/>
                </a:solidFill>
                <a:effectLst/>
                <a:latin typeface="CenturyGothic"/>
              </a:rPr>
            </a:br>
            <a: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  <a:t>Une variable est un objet dont le contenu peut 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Times-Bold"/>
              </a:rPr>
              <a:t>être 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  <a:t>modifié par une 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Times-Bold"/>
              </a:rPr>
              <a:t>action 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  <a:t>durant l’exécution d’un algorithme.</a:t>
            </a:r>
            <a:b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  <a:t>Une variable est caractérisée par son 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Times-Bold"/>
              </a:rPr>
              <a:t>nom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  <a:t>, sa 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Times-Bold"/>
              </a:rPr>
              <a:t>valeur 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Times-Roman"/>
              </a:rPr>
              <a:t>et son 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Times-Bold"/>
              </a:rPr>
              <a:t>type.</a:t>
            </a:r>
            <a:br>
              <a:rPr lang="fr-FR" sz="36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fr-FR" sz="3600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Syntaxe :</a:t>
            </a:r>
            <a:br>
              <a:rPr lang="fr-FR" sz="3600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</a:br>
            <a:endParaRPr lang="fr-FR" sz="3600" b="1" i="0" dirty="0">
              <a:solidFill>
                <a:srgbClr val="00B050"/>
              </a:solidFill>
              <a:effectLst/>
              <a:latin typeface="Georgia" panose="02040502050405020303" pitchFamily="18" charset="0"/>
            </a:endParaRPr>
          </a:p>
          <a:p>
            <a:endParaRPr lang="fr-FR" sz="3600" dirty="0"/>
          </a:p>
          <a:p>
            <a:r>
              <a:rPr lang="fr-FR" sz="3600" b="1" dirty="0">
                <a:solidFill>
                  <a:srgbClr val="00B050"/>
                </a:solidFill>
                <a:latin typeface="Georgia" panose="02040502050405020303" pitchFamily="18" charset="0"/>
              </a:rPr>
              <a:t>Exemple:</a:t>
            </a:r>
          </a:p>
          <a:p>
            <a:r>
              <a:rPr lang="fr-FR" sz="3200" i="1" dirty="0">
                <a:solidFill>
                  <a:srgbClr val="000000"/>
                </a:solidFill>
                <a:latin typeface="Times-Italic"/>
              </a:rPr>
              <a:t>Variable </a:t>
            </a:r>
            <a:r>
              <a:rPr lang="fr-FR" sz="3200" b="1" i="1" dirty="0">
                <a:solidFill>
                  <a:srgbClr val="000000"/>
                </a:solidFill>
                <a:latin typeface="Times-BoldItalic"/>
              </a:rPr>
              <a:t>Prénom </a:t>
            </a:r>
            <a:r>
              <a:rPr lang="fr-FR" sz="3200" i="1" dirty="0">
                <a:solidFill>
                  <a:srgbClr val="000000"/>
                </a:solidFill>
                <a:latin typeface="Times-Italic"/>
              </a:rPr>
              <a:t>: chaines de caractères ;</a:t>
            </a:r>
            <a:br>
              <a:rPr lang="fr-FR" dirty="0"/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820B4-D68B-4D6E-A350-921BA57606B0}"/>
              </a:ext>
            </a:extLst>
          </p:cNvPr>
          <p:cNvSpPr txBox="1"/>
          <p:nvPr/>
        </p:nvSpPr>
        <p:spPr>
          <a:xfrm>
            <a:off x="3366052" y="4031222"/>
            <a:ext cx="44394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Variable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Nom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_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Variable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: Type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;</a:t>
            </a:r>
            <a:endParaRPr lang="ar-MA" sz="2400" dirty="0"/>
          </a:p>
        </p:txBody>
      </p:sp>
    </p:spTree>
    <p:extLst>
      <p:ext uri="{BB962C8B-B14F-4D97-AF65-F5344CB8AC3E}">
        <p14:creationId xmlns:p14="http://schemas.microsoft.com/office/powerpoint/2010/main" val="79198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6F27A-FE13-477D-92CA-C4FE58CB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5418"/>
            <a:ext cx="11524898" cy="51402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36900" y="270639"/>
            <a:ext cx="6362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E46C0A"/>
                </a:solidFill>
                <a:latin typeface="CenturyGothic"/>
              </a:rPr>
              <a:t>1-3-Les types de données</a:t>
            </a:r>
            <a:r>
              <a:rPr lang="fr-FR" sz="3600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6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5717228" y="3429000"/>
            <a:ext cx="5436955" cy="35217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magie des 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nombres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B808D2-20DD-43CA-AB02-20601B1B1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08" y="1900846"/>
            <a:ext cx="3701116" cy="37011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6E6C14-B297-4259-87CB-A092C641E327}"/>
              </a:ext>
            </a:extLst>
          </p:cNvPr>
          <p:cNvSpPr txBox="1"/>
          <p:nvPr/>
        </p:nvSpPr>
        <p:spPr>
          <a:xfrm>
            <a:off x="71008" y="416182"/>
            <a:ext cx="243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i="1" u="sng" dirty="0">
                <a:solidFill>
                  <a:srgbClr val="FF0000"/>
                </a:solidFill>
              </a:rPr>
              <a:t>Activité</a:t>
            </a:r>
          </a:p>
        </p:txBody>
      </p:sp>
    </p:spTree>
    <p:extLst>
      <p:ext uri="{BB962C8B-B14F-4D97-AF65-F5344CB8AC3E}">
        <p14:creationId xmlns:p14="http://schemas.microsoft.com/office/powerpoint/2010/main" val="36882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69 -0.11574 L 0.02969 -0.11551 C 0.03412 -0.11296 0.03893 -0.11088 0.04284 -0.10718 C 0.04792 -0.10208 0.0612 -0.08518 0.06589 -0.07569 C 0.06719 -0.07268 0.0681 -0.06921 0.0694 -0.06597 C 0.06797 -0.05694 0.0694 -0.04491 0.06068 -0.0419 C 0.05808 -0.0412 0.05534 -0.04259 0.05261 -0.04282 C 0.00912 -0.08704 0.03373 -0.05741 0.00443 -0.10116 C -0.0056 -0.1162 -0.01041 -0.1125 -0.00469 -0.11574 L -0.00416 -0.11157 L -0.00638 -0.11458 L -0.00638 -0.11412 L -0.00416 -0.11296 " pathEditMode="relative" rAng="0" ptsTypes="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7408" y="1086678"/>
            <a:ext cx="10482470" cy="5988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/>
              <a:t>Début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Choisir un  nombre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Le multiplier par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Ajouter au résultats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Multiplier par 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Ajouter 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Soustraire au résultat 15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b="1" dirty="0"/>
              <a:t>Diviser le résultats par le nombre</a:t>
            </a:r>
          </a:p>
          <a:p>
            <a:pPr marL="0" indent="0">
              <a:buNone/>
            </a:pPr>
            <a:r>
              <a:rPr lang="fr-FR" sz="3200" b="1" dirty="0"/>
              <a:t>fin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79" y="1086678"/>
            <a:ext cx="4421099" cy="29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544FF-736A-4F16-830E-A8B42320C384}"/>
              </a:ext>
            </a:extLst>
          </p:cNvPr>
          <p:cNvSpPr txBox="1"/>
          <p:nvPr/>
        </p:nvSpPr>
        <p:spPr>
          <a:xfrm>
            <a:off x="292609" y="689114"/>
            <a:ext cx="1165555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i="0" dirty="0">
                <a:solidFill>
                  <a:srgbClr val="0070C0"/>
                </a:solidFill>
                <a:effectLst/>
                <a:latin typeface="Candara" panose="020E0502030303020204" pitchFamily="34" charset="0"/>
              </a:rPr>
              <a:t>1-Notion d’algorithme</a:t>
            </a:r>
            <a:br>
              <a:rPr lang="fr-FR" sz="3600" b="1" i="0" dirty="0">
                <a:solidFill>
                  <a:srgbClr val="0070C0"/>
                </a:solidFill>
                <a:effectLst/>
                <a:latin typeface="Candara" panose="020E0502030303020204" pitchFamily="34" charset="0"/>
              </a:rPr>
            </a:b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Un algorithme est une suite 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-Bold"/>
              </a:rPr>
              <a:t>d’actions 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ou 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-Bold"/>
              </a:rPr>
              <a:t>d’instructions 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qui doivent être exécutées dans un 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-Bold"/>
              </a:rPr>
              <a:t>ordre bien déterminé 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pour résoudre un problème (ou réaliser un travail).</a:t>
            </a:r>
            <a:r>
              <a:rPr lang="fr-FR" sz="2800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CF90E-092D-4165-ACB2-19F219ED9F64}"/>
              </a:ext>
            </a:extLst>
          </p:cNvPr>
          <p:cNvSpPr txBox="1"/>
          <p:nvPr/>
        </p:nvSpPr>
        <p:spPr>
          <a:xfrm>
            <a:off x="292609" y="3048000"/>
            <a:ext cx="98453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i="0" dirty="0">
                <a:solidFill>
                  <a:srgbClr val="E46C0A"/>
                </a:solidFill>
                <a:effectLst/>
                <a:latin typeface="CenturyGothic"/>
              </a:rPr>
              <a:t>Caractéristiques d’un algorithme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La réalisation d’un algorithme est un acte créatif basé sur la logique ,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Un algorithme doit être fini et doit se terminer après un nombre fini d’opérations.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Un 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-Bold"/>
              </a:rPr>
              <a:t>même problème 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peut être résolu au moyen de 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-Bold"/>
              </a:rPr>
              <a:t>plusieurs algorithmes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Times-Roman"/>
              </a:rPr>
              <a:t>.</a:t>
            </a:r>
            <a:r>
              <a:rPr lang="fr-FR" sz="2800" dirty="0"/>
              <a:t> </a:t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60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DCE26F-6935-45AC-A914-1D734569490D}"/>
              </a:ext>
            </a:extLst>
          </p:cNvPr>
          <p:cNvSpPr txBox="1"/>
          <p:nvPr/>
        </p:nvSpPr>
        <p:spPr>
          <a:xfrm>
            <a:off x="0" y="530761"/>
            <a:ext cx="1219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b="1" i="0" dirty="0">
                <a:solidFill>
                  <a:srgbClr val="0070C0"/>
                </a:solidFill>
                <a:effectLst/>
                <a:latin typeface="Candara" panose="020E0502030303020204" pitchFamily="34" charset="0"/>
              </a:rPr>
              <a:t>2-La représentation d’un algorithme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On peut représenter un algorithme à l’aide d’un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pseudo-code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ou d’un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organigramme.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Un algorithme écrit en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pseudo-code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est composé de trois parties suivantes :</a:t>
            </a:r>
            <a:b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L’en-tête, la partie déclarative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Times-Roman"/>
              </a:rPr>
              <a:t>et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-Bold"/>
              </a:rPr>
              <a:t>le corps</a:t>
            </a:r>
            <a:r>
              <a:rPr lang="fr-FR" sz="2400" dirty="0"/>
              <a:t> 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689652" y="2687983"/>
            <a:ext cx="8229600" cy="3533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Algorithme</a:t>
            </a:r>
            <a:r>
              <a:rPr lang="fr-FR" dirty="0"/>
              <a:t> Nom _Algorithme  ;</a:t>
            </a:r>
          </a:p>
          <a:p>
            <a:pPr lvl="1">
              <a:buFont typeface="Wingdings 2" pitchFamily="18" charset="2"/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50"/>
                </a:solidFill>
              </a:rPr>
              <a:t> [</a:t>
            </a:r>
            <a:r>
              <a:rPr lang="fr-FR" b="1" dirty="0">
                <a:solidFill>
                  <a:srgbClr val="00B050"/>
                </a:solidFill>
              </a:rPr>
              <a:t>Déclarer les Constantes]</a:t>
            </a:r>
          </a:p>
          <a:p>
            <a:pPr lvl="1">
              <a:buFont typeface="Wingdings 2" pitchFamily="18" charset="2"/>
              <a:buNone/>
            </a:pPr>
            <a:r>
              <a:rPr lang="fr-FR" b="1" dirty="0">
                <a:solidFill>
                  <a:srgbClr val="00B050"/>
                </a:solidFill>
              </a:rPr>
              <a:t>	 [Déclarer les Variables]</a:t>
            </a:r>
          </a:p>
          <a:p>
            <a:pPr>
              <a:buFont typeface="Wingdings 2" pitchFamily="18" charset="2"/>
              <a:buNone/>
            </a:pPr>
            <a:r>
              <a:rPr lang="fr-FR" b="1" dirty="0"/>
              <a:t>	</a:t>
            </a:r>
            <a:r>
              <a:rPr lang="fr-FR" b="1" dirty="0">
                <a:solidFill>
                  <a:srgbClr val="FF0000"/>
                </a:solidFill>
              </a:rPr>
              <a:t>Début</a:t>
            </a:r>
          </a:p>
          <a:p>
            <a:pPr>
              <a:buFont typeface="Wingdings 2" pitchFamily="18" charset="2"/>
              <a:buNone/>
            </a:pPr>
            <a:r>
              <a:rPr lang="fr-FR" b="1" dirty="0"/>
              <a:t>		</a:t>
            </a:r>
          </a:p>
          <a:p>
            <a:pPr>
              <a:buFont typeface="Wingdings 2" pitchFamily="18" charset="2"/>
              <a:buNone/>
            </a:pPr>
            <a:r>
              <a:rPr lang="fr-FR" b="1" dirty="0"/>
              <a:t>		</a:t>
            </a:r>
            <a:r>
              <a:rPr lang="fr-FR" b="1" dirty="0">
                <a:solidFill>
                  <a:srgbClr val="00B050"/>
                </a:solidFill>
              </a:rPr>
              <a:t>[Instructions]          </a:t>
            </a:r>
            <a:r>
              <a:rPr lang="fr-FR" dirty="0"/>
              <a:t>Le corps</a:t>
            </a:r>
            <a:endParaRPr lang="fr-FR" b="1" dirty="0"/>
          </a:p>
          <a:p>
            <a:pPr>
              <a:buFont typeface="Wingdings 2" pitchFamily="18" charset="2"/>
              <a:buNone/>
            </a:pPr>
            <a:r>
              <a:rPr lang="fr-FR" b="1" dirty="0"/>
              <a:t>	</a:t>
            </a:r>
          </a:p>
          <a:p>
            <a:pPr>
              <a:buFont typeface="Wingdings 2" pitchFamily="18" charset="2"/>
              <a:buNone/>
            </a:pPr>
            <a:r>
              <a:rPr lang="fr-FR" b="1" dirty="0"/>
              <a:t>	</a:t>
            </a:r>
            <a:r>
              <a:rPr lang="fr-FR" b="1" dirty="0">
                <a:solidFill>
                  <a:srgbClr val="FF0000"/>
                </a:solidFill>
              </a:rPr>
              <a:t>Fin.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08A21A5A-C378-4067-A61C-FD143D4434BD}"/>
              </a:ext>
            </a:extLst>
          </p:cNvPr>
          <p:cNvSpPr/>
          <p:nvPr/>
        </p:nvSpPr>
        <p:spPr>
          <a:xfrm>
            <a:off x="4784036" y="4055167"/>
            <a:ext cx="291548" cy="1709530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r-MA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386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600" y="943571"/>
            <a:ext cx="7137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FF0000"/>
                </a:solidFill>
                <a:latin typeface="Candara" panose="020E0502030303020204" pitchFamily="34" charset="0"/>
              </a:rPr>
              <a:t>A- L’en-tête d’un algorithme</a:t>
            </a:r>
            <a:br>
              <a:rPr lang="fr-FR" sz="4400" b="1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fr-FR" sz="3200" b="1" dirty="0">
                <a:solidFill>
                  <a:srgbClr val="000000"/>
                </a:solidFill>
                <a:latin typeface="Times-Bold"/>
              </a:rPr>
              <a:t>L’en-tête est </a:t>
            </a:r>
            <a:r>
              <a:rPr lang="fr-FR" sz="3200" dirty="0">
                <a:solidFill>
                  <a:srgbClr val="000000"/>
                </a:solidFill>
                <a:latin typeface="Times-Roman"/>
              </a:rPr>
              <a:t>constitué du mot </a:t>
            </a:r>
            <a:r>
              <a:rPr lang="fr-FR" sz="3200" b="1" dirty="0">
                <a:solidFill>
                  <a:srgbClr val="000000"/>
                </a:solidFill>
                <a:latin typeface="Times-Bold"/>
              </a:rPr>
              <a:t>Algorithme</a:t>
            </a:r>
            <a:r>
              <a:rPr lang="fr-FR" sz="3200" dirty="0">
                <a:solidFill>
                  <a:srgbClr val="000000"/>
                </a:solidFill>
                <a:latin typeface="Times-Roman"/>
              </a:rPr>
              <a:t>, suivi d’un </a:t>
            </a:r>
            <a:r>
              <a:rPr lang="fr-FR" sz="3200" b="1" dirty="0">
                <a:solidFill>
                  <a:srgbClr val="000000"/>
                </a:solidFill>
                <a:latin typeface="Times-Bold"/>
              </a:rPr>
              <a:t>nom </a:t>
            </a:r>
            <a:r>
              <a:rPr lang="fr-FR" sz="3200" dirty="0">
                <a:solidFill>
                  <a:srgbClr val="000000"/>
                </a:solidFill>
                <a:latin typeface="Times-Roman"/>
              </a:rPr>
              <a:t>identifiant l’algorithme.</a:t>
            </a:r>
            <a:br>
              <a:rPr lang="fr-FR" sz="3200" dirty="0">
                <a:solidFill>
                  <a:srgbClr val="000000"/>
                </a:solidFill>
                <a:latin typeface="Times-Roman"/>
              </a:rPr>
            </a:br>
            <a:r>
              <a:rPr lang="fr-FR" sz="3200" b="1" dirty="0">
                <a:solidFill>
                  <a:srgbClr val="0070C0"/>
                </a:solidFill>
                <a:latin typeface="Times-Bold"/>
              </a:rPr>
              <a:t>Exemple</a:t>
            </a:r>
            <a:br>
              <a:rPr lang="fr-FR" sz="3200" b="1" dirty="0">
                <a:solidFill>
                  <a:srgbClr val="0070C0"/>
                </a:solidFill>
                <a:latin typeface="Times-Bold"/>
              </a:rPr>
            </a:br>
            <a:r>
              <a:rPr lang="fr-FR" sz="3200" dirty="0">
                <a:solidFill>
                  <a:srgbClr val="000000"/>
                </a:solidFill>
                <a:latin typeface="Times-Roman"/>
              </a:rPr>
              <a:t>-</a:t>
            </a:r>
            <a:r>
              <a:rPr lang="fr-FR" sz="3200" b="1" dirty="0">
                <a:solidFill>
                  <a:srgbClr val="000000"/>
                </a:solidFill>
                <a:latin typeface="Times-Bold"/>
              </a:rPr>
              <a:t>Algorithme </a:t>
            </a:r>
            <a:r>
              <a:rPr lang="fr-FR" sz="3200" dirty="0">
                <a:solidFill>
                  <a:srgbClr val="000000"/>
                </a:solidFill>
                <a:latin typeface="Times-Roman"/>
              </a:rPr>
              <a:t>Somme ;</a:t>
            </a:r>
            <a:br>
              <a:rPr lang="fr-FR" sz="3200" dirty="0">
                <a:solidFill>
                  <a:srgbClr val="000000"/>
                </a:solidFill>
                <a:latin typeface="Times-Roman"/>
              </a:rPr>
            </a:br>
            <a:r>
              <a:rPr lang="fr-FR" sz="3200" dirty="0">
                <a:solidFill>
                  <a:srgbClr val="000000"/>
                </a:solidFill>
                <a:latin typeface="Times-Roman"/>
              </a:rPr>
              <a:t>-</a:t>
            </a:r>
            <a:r>
              <a:rPr lang="fr-FR" sz="3200" b="1" dirty="0">
                <a:solidFill>
                  <a:srgbClr val="000000"/>
                </a:solidFill>
                <a:latin typeface="Times-Bold"/>
              </a:rPr>
              <a:t>Algorithme </a:t>
            </a:r>
            <a:r>
              <a:rPr lang="fr-FR" sz="3200" dirty="0">
                <a:solidFill>
                  <a:srgbClr val="000000"/>
                </a:solidFill>
                <a:latin typeface="Times-Roman"/>
              </a:rPr>
              <a:t>Facture </a:t>
            </a:r>
            <a:r>
              <a:rPr lang="fr-FR" sz="3600" dirty="0">
                <a:solidFill>
                  <a:srgbClr val="000000"/>
                </a:solidFill>
                <a:latin typeface="Times-Roman"/>
              </a:rPr>
              <a:t>;</a:t>
            </a:r>
            <a:endParaRPr lang="fr-FR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33" y="0"/>
            <a:ext cx="513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0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565477"/>
            <a:ext cx="655430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Candara" panose="020E0502030303020204" pitchFamily="34" charset="0"/>
              </a:rPr>
              <a:t>B- La partie déclarative d’un algorithme</a:t>
            </a:r>
            <a:br>
              <a:rPr lang="fr-FR" sz="3600" b="1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fr-FR" sz="2800" b="1" dirty="0">
                <a:solidFill>
                  <a:srgbClr val="000000"/>
                </a:solidFill>
                <a:latin typeface="Times-Bold"/>
              </a:rPr>
              <a:t>La partie déclarative </a:t>
            </a:r>
            <a:r>
              <a:rPr lang="fr-FR" sz="2800" dirty="0">
                <a:solidFill>
                  <a:srgbClr val="000000"/>
                </a:solidFill>
                <a:latin typeface="Times-Roman"/>
              </a:rPr>
              <a:t>comprend une liste des variables et des constantes utilisés et manipulés dans le corps de l’algorithme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1- Les données d’un algorithme</a:t>
            </a:r>
            <a:br>
              <a:rPr lang="fr-FR" sz="2800" b="1" dirty="0">
                <a:solidFill>
                  <a:srgbClr val="0070C0"/>
                </a:solidFill>
                <a:latin typeface="Candara" panose="020E0502030303020204" pitchFamily="34" charset="0"/>
              </a:rPr>
            </a:br>
            <a:r>
              <a:rPr lang="fr-FR" sz="2800" dirty="0">
                <a:solidFill>
                  <a:srgbClr val="000000"/>
                </a:solidFill>
                <a:latin typeface="Times-Roman"/>
              </a:rPr>
              <a:t>Les données sont des informations nécessaires au déroulement d’un algorithme. On distingue deux catégories : les </a:t>
            </a:r>
            <a:r>
              <a:rPr lang="fr-FR" sz="2800" b="1" dirty="0">
                <a:solidFill>
                  <a:srgbClr val="000000"/>
                </a:solidFill>
                <a:latin typeface="Times-Bold"/>
              </a:rPr>
              <a:t>constantes </a:t>
            </a:r>
            <a:r>
              <a:rPr lang="fr-FR" sz="2800" dirty="0">
                <a:solidFill>
                  <a:srgbClr val="000000"/>
                </a:solidFill>
                <a:latin typeface="Times-Roman"/>
              </a:rPr>
              <a:t>et les </a:t>
            </a:r>
            <a:r>
              <a:rPr lang="fr-FR" sz="2800" b="1" dirty="0">
                <a:solidFill>
                  <a:srgbClr val="000000"/>
                </a:solidFill>
                <a:latin typeface="Times-Bold"/>
              </a:rPr>
              <a:t>variables.</a:t>
            </a:r>
            <a:br>
              <a:rPr lang="fr-FR" sz="2800" b="1" dirty="0">
                <a:solidFill>
                  <a:srgbClr val="000000"/>
                </a:solidFill>
                <a:latin typeface="Times-Bold"/>
              </a:rPr>
            </a:br>
            <a:endParaRPr lang="fr-FR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33" y="0"/>
            <a:ext cx="513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" y="1325600"/>
            <a:ext cx="11014710" cy="4876800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>
            <a:off x="6494145" y="825500"/>
            <a:ext cx="2448000" cy="2448000"/>
          </a:xfrm>
          <a:prstGeom prst="arc">
            <a:avLst>
              <a:gd name="adj1" fmla="val 16200000"/>
              <a:gd name="adj2" fmla="val 1617951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c 8"/>
          <p:cNvSpPr/>
          <p:nvPr/>
        </p:nvSpPr>
        <p:spPr>
          <a:xfrm>
            <a:off x="5351144" y="4673600"/>
            <a:ext cx="2599055" cy="1854200"/>
          </a:xfrm>
          <a:prstGeom prst="arc">
            <a:avLst>
              <a:gd name="adj1" fmla="val 16200000"/>
              <a:gd name="adj2" fmla="val 1617951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>
                <a:solidFill>
                  <a:schemeClr val="accent1"/>
                </a:solidFill>
              </a:rPr>
              <a:t>Variable / Constante</a:t>
            </a:r>
          </a:p>
        </p:txBody>
      </p:sp>
    </p:spTree>
    <p:extLst>
      <p:ext uri="{BB962C8B-B14F-4D97-AF65-F5344CB8AC3E}">
        <p14:creationId xmlns:p14="http://schemas.microsoft.com/office/powerpoint/2010/main" val="23996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8"/>
          <a:stretch/>
        </p:blipFill>
        <p:spPr>
          <a:xfrm>
            <a:off x="2633729" y="1887192"/>
            <a:ext cx="6219825" cy="2698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992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5252</TotalTime>
  <Words>413</Words>
  <Application>Microsoft Office PowerPoint</Application>
  <PresentationFormat>Grand écran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7" baseType="lpstr">
      <vt:lpstr>Arial</vt:lpstr>
      <vt:lpstr>Arial Black</vt:lpstr>
      <vt:lpstr>Calibri</vt:lpstr>
      <vt:lpstr>Candara</vt:lpstr>
      <vt:lpstr>CenturyGothic</vt:lpstr>
      <vt:lpstr>Georgia</vt:lpstr>
      <vt:lpstr>Times-Bold</vt:lpstr>
      <vt:lpstr>Times-BoldItalic</vt:lpstr>
      <vt:lpstr>Times-Italic</vt:lpstr>
      <vt:lpstr>Times-Roman</vt:lpstr>
      <vt:lpstr>Wingdings</vt:lpstr>
      <vt:lpstr>Wingdings 2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Ali Makoudi</cp:lastModifiedBy>
  <cp:revision>154</cp:revision>
  <dcterms:created xsi:type="dcterms:W3CDTF">2020-01-20T05:08:25Z</dcterms:created>
  <dcterms:modified xsi:type="dcterms:W3CDTF">2021-06-02T22:03:04Z</dcterms:modified>
</cp:coreProperties>
</file>