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67"/>
  </p:notesMasterIdLst>
  <p:handoutMasterIdLst>
    <p:handoutMasterId r:id="rId68"/>
  </p:handoutMasterIdLst>
  <p:sldIdLst>
    <p:sldId id="257" r:id="rId2"/>
    <p:sldId id="258" r:id="rId3"/>
    <p:sldId id="259" r:id="rId4"/>
    <p:sldId id="266" r:id="rId5"/>
    <p:sldId id="267" r:id="rId6"/>
    <p:sldId id="269" r:id="rId7"/>
    <p:sldId id="260" r:id="rId8"/>
    <p:sldId id="276" r:id="rId9"/>
    <p:sldId id="311" r:id="rId10"/>
    <p:sldId id="312" r:id="rId11"/>
    <p:sldId id="261" r:id="rId12"/>
    <p:sldId id="315" r:id="rId13"/>
    <p:sldId id="283" r:id="rId14"/>
    <p:sldId id="287" r:id="rId15"/>
    <p:sldId id="285" r:id="rId16"/>
    <p:sldId id="317" r:id="rId17"/>
    <p:sldId id="286" r:id="rId18"/>
    <p:sldId id="318" r:id="rId19"/>
    <p:sldId id="319" r:id="rId20"/>
    <p:sldId id="288" r:id="rId21"/>
    <p:sldId id="320" r:id="rId22"/>
    <p:sldId id="289" r:id="rId23"/>
    <p:sldId id="321" r:id="rId24"/>
    <p:sldId id="291" r:id="rId25"/>
    <p:sldId id="290" r:id="rId26"/>
    <p:sldId id="323" r:id="rId27"/>
    <p:sldId id="292" r:id="rId28"/>
    <p:sldId id="324" r:id="rId29"/>
    <p:sldId id="325" r:id="rId30"/>
    <p:sldId id="326" r:id="rId31"/>
    <p:sldId id="293" r:id="rId32"/>
    <p:sldId id="294" r:id="rId33"/>
    <p:sldId id="327" r:id="rId34"/>
    <p:sldId id="322" r:id="rId35"/>
    <p:sldId id="310" r:id="rId36"/>
    <p:sldId id="296" r:id="rId37"/>
    <p:sldId id="297" r:id="rId38"/>
    <p:sldId id="298" r:id="rId39"/>
    <p:sldId id="299" r:id="rId40"/>
    <p:sldId id="328" r:id="rId41"/>
    <p:sldId id="307" r:id="rId42"/>
    <p:sldId id="308" r:id="rId43"/>
    <p:sldId id="270" r:id="rId44"/>
    <p:sldId id="273" r:id="rId45"/>
    <p:sldId id="274" r:id="rId46"/>
    <p:sldId id="262" r:id="rId47"/>
    <p:sldId id="277" r:id="rId48"/>
    <p:sldId id="281" r:id="rId49"/>
    <p:sldId id="282" r:id="rId50"/>
    <p:sldId id="263" r:id="rId51"/>
    <p:sldId id="278" r:id="rId52"/>
    <p:sldId id="295" r:id="rId53"/>
    <p:sldId id="300" r:id="rId54"/>
    <p:sldId id="301" r:id="rId55"/>
    <p:sldId id="302" r:id="rId56"/>
    <p:sldId id="304" r:id="rId57"/>
    <p:sldId id="314" r:id="rId58"/>
    <p:sldId id="303" r:id="rId59"/>
    <p:sldId id="305" r:id="rId60"/>
    <p:sldId id="306" r:id="rId61"/>
    <p:sldId id="264" r:id="rId62"/>
    <p:sldId id="279" r:id="rId63"/>
    <p:sldId id="313" r:id="rId64"/>
    <p:sldId id="265" r:id="rId65"/>
    <p:sldId id="309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ga" initials="Y" lastIdx="1" clrIdx="0">
    <p:extLst>
      <p:ext uri="{19B8F6BF-5375-455C-9EA6-DF929625EA0E}">
        <p15:presenceInfo xmlns:p15="http://schemas.microsoft.com/office/powerpoint/2012/main" userId="Yo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BF9C"/>
    <a:srgbClr val="FE9016"/>
    <a:srgbClr val="FFE575"/>
    <a:srgbClr val="E0ED93"/>
    <a:srgbClr val="A1B81F"/>
    <a:srgbClr val="0087AF"/>
    <a:srgbClr val="E6E6E6"/>
    <a:srgbClr val="C00000"/>
    <a:srgbClr val="E2B700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0D58B-1CA4-4E9D-A493-960D8694032C}" type="datetimeFigureOut">
              <a:rPr lang="fr-FR" smtClean="0"/>
              <a:t>26/02/2021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BBF6B-ACDD-4A14-800E-2B828951F2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367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B55E0-88E5-4B0C-B49A-E9075B3352A2}" type="datetimeFigureOut">
              <a:rPr lang="fr-FR" smtClean="0"/>
              <a:t>26/02/2021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25AEE-926E-49DB-B657-4E194F63E7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2547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51D1-19E0-4A91-93E4-F6582C82DFE9}" type="datetime1">
              <a:rPr lang="fr-FR" smtClean="0"/>
              <a:t>26/02/2021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805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15937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839366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02619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1191-9C07-4668-B2BC-5089C650D2B7}" type="datetime1">
              <a:rPr lang="fr-FR" smtClean="0"/>
              <a:t>26/02/2021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90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26/02/2021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812640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26/02/2021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175227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1761-D244-4832-A897-AA9BFF027495}" type="datetime1">
              <a:rPr lang="fr-FR" smtClean="0"/>
              <a:t>26/02/2021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894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BAB4-633D-4B71-A80A-06DCCB7E61AD}" type="datetime1">
              <a:rPr lang="fr-FR" smtClean="0"/>
              <a:t>26/02/2021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921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26/02/2021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169938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3806-AA52-4B57-B194-5A147094410C}" type="datetime1">
              <a:rPr lang="fr-FR" smtClean="0"/>
              <a:t>26/02/2021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36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1E652-55A6-4E86-A9CD-07BB054ED371}" type="datetime1">
              <a:rPr lang="fr-FR" smtClean="0"/>
              <a:t>26/02/2021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50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fif"/><Relationship Id="rId3" Type="http://schemas.openxmlformats.org/officeDocument/2006/relationships/image" Target="../media/image5.jfif"/><Relationship Id="rId7" Type="http://schemas.openxmlformats.org/officeDocument/2006/relationships/image" Target="../media/image9.jf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fif"/><Relationship Id="rId5" Type="http://schemas.openxmlformats.org/officeDocument/2006/relationships/image" Target="../media/image7.jfif"/><Relationship Id="rId4" Type="http://schemas.openxmlformats.org/officeDocument/2006/relationships/image" Target="../media/image6.jfif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3"/>
          <p:cNvSpPr txBox="1"/>
          <p:nvPr/>
        </p:nvSpPr>
        <p:spPr>
          <a:xfrm>
            <a:off x="4043070" y="5821761"/>
            <a:ext cx="3525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2020/2021</a:t>
            </a: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1919460" y="679612"/>
            <a:ext cx="7772400" cy="10801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3716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People's Democratic Republic of Algeria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  <a:t/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Ministry of Higher Education and Scientific Research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/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Ibn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Khaldoun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University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of Tiaret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computer science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faculty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  <a:t/>
            </a:r>
            <a:b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  <a:t/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Times New Roman"/>
              <a:cs typeface="+mj-cs"/>
            </a:endParaRPr>
          </a:p>
        </p:txBody>
      </p:sp>
      <p:sp>
        <p:nvSpPr>
          <p:cNvPr id="20" name="ZoneTexte 10"/>
          <p:cNvSpPr txBox="1"/>
          <p:nvPr/>
        </p:nvSpPr>
        <p:spPr>
          <a:xfrm>
            <a:off x="7878300" y="3941395"/>
            <a:ext cx="3627120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Supervised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 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- Mme BEN OUTHMANE</a:t>
            </a:r>
          </a:p>
        </p:txBody>
      </p:sp>
      <p:sp>
        <p:nvSpPr>
          <p:cNvPr id="23" name="ZoneTexte 8"/>
          <p:cNvSpPr txBox="1"/>
          <p:nvPr/>
        </p:nvSpPr>
        <p:spPr>
          <a:xfrm>
            <a:off x="1104944" y="3941395"/>
            <a:ext cx="3387125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Realized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 :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Rahlaoui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Lahcen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Laoumir Mustapha AEK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11099" y="2498085"/>
            <a:ext cx="7389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Presentation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on </a:t>
            </a:r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SQLite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DBMS</a:t>
            </a:r>
            <a:endParaRPr lang="fr-FR" sz="54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>
            <a:off x="88857" y="1046052"/>
            <a:ext cx="4889543" cy="13491"/>
          </a:xfrm>
          <a:prstGeom prst="line">
            <a:avLst/>
          </a:prstGeom>
          <a:ln>
            <a:solidFill>
              <a:srgbClr val="0087A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1548514" y="415829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Installation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80" y="1281446"/>
            <a:ext cx="4791744" cy="3724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80" y="1305348"/>
            <a:ext cx="4572638" cy="35437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83" y="1305348"/>
            <a:ext cx="4563112" cy="3515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869" y="1305348"/>
            <a:ext cx="4544059" cy="3543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557" y="1329165"/>
            <a:ext cx="4572638" cy="35342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381" y="1857581"/>
            <a:ext cx="4563112" cy="35247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17" y="1329165"/>
            <a:ext cx="6387063" cy="4072632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BA50E20-9F91-463F-9DE6-D8DE7B88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865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8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2237291" y="2481956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Languages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&amp;</a:t>
            </a:r>
          </a:p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            Interfaces</a:t>
            </a:r>
          </a:p>
        </p:txBody>
      </p:sp>
    </p:spTree>
    <p:extLst>
      <p:ext uri="{BB962C8B-B14F-4D97-AF65-F5344CB8AC3E}">
        <p14:creationId xmlns:p14="http://schemas.microsoft.com/office/powerpoint/2010/main" val="3588551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7754" y="2681905"/>
            <a:ext cx="102614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DDL ( data definition language 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510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SQLite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944025" y="2409164"/>
            <a:ext cx="8897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 </a:t>
            </a:r>
            <a:r>
              <a:rPr lang="fr-FR" sz="2400" dirty="0" err="1"/>
              <a:t>DataBase</a:t>
            </a:r>
            <a:r>
              <a:rPr lang="fr-FR" sz="2400" dirty="0"/>
              <a:t>.</a:t>
            </a:r>
            <a:endParaRPr lang="fr-FR" sz="2400" dirty="0">
              <a:solidFill>
                <a:prstClr val="black"/>
              </a:solidFill>
            </a:endParaRPr>
          </a:p>
          <a:p>
            <a:pPr lvl="1"/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 Table</a:t>
            </a:r>
            <a:r>
              <a:rPr lang="fr-FR" sz="2400" dirty="0">
                <a:solidFill>
                  <a:prstClr val="black"/>
                </a:solidFill>
              </a:rPr>
              <a:t>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an Index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a Vue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</a:t>
            </a:r>
            <a:r>
              <a:rPr lang="fr-FR" sz="2400" dirty="0">
                <a:solidFill>
                  <a:prstClr val="black"/>
                </a:solidFill>
              </a:rPr>
              <a:t>Triggers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944025" y="1561216"/>
            <a:ext cx="439524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how to: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57D6B-1FB1-413F-BFD5-C16B77D7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056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39046" y="339605"/>
            <a:ext cx="415398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C3956-CD01-40F2-B511-43D368FC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14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079" y="1150555"/>
            <a:ext cx="8156921" cy="56623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2069" y="1619794"/>
            <a:ext cx="3252652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Click new Database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Name the Database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Save the Database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079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443549" y="267248"/>
            <a:ext cx="4167051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1063909"/>
            <a:ext cx="8011886" cy="57940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108" y="1541416"/>
            <a:ext cx="400000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Click on create table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Choose a name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Click to add a column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Fill the attributes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Click “ok “ to save the table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84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180114" y="299332"/>
            <a:ext cx="4167051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919" y="1541416"/>
            <a:ext cx="42024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Click execute SQL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Write the query  create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err="1" smtClean="0"/>
              <a:t>Exute</a:t>
            </a:r>
            <a:r>
              <a:rPr lang="en-US" sz="2400" dirty="0" smtClean="0"/>
              <a:t> the code 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1138988"/>
            <a:ext cx="8011886" cy="570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53" y="1218251"/>
            <a:ext cx="7828547" cy="56397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2926" y="1638337"/>
            <a:ext cx="3384884" cy="146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Right-click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Click on modify table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206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926" y="1638337"/>
            <a:ext cx="3673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Click to Add a column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Fill the row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Click ok to save changes 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048" y="1006397"/>
            <a:ext cx="7991952" cy="579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043" y="1638337"/>
            <a:ext cx="39151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Write the query alter table 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Execute the code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83" y="1006397"/>
            <a:ext cx="8106817" cy="584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4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2312885" y="1855748"/>
            <a:ext cx="483928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Arc plein 35"/>
          <p:cNvSpPr/>
          <p:nvPr/>
        </p:nvSpPr>
        <p:spPr>
          <a:xfrm>
            <a:off x="-4373059" y="353518"/>
            <a:ext cx="6248611" cy="6793104"/>
          </a:xfrm>
          <a:prstGeom prst="blockArc">
            <a:avLst>
              <a:gd name="adj1" fmla="val 17562655"/>
              <a:gd name="adj2" fmla="val 4024189"/>
              <a:gd name="adj3" fmla="val 0"/>
            </a:avLst>
          </a:prstGeom>
          <a:solidFill>
            <a:srgbClr val="920092"/>
          </a:solidFill>
          <a:ln w="38100"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3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Rectangle 3"/>
          <p:cNvSpPr/>
          <p:nvPr/>
        </p:nvSpPr>
        <p:spPr>
          <a:xfrm>
            <a:off x="1209822" y="1546626"/>
            <a:ext cx="7548258" cy="4972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74271" tIns="58420" rIns="58420" bIns="58420" numCol="1" spcCol="1270" anchor="ctr" anchorCtr="0">
            <a:noAutofit/>
          </a:bodyPr>
          <a:lstStyle/>
          <a:p>
            <a:pPr marL="0" marR="0" lvl="0" indent="0" algn="l" defTabSz="10223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&amp; Présentation générale</a:t>
            </a: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" name="Groupe 52"/>
          <p:cNvGrpSpPr/>
          <p:nvPr/>
        </p:nvGrpSpPr>
        <p:grpSpPr>
          <a:xfrm>
            <a:off x="2020712" y="2855012"/>
            <a:ext cx="9029508" cy="458632"/>
            <a:chOff x="2588068" y="2477096"/>
            <a:chExt cx="4763785" cy="471522"/>
          </a:xfrm>
          <a:solidFill>
            <a:schemeClr val="accent2"/>
          </a:solidFill>
        </p:grpSpPr>
        <p:sp>
          <p:nvSpPr>
            <p:cNvPr id="6" name="Rectangle 5"/>
            <p:cNvSpPr/>
            <p:nvPr/>
          </p:nvSpPr>
          <p:spPr>
            <a:xfrm>
              <a:off x="2588068" y="2477096"/>
              <a:ext cx="4763785" cy="471522"/>
            </a:xfrm>
            <a:prstGeom prst="rect">
              <a:avLst/>
            </a:prstGeom>
            <a:grpFill/>
            <a:ln>
              <a:solidFill>
                <a:srgbClr val="FE830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2588068" y="2477096"/>
              <a:ext cx="4763785" cy="471522"/>
            </a:xfrm>
            <a:prstGeom prst="rect">
              <a:avLst/>
            </a:prstGeom>
            <a:solidFill>
              <a:srgbClr val="FE8301"/>
            </a:solidFill>
            <a:ln>
              <a:solidFill>
                <a:srgbClr val="FE830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Les langage &amp; les interfaces </a:t>
              </a:r>
            </a:p>
          </p:txBody>
        </p:sp>
      </p:grpSp>
      <p:grpSp>
        <p:nvGrpSpPr>
          <p:cNvPr id="8" name="Groupe 51"/>
          <p:cNvGrpSpPr/>
          <p:nvPr/>
        </p:nvGrpSpPr>
        <p:grpSpPr>
          <a:xfrm>
            <a:off x="1793514" y="4136676"/>
            <a:ext cx="9256706" cy="470333"/>
            <a:chOff x="2350241" y="3149046"/>
            <a:chExt cx="5001612" cy="483552"/>
          </a:xfrm>
          <a:solidFill>
            <a:srgbClr val="A1B81F"/>
          </a:solidFill>
        </p:grpSpPr>
        <p:sp>
          <p:nvSpPr>
            <p:cNvPr id="9" name="Rectangle 8"/>
            <p:cNvSpPr/>
            <p:nvPr/>
          </p:nvSpPr>
          <p:spPr>
            <a:xfrm>
              <a:off x="2350241" y="3161076"/>
              <a:ext cx="5001612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2350241" y="3149046"/>
              <a:ext cx="5001612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</a:t>
              </a: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Métadonnées &amp; transaction</a:t>
              </a:r>
            </a:p>
          </p:txBody>
        </p:sp>
      </p:grpSp>
      <p:grpSp>
        <p:nvGrpSpPr>
          <p:cNvPr id="14" name="Groupe 47"/>
          <p:cNvGrpSpPr/>
          <p:nvPr/>
        </p:nvGrpSpPr>
        <p:grpSpPr>
          <a:xfrm>
            <a:off x="1611296" y="4832082"/>
            <a:ext cx="8179818" cy="458632"/>
            <a:chOff x="1349390" y="5936478"/>
            <a:chExt cx="6002463" cy="471522"/>
          </a:xfrm>
          <a:solidFill>
            <a:srgbClr val="E2B700"/>
          </a:solidFill>
        </p:grpSpPr>
        <p:sp>
          <p:nvSpPr>
            <p:cNvPr id="15" name="Rectangle 14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E2B7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E2B7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Avantage &amp; inconvénients </a:t>
              </a:r>
            </a:p>
          </p:txBody>
        </p:sp>
      </p:grpSp>
      <p:sp>
        <p:nvSpPr>
          <p:cNvPr id="17" name="Ellipse 39"/>
          <p:cNvSpPr/>
          <p:nvPr/>
        </p:nvSpPr>
        <p:spPr>
          <a:xfrm>
            <a:off x="994540" y="1473439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Ellipse 41"/>
          <p:cNvSpPr/>
          <p:nvPr/>
        </p:nvSpPr>
        <p:spPr>
          <a:xfrm>
            <a:off x="1561422" y="2799024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Ellipse 42"/>
          <p:cNvSpPr/>
          <p:nvPr/>
        </p:nvSpPr>
        <p:spPr>
          <a:xfrm>
            <a:off x="1271100" y="4814419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Ellipse 46"/>
          <p:cNvSpPr/>
          <p:nvPr/>
        </p:nvSpPr>
        <p:spPr>
          <a:xfrm>
            <a:off x="1503192" y="4085198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22" name="Connecteur droit 59"/>
          <p:cNvCxnSpPr/>
          <p:nvPr/>
        </p:nvCxnSpPr>
        <p:spPr>
          <a:xfrm>
            <a:off x="419545" y="769574"/>
            <a:ext cx="7738652" cy="2163"/>
          </a:xfrm>
          <a:prstGeom prst="line">
            <a:avLst/>
          </a:prstGeom>
          <a:ln w="57150">
            <a:solidFill>
              <a:srgbClr val="0087A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itre 1"/>
          <p:cNvSpPr txBox="1">
            <a:spLocks/>
          </p:cNvSpPr>
          <p:nvPr/>
        </p:nvSpPr>
        <p:spPr>
          <a:xfrm>
            <a:off x="534620" y="38398"/>
            <a:ext cx="10515600" cy="810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239E63-BFD0-467B-9702-0CEB43A4E474}"/>
              </a:ext>
            </a:extLst>
          </p:cNvPr>
          <p:cNvSpPr/>
          <p:nvPr/>
        </p:nvSpPr>
        <p:spPr>
          <a:xfrm>
            <a:off x="1735749" y="2188611"/>
            <a:ext cx="8055365" cy="497289"/>
          </a:xfrm>
          <a:prstGeom prst="rect">
            <a:avLst/>
          </a:prstGeom>
          <a:solidFill>
            <a:srgbClr val="0087AF"/>
          </a:solidFill>
          <a:ln>
            <a:solidFill>
              <a:srgbClr val="0087A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Outil choisi &amp; installation</a:t>
            </a:r>
          </a:p>
        </p:txBody>
      </p:sp>
      <p:sp>
        <p:nvSpPr>
          <p:cNvPr id="26" name="Ellipse 56"/>
          <p:cNvSpPr/>
          <p:nvPr/>
        </p:nvSpPr>
        <p:spPr>
          <a:xfrm>
            <a:off x="1381448" y="2157039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e 47"/>
          <p:cNvGrpSpPr/>
          <p:nvPr/>
        </p:nvGrpSpPr>
        <p:grpSpPr>
          <a:xfrm>
            <a:off x="1284861" y="5530390"/>
            <a:ext cx="7473219" cy="458632"/>
            <a:chOff x="1349390" y="5936478"/>
            <a:chExt cx="6002463" cy="471522"/>
          </a:xfrm>
          <a:solidFill>
            <a:srgbClr val="727272"/>
          </a:solidFill>
        </p:grpSpPr>
        <p:sp>
          <p:nvSpPr>
            <p:cNvPr id="29" name="Rectangle 28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72727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72727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Difficultés rencontrés durant le travail</a:t>
              </a:r>
            </a:p>
          </p:txBody>
        </p:sp>
      </p:grpSp>
      <p:sp>
        <p:nvSpPr>
          <p:cNvPr id="31" name="Ellipse 42"/>
          <p:cNvSpPr/>
          <p:nvPr/>
        </p:nvSpPr>
        <p:spPr>
          <a:xfrm>
            <a:off x="922548" y="5473061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Groupe 48"/>
          <p:cNvGrpSpPr/>
          <p:nvPr/>
        </p:nvGrpSpPr>
        <p:grpSpPr>
          <a:xfrm>
            <a:off x="1863897" y="3508932"/>
            <a:ext cx="9784151" cy="458632"/>
            <a:chOff x="1723482" y="5291917"/>
            <a:chExt cx="5628371" cy="471522"/>
          </a:xfrm>
          <a:solidFill>
            <a:srgbClr val="A1B81F"/>
          </a:solidFill>
        </p:grpSpPr>
        <p:sp>
          <p:nvSpPr>
            <p:cNvPr id="33" name="Rectangle 32"/>
            <p:cNvSpPr/>
            <p:nvPr/>
          </p:nvSpPr>
          <p:spPr>
            <a:xfrm>
              <a:off x="1723482" y="5291917"/>
              <a:ext cx="5628371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1723482" y="5291917"/>
              <a:ext cx="5628371" cy="471522"/>
            </a:xfrm>
            <a:prstGeom prst="rect">
              <a:avLst/>
            </a:prstGeom>
            <a:solidFill>
              <a:srgbClr val="3DBF9C"/>
            </a:solidFill>
            <a:ln>
              <a:solidFill>
                <a:srgbClr val="3DBF9C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Sécurité &amp; droits d’</a:t>
              </a:r>
              <a:r>
                <a:rPr kumimoji="0" lang="fr-FR" sz="2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accés</a:t>
              </a: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35" name="Ellipse 43"/>
          <p:cNvSpPr/>
          <p:nvPr/>
        </p:nvSpPr>
        <p:spPr>
          <a:xfrm>
            <a:off x="1610329" y="3437606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724276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317666" y="246329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20</a:t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99" y="1114141"/>
            <a:ext cx="7926201" cy="57438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1262" y="1331493"/>
            <a:ext cx="3465095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Select table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Select delete table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Click yes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568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510246" y="237140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21</a:t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104952"/>
            <a:ext cx="7924800" cy="5753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673" y="1734590"/>
            <a:ext cx="3898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Write the query drop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Execute the code  </a:t>
            </a:r>
          </a:p>
        </p:txBody>
      </p:sp>
    </p:spTree>
    <p:extLst>
      <p:ext uri="{BB962C8B-B14F-4D97-AF65-F5344CB8AC3E}">
        <p14:creationId xmlns:p14="http://schemas.microsoft.com/office/powerpoint/2010/main" val="31693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103254" y="192935"/>
            <a:ext cx="420578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819" y="1221238"/>
            <a:ext cx="7808432" cy="5636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6919" y="1363580"/>
            <a:ext cx="40393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Click on create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Give the index a name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Choose the table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Select the column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Click on the flesh button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Click “ok” to save the work </a:t>
            </a:r>
          </a:p>
        </p:txBody>
      </p:sp>
    </p:spTree>
    <p:extLst>
      <p:ext uri="{BB962C8B-B14F-4D97-AF65-F5344CB8AC3E}">
        <p14:creationId xmlns:p14="http://schemas.microsoft.com/office/powerpoint/2010/main" val="121006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103254" y="192935"/>
            <a:ext cx="420578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307" y="1697485"/>
            <a:ext cx="42929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Write the query create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Execute the code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120" y="1180175"/>
            <a:ext cx="7898880" cy="56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2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698966" y="206336"/>
            <a:ext cx="492469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454" y="1136949"/>
            <a:ext cx="7880546" cy="57210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7530" y="1685108"/>
            <a:ext cx="330250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Click on modify index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Choose the column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Click the button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Then click “ok”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535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53543" y="271026"/>
            <a:ext cx="43629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25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296" y="951780"/>
            <a:ext cx="8181703" cy="59062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699991"/>
            <a:ext cx="3073214" cy="220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Choose the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Select delete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Click “yes”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034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53543" y="271026"/>
            <a:ext cx="43629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26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97" y="1081976"/>
            <a:ext cx="8004504" cy="5776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183" y="1775862"/>
            <a:ext cx="4096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Write the query drop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30759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033" y="1267097"/>
            <a:ext cx="7758967" cy="55909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629" y="1959428"/>
            <a:ext cx="41983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Write the query create view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Execute the code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305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usage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90" y="1082601"/>
            <a:ext cx="7989165" cy="57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5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ue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783" y="1762922"/>
            <a:ext cx="30780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Select the view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Click on delete view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Click “ok” 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927" y="1046079"/>
            <a:ext cx="8051074" cy="581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2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Introduction &amp; </a:t>
            </a: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Presentation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47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ue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" y="1907176"/>
            <a:ext cx="40017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Write the query drop view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Execute the code 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442" y="979714"/>
            <a:ext cx="8154558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3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93242" y="208976"/>
            <a:ext cx="471735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" y="1881050"/>
            <a:ext cx="45159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Write the query create trigger 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Execute the code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023" y="1181863"/>
            <a:ext cx="7862978" cy="567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1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051664" y="263075"/>
            <a:ext cx="453281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37" y="1240971"/>
            <a:ext cx="7804964" cy="56170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2783" y="1762922"/>
            <a:ext cx="33956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Select the trigger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Click on delete trigger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Click “ok”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3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051664" y="263075"/>
            <a:ext cx="453281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66" y="1120972"/>
            <a:ext cx="7974875" cy="57370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" y="1881050"/>
            <a:ext cx="43193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Write the query drop trigger 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Execute the code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071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34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577474" y="2802485"/>
            <a:ext cx="116145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DML ( data manipulation language 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965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713682" y="389219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SQLite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435430" y="1582513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000751" y="2761318"/>
            <a:ext cx="88978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selection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insertion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modification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deletion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1000751" y="2149523"/>
            <a:ext cx="57658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en-US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explain how to do this: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66560" y="998105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DML (Data Manipulation Language)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B9C1D-B2C0-497E-AE58-53BD790D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9810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	Data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93" y="1650945"/>
            <a:ext cx="8770373" cy="5409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1813461" y="4904508"/>
            <a:ext cx="243424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Visualiser d’après l’outil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" y="1650945"/>
            <a:ext cx="8569749" cy="53081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91206" y="3699163"/>
            <a:ext cx="28705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 par une requête SQL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F2CF9A-4346-4870-8157-0DA6132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63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	Data Insertion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88878"/>
            <a:ext cx="8366969" cy="51691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12" y="1688878"/>
            <a:ext cx="8366968" cy="5174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67" y="1903910"/>
            <a:ext cx="8769101" cy="54081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39690" y="1592762"/>
            <a:ext cx="239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 par requête SQL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835" y="2215059"/>
            <a:ext cx="7955765" cy="494094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03C-E34C-42FC-8416-DD21E49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33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Data Update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4" y="1682350"/>
            <a:ext cx="7604919" cy="46592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33054" y="4946073"/>
            <a:ext cx="246610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Directement par l’outil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84" y="1961328"/>
            <a:ext cx="7433677" cy="45628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76399" y="4606216"/>
            <a:ext cx="297478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 une requête SQL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CDA-7392-4F6A-ADCF-0A5774A6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33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292228" y="255958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Data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0" y="1609316"/>
            <a:ext cx="7709742" cy="473228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1492728" y="2458452"/>
            <a:ext cx="1080655" cy="24799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685309" y="2693979"/>
            <a:ext cx="224002" cy="4749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480090" y="3698434"/>
            <a:ext cx="589855" cy="51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1492728" y="4938416"/>
            <a:ext cx="337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1: Visualiser les données 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2480090" y="3795270"/>
            <a:ext cx="337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2: sélectionner le tuple à supprimer </a:t>
            </a:r>
          </a:p>
        </p:txBody>
      </p:sp>
      <p:sp>
        <p:nvSpPr>
          <p:cNvPr id="17" name="TextBox 16"/>
          <p:cNvSpPr txBox="1"/>
          <p:nvPr/>
        </p:nvSpPr>
        <p:spPr>
          <a:xfrm flipH="1">
            <a:off x="2494190" y="3076008"/>
            <a:ext cx="249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3: taper le bouton </a:t>
            </a:r>
            <a:r>
              <a:rPr lang="fr-FR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</a:t>
            </a:r>
            <a:endParaRPr lang="fr-F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0" y="1677701"/>
            <a:ext cx="8205709" cy="5067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flipH="1">
            <a:off x="1734069" y="4430275"/>
            <a:ext cx="204656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 par requête SQL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87" y="1927945"/>
            <a:ext cx="7986989" cy="493005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28857" y="4797465"/>
            <a:ext cx="292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 le tuple est supprimé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6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9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6022" y="1328425"/>
            <a:ext cx="105177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Database Management System (DBMS) is system software used to store, manipulate, manage, and share information in a database. It is the intermediary between the user and the database.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6053" y="2100002"/>
            <a:ext cx="819101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Proprietary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</a:t>
            </a:r>
            <a:r>
              <a:rPr kumimoji="0" lang="fr-FR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Oracle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Microsoft SQL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Free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MySQL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PostgreSQL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MariaDB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Embedded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SQLite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NoSQL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MangoDB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cassandra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92499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40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849546" y="2760282"/>
            <a:ext cx="10747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DCL (Data Control </a:t>
            </a:r>
            <a:r>
              <a:rPr lang="fr-FR" sz="6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6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fr-FR" sz="6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50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E90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DCL (Data Control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99695" y="3027144"/>
            <a:ext cx="103337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/>
              <a:t>La gestion des droits Dans SQLite est inexistante,</a:t>
            </a:r>
          </a:p>
          <a:p>
            <a:r>
              <a:rPr lang="fr-FR" sz="3600" dirty="0"/>
              <a:t>on va bien détailler ce point pour dans la partie « Sécurité &amp; Droits d’accès » 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88197" y="3230569"/>
            <a:ext cx="1118930" cy="1347476"/>
          </a:xfrm>
          <a:prstGeom prst="rightArrow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D4838-62C4-4E0F-ADD4-220B07A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123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19881" y="2706113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E90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TCL (Transaction Control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2182949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		SQLite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919191" y="1793897"/>
            <a:ext cx="47366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We find in this language: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86836" y="5761798"/>
            <a:ext cx="96641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Ces derniers seront bien expliquer dans la partie « Transaction » 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04438" y="5761798"/>
            <a:ext cx="714753" cy="398870"/>
          </a:xfrm>
          <a:prstGeom prst="rightArrow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919191" y="2562533"/>
            <a:ext cx="8897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Locks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COMMIT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ROLLBACK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SAVEPOINT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18DF8-C219-4994-A8F8-4C9B9C05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7438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31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08529"/>
            <a:ext cx="6911788" cy="11397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652396" y="402766"/>
            <a:ext cx="1364116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Importances des Interfaces SGBD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399" y="2967722"/>
            <a:ext cx="9933825" cy="220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Access and use the various services and features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the correct functioning of the system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 maintenance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5399" y="1914192"/>
            <a:ext cx="10685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/>
              <a:t>Le SGBD comme toute les entités logicielle nécessite une interface pour :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D240BD7-FEF2-41A5-BFF0-36DB0151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55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21976"/>
            <a:ext cx="6790765" cy="11397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465422" y="402766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Utilisation d’Interface Interactive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0" y="1213716"/>
            <a:ext cx="12191999" cy="120253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C00000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C0000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C’est l’interrogation du SGBD SQLite Via les Commandes</a:t>
            </a:r>
          </a:p>
        </p:txBody>
      </p:sp>
      <p:sp>
        <p:nvSpPr>
          <p:cNvPr id="9" name="Text Placeholder 33"/>
          <p:cNvSpPr txBox="1">
            <a:spLocks/>
          </p:cNvSpPr>
          <p:nvPr/>
        </p:nvSpPr>
        <p:spPr>
          <a:xfrm>
            <a:off x="866685" y="2349904"/>
            <a:ext cx="7939964" cy="9838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L’utilisation du langage SQL à travers la ligne de commande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L’utilisation d’outils SQLite comme « BD Browser for SQLite »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34BDD7A-E8B9-46FA-B9DE-7A8EAA72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0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-678863" y="286719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L’utilisation d’interface programmée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1" y="867467"/>
            <a:ext cx="12191999" cy="8862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0087AF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C’est l’interrogation du SGBD SQLite Via Un langage de programmation en utilisant SQL</a:t>
            </a: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224579" y="1678417"/>
            <a:ext cx="7865634" cy="73142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Exemple : 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full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scan In the table using the </a:t>
            </a:r>
            <a:r>
              <a:rPr lang="en-US" sz="2000" dirty="0" err="1">
                <a:latin typeface="Lao UI" panose="020B0502040204020203" pitchFamily="34" charset="0"/>
                <a:cs typeface="Lao UI" panose="020B0502040204020203" pitchFamily="34" charset="0"/>
              </a:rPr>
              <a:t>Kotlin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language Android</a:t>
            </a:r>
            <a:endParaRPr lang="fr-FR" sz="20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DBC9E9-3F85-43B0-81DC-FEF18D3B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45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4B6996A-B3D8-4E44-BB77-9667419DF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78" y="2334500"/>
            <a:ext cx="10111293" cy="395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2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BF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Security and Access </a:t>
            </a: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Permisions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950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>
            <a:off x="0" y="1019926"/>
            <a:ext cx="7933765" cy="2050"/>
          </a:xfrm>
          <a:prstGeom prst="line">
            <a:avLst/>
          </a:prstGeom>
          <a:ln>
            <a:solidFill>
              <a:srgbClr val="3DBF9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586445" y="415342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The importance of Security in DBMS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8658" y="2016900"/>
            <a:ext cx="10187918" cy="46166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Asserting</a:t>
            </a:r>
            <a:r>
              <a:rPr lang="fr-FR" sz="2400" dirty="0"/>
              <a:t> </a:t>
            </a:r>
            <a:r>
              <a:rPr lang="fr-FR" sz="2400" dirty="0" err="1">
                <a:solidFill>
                  <a:srgbClr val="3DBF9C"/>
                </a:solidFill>
              </a:rPr>
              <a:t>Confidentiality</a:t>
            </a:r>
            <a:r>
              <a:rPr lang="fr-FR" sz="2400" dirty="0"/>
              <a:t> : protection </a:t>
            </a:r>
            <a:r>
              <a:rPr lang="fr-FR" sz="2400" dirty="0" err="1"/>
              <a:t>against</a:t>
            </a:r>
            <a:r>
              <a:rPr lang="fr-FR" sz="2400" dirty="0"/>
              <a:t> data </a:t>
            </a:r>
            <a:r>
              <a:rPr lang="fr-FR" sz="2400" dirty="0" err="1"/>
              <a:t>theft</a:t>
            </a:r>
            <a:r>
              <a:rPr lang="fr-FR" sz="2400" dirty="0"/>
              <a:t> and infiltrations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8658" y="3035157"/>
            <a:ext cx="6126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prstClr val="black"/>
                </a:solidFill>
              </a:rPr>
              <a:t>Asserting</a:t>
            </a:r>
            <a:r>
              <a:rPr lang="fr-FR" sz="2400" dirty="0">
                <a:solidFill>
                  <a:prstClr val="black"/>
                </a:solidFill>
              </a:rPr>
              <a:t> Data </a:t>
            </a:r>
            <a:r>
              <a:rPr lang="fr-FR" sz="2400" dirty="0" err="1">
                <a:solidFill>
                  <a:srgbClr val="287C66"/>
                </a:solidFill>
              </a:rPr>
              <a:t>Integrality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65886" y="4007509"/>
            <a:ext cx="584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Block </a:t>
            </a:r>
            <a:r>
              <a:rPr lang="fr-FR" sz="2400" dirty="0" err="1">
                <a:solidFill>
                  <a:prstClr val="black"/>
                </a:solidFill>
              </a:rPr>
              <a:t>unauthorized</a:t>
            </a:r>
            <a:r>
              <a:rPr lang="fr-FR" sz="2400" dirty="0">
                <a:solidFill>
                  <a:prstClr val="black"/>
                </a:solidFill>
              </a:rPr>
              <a:t> Access</a:t>
            </a:r>
            <a:endParaRPr lang="fr-FR" sz="24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0222381-C8F9-426E-B097-D8F317E8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3929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875087" y="426851"/>
            <a:ext cx="901101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Permissions in SQLite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0292" y="1753753"/>
            <a:ext cx="10932458" cy="310854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2">
                    <a:lumMod val="25000"/>
                  </a:schemeClr>
                </a:solidFill>
              </a:rPr>
              <a:t>SQLite </a:t>
            </a:r>
            <a:r>
              <a:rPr lang="fr-FR" sz="2800" dirty="0" err="1">
                <a:solidFill>
                  <a:srgbClr val="287C66"/>
                </a:solidFill>
              </a:rPr>
              <a:t>does</a:t>
            </a:r>
            <a:r>
              <a:rPr lang="fr-FR" sz="2800" dirty="0">
                <a:solidFill>
                  <a:srgbClr val="287C66"/>
                </a:solidFill>
              </a:rPr>
              <a:t> not </a:t>
            </a:r>
            <a:r>
              <a:rPr lang="fr-FR" sz="2800" dirty="0" err="1">
                <a:solidFill>
                  <a:srgbClr val="287C66"/>
                </a:solidFill>
              </a:rPr>
              <a:t>provide</a:t>
            </a:r>
            <a:r>
              <a:rPr lang="fr-FR" sz="2800" dirty="0">
                <a:solidFill>
                  <a:srgbClr val="287C66"/>
                </a:solidFill>
              </a:rPr>
              <a:t> </a:t>
            </a:r>
            <a:r>
              <a:rPr lang="fr-FR" sz="2800" dirty="0">
                <a:solidFill>
                  <a:schemeClr val="bg2">
                    <a:lumMod val="25000"/>
                  </a:schemeClr>
                </a:solidFill>
              </a:rPr>
              <a:t>a control </a:t>
            </a:r>
            <a:r>
              <a:rPr lang="fr-FR" sz="2800" dirty="0" err="1">
                <a:solidFill>
                  <a:schemeClr val="bg2">
                    <a:lumMod val="25000"/>
                  </a:schemeClr>
                </a:solidFill>
              </a:rPr>
              <a:t>mechanism</a:t>
            </a:r>
            <a:r>
              <a:rPr lang="fr-FR" sz="2800" dirty="0">
                <a:solidFill>
                  <a:schemeClr val="bg2">
                    <a:lumMod val="25000"/>
                  </a:schemeClr>
                </a:solidFill>
              </a:rPr>
              <a:t> to </a:t>
            </a:r>
            <a:r>
              <a:rPr lang="fr-FR" sz="2800" dirty="0" err="1">
                <a:solidFill>
                  <a:schemeClr val="bg2">
                    <a:lumMod val="25000"/>
                  </a:schemeClr>
                </a:solidFill>
              </a:rPr>
              <a:t>access</a:t>
            </a:r>
            <a:r>
              <a:rPr lang="fr-FR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2800" dirty="0" smtClean="0">
                <a:solidFill>
                  <a:schemeClr val="bg2">
                    <a:lumMod val="25000"/>
                  </a:schemeClr>
                </a:solidFill>
              </a:rPr>
              <a:t>permissions</a:t>
            </a:r>
            <a:endParaRPr lang="fr-FR" sz="2800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Access Permission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one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provided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by the </a:t>
            </a:r>
            <a:r>
              <a:rPr lang="fr-FR" sz="2800" dirty="0">
                <a:solidFill>
                  <a:srgbClr val="287C66"/>
                </a:solidFill>
              </a:rPr>
              <a:t>Operating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>
                <a:solidFill>
                  <a:srgbClr val="287C66"/>
                </a:solidFill>
              </a:rPr>
              <a:t>System</a:t>
            </a:r>
          </a:p>
          <a:p>
            <a:endParaRPr lang="fr-FR" sz="2800" dirty="0">
              <a:solidFill>
                <a:srgbClr val="287C6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0292" y="3606600"/>
            <a:ext cx="10720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solidFill>
                <a:srgbClr val="287C66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6C6B23D-8379-4B50-B47E-46720EF1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81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025434" y="396969"/>
            <a:ext cx="84402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the lack of SQLite Access Rights?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8658" y="2089549"/>
            <a:ext cx="99338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prstClr val="black"/>
                </a:solidFill>
              </a:rPr>
              <a:t>Number</a:t>
            </a:r>
            <a:r>
              <a:rPr lang="fr-FR" sz="2400" dirty="0">
                <a:solidFill>
                  <a:prstClr val="black"/>
                </a:solidFill>
              </a:rPr>
              <a:t> of </a:t>
            </a:r>
            <a:r>
              <a:rPr lang="fr-FR" sz="2400" dirty="0" err="1">
                <a:solidFill>
                  <a:prstClr val="black"/>
                </a:solidFill>
              </a:rPr>
              <a:t>users</a:t>
            </a:r>
            <a:r>
              <a:rPr lang="fr-FR" sz="2400" dirty="0">
                <a:solidFill>
                  <a:prstClr val="black"/>
                </a:solidFill>
              </a:rPr>
              <a:t> </a:t>
            </a:r>
            <a:r>
              <a:rPr lang="fr-FR" sz="2400" dirty="0" smtClean="0">
                <a:solidFill>
                  <a:prstClr val="black"/>
                </a:solidFill>
              </a:rPr>
              <a:t>Limited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Considered to be structured system </a:t>
            </a:r>
            <a:r>
              <a:rPr lang="en-US" sz="2400" dirty="0" smtClean="0">
                <a:solidFill>
                  <a:prstClr val="black"/>
                </a:solidFill>
              </a:rPr>
              <a:t>files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Very low probability of attack or intrusion</a:t>
            </a:r>
            <a:endParaRPr lang="fr-FR" sz="2400" dirty="0" smtClean="0">
              <a:solidFill>
                <a:prstClr val="black"/>
              </a:solidFill>
            </a:endParaRPr>
          </a:p>
          <a:p>
            <a:endParaRPr lang="fr-FR" sz="2400" dirty="0">
              <a:solidFill>
                <a:srgbClr val="BF72CC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B05F1-21EE-4387-85D9-6B69E064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66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47680" y="400828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Definition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719943" y="3799803"/>
            <a:ext cx="2501900" cy="1498600"/>
          </a:xfrm>
          <a:prstGeom prst="roundRect">
            <a:avLst/>
          </a:prstGeom>
          <a:solidFill>
            <a:srgbClr val="E48762"/>
          </a:solidFill>
          <a:ln>
            <a:solidFill>
              <a:srgbClr val="E4876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Bibliothèque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            SQLite 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11" y="3907490"/>
            <a:ext cx="1379890" cy="654298"/>
          </a:xfrm>
          <a:prstGeom prst="rect">
            <a:avLst/>
          </a:prstGeom>
        </p:spPr>
      </p:pic>
      <p:sp>
        <p:nvSpPr>
          <p:cNvPr id="36" name="Curved Up Arrow 35"/>
          <p:cNvSpPr/>
          <p:nvPr/>
        </p:nvSpPr>
        <p:spPr>
          <a:xfrm>
            <a:off x="4483366" y="5298403"/>
            <a:ext cx="2555880" cy="850900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46846" y="4652072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Importée et utilisée dans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le code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039246" y="3812488"/>
            <a:ext cx="2501900" cy="1498600"/>
          </a:xfrm>
          <a:prstGeom prst="roundRect">
            <a:avLst/>
          </a:prstGeom>
          <a:solidFill>
            <a:srgbClr val="E48762"/>
          </a:solidFill>
          <a:ln>
            <a:solidFill>
              <a:srgbClr val="E4876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Fichier stocké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589" y="3878228"/>
            <a:ext cx="712821" cy="71282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268" y="4143356"/>
            <a:ext cx="538475" cy="5384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37650" y="1250526"/>
            <a:ext cx="10025630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rgbClr val="C00000"/>
              </a:buClr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Created by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Richard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Hipp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published in August 2000</a:t>
            </a:r>
          </a:p>
          <a:p>
            <a:pPr marL="342900" lvl="0" indent="-342900">
              <a:lnSpc>
                <a:spcPct val="150000"/>
              </a:lnSpc>
              <a:buClr>
                <a:srgbClr val="C00000"/>
              </a:buClr>
              <a:buFont typeface="Courier New" panose="02070309020205020404" pitchFamily="49" charset="0"/>
              <a:buChar char="o"/>
              <a:defRPr/>
            </a:pP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Written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 in C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language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 open source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library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Accessible by SQL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language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Does not reproduce the usual client-server scheme but is directly integrated into programs.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67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7" grpId="0"/>
      <p:bldP spid="39" grpId="0" animBg="1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B8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Metadata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&amp; Transactions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5036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Métadonnées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3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Image 3">
            <a:extLst>
              <a:ext uri="{FF2B5EF4-FFF2-40B4-BE49-F238E27FC236}">
                <a16:creationId xmlns:a16="http://schemas.microsoft.com/office/drawing/2014/main" id="{93A0FB01-4216-4FCD-A6DC-751952363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9" y="1226292"/>
            <a:ext cx="6242655" cy="4921895"/>
          </a:xfrm>
          <a:prstGeom prst="rect">
            <a:avLst/>
          </a:prstGeom>
        </p:spPr>
      </p:pic>
      <p:pic>
        <p:nvPicPr>
          <p:cNvPr id="10" name="Image 4">
            <a:extLst>
              <a:ext uri="{FF2B5EF4-FFF2-40B4-BE49-F238E27FC236}">
                <a16:creationId xmlns:a16="http://schemas.microsoft.com/office/drawing/2014/main" id="{D5A6BBFF-7E51-4F29-A798-8F1C75859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43" y="1432657"/>
            <a:ext cx="6003005" cy="4921895"/>
          </a:xfrm>
          <a:prstGeom prst="rect">
            <a:avLst/>
          </a:prstGeom>
        </p:spPr>
      </p:pic>
      <p:pic>
        <p:nvPicPr>
          <p:cNvPr id="11" name="Image 2">
            <a:extLst>
              <a:ext uri="{FF2B5EF4-FFF2-40B4-BE49-F238E27FC236}">
                <a16:creationId xmlns:a16="http://schemas.microsoft.com/office/drawing/2014/main" id="{9EE11A5B-1142-42E0-A662-81189C659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58" y="1672237"/>
            <a:ext cx="7800914" cy="468231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EFB96-212F-4562-9F51-C6DFAFC5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3369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6760" y="2262220"/>
            <a:ext cx="92547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UNLOCKED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Aucune session n’effectue de traitement sur les données de la base.</a:t>
            </a:r>
          </a:p>
        </p:txBody>
      </p:sp>
      <p:pic>
        <p:nvPicPr>
          <p:cNvPr id="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2260842"/>
            <a:ext cx="543056" cy="543056"/>
          </a:xfrm>
          <a:prstGeom prst="rect">
            <a:avLst/>
          </a:prstGeom>
        </p:spPr>
      </p:pic>
      <p:pic>
        <p:nvPicPr>
          <p:cNvPr id="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3186928"/>
            <a:ext cx="543056" cy="543056"/>
          </a:xfrm>
          <a:prstGeom prst="rect">
            <a:avLst/>
          </a:prstGeom>
        </p:spPr>
      </p:pic>
      <p:pic>
        <p:nvPicPr>
          <p:cNvPr id="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4180434"/>
            <a:ext cx="543056" cy="543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86760" y="3186928"/>
            <a:ext cx="9254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SHARED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dans cet état, plusieurs sessions peuvent lire les données simultanément, mais pas les écrire.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9240" y="4180434"/>
            <a:ext cx="9254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RESERVED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Une session à la fois maintiens le droit d’écrire sur la base de données, cet état peut coexister avec d’autres états </a:t>
            </a:r>
            <a:r>
              <a:rPr lang="fr-FR" sz="2400" dirty="0">
                <a:solidFill>
                  <a:srgbClr val="0087AF"/>
                </a:solidFill>
              </a:rPr>
              <a:t>SHARED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Les modifications faites sont mises en cache et ne sont pas réellement écrites sur le disque.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3059" y="1246665"/>
            <a:ext cx="106858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4B003C"/>
                </a:solidFill>
              </a:rPr>
              <a:t>Il y a 5 états de verrous, pour chaque état il y a un verrou correspondant (sauf </a:t>
            </a:r>
            <a:r>
              <a:rPr lang="fr-FR" sz="2400" dirty="0">
                <a:solidFill>
                  <a:srgbClr val="A1B81F"/>
                </a:solidFill>
              </a:rPr>
              <a:t>UNLOCKED</a:t>
            </a:r>
            <a:r>
              <a:rPr lang="fr-FR" sz="2400" dirty="0">
                <a:solidFill>
                  <a:srgbClr val="4B003C"/>
                </a:solidFill>
              </a:rPr>
              <a:t> qui n’a pas besoin de verrou) :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-705394" y="415341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Les Verrous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5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7A671-281F-4367-BCFD-AB0C6D6D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469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6">
            <a:extLst>
              <a:ext uri="{FF2B5EF4-FFF2-40B4-BE49-F238E27FC236}">
                <a16:creationId xmlns:a16="http://schemas.microsoft.com/office/drawing/2014/main" id="{3D979AC4-DA00-4FB9-A561-42A06CAC9D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2" y="1738750"/>
            <a:ext cx="543056" cy="543056"/>
          </a:xfrm>
          <a:prstGeom prst="rect">
            <a:avLst/>
          </a:prstGeom>
        </p:spPr>
      </p:pic>
      <p:pic>
        <p:nvPicPr>
          <p:cNvPr id="3" name="Image 17">
            <a:extLst>
              <a:ext uri="{FF2B5EF4-FFF2-40B4-BE49-F238E27FC236}">
                <a16:creationId xmlns:a16="http://schemas.microsoft.com/office/drawing/2014/main" id="{93525299-5E38-4C2E-B848-AB5E91DA0E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2" y="3028820"/>
            <a:ext cx="543056" cy="543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2F7D61-029F-409C-A2B1-BD6B5ACA580A}"/>
              </a:ext>
            </a:extLst>
          </p:cNvPr>
          <p:cNvSpPr txBox="1"/>
          <p:nvPr/>
        </p:nvSpPr>
        <p:spPr>
          <a:xfrm>
            <a:off x="1843215" y="3028820"/>
            <a:ext cx="9254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PENDING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Signifie que le processus qui détient le verrou veut écrire dans la base de données dès que possible et attend que tous les verrous </a:t>
            </a:r>
            <a:r>
              <a:rPr lang="fr-FR" sz="2400" dirty="0">
                <a:solidFill>
                  <a:srgbClr val="3DBF9C"/>
                </a:solidFill>
              </a:rPr>
              <a:t>SHARED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 cours soient effacés pour pouvoir obtenir un verrou </a:t>
            </a:r>
            <a:r>
              <a:rPr lang="fr-FR" sz="2400" dirty="0">
                <a:solidFill>
                  <a:srgbClr val="3DBF9C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982BB-6DF6-4D89-8E26-1151F63438B5}"/>
              </a:ext>
            </a:extLst>
          </p:cNvPr>
          <p:cNvSpPr txBox="1"/>
          <p:nvPr/>
        </p:nvSpPr>
        <p:spPr>
          <a:xfrm>
            <a:off x="1843216" y="1738750"/>
            <a:ext cx="9254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Lorsque la session souhaite valider les modifications (ou transactions).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705394" y="415341"/>
            <a:ext cx="7471954" cy="86433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Les Verrous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7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30E93F-F0BF-4AE3-A7C5-976B2422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02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6760" y="1990692"/>
            <a:ext cx="92547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DEFERRED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Par défaut une transaction est </a:t>
            </a:r>
            <a:r>
              <a:rPr lang="fr-FR" sz="2400" dirty="0">
                <a:solidFill>
                  <a:srgbClr val="3DBF9C"/>
                </a:solidFill>
              </a:rPr>
              <a:t>DEFERRED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(n’acquiert aucun verrou jusqu'à ce que cela soit nécessaire).</a:t>
            </a:r>
          </a:p>
        </p:txBody>
      </p:sp>
      <p:pic>
        <p:nvPicPr>
          <p:cNvPr id="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1990692"/>
            <a:ext cx="543056" cy="543056"/>
          </a:xfrm>
          <a:prstGeom prst="rect">
            <a:avLst/>
          </a:prstGeom>
        </p:spPr>
      </p:pic>
      <p:pic>
        <p:nvPicPr>
          <p:cNvPr id="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3085563"/>
            <a:ext cx="543056" cy="543056"/>
          </a:xfrm>
          <a:prstGeom prst="rect">
            <a:avLst/>
          </a:prstGeom>
        </p:spPr>
      </p:pic>
      <p:pic>
        <p:nvPicPr>
          <p:cNvPr id="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4180434"/>
            <a:ext cx="543056" cy="543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86760" y="3085563"/>
            <a:ext cx="9254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IMMEDIATE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Une transaction </a:t>
            </a:r>
            <a:r>
              <a:rPr lang="fr-FR" sz="2400" dirty="0">
                <a:solidFill>
                  <a:srgbClr val="3DBF9C"/>
                </a:solidFill>
              </a:rPr>
              <a:t>IMMEDIATE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tente d'obtenir un verrou RESERVED dès que la commande BEGIN est exécutée.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9240" y="4180434"/>
            <a:ext cx="9254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Une transaction </a:t>
            </a:r>
            <a:r>
              <a:rPr lang="fr-FR" sz="2400" dirty="0">
                <a:solidFill>
                  <a:srgbClr val="3DBF9C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obtient un verrou </a:t>
            </a:r>
            <a:r>
              <a:rPr lang="fr-FR" sz="2400" dirty="0">
                <a:solidFill>
                  <a:srgbClr val="3DBF9C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sur la base de données. Elle garantit qu'aucune autre session n'est active dans la base de données et que vous pouvez lire ou écrire en toute impunité.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-705394" y="415341"/>
            <a:ext cx="747195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Les Types de transactions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5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7C142-2430-444F-9BDA-7F287BF2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8750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Suppression d’un tuple de la table </a:t>
            </a:r>
            <a:r>
              <a:rPr lang="en-US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account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puis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annulation de la suppression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en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faisant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un </a:t>
            </a:r>
            <a:r>
              <a:rPr lang="en-US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rollback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6A78C3-FD12-43C3-8820-97AB88A485D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23" y="1319328"/>
            <a:ext cx="7738057" cy="46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re 1"/>
          <p:cNvSpPr txBox="1">
            <a:spLocks/>
          </p:cNvSpPr>
          <p:nvPr/>
        </p:nvSpPr>
        <p:spPr>
          <a:xfrm>
            <a:off x="-705394" y="415341"/>
            <a:ext cx="747195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BEGIN et ROLLBACK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1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6AFD23-13AF-4FA8-A08D-60588B0D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5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2857318" y="1360230"/>
            <a:ext cx="5696324" cy="1290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Deux sessions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simultanément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le </a:t>
            </a:r>
            <a:r>
              <a:rPr lang="fr-FR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verrou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écriture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est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activé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95AF58-7B89-4C96-9D11-7CB1B91CCE4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42" y="2891743"/>
            <a:ext cx="10516716" cy="305726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F17147D-2046-4E20-86D3-EACADE0ABC7A}"/>
              </a:ext>
            </a:extLst>
          </p:cNvPr>
          <p:cNvSpPr/>
          <p:nvPr/>
        </p:nvSpPr>
        <p:spPr>
          <a:xfrm>
            <a:off x="2857318" y="3311371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E0E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</a:t>
            </a:r>
            <a:endParaRPr lang="fr-FR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2CE592-6554-41CC-8250-C97FADE3E9FD}"/>
              </a:ext>
            </a:extLst>
          </p:cNvPr>
          <p:cNvSpPr/>
          <p:nvPr/>
        </p:nvSpPr>
        <p:spPr>
          <a:xfrm>
            <a:off x="8206884" y="3305004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E0E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2</a:t>
            </a:r>
            <a:endParaRPr lang="fr-FR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8B4DBA-06D3-46EA-8026-A39A1EF44FB8}"/>
              </a:ext>
            </a:extLst>
          </p:cNvPr>
          <p:cNvSpPr/>
          <p:nvPr/>
        </p:nvSpPr>
        <p:spPr>
          <a:xfrm>
            <a:off x="7740224" y="4184925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E0E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3</a:t>
            </a:r>
            <a:endParaRPr lang="fr-FR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-705394" y="415341"/>
            <a:ext cx="747195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BEGIN IMMEDIATE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E3DE-BA8F-40ED-833D-8E2B6333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48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25"/>
          <p:cNvCxnSpPr/>
          <p:nvPr/>
        </p:nvCxnSpPr>
        <p:spPr>
          <a:xfrm flipV="1">
            <a:off x="0" y="1008529"/>
            <a:ext cx="7611035" cy="11397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itre 1"/>
          <p:cNvSpPr txBox="1">
            <a:spLocks/>
          </p:cNvSpPr>
          <p:nvPr/>
        </p:nvSpPr>
        <p:spPr>
          <a:xfrm>
            <a:off x="994299" y="402764"/>
            <a:ext cx="1009000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BEGIN EXCLUSIVE et COMMIT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Text Placeholder 33"/>
          <p:cNvSpPr txBox="1">
            <a:spLocks/>
          </p:cNvSpPr>
          <p:nvPr/>
        </p:nvSpPr>
        <p:spPr>
          <a:xfrm>
            <a:off x="2857318" y="1360230"/>
            <a:ext cx="5696324" cy="1290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Deux sessions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simultanément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les </a:t>
            </a:r>
            <a:r>
              <a:rPr lang="fr-FR" sz="2000" dirty="0">
                <a:solidFill>
                  <a:srgbClr val="FFC00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verrous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écriture et lecture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sont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activés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76B8D2E-4636-419A-80E2-39700ED1733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96" y="2891744"/>
            <a:ext cx="10675608" cy="308292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401628E7-3421-47A7-8A02-B9EE40A7D100}"/>
              </a:ext>
            </a:extLst>
          </p:cNvPr>
          <p:cNvSpPr/>
          <p:nvPr/>
        </p:nvSpPr>
        <p:spPr>
          <a:xfrm>
            <a:off x="2553894" y="3696069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FFE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764971-E442-4B43-BC12-522009E377A8}"/>
              </a:ext>
            </a:extLst>
          </p:cNvPr>
          <p:cNvSpPr/>
          <p:nvPr/>
        </p:nvSpPr>
        <p:spPr>
          <a:xfrm>
            <a:off x="7883460" y="3183046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FFE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0B3F06-10B6-4AB6-8328-76D98EC5118E}"/>
              </a:ext>
            </a:extLst>
          </p:cNvPr>
          <p:cNvSpPr/>
          <p:nvPr/>
        </p:nvSpPr>
        <p:spPr>
          <a:xfrm>
            <a:off x="1398904" y="4199317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FFE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3F249A2-BB8C-416C-8D89-5CDE87AC3008}"/>
              </a:ext>
            </a:extLst>
          </p:cNvPr>
          <p:cNvSpPr/>
          <p:nvPr/>
        </p:nvSpPr>
        <p:spPr>
          <a:xfrm>
            <a:off x="7494000" y="3984743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FFE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B2658C-C99B-43C6-83AC-52D6AF42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11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08529"/>
            <a:ext cx="7611035" cy="11397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393192" y="402764"/>
            <a:ext cx="114774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SAVEPOINT et ROLLBACK TO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Créer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des points de retour avec </a:t>
            </a:r>
            <a:r>
              <a:rPr lang="en-US" sz="2000" dirty="0" err="1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savepoint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et faire un retour avec </a:t>
            </a:r>
            <a:r>
              <a:rPr lang="en-US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rollback to</a:t>
            </a:r>
            <a:endParaRPr lang="fr-FR" sz="2000" b="1" dirty="0">
              <a:solidFill>
                <a:srgbClr val="778717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D4A5E0-C535-4124-82F5-8E6134B2E7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22" y="1319327"/>
            <a:ext cx="7740358" cy="464256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88C8F1-AE8F-4212-A4DD-3F2E2CBB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3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Insertion de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données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qui violent les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contraintes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d’intégrité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44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D670F4-4201-436D-9DD8-ADCD94282E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22" y="1319327"/>
            <a:ext cx="7738058" cy="48941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-705395" y="415341"/>
            <a:ext cx="8136709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</a:t>
            </a:r>
            <a:r>
              <a:rPr lang="en-US" sz="3700" dirty="0">
                <a:latin typeface="Segoe UI" panose="020B0502040204020203" pitchFamily="34" charset="0"/>
                <a:cs typeface="Segoe UI" panose="020B0502040204020203" pitchFamily="34" charset="0"/>
              </a:rPr>
              <a:t>REPLACE, IGNORE, FAIL, ABORT</a:t>
            </a:r>
            <a:endParaRPr lang="fr-FR" sz="3700" b="1" dirty="0">
              <a:solidFill>
                <a:srgbClr val="A833C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Connecteur droit 25"/>
          <p:cNvCxnSpPr/>
          <p:nvPr/>
        </p:nvCxnSpPr>
        <p:spPr>
          <a:xfrm>
            <a:off x="0" y="1019926"/>
            <a:ext cx="711200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549072-A0D3-473C-9653-A09BB027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49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832731" y="468245"/>
            <a:ext cx="374549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0673" y="1407339"/>
            <a:ext cx="9964193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SQLite is among the most used database engines in the world and can be found in:</a:t>
            </a:r>
            <a:endParaRPr kumimoji="0" lang="fr-F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0673" y="2815205"/>
            <a:ext cx="101231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Tx/>
              <a:buChar char="-"/>
              <a:defRPr/>
            </a:pPr>
            <a:r>
              <a:rPr lang="fr-FR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Android mobile applications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  <a:defRPr/>
            </a:pPr>
            <a:r>
              <a:rPr lang="en-US" sz="2000" dirty="0">
                <a:solidFill>
                  <a:prstClr val="black"/>
                </a:solidFill>
              </a:rPr>
              <a:t>Many consumer software such as Firefox, Skype, Adobe ...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  <a:defRPr/>
            </a:pPr>
            <a:r>
              <a:rPr lang="en-US" sz="2000" dirty="0">
                <a:solidFill>
                  <a:prstClr val="black"/>
                </a:solidFill>
              </a:rPr>
              <a:t>Embedded systems (cell phones, televisions, cameras, planes, medical devices, etc.)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5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sauvegarde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d’un journal de transaction à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l’aide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d’un </a:t>
            </a:r>
            <a:r>
              <a:rPr lang="en-US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trigger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54E54C-3B1A-499A-B93D-470F4A0C26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17" y="1753753"/>
            <a:ext cx="7597459" cy="369674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-705395" y="415341"/>
            <a:ext cx="8136709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Journalisation avec TRIGGERS</a:t>
            </a:r>
          </a:p>
        </p:txBody>
      </p:sp>
      <p:cxnSp>
        <p:nvCxnSpPr>
          <p:cNvPr id="9" name="Connecteur droit 25"/>
          <p:cNvCxnSpPr/>
          <p:nvPr/>
        </p:nvCxnSpPr>
        <p:spPr>
          <a:xfrm>
            <a:off x="0" y="1019926"/>
            <a:ext cx="711200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026EB9-A7FB-4054-A679-C6A21C33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5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B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Avantages &amp; Inconvénients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FFE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FFE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FFE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1432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5"/>
          <p:cNvCxnSpPr/>
          <p:nvPr/>
        </p:nvCxnSpPr>
        <p:spPr>
          <a:xfrm flipV="1">
            <a:off x="0" y="1012874"/>
            <a:ext cx="5922498" cy="7053"/>
          </a:xfrm>
          <a:prstGeom prst="line">
            <a:avLst/>
          </a:prstGeom>
          <a:ln>
            <a:solidFill>
              <a:srgbClr val="E2B7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itre 1"/>
          <p:cNvSpPr txBox="1">
            <a:spLocks/>
          </p:cNvSpPr>
          <p:nvPr/>
        </p:nvSpPr>
        <p:spPr>
          <a:xfrm>
            <a:off x="817465" y="289396"/>
            <a:ext cx="8940514" cy="886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Avantages</a:t>
            </a: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0742" y="1668341"/>
            <a:ext cx="92547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Facile à installer, zéro configuration ou presque</a:t>
            </a:r>
          </a:p>
        </p:txBody>
      </p:sp>
      <p:pic>
        <p:nvPicPr>
          <p:cNvPr id="8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35" y="1636073"/>
            <a:ext cx="543056" cy="543056"/>
          </a:xfrm>
          <a:prstGeom prst="rect">
            <a:avLst/>
          </a:prstGeom>
        </p:spPr>
      </p:pic>
      <p:pic>
        <p:nvPicPr>
          <p:cNvPr id="9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19" y="2454876"/>
            <a:ext cx="543056" cy="543056"/>
          </a:xfrm>
          <a:prstGeom prst="rect">
            <a:avLst/>
          </a:prstGeom>
        </p:spPr>
      </p:pic>
      <p:pic>
        <p:nvPicPr>
          <p:cNvPr id="10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48" y="3273679"/>
            <a:ext cx="543056" cy="5430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30739" y="2485269"/>
            <a:ext cx="9254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Peut être inclus directement dans une application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30739" y="3254913"/>
            <a:ext cx="763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Développement et mise en œuvre très rapide</a:t>
            </a:r>
          </a:p>
        </p:txBody>
      </p:sp>
      <p:pic>
        <p:nvPicPr>
          <p:cNvPr id="14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48" y="4092482"/>
            <a:ext cx="543056" cy="543056"/>
          </a:xfrm>
          <a:prstGeom prst="rect">
            <a:avLst/>
          </a:prstGeom>
        </p:spPr>
      </p:pic>
      <p:pic>
        <p:nvPicPr>
          <p:cNvPr id="15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19" y="4911285"/>
            <a:ext cx="543056" cy="5430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30738" y="4162520"/>
            <a:ext cx="11167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Valable pour tous les langages de programmation populaires (</a:t>
            </a:r>
            <a:r>
              <a:rPr lang="fr-FR" sz="2400" dirty="0" err="1"/>
              <a:t>java,c</a:t>
            </a:r>
            <a:r>
              <a:rPr lang="fr-FR" sz="2400" dirty="0"/>
              <a:t>++,PHP…)</a:t>
            </a: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  <p:sp>
        <p:nvSpPr>
          <p:cNvPr id="18" name="TextBox 36"/>
          <p:cNvSpPr txBox="1"/>
          <p:nvPr/>
        </p:nvSpPr>
        <p:spPr>
          <a:xfrm>
            <a:off x="1730738" y="4982956"/>
            <a:ext cx="3679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Gratuit et Open source</a:t>
            </a: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C558AE5-EFAD-4516-8E82-2355A5B6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4770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5" grpId="0"/>
      <p:bldP spid="1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5"/>
          <p:cNvCxnSpPr/>
          <p:nvPr/>
        </p:nvCxnSpPr>
        <p:spPr>
          <a:xfrm>
            <a:off x="0" y="1019927"/>
            <a:ext cx="5936343" cy="10587"/>
          </a:xfrm>
          <a:prstGeom prst="line">
            <a:avLst/>
          </a:prstGeom>
          <a:ln>
            <a:solidFill>
              <a:srgbClr val="E2B7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itre 1"/>
          <p:cNvSpPr txBox="1">
            <a:spLocks/>
          </p:cNvSpPr>
          <p:nvPr/>
        </p:nvSpPr>
        <p:spPr>
          <a:xfrm>
            <a:off x="-1806987" y="402766"/>
            <a:ext cx="1268228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Inconvénients </a:t>
            </a:r>
            <a:endParaRPr lang="fr-FR" sz="3800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611079" y="2257546"/>
            <a:ext cx="9065623" cy="56168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dirty="0">
                <a:latin typeface="+mn-lt"/>
                <a:cs typeface="Lao UI" panose="020B0502040204020203" pitchFamily="34" charset="0"/>
              </a:rPr>
              <a:t>Impossible de faire des restrictions d’accès fines type 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grant</a:t>
            </a:r>
            <a:r>
              <a:rPr lang="fr-FR" sz="2400" dirty="0">
                <a:latin typeface="+mn-lt"/>
                <a:cs typeface="Lao UI" panose="020B0502040204020203" pitchFamily="34" charset="0"/>
              </a:rPr>
              <a:t>/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revoke</a:t>
            </a:r>
            <a:endParaRPr lang="fr-FR" sz="2400" dirty="0">
              <a:latin typeface="+mn-lt"/>
              <a:cs typeface="Lao UI" panose="020B0502040204020203" pitchFamily="34" charset="0"/>
            </a:endParaRPr>
          </a:p>
        </p:txBody>
      </p:sp>
      <p:pic>
        <p:nvPicPr>
          <p:cNvPr id="8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13" y="2213727"/>
            <a:ext cx="543056" cy="543056"/>
          </a:xfrm>
          <a:prstGeom prst="rect">
            <a:avLst/>
          </a:prstGeom>
        </p:spPr>
      </p:pic>
      <p:pic>
        <p:nvPicPr>
          <p:cNvPr id="11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13" y="4407265"/>
            <a:ext cx="543056" cy="543056"/>
          </a:xfrm>
          <a:prstGeom prst="rect">
            <a:avLst/>
          </a:prstGeom>
        </p:spPr>
      </p:pic>
      <p:sp>
        <p:nvSpPr>
          <p:cNvPr id="15" name="Text Placeholder 33"/>
          <p:cNvSpPr txBox="1">
            <a:spLocks/>
          </p:cNvSpPr>
          <p:nvPr/>
        </p:nvSpPr>
        <p:spPr>
          <a:xfrm>
            <a:off x="1611080" y="4539920"/>
            <a:ext cx="9065623" cy="49175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dirty="0">
                <a:latin typeface="+mn-lt"/>
                <a:cs typeface="Lao UI" panose="020B0502040204020203" pitchFamily="34" charset="0"/>
              </a:rPr>
              <a:t>Pas recommandé pour les bases volumineuses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1141F-24CE-48FF-A742-5FD0BF1E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635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7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Difficultés rencontrés durant le travail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8103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>
          <a:xfrm>
            <a:off x="0" y="5131760"/>
            <a:ext cx="12211050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Questions ?</a:t>
            </a:r>
          </a:p>
        </p:txBody>
      </p:sp>
      <p:grpSp>
        <p:nvGrpSpPr>
          <p:cNvPr id="3" name="Group 9"/>
          <p:cNvGrpSpPr/>
          <p:nvPr/>
        </p:nvGrpSpPr>
        <p:grpSpPr>
          <a:xfrm>
            <a:off x="5031104" y="3424146"/>
            <a:ext cx="2148841" cy="1363196"/>
            <a:chOff x="4835525" y="7242175"/>
            <a:chExt cx="1744974" cy="1401179"/>
          </a:xfrm>
          <a:solidFill>
            <a:schemeClr val="accent3"/>
          </a:solidFill>
        </p:grpSpPr>
        <p:sp>
          <p:nvSpPr>
            <p:cNvPr id="4" name="Freeform 159"/>
            <p:cNvSpPr>
              <a:spLocks noEditPoints="1"/>
            </p:cNvSpPr>
            <p:nvPr/>
          </p:nvSpPr>
          <p:spPr bwMode="auto">
            <a:xfrm>
              <a:off x="4835525" y="7242175"/>
              <a:ext cx="1384300" cy="1133475"/>
            </a:xfrm>
            <a:custGeom>
              <a:avLst/>
              <a:gdLst>
                <a:gd name="T0" fmla="*/ 276 w 367"/>
                <a:gd name="T1" fmla="*/ 249 h 300"/>
                <a:gd name="T2" fmla="*/ 343 w 367"/>
                <a:gd name="T3" fmla="*/ 200 h 300"/>
                <a:gd name="T4" fmla="*/ 367 w 367"/>
                <a:gd name="T5" fmla="*/ 133 h 300"/>
                <a:gd name="T6" fmla="*/ 343 w 367"/>
                <a:gd name="T7" fmla="*/ 66 h 300"/>
                <a:gd name="T8" fmla="*/ 276 w 367"/>
                <a:gd name="T9" fmla="*/ 18 h 300"/>
                <a:gd name="T10" fmla="*/ 184 w 367"/>
                <a:gd name="T11" fmla="*/ 0 h 300"/>
                <a:gd name="T12" fmla="*/ 91 w 367"/>
                <a:gd name="T13" fmla="*/ 18 h 300"/>
                <a:gd name="T14" fmla="*/ 25 w 367"/>
                <a:gd name="T15" fmla="*/ 66 h 300"/>
                <a:gd name="T16" fmla="*/ 0 w 367"/>
                <a:gd name="T17" fmla="*/ 133 h 300"/>
                <a:gd name="T18" fmla="*/ 19 w 367"/>
                <a:gd name="T19" fmla="*/ 192 h 300"/>
                <a:gd name="T20" fmla="*/ 69 w 367"/>
                <a:gd name="T21" fmla="*/ 238 h 300"/>
                <a:gd name="T22" fmla="*/ 64 w 367"/>
                <a:gd name="T23" fmla="*/ 250 h 300"/>
                <a:gd name="T24" fmla="*/ 57 w 367"/>
                <a:gd name="T25" fmla="*/ 260 h 300"/>
                <a:gd name="T26" fmla="*/ 52 w 367"/>
                <a:gd name="T27" fmla="*/ 267 h 300"/>
                <a:gd name="T28" fmla="*/ 45 w 367"/>
                <a:gd name="T29" fmla="*/ 275 h 300"/>
                <a:gd name="T30" fmla="*/ 39 w 367"/>
                <a:gd name="T31" fmla="*/ 281 h 300"/>
                <a:gd name="T32" fmla="*/ 38 w 367"/>
                <a:gd name="T33" fmla="*/ 282 h 300"/>
                <a:gd name="T34" fmla="*/ 37 w 367"/>
                <a:gd name="T35" fmla="*/ 284 h 300"/>
                <a:gd name="T36" fmla="*/ 36 w 367"/>
                <a:gd name="T37" fmla="*/ 285 h 300"/>
                <a:gd name="T38" fmla="*/ 35 w 367"/>
                <a:gd name="T39" fmla="*/ 287 h 300"/>
                <a:gd name="T40" fmla="*/ 34 w 367"/>
                <a:gd name="T41" fmla="*/ 288 h 300"/>
                <a:gd name="T42" fmla="*/ 34 w 367"/>
                <a:gd name="T43" fmla="*/ 289 h 300"/>
                <a:gd name="T44" fmla="*/ 33 w 367"/>
                <a:gd name="T45" fmla="*/ 291 h 300"/>
                <a:gd name="T46" fmla="*/ 34 w 367"/>
                <a:gd name="T47" fmla="*/ 293 h 300"/>
                <a:gd name="T48" fmla="*/ 37 w 367"/>
                <a:gd name="T49" fmla="*/ 298 h 300"/>
                <a:gd name="T50" fmla="*/ 42 w 367"/>
                <a:gd name="T51" fmla="*/ 300 h 300"/>
                <a:gd name="T52" fmla="*/ 43 w 367"/>
                <a:gd name="T53" fmla="*/ 300 h 300"/>
                <a:gd name="T54" fmla="*/ 65 w 367"/>
                <a:gd name="T55" fmla="*/ 296 h 300"/>
                <a:gd name="T56" fmla="*/ 138 w 367"/>
                <a:gd name="T57" fmla="*/ 263 h 300"/>
                <a:gd name="T58" fmla="*/ 184 w 367"/>
                <a:gd name="T59" fmla="*/ 267 h 300"/>
                <a:gd name="T60" fmla="*/ 276 w 367"/>
                <a:gd name="T61" fmla="*/ 249 h 300"/>
                <a:gd name="T62" fmla="*/ 130 w 367"/>
                <a:gd name="T63" fmla="*/ 227 h 300"/>
                <a:gd name="T64" fmla="*/ 118 w 367"/>
                <a:gd name="T65" fmla="*/ 235 h 300"/>
                <a:gd name="T66" fmla="*/ 102 w 367"/>
                <a:gd name="T67" fmla="*/ 246 h 300"/>
                <a:gd name="T68" fmla="*/ 111 w 367"/>
                <a:gd name="T69" fmla="*/ 224 h 300"/>
                <a:gd name="T70" fmla="*/ 86 w 367"/>
                <a:gd name="T71" fmla="*/ 209 h 300"/>
                <a:gd name="T72" fmla="*/ 47 w 367"/>
                <a:gd name="T73" fmla="*/ 175 h 300"/>
                <a:gd name="T74" fmla="*/ 33 w 367"/>
                <a:gd name="T75" fmla="*/ 133 h 300"/>
                <a:gd name="T76" fmla="*/ 54 w 367"/>
                <a:gd name="T77" fmla="*/ 84 h 300"/>
                <a:gd name="T78" fmla="*/ 109 w 367"/>
                <a:gd name="T79" fmla="*/ 47 h 300"/>
                <a:gd name="T80" fmla="*/ 184 w 367"/>
                <a:gd name="T81" fmla="*/ 33 h 300"/>
                <a:gd name="T82" fmla="*/ 258 w 367"/>
                <a:gd name="T83" fmla="*/ 47 h 300"/>
                <a:gd name="T84" fmla="*/ 313 w 367"/>
                <a:gd name="T85" fmla="*/ 84 h 300"/>
                <a:gd name="T86" fmla="*/ 334 w 367"/>
                <a:gd name="T87" fmla="*/ 133 h 300"/>
                <a:gd name="T88" fmla="*/ 313 w 367"/>
                <a:gd name="T89" fmla="*/ 183 h 300"/>
                <a:gd name="T90" fmla="*/ 258 w 367"/>
                <a:gd name="T91" fmla="*/ 220 h 300"/>
                <a:gd name="T92" fmla="*/ 184 w 367"/>
                <a:gd name="T93" fmla="*/ 234 h 300"/>
                <a:gd name="T94" fmla="*/ 144 w 367"/>
                <a:gd name="T95" fmla="*/ 230 h 300"/>
                <a:gd name="T96" fmla="*/ 130 w 367"/>
                <a:gd name="T97" fmla="*/ 227 h 300"/>
                <a:gd name="T98" fmla="*/ 130 w 367"/>
                <a:gd name="T99" fmla="*/ 227 h 300"/>
                <a:gd name="T100" fmla="*/ 130 w 367"/>
                <a:gd name="T101" fmla="*/ 22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7" h="300">
                  <a:moveTo>
                    <a:pt x="276" y="249"/>
                  </a:moveTo>
                  <a:cubicBezTo>
                    <a:pt x="304" y="237"/>
                    <a:pt x="326" y="221"/>
                    <a:pt x="343" y="200"/>
                  </a:cubicBezTo>
                  <a:cubicBezTo>
                    <a:pt x="359" y="180"/>
                    <a:pt x="367" y="158"/>
                    <a:pt x="367" y="133"/>
                  </a:cubicBezTo>
                  <a:cubicBezTo>
                    <a:pt x="367" y="109"/>
                    <a:pt x="359" y="87"/>
                    <a:pt x="343" y="66"/>
                  </a:cubicBezTo>
                  <a:cubicBezTo>
                    <a:pt x="326" y="46"/>
                    <a:pt x="304" y="30"/>
                    <a:pt x="276" y="18"/>
                  </a:cubicBezTo>
                  <a:cubicBezTo>
                    <a:pt x="247" y="6"/>
                    <a:pt x="217" y="0"/>
                    <a:pt x="184" y="0"/>
                  </a:cubicBezTo>
                  <a:cubicBezTo>
                    <a:pt x="150" y="0"/>
                    <a:pt x="120" y="6"/>
                    <a:pt x="91" y="18"/>
                  </a:cubicBezTo>
                  <a:cubicBezTo>
                    <a:pt x="63" y="30"/>
                    <a:pt x="41" y="46"/>
                    <a:pt x="25" y="66"/>
                  </a:cubicBezTo>
                  <a:cubicBezTo>
                    <a:pt x="8" y="87"/>
                    <a:pt x="0" y="109"/>
                    <a:pt x="0" y="133"/>
                  </a:cubicBezTo>
                  <a:cubicBezTo>
                    <a:pt x="0" y="154"/>
                    <a:pt x="6" y="174"/>
                    <a:pt x="19" y="192"/>
                  </a:cubicBezTo>
                  <a:cubicBezTo>
                    <a:pt x="31" y="210"/>
                    <a:pt x="48" y="226"/>
                    <a:pt x="69" y="238"/>
                  </a:cubicBezTo>
                  <a:cubicBezTo>
                    <a:pt x="68" y="242"/>
                    <a:pt x="66" y="246"/>
                    <a:pt x="64" y="250"/>
                  </a:cubicBezTo>
                  <a:cubicBezTo>
                    <a:pt x="62" y="253"/>
                    <a:pt x="60" y="256"/>
                    <a:pt x="57" y="260"/>
                  </a:cubicBezTo>
                  <a:cubicBezTo>
                    <a:pt x="55" y="263"/>
                    <a:pt x="53" y="265"/>
                    <a:pt x="52" y="267"/>
                  </a:cubicBezTo>
                  <a:cubicBezTo>
                    <a:pt x="50" y="269"/>
                    <a:pt x="48" y="271"/>
                    <a:pt x="45" y="275"/>
                  </a:cubicBezTo>
                  <a:cubicBezTo>
                    <a:pt x="42" y="278"/>
                    <a:pt x="40" y="280"/>
                    <a:pt x="39" y="281"/>
                  </a:cubicBezTo>
                  <a:cubicBezTo>
                    <a:pt x="39" y="281"/>
                    <a:pt x="39" y="282"/>
                    <a:pt x="38" y="282"/>
                  </a:cubicBezTo>
                  <a:cubicBezTo>
                    <a:pt x="37" y="283"/>
                    <a:pt x="37" y="284"/>
                    <a:pt x="37" y="284"/>
                  </a:cubicBezTo>
                  <a:cubicBezTo>
                    <a:pt x="37" y="284"/>
                    <a:pt x="36" y="284"/>
                    <a:pt x="36" y="285"/>
                  </a:cubicBezTo>
                  <a:cubicBezTo>
                    <a:pt x="35" y="286"/>
                    <a:pt x="35" y="287"/>
                    <a:pt x="35" y="287"/>
                  </a:cubicBezTo>
                  <a:cubicBezTo>
                    <a:pt x="34" y="288"/>
                    <a:pt x="34" y="288"/>
                    <a:pt x="34" y="288"/>
                  </a:cubicBezTo>
                  <a:cubicBezTo>
                    <a:pt x="34" y="288"/>
                    <a:pt x="34" y="289"/>
                    <a:pt x="34" y="289"/>
                  </a:cubicBezTo>
                  <a:cubicBezTo>
                    <a:pt x="33" y="290"/>
                    <a:pt x="33" y="290"/>
                    <a:pt x="33" y="291"/>
                  </a:cubicBezTo>
                  <a:cubicBezTo>
                    <a:pt x="33" y="292"/>
                    <a:pt x="33" y="292"/>
                    <a:pt x="34" y="293"/>
                  </a:cubicBezTo>
                  <a:cubicBezTo>
                    <a:pt x="34" y="295"/>
                    <a:pt x="35" y="297"/>
                    <a:pt x="37" y="298"/>
                  </a:cubicBezTo>
                  <a:cubicBezTo>
                    <a:pt x="38" y="300"/>
                    <a:pt x="40" y="300"/>
                    <a:pt x="42" y="300"/>
                  </a:cubicBezTo>
                  <a:cubicBezTo>
                    <a:pt x="43" y="300"/>
                    <a:pt x="43" y="300"/>
                    <a:pt x="43" y="300"/>
                  </a:cubicBezTo>
                  <a:cubicBezTo>
                    <a:pt x="51" y="299"/>
                    <a:pt x="59" y="298"/>
                    <a:pt x="65" y="296"/>
                  </a:cubicBezTo>
                  <a:cubicBezTo>
                    <a:pt x="92" y="289"/>
                    <a:pt x="116" y="278"/>
                    <a:pt x="138" y="263"/>
                  </a:cubicBezTo>
                  <a:cubicBezTo>
                    <a:pt x="153" y="266"/>
                    <a:pt x="169" y="267"/>
                    <a:pt x="184" y="267"/>
                  </a:cubicBezTo>
                  <a:cubicBezTo>
                    <a:pt x="217" y="267"/>
                    <a:pt x="247" y="261"/>
                    <a:pt x="276" y="249"/>
                  </a:cubicBezTo>
                  <a:close/>
                  <a:moveTo>
                    <a:pt x="130" y="227"/>
                  </a:moveTo>
                  <a:cubicBezTo>
                    <a:pt x="118" y="235"/>
                    <a:pt x="118" y="235"/>
                    <a:pt x="118" y="235"/>
                  </a:cubicBezTo>
                  <a:cubicBezTo>
                    <a:pt x="114" y="239"/>
                    <a:pt x="108" y="242"/>
                    <a:pt x="102" y="246"/>
                  </a:cubicBezTo>
                  <a:cubicBezTo>
                    <a:pt x="111" y="224"/>
                    <a:pt x="111" y="224"/>
                    <a:pt x="111" y="224"/>
                  </a:cubicBezTo>
                  <a:cubicBezTo>
                    <a:pt x="86" y="209"/>
                    <a:pt x="86" y="209"/>
                    <a:pt x="86" y="209"/>
                  </a:cubicBezTo>
                  <a:cubicBezTo>
                    <a:pt x="69" y="199"/>
                    <a:pt x="56" y="188"/>
                    <a:pt x="47" y="175"/>
                  </a:cubicBezTo>
                  <a:cubicBezTo>
                    <a:pt x="38" y="161"/>
                    <a:pt x="33" y="148"/>
                    <a:pt x="33" y="133"/>
                  </a:cubicBezTo>
                  <a:cubicBezTo>
                    <a:pt x="33" y="116"/>
                    <a:pt x="40" y="99"/>
                    <a:pt x="54" y="84"/>
                  </a:cubicBezTo>
                  <a:cubicBezTo>
                    <a:pt x="67" y="68"/>
                    <a:pt x="86" y="56"/>
                    <a:pt x="109" y="47"/>
                  </a:cubicBezTo>
                  <a:cubicBezTo>
                    <a:pt x="132" y="38"/>
                    <a:pt x="157" y="33"/>
                    <a:pt x="184" y="33"/>
                  </a:cubicBezTo>
                  <a:cubicBezTo>
                    <a:pt x="210" y="33"/>
                    <a:pt x="235" y="38"/>
                    <a:pt x="258" y="47"/>
                  </a:cubicBezTo>
                  <a:cubicBezTo>
                    <a:pt x="281" y="56"/>
                    <a:pt x="300" y="68"/>
                    <a:pt x="313" y="84"/>
                  </a:cubicBezTo>
                  <a:cubicBezTo>
                    <a:pt x="327" y="99"/>
                    <a:pt x="334" y="116"/>
                    <a:pt x="334" y="133"/>
                  </a:cubicBezTo>
                  <a:cubicBezTo>
                    <a:pt x="334" y="151"/>
                    <a:pt x="327" y="168"/>
                    <a:pt x="313" y="183"/>
                  </a:cubicBezTo>
                  <a:cubicBezTo>
                    <a:pt x="300" y="199"/>
                    <a:pt x="281" y="211"/>
                    <a:pt x="258" y="220"/>
                  </a:cubicBezTo>
                  <a:cubicBezTo>
                    <a:pt x="235" y="229"/>
                    <a:pt x="210" y="234"/>
                    <a:pt x="184" y="234"/>
                  </a:cubicBezTo>
                  <a:cubicBezTo>
                    <a:pt x="171" y="234"/>
                    <a:pt x="157" y="232"/>
                    <a:pt x="144" y="230"/>
                  </a:cubicBezTo>
                  <a:lnTo>
                    <a:pt x="130" y="227"/>
                  </a:lnTo>
                  <a:close/>
                  <a:moveTo>
                    <a:pt x="130" y="227"/>
                  </a:moveTo>
                  <a:cubicBezTo>
                    <a:pt x="130" y="227"/>
                    <a:pt x="130" y="227"/>
                    <a:pt x="130" y="227"/>
                  </a:cubicBezTo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60"/>
            <p:cNvSpPr>
              <a:spLocks noEditPoints="1"/>
            </p:cNvSpPr>
            <p:nvPr/>
          </p:nvSpPr>
          <p:spPr bwMode="auto">
            <a:xfrm>
              <a:off x="5426386" y="7609892"/>
              <a:ext cx="1154113" cy="1033462"/>
            </a:xfrm>
            <a:custGeom>
              <a:avLst/>
              <a:gdLst>
                <a:gd name="T0" fmla="*/ 288 w 306"/>
                <a:gd name="T1" fmla="*/ 165 h 273"/>
                <a:gd name="T2" fmla="*/ 306 w 306"/>
                <a:gd name="T3" fmla="*/ 106 h 273"/>
                <a:gd name="T4" fmla="*/ 287 w 306"/>
                <a:gd name="T5" fmla="*/ 46 h 273"/>
                <a:gd name="T6" fmla="*/ 233 w 306"/>
                <a:gd name="T7" fmla="*/ 0 h 273"/>
                <a:gd name="T8" fmla="*/ 239 w 306"/>
                <a:gd name="T9" fmla="*/ 39 h 273"/>
                <a:gd name="T10" fmla="*/ 222 w 306"/>
                <a:gd name="T11" fmla="*/ 106 h 273"/>
                <a:gd name="T12" fmla="*/ 172 w 306"/>
                <a:gd name="T13" fmla="*/ 161 h 273"/>
                <a:gd name="T14" fmla="*/ 103 w 306"/>
                <a:gd name="T15" fmla="*/ 195 h 273"/>
                <a:gd name="T16" fmla="*/ 23 w 306"/>
                <a:gd name="T17" fmla="*/ 206 h 273"/>
                <a:gd name="T18" fmla="*/ 0 w 306"/>
                <a:gd name="T19" fmla="*/ 205 h 273"/>
                <a:gd name="T20" fmla="*/ 123 w 306"/>
                <a:gd name="T21" fmla="*/ 240 h 273"/>
                <a:gd name="T22" fmla="*/ 169 w 306"/>
                <a:gd name="T23" fmla="*/ 236 h 273"/>
                <a:gd name="T24" fmla="*/ 241 w 306"/>
                <a:gd name="T25" fmla="*/ 269 h 273"/>
                <a:gd name="T26" fmla="*/ 263 w 306"/>
                <a:gd name="T27" fmla="*/ 273 h 273"/>
                <a:gd name="T28" fmla="*/ 269 w 306"/>
                <a:gd name="T29" fmla="*/ 271 h 273"/>
                <a:gd name="T30" fmla="*/ 273 w 306"/>
                <a:gd name="T31" fmla="*/ 266 h 273"/>
                <a:gd name="T32" fmla="*/ 273 w 306"/>
                <a:gd name="T33" fmla="*/ 264 h 273"/>
                <a:gd name="T34" fmla="*/ 273 w 306"/>
                <a:gd name="T35" fmla="*/ 262 h 273"/>
                <a:gd name="T36" fmla="*/ 272 w 306"/>
                <a:gd name="T37" fmla="*/ 261 h 273"/>
                <a:gd name="T38" fmla="*/ 272 w 306"/>
                <a:gd name="T39" fmla="*/ 259 h 273"/>
                <a:gd name="T40" fmla="*/ 271 w 306"/>
                <a:gd name="T41" fmla="*/ 258 h 273"/>
                <a:gd name="T42" fmla="*/ 270 w 306"/>
                <a:gd name="T43" fmla="*/ 257 h 273"/>
                <a:gd name="T44" fmla="*/ 268 w 306"/>
                <a:gd name="T45" fmla="*/ 255 h 273"/>
                <a:gd name="T46" fmla="*/ 267 w 306"/>
                <a:gd name="T47" fmla="*/ 254 h 273"/>
                <a:gd name="T48" fmla="*/ 261 w 306"/>
                <a:gd name="T49" fmla="*/ 248 h 273"/>
                <a:gd name="T50" fmla="*/ 255 w 306"/>
                <a:gd name="T51" fmla="*/ 240 h 273"/>
                <a:gd name="T52" fmla="*/ 249 w 306"/>
                <a:gd name="T53" fmla="*/ 232 h 273"/>
                <a:gd name="T54" fmla="*/ 242 w 306"/>
                <a:gd name="T55" fmla="*/ 222 h 273"/>
                <a:gd name="T56" fmla="*/ 237 w 306"/>
                <a:gd name="T57" fmla="*/ 211 h 273"/>
                <a:gd name="T58" fmla="*/ 288 w 306"/>
                <a:gd name="T59" fmla="*/ 165 h 273"/>
                <a:gd name="T60" fmla="*/ 288 w 306"/>
                <a:gd name="T61" fmla="*/ 165 h 273"/>
                <a:gd name="T62" fmla="*/ 288 w 306"/>
                <a:gd name="T63" fmla="*/ 165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6" h="273">
                  <a:moveTo>
                    <a:pt x="288" y="165"/>
                  </a:moveTo>
                  <a:cubicBezTo>
                    <a:pt x="300" y="147"/>
                    <a:pt x="306" y="127"/>
                    <a:pt x="306" y="106"/>
                  </a:cubicBezTo>
                  <a:cubicBezTo>
                    <a:pt x="306" y="85"/>
                    <a:pt x="300" y="65"/>
                    <a:pt x="287" y="46"/>
                  </a:cubicBezTo>
                  <a:cubicBezTo>
                    <a:pt x="274" y="28"/>
                    <a:pt x="256" y="12"/>
                    <a:pt x="233" y="0"/>
                  </a:cubicBezTo>
                  <a:cubicBezTo>
                    <a:pt x="237" y="13"/>
                    <a:pt x="239" y="26"/>
                    <a:pt x="239" y="39"/>
                  </a:cubicBezTo>
                  <a:cubicBezTo>
                    <a:pt x="239" y="63"/>
                    <a:pt x="234" y="85"/>
                    <a:pt x="222" y="106"/>
                  </a:cubicBezTo>
                  <a:cubicBezTo>
                    <a:pt x="210" y="127"/>
                    <a:pt x="194" y="145"/>
                    <a:pt x="172" y="161"/>
                  </a:cubicBezTo>
                  <a:cubicBezTo>
                    <a:pt x="152" y="176"/>
                    <a:pt x="129" y="187"/>
                    <a:pt x="103" y="195"/>
                  </a:cubicBezTo>
                  <a:cubicBezTo>
                    <a:pt x="77" y="202"/>
                    <a:pt x="51" y="206"/>
                    <a:pt x="23" y="206"/>
                  </a:cubicBezTo>
                  <a:cubicBezTo>
                    <a:pt x="17" y="206"/>
                    <a:pt x="10" y="206"/>
                    <a:pt x="0" y="205"/>
                  </a:cubicBezTo>
                  <a:cubicBezTo>
                    <a:pt x="35" y="228"/>
                    <a:pt x="76" y="240"/>
                    <a:pt x="123" y="240"/>
                  </a:cubicBezTo>
                  <a:cubicBezTo>
                    <a:pt x="138" y="240"/>
                    <a:pt x="153" y="238"/>
                    <a:pt x="169" y="236"/>
                  </a:cubicBezTo>
                  <a:cubicBezTo>
                    <a:pt x="190" y="251"/>
                    <a:pt x="214" y="262"/>
                    <a:pt x="241" y="269"/>
                  </a:cubicBezTo>
                  <a:cubicBezTo>
                    <a:pt x="247" y="270"/>
                    <a:pt x="255" y="272"/>
                    <a:pt x="263" y="273"/>
                  </a:cubicBezTo>
                  <a:cubicBezTo>
                    <a:pt x="266" y="273"/>
                    <a:pt x="267" y="273"/>
                    <a:pt x="269" y="271"/>
                  </a:cubicBezTo>
                  <a:cubicBezTo>
                    <a:pt x="271" y="270"/>
                    <a:pt x="272" y="268"/>
                    <a:pt x="273" y="266"/>
                  </a:cubicBezTo>
                  <a:cubicBezTo>
                    <a:pt x="272" y="264"/>
                    <a:pt x="273" y="264"/>
                    <a:pt x="273" y="264"/>
                  </a:cubicBezTo>
                  <a:cubicBezTo>
                    <a:pt x="273" y="264"/>
                    <a:pt x="273" y="263"/>
                    <a:pt x="273" y="262"/>
                  </a:cubicBezTo>
                  <a:cubicBezTo>
                    <a:pt x="272" y="261"/>
                    <a:pt x="272" y="261"/>
                    <a:pt x="272" y="261"/>
                  </a:cubicBezTo>
                  <a:cubicBezTo>
                    <a:pt x="272" y="259"/>
                    <a:pt x="272" y="259"/>
                    <a:pt x="272" y="259"/>
                  </a:cubicBezTo>
                  <a:cubicBezTo>
                    <a:pt x="271" y="259"/>
                    <a:pt x="271" y="258"/>
                    <a:pt x="271" y="258"/>
                  </a:cubicBezTo>
                  <a:cubicBezTo>
                    <a:pt x="270" y="257"/>
                    <a:pt x="270" y="257"/>
                    <a:pt x="270" y="257"/>
                  </a:cubicBezTo>
                  <a:cubicBezTo>
                    <a:pt x="269" y="256"/>
                    <a:pt x="269" y="256"/>
                    <a:pt x="268" y="255"/>
                  </a:cubicBezTo>
                  <a:cubicBezTo>
                    <a:pt x="268" y="255"/>
                    <a:pt x="268" y="254"/>
                    <a:pt x="267" y="254"/>
                  </a:cubicBezTo>
                  <a:cubicBezTo>
                    <a:pt x="266" y="253"/>
                    <a:pt x="264" y="251"/>
                    <a:pt x="261" y="248"/>
                  </a:cubicBezTo>
                  <a:cubicBezTo>
                    <a:pt x="258" y="244"/>
                    <a:pt x="256" y="242"/>
                    <a:pt x="255" y="240"/>
                  </a:cubicBezTo>
                  <a:cubicBezTo>
                    <a:pt x="253" y="238"/>
                    <a:pt x="251" y="236"/>
                    <a:pt x="249" y="232"/>
                  </a:cubicBezTo>
                  <a:cubicBezTo>
                    <a:pt x="246" y="229"/>
                    <a:pt x="244" y="226"/>
                    <a:pt x="242" y="222"/>
                  </a:cubicBezTo>
                  <a:cubicBezTo>
                    <a:pt x="240" y="219"/>
                    <a:pt x="239" y="215"/>
                    <a:pt x="237" y="211"/>
                  </a:cubicBezTo>
                  <a:cubicBezTo>
                    <a:pt x="258" y="198"/>
                    <a:pt x="275" y="183"/>
                    <a:pt x="288" y="165"/>
                  </a:cubicBezTo>
                  <a:close/>
                  <a:moveTo>
                    <a:pt x="288" y="165"/>
                  </a:moveTo>
                  <a:cubicBezTo>
                    <a:pt x="288" y="165"/>
                    <a:pt x="288" y="165"/>
                    <a:pt x="288" y="165"/>
                  </a:cubicBezTo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Box 7"/>
          <p:cNvSpPr txBox="1"/>
          <p:nvPr/>
        </p:nvSpPr>
        <p:spPr>
          <a:xfrm>
            <a:off x="0" y="378289"/>
            <a:ext cx="12192000" cy="1754326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Merci Pour Votre </a:t>
            </a:r>
          </a:p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Attention </a:t>
            </a:r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396" y="435570"/>
            <a:ext cx="1639764" cy="163976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9B2E6-AA50-4181-845F-A2BF71F9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83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7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Chosen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Tools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5B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5B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5B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72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6000"/>
            <a:ext cx="5342409" cy="3929"/>
          </a:xfrm>
          <a:prstGeom prst="line">
            <a:avLst/>
          </a:prstGeom>
          <a:ln>
            <a:solidFill>
              <a:srgbClr val="0087A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652396" y="402766"/>
            <a:ext cx="1364116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               Tools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144203" y="1126982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1363" y="1424535"/>
            <a:ext cx="10685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0087AF"/>
                </a:solidFill>
              </a:rPr>
              <a:t>SQLite</a:t>
            </a:r>
            <a:r>
              <a:rPr lang="fr-FR" sz="2800" dirty="0">
                <a:solidFill>
                  <a:srgbClr val="0087AF"/>
                </a:solidFill>
              </a:rPr>
              <a:t> Tools 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6" y="2347131"/>
            <a:ext cx="1005191" cy="859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45" y="4342188"/>
            <a:ext cx="1416812" cy="8263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982" y="2238239"/>
            <a:ext cx="2355829" cy="13286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080" y="2180242"/>
            <a:ext cx="2230690" cy="12516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874" y="4381603"/>
            <a:ext cx="1609331" cy="7869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960" y="2347131"/>
            <a:ext cx="1885161" cy="9661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075" y="4345192"/>
            <a:ext cx="1847936" cy="8233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076" y="4278925"/>
            <a:ext cx="1470697" cy="100210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1363" y="3518284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DB Browser </a:t>
            </a:r>
            <a:r>
              <a:rPr lang="fr-FR" b="1" dirty="0"/>
              <a:t>for</a:t>
            </a:r>
            <a:r>
              <a:rPr lang="fr-FR" b="1" u="sng" dirty="0"/>
              <a:t> </a:t>
            </a:r>
            <a:r>
              <a:rPr lang="fr-FR" b="1" u="sng" dirty="0" err="1"/>
              <a:t>sqlite</a:t>
            </a:r>
            <a:endParaRPr lang="fr-FR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3041299" y="3551992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Maestro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41235" y="3505718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Studio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04608" y="3571364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Maestro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6824" y="5379353"/>
            <a:ext cx="273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IceQuake</a:t>
            </a:r>
            <a:r>
              <a:rPr lang="fr-FR" b="1" dirty="0"/>
              <a:t> </a:t>
            </a:r>
            <a:r>
              <a:rPr lang="fr-FR" b="1" dirty="0" err="1"/>
              <a:t>SQLite</a:t>
            </a:r>
            <a:r>
              <a:rPr lang="fr-FR" b="1" dirty="0"/>
              <a:t> </a:t>
            </a:r>
            <a:r>
              <a:rPr lang="fr-FR" b="1" dirty="0" err="1"/>
              <a:t>Query</a:t>
            </a:r>
            <a:r>
              <a:rPr lang="fr-FR" b="1" dirty="0"/>
              <a:t> Browser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51240" y="5386331"/>
            <a:ext cx="273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Expert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00824" y="5340164"/>
            <a:ext cx="273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 </a:t>
            </a:r>
            <a:r>
              <a:rPr lang="fr-FR" b="1" dirty="0"/>
              <a:t>wxSQLite3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06125" y="5386331"/>
            <a:ext cx="273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SQLiteMan</a:t>
            </a:r>
            <a:endParaRPr lang="fr-FR" b="1" dirty="0"/>
          </a:p>
          <a:p>
            <a:pPr algn="ctr"/>
            <a:endParaRPr lang="fr-FR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A32FF4F4-8AE9-4E4A-A9B5-EFC7058F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6491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73629"/>
            <a:ext cx="6035040" cy="0"/>
          </a:xfrm>
          <a:prstGeom prst="line">
            <a:avLst/>
          </a:prstGeom>
          <a:ln>
            <a:solidFill>
              <a:srgbClr val="0087A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1757520" y="422361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b="1" dirty="0"/>
              <a:t>DB Browser for </a:t>
            </a:r>
            <a:r>
              <a:rPr lang="fr-FR" b="1" dirty="0" err="1"/>
              <a:t>SQLite</a:t>
            </a:r>
            <a:r>
              <a:rPr lang="fr-FR" b="1" dirty="0"/>
              <a:t>: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1" y="1878227"/>
            <a:ext cx="5126606" cy="26709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9086" y="1535850"/>
            <a:ext cx="4558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Open source and </a:t>
            </a:r>
            <a:r>
              <a:rPr lang="fr-FR" sz="2800" dirty="0" err="1"/>
              <a:t>visual</a:t>
            </a:r>
            <a:r>
              <a:rPr lang="fr-FR" sz="2800" dirty="0"/>
              <a:t> Tool.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9085" y="3753082"/>
            <a:ext cx="107697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High Quality Program allowing to </a:t>
            </a:r>
          </a:p>
          <a:p>
            <a:r>
              <a:rPr lang="en-US" sz="2800" dirty="0"/>
              <a:t>create, view and modify database </a:t>
            </a:r>
          </a:p>
          <a:p>
            <a:r>
              <a:rPr lang="en-US" sz="2800" dirty="0"/>
              <a:t>files that are compatible with SQLite.</a:t>
            </a:r>
            <a:endParaRPr lang="fr-FR" sz="2800" dirty="0"/>
          </a:p>
        </p:txBody>
      </p:sp>
      <p:pic>
        <p:nvPicPr>
          <p:cNvPr id="10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2" y="1557883"/>
            <a:ext cx="543056" cy="543056"/>
          </a:xfrm>
          <a:prstGeom prst="rect">
            <a:avLst/>
          </a:prstGeom>
        </p:spPr>
      </p:pic>
      <p:pic>
        <p:nvPicPr>
          <p:cNvPr id="12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2" y="3869220"/>
            <a:ext cx="543056" cy="543056"/>
          </a:xfrm>
          <a:prstGeom prst="rect">
            <a:avLst/>
          </a:prstGeom>
        </p:spPr>
      </p:pic>
      <p:pic>
        <p:nvPicPr>
          <p:cNvPr id="13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83" y="2712614"/>
            <a:ext cx="543056" cy="54305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49085" y="2527030"/>
            <a:ext cx="4950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SQL Requests capable with results inspection.</a:t>
            </a:r>
            <a:endParaRPr lang="fr-FR" dirty="0"/>
          </a:p>
        </p:txBody>
      </p:sp>
      <p:sp>
        <p:nvSpPr>
          <p:cNvPr id="17" name="TextBox 16"/>
          <p:cNvSpPr txBox="1"/>
          <p:nvPr/>
        </p:nvSpPr>
        <p:spPr>
          <a:xfrm>
            <a:off x="6492241" y="1233311"/>
            <a:ext cx="37621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https://sqlitebrowser.org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3B08F8-1B6C-4F53-8B34-B6D10DAC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98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1390</TotalTime>
  <Words>1465</Words>
  <Application>Microsoft Office PowerPoint</Application>
  <PresentationFormat>Widescreen</PresentationFormat>
  <Paragraphs>357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8" baseType="lpstr">
      <vt:lpstr>Arabic Typesetting</vt:lpstr>
      <vt:lpstr>Arial</vt:lpstr>
      <vt:lpstr>Calibri</vt:lpstr>
      <vt:lpstr>Calibri Light</vt:lpstr>
      <vt:lpstr>Constantia</vt:lpstr>
      <vt:lpstr>Courier New</vt:lpstr>
      <vt:lpstr>Lao UI</vt:lpstr>
      <vt:lpstr>Lato Black</vt:lpstr>
      <vt:lpstr>Segoe UI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Utilisateur Windows</dc:creator>
  <cp:lastModifiedBy>Utilisateur Windows</cp:lastModifiedBy>
  <cp:revision>224</cp:revision>
  <dcterms:created xsi:type="dcterms:W3CDTF">2018-11-23T17:28:28Z</dcterms:created>
  <dcterms:modified xsi:type="dcterms:W3CDTF">2021-02-26T22:30:54Z</dcterms:modified>
</cp:coreProperties>
</file>