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7" r:id="rId2"/>
    <p:sldId id="258" r:id="rId3"/>
    <p:sldId id="259" r:id="rId4"/>
    <p:sldId id="266" r:id="rId5"/>
    <p:sldId id="267" r:id="rId6"/>
    <p:sldId id="269" r:id="rId7"/>
    <p:sldId id="260" r:id="rId8"/>
    <p:sldId id="276" r:id="rId9"/>
    <p:sldId id="311" r:id="rId10"/>
    <p:sldId id="312" r:id="rId11"/>
    <p:sldId id="261" r:id="rId12"/>
    <p:sldId id="283" r:id="rId13"/>
    <p:sldId id="287" r:id="rId14"/>
    <p:sldId id="285" r:id="rId15"/>
    <p:sldId id="286" r:id="rId16"/>
    <p:sldId id="288" r:id="rId17"/>
    <p:sldId id="289" r:id="rId18"/>
    <p:sldId id="291" r:id="rId19"/>
    <p:sldId id="290" r:id="rId20"/>
    <p:sldId id="292" r:id="rId21"/>
    <p:sldId id="293" r:id="rId22"/>
    <p:sldId id="294" r:id="rId23"/>
    <p:sldId id="310" r:id="rId24"/>
    <p:sldId id="296" r:id="rId25"/>
    <p:sldId id="297" r:id="rId26"/>
    <p:sldId id="298" r:id="rId27"/>
    <p:sldId id="299" r:id="rId28"/>
    <p:sldId id="307" r:id="rId29"/>
    <p:sldId id="308" r:id="rId30"/>
    <p:sldId id="270" r:id="rId31"/>
    <p:sldId id="271" r:id="rId32"/>
    <p:sldId id="272" r:id="rId33"/>
    <p:sldId id="273" r:id="rId34"/>
    <p:sldId id="274" r:id="rId35"/>
    <p:sldId id="275" r:id="rId36"/>
    <p:sldId id="262" r:id="rId37"/>
    <p:sldId id="277" r:id="rId38"/>
    <p:sldId id="281" r:id="rId39"/>
    <p:sldId id="282" r:id="rId40"/>
    <p:sldId id="263" r:id="rId41"/>
    <p:sldId id="278" r:id="rId42"/>
    <p:sldId id="295" r:id="rId43"/>
    <p:sldId id="300" r:id="rId44"/>
    <p:sldId id="301" r:id="rId45"/>
    <p:sldId id="302" r:id="rId46"/>
    <p:sldId id="304" r:id="rId47"/>
    <p:sldId id="314" r:id="rId48"/>
    <p:sldId id="303" r:id="rId49"/>
    <p:sldId id="305" r:id="rId50"/>
    <p:sldId id="306" r:id="rId51"/>
    <p:sldId id="264" r:id="rId52"/>
    <p:sldId id="279" r:id="rId53"/>
    <p:sldId id="313" r:id="rId54"/>
    <p:sldId id="265" r:id="rId55"/>
    <p:sldId id="309" r:id="rId5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F9C"/>
    <a:srgbClr val="FE9016"/>
    <a:srgbClr val="FFE575"/>
    <a:srgbClr val="E0ED93"/>
    <a:srgbClr val="A1B81F"/>
    <a:srgbClr val="0087AF"/>
    <a:srgbClr val="E6E6E6"/>
    <a:srgbClr val="C00000"/>
    <a:srgbClr val="E2B700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7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ACE1-E87F-406B-B178-33A30E4DC0BE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54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791C-A9F3-4636-BD1D-EAE4B4B5FF18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3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780A-E993-4541-9CBC-C4E5A5EAEDD3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84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4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11-2B98-4E4C-9BD9-39C15153D12A}" type="datetime1">
              <a:rPr lang="fr-FR" smtClean="0"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FD4-9B0E-4C5E-A980-29875BBAE780}" type="datetime1">
              <a:rPr lang="fr-FR" smtClean="0"/>
              <a:t>26/02/2021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8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26/02/2021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554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26/02/2021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0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A44-C6AD-4BF9-A594-0296E02D7D5E}" type="datetime1">
              <a:rPr lang="fr-FR" smtClean="0"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90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7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fif"/><Relationship Id="rId3" Type="http://schemas.openxmlformats.org/officeDocument/2006/relationships/image" Target="../media/image5.jfif"/><Relationship Id="rId7" Type="http://schemas.openxmlformats.org/officeDocument/2006/relationships/image" Target="../media/image9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fif"/><Relationship Id="rId5" Type="http://schemas.openxmlformats.org/officeDocument/2006/relationships/image" Target="../media/image7.jfif"/><Relationship Id="rId4" Type="http://schemas.openxmlformats.org/officeDocument/2006/relationships/image" Target="../media/image6.jfif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3716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</a:t>
            </a:r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88857" y="1046052"/>
            <a:ext cx="4889543" cy="13491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548514" y="415829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Installation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281446"/>
            <a:ext cx="4791744" cy="3724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305348"/>
            <a:ext cx="4572638" cy="3543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3" y="1305348"/>
            <a:ext cx="4563112" cy="3515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69" y="1305348"/>
            <a:ext cx="4544059" cy="3543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57" y="1329165"/>
            <a:ext cx="4572638" cy="3534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81" y="1857581"/>
            <a:ext cx="4563112" cy="3524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17" y="1329165"/>
            <a:ext cx="6387063" cy="407263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BA50E20-9F91-463F-9DE6-D8DE7B88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6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8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348974" y="2498449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Table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Index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Vue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Triggers</a:t>
            </a:r>
          </a:p>
        </p:txBody>
      </p:sp>
      <p:pic>
        <p:nvPicPr>
          <p:cNvPr id="15" name="Image 11">
            <a:extLst>
              <a:ext uri="{FF2B5EF4-FFF2-40B4-BE49-F238E27FC236}">
                <a16:creationId xmlns:a16="http://schemas.microsoft.com/office/drawing/2014/main" id="{86B9BF00-3A6B-485E-AAF4-44CF74EE2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2480864"/>
            <a:ext cx="543056" cy="543056"/>
          </a:xfrm>
          <a:prstGeom prst="rect">
            <a:avLst/>
          </a:prstGeom>
        </p:spPr>
      </p:pic>
      <p:pic>
        <p:nvPicPr>
          <p:cNvPr id="16" name="Image 12">
            <a:extLst>
              <a:ext uri="{FF2B5EF4-FFF2-40B4-BE49-F238E27FC236}">
                <a16:creationId xmlns:a16="http://schemas.microsoft.com/office/drawing/2014/main" id="{44E49184-9273-41D7-85B8-0A6F2BF3D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229073"/>
            <a:ext cx="543056" cy="543056"/>
          </a:xfrm>
          <a:prstGeom prst="rect">
            <a:avLst/>
          </a:prstGeom>
        </p:spPr>
      </p:pic>
      <p:pic>
        <p:nvPicPr>
          <p:cNvPr id="17" name="Image 13">
            <a:extLst>
              <a:ext uri="{FF2B5EF4-FFF2-40B4-BE49-F238E27FC236}">
                <a16:creationId xmlns:a16="http://schemas.microsoft.com/office/drawing/2014/main" id="{B2C103C3-5467-4894-9C64-2081AA008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948167"/>
            <a:ext cx="543056" cy="543056"/>
          </a:xfrm>
          <a:prstGeom prst="rect">
            <a:avLst/>
          </a:prstGeom>
        </p:spPr>
      </p:pic>
      <p:pic>
        <p:nvPicPr>
          <p:cNvPr id="18" name="Image 14">
            <a:extLst>
              <a:ext uri="{FF2B5EF4-FFF2-40B4-BE49-F238E27FC236}">
                <a16:creationId xmlns:a16="http://schemas.microsoft.com/office/drawing/2014/main" id="{6AC4F2C1-0FDB-481E-8151-BE448B1AB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4682456"/>
            <a:ext cx="543056" cy="5430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435430" y="1535454"/>
            <a:ext cx="48569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to:</a:t>
            </a:r>
          </a:p>
        </p:txBody>
      </p:sp>
      <p:pic>
        <p:nvPicPr>
          <p:cNvPr id="20" name="Image 15">
            <a:extLst>
              <a:ext uri="{FF2B5EF4-FFF2-40B4-BE49-F238E27FC236}">
                <a16:creationId xmlns:a16="http://schemas.microsoft.com/office/drawing/2014/main" id="{D66161E7-4D4A-4E3E-85DA-C1A5541D1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5344264"/>
            <a:ext cx="543056" cy="5430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Création d’une BDD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7964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9">
            <a:extLst>
              <a:ext uri="{FF2B5EF4-FFF2-40B4-BE49-F238E27FC236}">
                <a16:creationId xmlns:a16="http://schemas.microsoft.com/office/drawing/2014/main" id="{84159482-CC56-4DFE-856B-4C6F8EF4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5" y="1650945"/>
            <a:ext cx="7830428" cy="5041404"/>
          </a:xfrm>
          <a:prstGeom prst="rect">
            <a:avLst/>
          </a:prstGeom>
        </p:spPr>
      </p:pic>
      <p:pic>
        <p:nvPicPr>
          <p:cNvPr id="10" name="Image 8">
            <a:extLst>
              <a:ext uri="{FF2B5EF4-FFF2-40B4-BE49-F238E27FC236}">
                <a16:creationId xmlns:a16="http://schemas.microsoft.com/office/drawing/2014/main" id="{86A26D76-63A6-45A3-8297-7AB5768B9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5" y="1881161"/>
            <a:ext cx="7830428" cy="49768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1"/>
            <a:ext cx="7471954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Création d’une table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pic>
        <p:nvPicPr>
          <p:cNvPr id="26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512"/>
            <a:ext cx="8346276" cy="5308359"/>
          </a:xfrm>
          <a:prstGeom prst="rect">
            <a:avLst/>
          </a:prstGeom>
        </p:spPr>
      </p:pic>
      <p:pic>
        <p:nvPicPr>
          <p:cNvPr id="27" name="Image 4">
            <a:extLst>
              <a:ext uri="{FF2B5EF4-FFF2-40B4-BE49-F238E27FC236}">
                <a16:creationId xmlns:a16="http://schemas.microsoft.com/office/drawing/2014/main" id="{2AF9AC5C-660F-41D1-88AD-483ACFE8C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4" y="1903911"/>
            <a:ext cx="8346276" cy="5255178"/>
          </a:xfrm>
          <a:prstGeom prst="rect">
            <a:avLst/>
          </a:prstGeom>
        </p:spPr>
      </p:pic>
      <p:pic>
        <p:nvPicPr>
          <p:cNvPr id="28" name="Image 10">
            <a:extLst>
              <a:ext uri="{FF2B5EF4-FFF2-40B4-BE49-F238E27FC236}">
                <a16:creationId xmlns:a16="http://schemas.microsoft.com/office/drawing/2014/main" id="{DCD01780-1028-45CC-ABED-0DB0C6085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36" y="2092277"/>
            <a:ext cx="8346275" cy="53076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E23F4-3385-4430-A824-FED7E788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Modification d’une table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pic>
        <p:nvPicPr>
          <p:cNvPr id="19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197"/>
            <a:ext cx="8268026" cy="5308359"/>
          </a:xfrm>
          <a:prstGeom prst="rect">
            <a:avLst/>
          </a:prstGeom>
        </p:spPr>
      </p:pic>
      <p:pic>
        <p:nvPicPr>
          <p:cNvPr id="20" name="Image 3">
            <a:extLst>
              <a:ext uri="{FF2B5EF4-FFF2-40B4-BE49-F238E27FC236}">
                <a16:creationId xmlns:a16="http://schemas.microsoft.com/office/drawing/2014/main" id="{1ACFF9A7-AC77-4CAB-9A25-4C2B2314E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378"/>
            <a:ext cx="8268026" cy="525517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017F2-15B9-4D0C-824D-6714E4FE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Suppression d’une table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6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346276" cy="3525191"/>
          </a:xfrm>
          <a:prstGeom prst="rect">
            <a:avLst/>
          </a:prstGeom>
        </p:spPr>
      </p:pic>
      <p:pic>
        <p:nvPicPr>
          <p:cNvPr id="17" name="Image 3">
            <a:extLst>
              <a:ext uri="{FF2B5EF4-FFF2-40B4-BE49-F238E27FC236}">
                <a16:creationId xmlns:a16="http://schemas.microsoft.com/office/drawing/2014/main" id="{3B49CF79-70D9-435D-833B-E20CE2C6A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" y="1650945"/>
            <a:ext cx="8657797" cy="5011913"/>
          </a:xfrm>
          <a:prstGeom prst="rect">
            <a:avLst/>
          </a:prstGeom>
        </p:spPr>
      </p:pic>
      <p:pic>
        <p:nvPicPr>
          <p:cNvPr id="18" name="Image 9">
            <a:extLst>
              <a:ext uri="{FF2B5EF4-FFF2-40B4-BE49-F238E27FC236}">
                <a16:creationId xmlns:a16="http://schemas.microsoft.com/office/drawing/2014/main" id="{751486F1-4B8E-4D95-B91F-D831F5E8E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40" y="2685497"/>
            <a:ext cx="5332416" cy="49812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Création d’Index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241395" cy="5256072"/>
          </a:xfrm>
          <a:prstGeom prst="rect">
            <a:avLst/>
          </a:prstGeom>
        </p:spPr>
      </p:pic>
      <p:pic>
        <p:nvPicPr>
          <p:cNvPr id="11" name="Image 3">
            <a:extLst>
              <a:ext uri="{FF2B5EF4-FFF2-40B4-BE49-F238E27FC236}">
                <a16:creationId xmlns:a16="http://schemas.microsoft.com/office/drawing/2014/main" id="{410109DD-A011-4FBC-A50E-449FDF787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835"/>
            <a:ext cx="8233456" cy="5222182"/>
          </a:xfrm>
          <a:prstGeom prst="rect">
            <a:avLst/>
          </a:prstGeom>
        </p:spPr>
      </p:pic>
      <p:pic>
        <p:nvPicPr>
          <p:cNvPr id="12" name="Image 9">
            <a:extLst>
              <a:ext uri="{FF2B5EF4-FFF2-40B4-BE49-F238E27FC236}">
                <a16:creationId xmlns:a16="http://schemas.microsoft.com/office/drawing/2014/main" id="{27B09267-6334-49AC-B41D-8208387AD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751"/>
            <a:ext cx="8233456" cy="52624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DDD6-AE4B-4EE9-A36E-743AE334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Modification d’Index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10">
            <a:extLst>
              <a:ext uri="{FF2B5EF4-FFF2-40B4-BE49-F238E27FC236}">
                <a16:creationId xmlns:a16="http://schemas.microsoft.com/office/drawing/2014/main" id="{B0E9E1E4-C5C4-40F0-AD9E-9E75EA30E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241395" cy="526114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1717F-0C40-43C2-BE1B-65E7418C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Suppression d’Index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926"/>
            <a:ext cx="8224489" cy="5256074"/>
          </a:xfrm>
          <a:prstGeom prst="rect">
            <a:avLst/>
          </a:prstGeom>
        </p:spPr>
      </p:pic>
      <p:pic>
        <p:nvPicPr>
          <p:cNvPr id="11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876"/>
            <a:ext cx="8224489" cy="526398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373059" y="353518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7548258" cy="4972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marL="0" marR="0" lvl="0" indent="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&amp; Présentation générale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2" y="2855012"/>
            <a:ext cx="9029508" cy="458632"/>
            <a:chOff x="2588068" y="2477096"/>
            <a:chExt cx="4763785" cy="471522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grpFill/>
            <a:ln>
              <a:solidFill>
                <a:srgbClr val="FE830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FE8301"/>
            </a:solidFill>
            <a:ln>
              <a:solidFill>
                <a:srgbClr val="FE830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Les langage &amp; les interfaces </a:t>
              </a: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93514" y="4136676"/>
            <a:ext cx="9256706" cy="470333"/>
            <a:chOff x="2350241" y="3149046"/>
            <a:chExt cx="5001612" cy="483552"/>
          </a:xfrm>
          <a:solidFill>
            <a:srgbClr val="A1B81F"/>
          </a:solidFill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Métadonnées &amp; transaction</a:t>
              </a: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611296" y="4832082"/>
            <a:ext cx="8179818" cy="458632"/>
            <a:chOff x="1349390" y="5936478"/>
            <a:chExt cx="6002463" cy="471522"/>
          </a:xfrm>
          <a:solidFill>
            <a:srgbClr val="E2B700"/>
          </a:solidFill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Avantage &amp; inconvénients </a:t>
              </a: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rgbClr val="0087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534620" y="38398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49" y="2188611"/>
            <a:ext cx="8055365" cy="497289"/>
          </a:xfrm>
          <a:prstGeom prst="rect">
            <a:avLst/>
          </a:prstGeom>
          <a:solidFill>
            <a:srgbClr val="0087AF"/>
          </a:solidFill>
          <a:ln>
            <a:solidFill>
              <a:srgbClr val="0087A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Outil choisi &amp; installation</a:t>
            </a: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1" y="5530390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Difficultés rencontrés durant le travail</a:t>
              </a: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e 48"/>
          <p:cNvGrpSpPr/>
          <p:nvPr/>
        </p:nvGrpSpPr>
        <p:grpSpPr>
          <a:xfrm>
            <a:off x="1863897" y="3508932"/>
            <a:ext cx="9784151" cy="458632"/>
            <a:chOff x="1723482" y="5291917"/>
            <a:chExt cx="5628371" cy="471522"/>
          </a:xfrm>
          <a:solidFill>
            <a:srgbClr val="A1B81F"/>
          </a:solidFill>
        </p:grpSpPr>
        <p:sp>
          <p:nvSpPr>
            <p:cNvPr id="33" name="Rectangle 3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solidFill>
              <a:srgbClr val="3DBF9C"/>
            </a:solidFill>
            <a:ln>
              <a:solidFill>
                <a:srgbClr val="3DBF9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Sécurité &amp; droits d’</a:t>
              </a:r>
              <a:r>
                <a:rPr kumimoji="0" lang="fr-F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accés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35" name="Ellipse 43"/>
          <p:cNvSpPr/>
          <p:nvPr/>
        </p:nvSpPr>
        <p:spPr>
          <a:xfrm>
            <a:off x="1610329" y="3437606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Création de vue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121"/>
            <a:ext cx="5786651" cy="4809043"/>
          </a:xfrm>
          <a:prstGeom prst="rect">
            <a:avLst/>
          </a:prstGeom>
        </p:spPr>
      </p:pic>
      <p:pic>
        <p:nvPicPr>
          <p:cNvPr id="11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8" y="1799633"/>
            <a:ext cx="6276190" cy="43523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423B-FD93-4849-92BE-F5B2F3AE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Création de Trigger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37" y="1830876"/>
            <a:ext cx="5786651" cy="443433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87F4-F22F-492A-A344-44B560AE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Suppression de Trigger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7658735" cy="4921895"/>
          </a:xfrm>
          <a:prstGeom prst="rect">
            <a:avLst/>
          </a:prstGeom>
        </p:spPr>
      </p:pic>
      <p:pic>
        <p:nvPicPr>
          <p:cNvPr id="7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8" y="1784832"/>
            <a:ext cx="6641680" cy="492189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99BCC8-AFCA-47D1-B36D-C3A60741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Langages SQLite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348974" y="2498449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La sélection des données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L’insertion des données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La modification des données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La suppression des données</a:t>
            </a:r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8" name="Image 11">
            <a:extLst>
              <a:ext uri="{FF2B5EF4-FFF2-40B4-BE49-F238E27FC236}">
                <a16:creationId xmlns:a16="http://schemas.microsoft.com/office/drawing/2014/main" id="{86B9BF00-3A6B-485E-AAF4-44CF74EE2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2480864"/>
            <a:ext cx="543056" cy="543056"/>
          </a:xfrm>
          <a:prstGeom prst="rect">
            <a:avLst/>
          </a:prstGeom>
        </p:spPr>
      </p:pic>
      <p:pic>
        <p:nvPicPr>
          <p:cNvPr id="9" name="Image 12">
            <a:extLst>
              <a:ext uri="{FF2B5EF4-FFF2-40B4-BE49-F238E27FC236}">
                <a16:creationId xmlns:a16="http://schemas.microsoft.com/office/drawing/2014/main" id="{44E49184-9273-41D7-85B8-0A6F2BF3D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229073"/>
            <a:ext cx="543056" cy="543056"/>
          </a:xfrm>
          <a:prstGeom prst="rect">
            <a:avLst/>
          </a:prstGeom>
        </p:spPr>
      </p:pic>
      <p:pic>
        <p:nvPicPr>
          <p:cNvPr id="10" name="Image 13">
            <a:extLst>
              <a:ext uri="{FF2B5EF4-FFF2-40B4-BE49-F238E27FC236}">
                <a16:creationId xmlns:a16="http://schemas.microsoft.com/office/drawing/2014/main" id="{B2C103C3-5467-4894-9C64-2081AA008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948167"/>
            <a:ext cx="543056" cy="543056"/>
          </a:xfrm>
          <a:prstGeom prst="rect">
            <a:avLst/>
          </a:prstGeom>
        </p:spPr>
      </p:pic>
      <p:pic>
        <p:nvPicPr>
          <p:cNvPr id="11" name="Image 14">
            <a:extLst>
              <a:ext uri="{FF2B5EF4-FFF2-40B4-BE49-F238E27FC236}">
                <a16:creationId xmlns:a16="http://schemas.microsoft.com/office/drawing/2014/main" id="{6AC4F2C1-0FDB-481E-8151-BE448B1AB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4682456"/>
            <a:ext cx="543056" cy="5430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435430" y="1535454"/>
            <a:ext cx="639630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va expliquer comment faire: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Sélection des données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93" y="1650945"/>
            <a:ext cx="8770373" cy="5409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813461" y="4904508"/>
            <a:ext cx="24342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d’après l’outil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" y="1650945"/>
            <a:ext cx="8569749" cy="5308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91206" y="3699163"/>
            <a:ext cx="28705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une requête SQL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6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Insertion des données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88878"/>
            <a:ext cx="8366969" cy="51691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2" y="1688878"/>
            <a:ext cx="8366968" cy="5174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7" y="1903910"/>
            <a:ext cx="8769101" cy="54081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39690" y="1592762"/>
            <a:ext cx="23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requête SQL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35" y="2215059"/>
            <a:ext cx="7955765" cy="494094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Mise à jour des données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4" y="1682350"/>
            <a:ext cx="7604919" cy="46592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33054" y="4946073"/>
            <a:ext cx="24661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Directement par l’outil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84" y="1961328"/>
            <a:ext cx="7433677" cy="45628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76399" y="4606216"/>
            <a:ext cx="29747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une requête SQL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Suppression des données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" y="1609316"/>
            <a:ext cx="7709742" cy="47322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492728" y="2458452"/>
            <a:ext cx="1080655" cy="2479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85309" y="2693979"/>
            <a:ext cx="224002" cy="474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480090" y="3698434"/>
            <a:ext cx="589855" cy="5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1492728" y="4938416"/>
            <a:ext cx="337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Visualiser les données 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2480090" y="3795270"/>
            <a:ext cx="337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sélectionner le tuple à supprimer 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2494190" y="3076008"/>
            <a:ext cx="249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taper le bouton </a:t>
            </a:r>
            <a:r>
              <a:rPr lang="fr-FR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1677701"/>
            <a:ext cx="8205709" cy="5067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flipH="1">
            <a:off x="1734069" y="4430275"/>
            <a:ext cx="20465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requête SQL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87" y="1927945"/>
            <a:ext cx="7986989" cy="49300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28857" y="4797465"/>
            <a:ext cx="292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le tuple est supprimé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9" grpId="0" animBg="1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E9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Langages SQLite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99695" y="3027144"/>
            <a:ext cx="103337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/>
              <a:t>La gestion des droits Dans SQLite est inexistante,</a:t>
            </a:r>
          </a:p>
          <a:p>
            <a:r>
              <a:rPr lang="fr-FR" sz="3600" dirty="0"/>
              <a:t>on va bien détailler ce point pour dans la partie « Sécurité &amp; Droits d’accès » 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88197" y="3230569"/>
            <a:ext cx="1118930" cy="1347476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E9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-582022" y="41599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Langages SQLite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290287" y="1533093"/>
            <a:ext cx="59073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On trouve dans ce langage 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6836" y="5761798"/>
            <a:ext cx="9664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Ces derniers seront bien expliquer dans la partie « Transaction »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4438" y="5761798"/>
            <a:ext cx="714753" cy="398870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348974" y="2498449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Les verrous 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32" name="Image 11">
            <a:extLst>
              <a:ext uri="{FF2B5EF4-FFF2-40B4-BE49-F238E27FC236}">
                <a16:creationId xmlns:a16="http://schemas.microsoft.com/office/drawing/2014/main" id="{86B9BF00-3A6B-485E-AAF4-44CF74EE2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2480864"/>
            <a:ext cx="543056" cy="543056"/>
          </a:xfrm>
          <a:prstGeom prst="rect">
            <a:avLst/>
          </a:prstGeom>
        </p:spPr>
      </p:pic>
      <p:pic>
        <p:nvPicPr>
          <p:cNvPr id="33" name="Image 12">
            <a:extLst>
              <a:ext uri="{FF2B5EF4-FFF2-40B4-BE49-F238E27FC236}">
                <a16:creationId xmlns:a16="http://schemas.microsoft.com/office/drawing/2014/main" id="{44E49184-9273-41D7-85B8-0A6F2BF3D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229073"/>
            <a:ext cx="543056" cy="543056"/>
          </a:xfrm>
          <a:prstGeom prst="rect">
            <a:avLst/>
          </a:prstGeom>
        </p:spPr>
      </p:pic>
      <p:pic>
        <p:nvPicPr>
          <p:cNvPr id="34" name="Image 13">
            <a:extLst>
              <a:ext uri="{FF2B5EF4-FFF2-40B4-BE49-F238E27FC236}">
                <a16:creationId xmlns:a16="http://schemas.microsoft.com/office/drawing/2014/main" id="{B2C103C3-5467-4894-9C64-2081AA008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948167"/>
            <a:ext cx="543056" cy="543056"/>
          </a:xfrm>
          <a:prstGeom prst="rect">
            <a:avLst/>
          </a:prstGeom>
        </p:spPr>
      </p:pic>
      <p:pic>
        <p:nvPicPr>
          <p:cNvPr id="35" name="Image 14">
            <a:extLst>
              <a:ext uri="{FF2B5EF4-FFF2-40B4-BE49-F238E27FC236}">
                <a16:creationId xmlns:a16="http://schemas.microsoft.com/office/drawing/2014/main" id="{6AC4F2C1-0FDB-481E-8151-BE448B1AB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4682456"/>
            <a:ext cx="543056" cy="54305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6911788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Importances des Interfaces SGBD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285" y="2900487"/>
            <a:ext cx="9933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Accéder et exploiter les différents services et fonctionnalités 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7284" y="3638506"/>
            <a:ext cx="758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Contrôler le bon fonctionnement du système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285" y="4357600"/>
            <a:ext cx="69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 du système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399" y="1744052"/>
            <a:ext cx="10685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E90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SGBD comme toute les entités logicielle nécessite une interface pour :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240BD7-FEF2-41A5-BFF0-36DB0151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Interfaces SQLite ?!!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Larme 92"/>
          <p:cNvSpPr/>
          <p:nvPr/>
        </p:nvSpPr>
        <p:spPr>
          <a:xfrm rot="5238928">
            <a:off x="2770312" y="1281544"/>
            <a:ext cx="2746696" cy="2762567"/>
          </a:xfrm>
          <a:prstGeom prst="teardrop">
            <a:avLst>
              <a:gd name="adj" fmla="val 145875"/>
            </a:avLst>
          </a:prstGeom>
          <a:solidFill>
            <a:srgbClr val="C00000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9916" y="2140532"/>
            <a:ext cx="2527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Lato" panose="020F0502020204030203" pitchFamily="34" charset="0"/>
              </a:rPr>
              <a:t>Comment peut-on interroger une BDD SQLite ?</a:t>
            </a:r>
            <a:r>
              <a:rPr lang="fr-FR" sz="2400" dirty="0">
                <a:solidFill>
                  <a:schemeClr val="bg1"/>
                </a:solidFill>
                <a:latin typeface="Gill Sans MT" pitchFamily="34" charset="0"/>
              </a:rPr>
              <a:t> 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  <p:sp>
        <p:nvSpPr>
          <p:cNvPr id="8" name="Larme 114"/>
          <p:cNvSpPr/>
          <p:nvPr/>
        </p:nvSpPr>
        <p:spPr>
          <a:xfrm rot="10378615">
            <a:off x="6040623" y="608077"/>
            <a:ext cx="3133992" cy="2983849"/>
          </a:xfrm>
          <a:prstGeom prst="teardrop">
            <a:avLst>
              <a:gd name="adj" fmla="val 129421"/>
            </a:avLst>
          </a:prstGeom>
          <a:solidFill>
            <a:srgbClr val="0087AF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51777" y="915062"/>
            <a:ext cx="228952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ill Sans MT" pitchFamily="34" charset="0"/>
              </a:rPr>
              <a:t>Existe-t-il un moyen permettant d’accéder aux services d’SGBD SQLite</a:t>
            </a:r>
            <a:r>
              <a:rPr lang="fr-FR" sz="2800" b="1" dirty="0">
                <a:solidFill>
                  <a:schemeClr val="bg1"/>
                </a:solidFill>
                <a:latin typeface="Lato" panose="020F0502020204030203" pitchFamily="34" charset="0"/>
              </a:rPr>
              <a:t>?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10" name="Imag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92" y="3235996"/>
            <a:ext cx="2432156" cy="258900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2DE60E6-9B7B-43E4-B502-1C8A6111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7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2351314" y="387633"/>
            <a:ext cx="86119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Interfaces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4427447" y="1722716"/>
            <a:ext cx="6213278" cy="2615431"/>
            <a:chOff x="2543753" y="1785939"/>
            <a:chExt cx="4947268" cy="1976461"/>
          </a:xfrm>
          <a:solidFill>
            <a:srgbClr val="4B003C"/>
          </a:solidFill>
        </p:grpSpPr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 flipH="1">
              <a:off x="2989178" y="1785939"/>
              <a:ext cx="2952329" cy="10352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 flipH="1">
              <a:off x="6918375" y="3608144"/>
              <a:ext cx="572646" cy="154256"/>
            </a:xfrm>
            <a:custGeom>
              <a:avLst/>
              <a:gdLst>
                <a:gd name="connsiteX0" fmla="*/ 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0 w 1244287"/>
                <a:gd name="connsiteY4" fmla="*/ 0 h 155665"/>
                <a:gd name="connsiteX0" fmla="*/ 716280 w 1244287"/>
                <a:gd name="connsiteY0" fmla="*/ 762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716280 w 1244287"/>
                <a:gd name="connsiteY4" fmla="*/ 7620 h 155665"/>
                <a:gd name="connsiteX0" fmla="*/ 243840 w 771847"/>
                <a:gd name="connsiteY0" fmla="*/ 7620 h 155665"/>
                <a:gd name="connsiteX1" fmla="*/ 771847 w 771847"/>
                <a:gd name="connsiteY1" fmla="*/ 0 h 155665"/>
                <a:gd name="connsiteX2" fmla="*/ 771847 w 771847"/>
                <a:gd name="connsiteY2" fmla="*/ 155665 h 155665"/>
                <a:gd name="connsiteX3" fmla="*/ 0 w 771847"/>
                <a:gd name="connsiteY3" fmla="*/ 140425 h 155665"/>
                <a:gd name="connsiteX4" fmla="*/ 243840 w 771847"/>
                <a:gd name="connsiteY4" fmla="*/ 7620 h 155665"/>
                <a:gd name="connsiteX0" fmla="*/ 243840 w 771847"/>
                <a:gd name="connsiteY0" fmla="*/ 7620 h 163285"/>
                <a:gd name="connsiteX1" fmla="*/ 771847 w 771847"/>
                <a:gd name="connsiteY1" fmla="*/ 0 h 163285"/>
                <a:gd name="connsiteX2" fmla="*/ 771847 w 771847"/>
                <a:gd name="connsiteY2" fmla="*/ 155665 h 163285"/>
                <a:gd name="connsiteX3" fmla="*/ 0 w 771847"/>
                <a:gd name="connsiteY3" fmla="*/ 163285 h 163285"/>
                <a:gd name="connsiteX4" fmla="*/ 243840 w 771847"/>
                <a:gd name="connsiteY4" fmla="*/ 7620 h 163285"/>
                <a:gd name="connsiteX0" fmla="*/ 227171 w 755178"/>
                <a:gd name="connsiteY0" fmla="*/ 7620 h 155665"/>
                <a:gd name="connsiteX1" fmla="*/ 755178 w 755178"/>
                <a:gd name="connsiteY1" fmla="*/ 0 h 155665"/>
                <a:gd name="connsiteX2" fmla="*/ 755178 w 755178"/>
                <a:gd name="connsiteY2" fmla="*/ 155665 h 155665"/>
                <a:gd name="connsiteX3" fmla="*/ 0 w 755178"/>
                <a:gd name="connsiteY3" fmla="*/ 153760 h 155665"/>
                <a:gd name="connsiteX4" fmla="*/ 227171 w 755178"/>
                <a:gd name="connsiteY4" fmla="*/ 7620 h 155665"/>
                <a:gd name="connsiteX0" fmla="*/ 258921 w 755178"/>
                <a:gd name="connsiteY0" fmla="*/ 4445 h 155665"/>
                <a:gd name="connsiteX1" fmla="*/ 755178 w 755178"/>
                <a:gd name="connsiteY1" fmla="*/ 0 h 155665"/>
                <a:gd name="connsiteX2" fmla="*/ 755178 w 755178"/>
                <a:gd name="connsiteY2" fmla="*/ 155665 h 155665"/>
                <a:gd name="connsiteX3" fmla="*/ 0 w 755178"/>
                <a:gd name="connsiteY3" fmla="*/ 153760 h 155665"/>
                <a:gd name="connsiteX4" fmla="*/ 258921 w 755178"/>
                <a:gd name="connsiteY4" fmla="*/ 4445 h 155665"/>
                <a:gd name="connsiteX0" fmla="*/ 270827 w 767084"/>
                <a:gd name="connsiteY0" fmla="*/ 4445 h 155665"/>
                <a:gd name="connsiteX1" fmla="*/ 767084 w 767084"/>
                <a:gd name="connsiteY1" fmla="*/ 0 h 155665"/>
                <a:gd name="connsiteX2" fmla="*/ 767084 w 767084"/>
                <a:gd name="connsiteY2" fmla="*/ 155665 h 155665"/>
                <a:gd name="connsiteX3" fmla="*/ 0 w 767084"/>
                <a:gd name="connsiteY3" fmla="*/ 153760 h 155665"/>
                <a:gd name="connsiteX4" fmla="*/ 270827 w 767084"/>
                <a:gd name="connsiteY4" fmla="*/ 4445 h 155665"/>
                <a:gd name="connsiteX0" fmla="*/ 273208 w 767084"/>
                <a:gd name="connsiteY0" fmla="*/ 0 h 155982"/>
                <a:gd name="connsiteX1" fmla="*/ 767084 w 767084"/>
                <a:gd name="connsiteY1" fmla="*/ 317 h 155982"/>
                <a:gd name="connsiteX2" fmla="*/ 767084 w 767084"/>
                <a:gd name="connsiteY2" fmla="*/ 155982 h 155982"/>
                <a:gd name="connsiteX3" fmla="*/ 0 w 767084"/>
                <a:gd name="connsiteY3" fmla="*/ 154077 h 155982"/>
                <a:gd name="connsiteX4" fmla="*/ 273208 w 767084"/>
                <a:gd name="connsiteY4" fmla="*/ 0 h 155982"/>
                <a:gd name="connsiteX0" fmla="*/ 218440 w 712316"/>
                <a:gd name="connsiteY0" fmla="*/ 0 h 155982"/>
                <a:gd name="connsiteX1" fmla="*/ 712316 w 712316"/>
                <a:gd name="connsiteY1" fmla="*/ 317 h 155982"/>
                <a:gd name="connsiteX2" fmla="*/ 712316 w 712316"/>
                <a:gd name="connsiteY2" fmla="*/ 155982 h 155982"/>
                <a:gd name="connsiteX3" fmla="*/ 0 w 712316"/>
                <a:gd name="connsiteY3" fmla="*/ 154076 h 155982"/>
                <a:gd name="connsiteX4" fmla="*/ 218440 w 712316"/>
                <a:gd name="connsiteY4" fmla="*/ 0 h 15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316" h="155982">
                  <a:moveTo>
                    <a:pt x="218440" y="0"/>
                  </a:moveTo>
                  <a:lnTo>
                    <a:pt x="712316" y="317"/>
                  </a:lnTo>
                  <a:lnTo>
                    <a:pt x="712316" y="155982"/>
                  </a:lnTo>
                  <a:lnTo>
                    <a:pt x="0" y="154076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2"/>
            <p:cNvSpPr>
              <a:spLocks/>
            </p:cNvSpPr>
            <p:nvPr/>
          </p:nvSpPr>
          <p:spPr bwMode="auto">
            <a:xfrm flipH="1">
              <a:off x="5941695" y="1785940"/>
              <a:ext cx="983261" cy="1970179"/>
            </a:xfrm>
            <a:custGeom>
              <a:avLst/>
              <a:gdLst>
                <a:gd name="T0" fmla="*/ 0 w 401"/>
                <a:gd name="T1" fmla="*/ 730 h 793"/>
                <a:gd name="T2" fmla="*/ 401 w 401"/>
                <a:gd name="T3" fmla="*/ 0 h 793"/>
                <a:gd name="T4" fmla="*/ 401 w 401"/>
                <a:gd name="T5" fmla="*/ 419 h 793"/>
                <a:gd name="T6" fmla="*/ 0 w 401"/>
                <a:gd name="T7" fmla="*/ 793 h 793"/>
                <a:gd name="T8" fmla="*/ 0 w 401"/>
                <a:gd name="T9" fmla="*/ 730 h 793"/>
                <a:gd name="connsiteX0" fmla="*/ 0 w 10000"/>
                <a:gd name="connsiteY0" fmla="*/ 9206 h 10055"/>
                <a:gd name="connsiteX1" fmla="*/ 10000 w 10000"/>
                <a:gd name="connsiteY1" fmla="*/ 0 h 10055"/>
                <a:gd name="connsiteX2" fmla="*/ 10000 w 10000"/>
                <a:gd name="connsiteY2" fmla="*/ 5284 h 10055"/>
                <a:gd name="connsiteX3" fmla="*/ 115 w 10000"/>
                <a:gd name="connsiteY3" fmla="*/ 10055 h 10055"/>
                <a:gd name="connsiteX4" fmla="*/ 0 w 10000"/>
                <a:gd name="connsiteY4" fmla="*/ 9206 h 10055"/>
                <a:gd name="connsiteX0" fmla="*/ 0 w 10000"/>
                <a:gd name="connsiteY0" fmla="*/ 9206 h 10055"/>
                <a:gd name="connsiteX1" fmla="*/ 10000 w 10000"/>
                <a:gd name="connsiteY1" fmla="*/ 0 h 10055"/>
                <a:gd name="connsiteX2" fmla="*/ 10000 w 10000"/>
                <a:gd name="connsiteY2" fmla="*/ 5266 h 10055"/>
                <a:gd name="connsiteX3" fmla="*/ 115 w 10000"/>
                <a:gd name="connsiteY3" fmla="*/ 10055 h 10055"/>
                <a:gd name="connsiteX4" fmla="*/ 0 w 10000"/>
                <a:gd name="connsiteY4" fmla="*/ 9206 h 10055"/>
                <a:gd name="connsiteX0" fmla="*/ 0 w 10019"/>
                <a:gd name="connsiteY0" fmla="*/ 9316 h 10055"/>
                <a:gd name="connsiteX1" fmla="*/ 10019 w 10019"/>
                <a:gd name="connsiteY1" fmla="*/ 0 h 10055"/>
                <a:gd name="connsiteX2" fmla="*/ 10019 w 10019"/>
                <a:gd name="connsiteY2" fmla="*/ 5266 h 10055"/>
                <a:gd name="connsiteX3" fmla="*/ 134 w 10019"/>
                <a:gd name="connsiteY3" fmla="*/ 10055 h 10055"/>
                <a:gd name="connsiteX4" fmla="*/ 0 w 10019"/>
                <a:gd name="connsiteY4" fmla="*/ 9316 h 10055"/>
                <a:gd name="connsiteX0" fmla="*/ 29 w 9895"/>
                <a:gd name="connsiteY0" fmla="*/ 9307 h 10055"/>
                <a:gd name="connsiteX1" fmla="*/ 9895 w 9895"/>
                <a:gd name="connsiteY1" fmla="*/ 0 h 10055"/>
                <a:gd name="connsiteX2" fmla="*/ 9895 w 9895"/>
                <a:gd name="connsiteY2" fmla="*/ 5266 h 10055"/>
                <a:gd name="connsiteX3" fmla="*/ 10 w 9895"/>
                <a:gd name="connsiteY3" fmla="*/ 10055 h 10055"/>
                <a:gd name="connsiteX4" fmla="*/ 29 w 9895"/>
                <a:gd name="connsiteY4" fmla="*/ 9307 h 10055"/>
                <a:gd name="connsiteX0" fmla="*/ 0 w 10029"/>
                <a:gd name="connsiteY0" fmla="*/ 9256 h 10000"/>
                <a:gd name="connsiteX1" fmla="*/ 10029 w 10029"/>
                <a:gd name="connsiteY1" fmla="*/ 0 h 10000"/>
                <a:gd name="connsiteX2" fmla="*/ 10029 w 10029"/>
                <a:gd name="connsiteY2" fmla="*/ 5237 h 10000"/>
                <a:gd name="connsiteX3" fmla="*/ 39 w 10029"/>
                <a:gd name="connsiteY3" fmla="*/ 10000 h 10000"/>
                <a:gd name="connsiteX4" fmla="*/ 0 w 10029"/>
                <a:gd name="connsiteY4" fmla="*/ 925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9" h="10000">
                  <a:moveTo>
                    <a:pt x="0" y="9256"/>
                  </a:moveTo>
                  <a:lnTo>
                    <a:pt x="10029" y="0"/>
                  </a:lnTo>
                  <a:lnTo>
                    <a:pt x="10029" y="5237"/>
                  </a:lnTo>
                  <a:lnTo>
                    <a:pt x="39" y="10000"/>
                  </a:lnTo>
                  <a:cubicBezTo>
                    <a:pt x="1" y="9719"/>
                    <a:pt x="39" y="9538"/>
                    <a:pt x="0" y="9256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61"/>
            <p:cNvSpPr/>
            <p:nvPr/>
          </p:nvSpPr>
          <p:spPr>
            <a:xfrm>
              <a:off x="2543753" y="1785939"/>
              <a:ext cx="802428" cy="10352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7"/>
          <p:cNvGrpSpPr/>
          <p:nvPr/>
        </p:nvGrpSpPr>
        <p:grpSpPr>
          <a:xfrm>
            <a:off x="4545962" y="3076213"/>
            <a:ext cx="6503162" cy="1423263"/>
            <a:chOff x="2600481" y="2865710"/>
            <a:chExt cx="5251269" cy="1038385"/>
          </a:xfrm>
          <a:solidFill>
            <a:srgbClr val="E6E6E6"/>
          </a:solidFill>
        </p:grpSpPr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 flipH="1">
              <a:off x="3025586" y="2865710"/>
              <a:ext cx="2938144" cy="1032825"/>
            </a:xfrm>
            <a:prstGeom prst="rect">
              <a:avLst/>
            </a:prstGeom>
            <a:grpFill/>
            <a:ln>
              <a:solidFill>
                <a:srgbClr val="E6E6E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 flipH="1">
              <a:off x="5948335" y="2871270"/>
              <a:ext cx="1005039" cy="1032825"/>
            </a:xfrm>
            <a:custGeom>
              <a:avLst/>
              <a:gdLst>
                <a:gd name="T0" fmla="*/ 0 w 401"/>
                <a:gd name="T1" fmla="*/ 361 h 424"/>
                <a:gd name="T2" fmla="*/ 401 w 401"/>
                <a:gd name="T3" fmla="*/ 0 h 424"/>
                <a:gd name="T4" fmla="*/ 401 w 401"/>
                <a:gd name="T5" fmla="*/ 418 h 424"/>
                <a:gd name="T6" fmla="*/ 0 w 401"/>
                <a:gd name="T7" fmla="*/ 424 h 424"/>
                <a:gd name="T8" fmla="*/ 0 w 401"/>
                <a:gd name="T9" fmla="*/ 361 h 424"/>
                <a:gd name="connsiteX0" fmla="*/ 0 w 10000"/>
                <a:gd name="connsiteY0" fmla="*/ 8514 h 10000"/>
                <a:gd name="connsiteX1" fmla="*/ 10000 w 10000"/>
                <a:gd name="connsiteY1" fmla="*/ 0 h 10000"/>
                <a:gd name="connsiteX2" fmla="*/ 9948 w 10000"/>
                <a:gd name="connsiteY2" fmla="*/ 9925 h 10000"/>
                <a:gd name="connsiteX3" fmla="*/ 0 w 10000"/>
                <a:gd name="connsiteY3" fmla="*/ 10000 h 10000"/>
                <a:gd name="connsiteX4" fmla="*/ 0 w 10000"/>
                <a:gd name="connsiteY4" fmla="*/ 8514 h 10000"/>
                <a:gd name="connsiteX0" fmla="*/ 0 w 10000"/>
                <a:gd name="connsiteY0" fmla="*/ 8514 h 10000"/>
                <a:gd name="connsiteX1" fmla="*/ 10000 w 10000"/>
                <a:gd name="connsiteY1" fmla="*/ 0 h 10000"/>
                <a:gd name="connsiteX2" fmla="*/ 9974 w 10000"/>
                <a:gd name="connsiteY2" fmla="*/ 9970 h 10000"/>
                <a:gd name="connsiteX3" fmla="*/ 0 w 10000"/>
                <a:gd name="connsiteY3" fmla="*/ 10000 h 10000"/>
                <a:gd name="connsiteX4" fmla="*/ 0 w 10000"/>
                <a:gd name="connsiteY4" fmla="*/ 8514 h 10000"/>
                <a:gd name="connsiteX0" fmla="*/ 0 w 10052"/>
                <a:gd name="connsiteY0" fmla="*/ 8828 h 10000"/>
                <a:gd name="connsiteX1" fmla="*/ 10052 w 10052"/>
                <a:gd name="connsiteY1" fmla="*/ 0 h 10000"/>
                <a:gd name="connsiteX2" fmla="*/ 10026 w 10052"/>
                <a:gd name="connsiteY2" fmla="*/ 9970 h 10000"/>
                <a:gd name="connsiteX3" fmla="*/ 52 w 10052"/>
                <a:gd name="connsiteY3" fmla="*/ 10000 h 10000"/>
                <a:gd name="connsiteX4" fmla="*/ 0 w 10052"/>
                <a:gd name="connsiteY4" fmla="*/ 88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2" h="10000">
                  <a:moveTo>
                    <a:pt x="0" y="8828"/>
                  </a:moveTo>
                  <a:lnTo>
                    <a:pt x="10052" y="0"/>
                  </a:lnTo>
                  <a:cubicBezTo>
                    <a:pt x="10035" y="3308"/>
                    <a:pt x="10043" y="6662"/>
                    <a:pt x="10026" y="9970"/>
                  </a:cubicBezTo>
                  <a:lnTo>
                    <a:pt x="52" y="10000"/>
                  </a:lnTo>
                  <a:cubicBezTo>
                    <a:pt x="35" y="9609"/>
                    <a:pt x="17" y="9219"/>
                    <a:pt x="0" y="8828"/>
                  </a:cubicBezTo>
                  <a:close/>
                </a:path>
              </a:pathLst>
            </a:custGeom>
            <a:grpFill/>
            <a:ln>
              <a:solidFill>
                <a:srgbClr val="E6E6E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8"/>
            <p:cNvSpPr/>
            <p:nvPr/>
          </p:nvSpPr>
          <p:spPr>
            <a:xfrm>
              <a:off x="2600481" y="2866143"/>
              <a:ext cx="841291" cy="1035296"/>
            </a:xfrm>
            <a:prstGeom prst="ellipse">
              <a:avLst/>
            </a:prstGeom>
            <a:grpFill/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 flipH="1">
              <a:off x="6939413" y="3778574"/>
              <a:ext cx="912337" cy="122381"/>
            </a:xfrm>
            <a:custGeom>
              <a:avLst/>
              <a:gdLst>
                <a:gd name="connsiteX0" fmla="*/ 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0 w 1244287"/>
                <a:gd name="connsiteY4" fmla="*/ 0 h 155665"/>
                <a:gd name="connsiteX0" fmla="*/ 44958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449580 w 1244287"/>
                <a:gd name="connsiteY4" fmla="*/ 0 h 155665"/>
                <a:gd name="connsiteX0" fmla="*/ 378143 w 1172850"/>
                <a:gd name="connsiteY0" fmla="*/ 0 h 155665"/>
                <a:gd name="connsiteX1" fmla="*/ 1172850 w 1172850"/>
                <a:gd name="connsiteY1" fmla="*/ 0 h 155665"/>
                <a:gd name="connsiteX2" fmla="*/ 1172850 w 1172850"/>
                <a:gd name="connsiteY2" fmla="*/ 155665 h 155665"/>
                <a:gd name="connsiteX3" fmla="*/ 0 w 1172850"/>
                <a:gd name="connsiteY3" fmla="*/ 150903 h 155665"/>
                <a:gd name="connsiteX4" fmla="*/ 378143 w 1172850"/>
                <a:gd name="connsiteY4" fmla="*/ 0 h 155665"/>
                <a:gd name="connsiteX0" fmla="*/ 359093 w 1153800"/>
                <a:gd name="connsiteY0" fmla="*/ 0 h 155665"/>
                <a:gd name="connsiteX1" fmla="*/ 1153800 w 1153800"/>
                <a:gd name="connsiteY1" fmla="*/ 0 h 155665"/>
                <a:gd name="connsiteX2" fmla="*/ 1153800 w 1153800"/>
                <a:gd name="connsiteY2" fmla="*/ 155665 h 155665"/>
                <a:gd name="connsiteX3" fmla="*/ 0 w 1153800"/>
                <a:gd name="connsiteY3" fmla="*/ 153284 h 155665"/>
                <a:gd name="connsiteX4" fmla="*/ 359093 w 1153800"/>
                <a:gd name="connsiteY4" fmla="*/ 0 h 155665"/>
                <a:gd name="connsiteX0" fmla="*/ 256699 w 1153800"/>
                <a:gd name="connsiteY0" fmla="*/ 3106 h 155665"/>
                <a:gd name="connsiteX1" fmla="*/ 1153800 w 1153800"/>
                <a:gd name="connsiteY1" fmla="*/ 0 h 155665"/>
                <a:gd name="connsiteX2" fmla="*/ 1153800 w 1153800"/>
                <a:gd name="connsiteY2" fmla="*/ 155665 h 155665"/>
                <a:gd name="connsiteX3" fmla="*/ 0 w 1153800"/>
                <a:gd name="connsiteY3" fmla="*/ 153284 h 155665"/>
                <a:gd name="connsiteX4" fmla="*/ 256699 w 1153800"/>
                <a:gd name="connsiteY4" fmla="*/ 3106 h 15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800" h="155665">
                  <a:moveTo>
                    <a:pt x="256699" y="3106"/>
                  </a:moveTo>
                  <a:lnTo>
                    <a:pt x="1153800" y="0"/>
                  </a:lnTo>
                  <a:lnTo>
                    <a:pt x="1153800" y="155665"/>
                  </a:lnTo>
                  <a:lnTo>
                    <a:pt x="0" y="153284"/>
                  </a:lnTo>
                  <a:lnTo>
                    <a:pt x="256699" y="3106"/>
                  </a:lnTo>
                  <a:close/>
                </a:path>
              </a:pathLst>
            </a:custGeom>
            <a:grpFill/>
            <a:ln>
              <a:solidFill>
                <a:srgbClr val="E6E6E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8"/>
          <p:cNvGrpSpPr/>
          <p:nvPr/>
        </p:nvGrpSpPr>
        <p:grpSpPr>
          <a:xfrm>
            <a:off x="4651200" y="4474537"/>
            <a:ext cx="6393846" cy="1322407"/>
            <a:chOff x="2676022" y="3903756"/>
            <a:chExt cx="5174495" cy="988419"/>
          </a:xfrm>
          <a:solidFill>
            <a:srgbClr val="0087AF"/>
          </a:solidFill>
        </p:grpSpPr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 flipH="1">
              <a:off x="3023261" y="3912338"/>
              <a:ext cx="2937462" cy="979836"/>
            </a:xfrm>
            <a:prstGeom prst="rect">
              <a:avLst/>
            </a:prstGeom>
            <a:grpFill/>
            <a:ln>
              <a:solidFill>
                <a:srgbClr val="0087A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 flipH="1">
              <a:off x="6938184" y="3915193"/>
              <a:ext cx="912333" cy="142445"/>
            </a:xfrm>
            <a:custGeom>
              <a:avLst/>
              <a:gdLst>
                <a:gd name="connsiteX0" fmla="*/ 0 w 1244287"/>
                <a:gd name="connsiteY0" fmla="*/ 0 h 160606"/>
                <a:gd name="connsiteX1" fmla="*/ 1244287 w 1244287"/>
                <a:gd name="connsiteY1" fmla="*/ 0 h 160606"/>
                <a:gd name="connsiteX2" fmla="*/ 1244287 w 1244287"/>
                <a:gd name="connsiteY2" fmla="*/ 160606 h 160606"/>
                <a:gd name="connsiteX3" fmla="*/ 0 w 1244287"/>
                <a:gd name="connsiteY3" fmla="*/ 160606 h 160606"/>
                <a:gd name="connsiteX4" fmla="*/ 0 w 1244287"/>
                <a:gd name="connsiteY4" fmla="*/ 0 h 160606"/>
                <a:gd name="connsiteX0" fmla="*/ 0 w 1244287"/>
                <a:gd name="connsiteY0" fmla="*/ 0 h 160606"/>
                <a:gd name="connsiteX1" fmla="*/ 1244287 w 1244287"/>
                <a:gd name="connsiteY1" fmla="*/ 0 h 160606"/>
                <a:gd name="connsiteX2" fmla="*/ 1244287 w 1244287"/>
                <a:gd name="connsiteY2" fmla="*/ 160606 h 160606"/>
                <a:gd name="connsiteX3" fmla="*/ 396240 w 1244287"/>
                <a:gd name="connsiteY3" fmla="*/ 160606 h 160606"/>
                <a:gd name="connsiteX4" fmla="*/ 0 w 1244287"/>
                <a:gd name="connsiteY4" fmla="*/ 0 h 160606"/>
                <a:gd name="connsiteX0" fmla="*/ 0 w 1175231"/>
                <a:gd name="connsiteY0" fmla="*/ 4763 h 160606"/>
                <a:gd name="connsiteX1" fmla="*/ 1175231 w 1175231"/>
                <a:gd name="connsiteY1" fmla="*/ 0 h 160606"/>
                <a:gd name="connsiteX2" fmla="*/ 1175231 w 1175231"/>
                <a:gd name="connsiteY2" fmla="*/ 160606 h 160606"/>
                <a:gd name="connsiteX3" fmla="*/ 327184 w 1175231"/>
                <a:gd name="connsiteY3" fmla="*/ 160606 h 160606"/>
                <a:gd name="connsiteX4" fmla="*/ 0 w 1175231"/>
                <a:gd name="connsiteY4" fmla="*/ 4763 h 160606"/>
                <a:gd name="connsiteX0" fmla="*/ 0 w 1165706"/>
                <a:gd name="connsiteY0" fmla="*/ 4763 h 160606"/>
                <a:gd name="connsiteX1" fmla="*/ 1165706 w 1165706"/>
                <a:gd name="connsiteY1" fmla="*/ 0 h 160606"/>
                <a:gd name="connsiteX2" fmla="*/ 1165706 w 1165706"/>
                <a:gd name="connsiteY2" fmla="*/ 160606 h 160606"/>
                <a:gd name="connsiteX3" fmla="*/ 317659 w 1165706"/>
                <a:gd name="connsiteY3" fmla="*/ 160606 h 160606"/>
                <a:gd name="connsiteX4" fmla="*/ 0 w 1165706"/>
                <a:gd name="connsiteY4" fmla="*/ 4763 h 160606"/>
                <a:gd name="connsiteX0" fmla="*/ 0 w 1165706"/>
                <a:gd name="connsiteY0" fmla="*/ 4763 h 160606"/>
                <a:gd name="connsiteX1" fmla="*/ 1165706 w 1165706"/>
                <a:gd name="connsiteY1" fmla="*/ 0 h 160606"/>
                <a:gd name="connsiteX2" fmla="*/ 1165706 w 1165706"/>
                <a:gd name="connsiteY2" fmla="*/ 160606 h 160606"/>
                <a:gd name="connsiteX3" fmla="*/ 243840 w 1165706"/>
                <a:gd name="connsiteY3" fmla="*/ 157424 h 160606"/>
                <a:gd name="connsiteX4" fmla="*/ 0 w 1165706"/>
                <a:gd name="connsiteY4" fmla="*/ 4763 h 16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5706" h="160606">
                  <a:moveTo>
                    <a:pt x="0" y="4763"/>
                  </a:moveTo>
                  <a:lnTo>
                    <a:pt x="1165706" y="0"/>
                  </a:lnTo>
                  <a:lnTo>
                    <a:pt x="1165706" y="160606"/>
                  </a:lnTo>
                  <a:lnTo>
                    <a:pt x="243840" y="157424"/>
                  </a:lnTo>
                  <a:lnTo>
                    <a:pt x="0" y="4763"/>
                  </a:lnTo>
                  <a:close/>
                </a:path>
              </a:pathLst>
            </a:custGeom>
            <a:grpFill/>
            <a:ln>
              <a:solidFill>
                <a:srgbClr val="0087A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 flipH="1">
              <a:off x="5942212" y="3915007"/>
              <a:ext cx="995973" cy="977168"/>
            </a:xfrm>
            <a:custGeom>
              <a:avLst/>
              <a:gdLst>
                <a:gd name="T0" fmla="*/ 401 w 401"/>
                <a:gd name="T1" fmla="*/ 426 h 426"/>
                <a:gd name="T2" fmla="*/ 0 w 401"/>
                <a:gd name="T3" fmla="*/ 65 h 426"/>
                <a:gd name="T4" fmla="*/ 0 w 401"/>
                <a:gd name="T5" fmla="*/ 0 h 426"/>
                <a:gd name="T6" fmla="*/ 401 w 401"/>
                <a:gd name="T7" fmla="*/ 7 h 426"/>
                <a:gd name="T8" fmla="*/ 401 w 401"/>
                <a:gd name="T9" fmla="*/ 426 h 426"/>
                <a:gd name="connsiteX0" fmla="*/ 10000 w 10052"/>
                <a:gd name="connsiteY0" fmla="*/ 10031 h 10031"/>
                <a:gd name="connsiteX1" fmla="*/ 0 w 10052"/>
                <a:gd name="connsiteY1" fmla="*/ 1557 h 10031"/>
                <a:gd name="connsiteX2" fmla="*/ 0 w 10052"/>
                <a:gd name="connsiteY2" fmla="*/ 31 h 10031"/>
                <a:gd name="connsiteX3" fmla="*/ 10052 w 10052"/>
                <a:gd name="connsiteY3" fmla="*/ 0 h 10031"/>
                <a:gd name="connsiteX4" fmla="*/ 10000 w 10052"/>
                <a:gd name="connsiteY4" fmla="*/ 10031 h 1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2" h="10031">
                  <a:moveTo>
                    <a:pt x="10000" y="10031"/>
                  </a:moveTo>
                  <a:lnTo>
                    <a:pt x="0" y="1557"/>
                  </a:lnTo>
                  <a:lnTo>
                    <a:pt x="0" y="31"/>
                  </a:lnTo>
                  <a:lnTo>
                    <a:pt x="10052" y="0"/>
                  </a:lnTo>
                  <a:cubicBezTo>
                    <a:pt x="10035" y="3344"/>
                    <a:pt x="10017" y="6687"/>
                    <a:pt x="10000" y="10031"/>
                  </a:cubicBezTo>
                  <a:close/>
                </a:path>
              </a:pathLst>
            </a:custGeom>
            <a:grpFill/>
            <a:ln>
              <a:solidFill>
                <a:srgbClr val="0087A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89"/>
            <p:cNvSpPr/>
            <p:nvPr/>
          </p:nvSpPr>
          <p:spPr>
            <a:xfrm>
              <a:off x="2676022" y="3903756"/>
              <a:ext cx="763150" cy="988419"/>
            </a:xfrm>
            <a:prstGeom prst="ellipse">
              <a:avLst/>
            </a:prstGeom>
            <a:grpFill/>
            <a:ln>
              <a:solidFill>
                <a:srgbClr val="0087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Imag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520" y="3004961"/>
            <a:ext cx="1366109" cy="13085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2" name="Text Placeholder 33"/>
          <p:cNvSpPr txBox="1">
            <a:spLocks/>
          </p:cNvSpPr>
          <p:nvPr/>
        </p:nvSpPr>
        <p:spPr>
          <a:xfrm>
            <a:off x="4757494" y="2100002"/>
            <a:ext cx="4005847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des interfaces interactives </a:t>
            </a:r>
          </a:p>
        </p:txBody>
      </p:sp>
      <p:sp>
        <p:nvSpPr>
          <p:cNvPr id="23" name="Text Placeholder 33"/>
          <p:cNvSpPr txBox="1">
            <a:spLocks/>
          </p:cNvSpPr>
          <p:nvPr/>
        </p:nvSpPr>
        <p:spPr>
          <a:xfrm>
            <a:off x="5026283" y="3280633"/>
            <a:ext cx="3597923" cy="105751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d’interface SQL programmée  </a:t>
            </a:r>
          </a:p>
        </p:txBody>
      </p:sp>
      <p:sp>
        <p:nvSpPr>
          <p:cNvPr id="24" name="Text Placeholder 33"/>
          <p:cNvSpPr txBox="1">
            <a:spLocks/>
          </p:cNvSpPr>
          <p:nvPr/>
        </p:nvSpPr>
        <p:spPr>
          <a:xfrm>
            <a:off x="5122692" y="4781840"/>
            <a:ext cx="3597923" cy="6720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L’usage des Formes (écrans saisie / édition 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62" y="2006419"/>
            <a:ext cx="802587" cy="80258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008" y="3446338"/>
            <a:ext cx="994601" cy="8696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89" y="4555632"/>
            <a:ext cx="1182387" cy="9586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12" y="5034976"/>
            <a:ext cx="1023822" cy="1023822"/>
          </a:xfrm>
          <a:prstGeom prst="rect">
            <a:avLst/>
          </a:prstGeom>
        </p:spPr>
      </p:pic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DA5F441B-DBD6-429B-979B-5C1B701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2592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21976"/>
            <a:ext cx="6790765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2" y="402766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Utilisation d’Interface Interactive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59" y="1924334"/>
            <a:ext cx="2961308" cy="2961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728" y="2290274"/>
            <a:ext cx="2347643" cy="2347643"/>
          </a:xfrm>
          <a:prstGeom prst="rect">
            <a:avLst/>
          </a:prstGeom>
        </p:spPr>
      </p:pic>
      <p:sp>
        <p:nvSpPr>
          <p:cNvPr id="7" name="Text Placeholder 33"/>
          <p:cNvSpPr txBox="1">
            <a:spLocks/>
          </p:cNvSpPr>
          <p:nvPr/>
        </p:nvSpPr>
        <p:spPr>
          <a:xfrm>
            <a:off x="0" y="1213716"/>
            <a:ext cx="12191999" cy="120253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C00000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C0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les Commandes</a:t>
            </a:r>
          </a:p>
        </p:txBody>
      </p:sp>
      <p:sp>
        <p:nvSpPr>
          <p:cNvPr id="8" name="Text Placeholder 33"/>
          <p:cNvSpPr txBox="1">
            <a:spLocks/>
          </p:cNvSpPr>
          <p:nvPr/>
        </p:nvSpPr>
        <p:spPr>
          <a:xfrm>
            <a:off x="7930999" y="5206273"/>
            <a:ext cx="4005847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d’outils SQLite comme « BD Browser for SQLite »</a:t>
            </a: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662498" y="5458643"/>
            <a:ext cx="4548820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du langage SQL à travers la ligne de commande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3" y="402764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213716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0" y="2998694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FE9016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</a:t>
            </a: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Scan</a:t>
            </a:r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complet de la table Compte en utilisant le langage </a:t>
            </a:r>
            <a:r>
              <a:rPr lang="fr-FR" sz="2000" dirty="0">
                <a:solidFill>
                  <a:srgbClr val="727272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JAVA</a:t>
            </a:r>
            <a:r>
              <a:rPr lang="fr-FR" sz="2000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sous</a:t>
            </a:r>
            <a:r>
              <a:rPr lang="fr-FR" sz="2000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solidFill>
                  <a:srgbClr val="FE9016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Android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08" y="2293793"/>
            <a:ext cx="9061970" cy="375738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BC9E9-3F85-43B0-81DC-FEF18D3B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162594" y="400828"/>
            <a:ext cx="12125874" cy="76019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Utilisation des Formes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019926"/>
            <a:ext cx="12191999" cy="91719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727272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727272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l’accès au SGBD SQLite Via Une application d’utilisateur final ( UI 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0" y="1830876"/>
            <a:ext cx="2700887" cy="480157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88" y="1847273"/>
            <a:ext cx="6915586" cy="435323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A6DDB-F9CA-42CC-AB48-1203130F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27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F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Sécurité &amp; Droits d’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accés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9C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9C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9C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0" y="1019926"/>
            <a:ext cx="7933765" cy="205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586445" y="415342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Importance de Sécurité dans un SGBD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285" y="2900487"/>
            <a:ext cx="9933825" cy="83099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2400" dirty="0"/>
              <a:t>Assurer la </a:t>
            </a:r>
            <a:r>
              <a:rPr lang="fr-FR" sz="2400" dirty="0">
                <a:solidFill>
                  <a:srgbClr val="3DBF9C"/>
                </a:solidFill>
              </a:rPr>
              <a:t>Confidentialité</a:t>
            </a:r>
            <a:r>
              <a:rPr lang="fr-FR" sz="2400" dirty="0"/>
              <a:t> : protection contre le vol d’information par les intrus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7285" y="3638506"/>
            <a:ext cx="612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Assurer </a:t>
            </a:r>
            <a:r>
              <a:rPr lang="fr-FR" sz="2400" dirty="0">
                <a:solidFill>
                  <a:srgbClr val="287C66"/>
                </a:solidFill>
              </a:rPr>
              <a:t>l’intégrité</a:t>
            </a:r>
            <a:r>
              <a:rPr lang="fr-FR" sz="2400" dirty="0">
                <a:solidFill>
                  <a:srgbClr val="A833C3"/>
                </a:solidFill>
              </a:rPr>
              <a:t> </a:t>
            </a:r>
            <a:r>
              <a:rPr lang="fr-FR" sz="2400" dirty="0">
                <a:solidFill>
                  <a:prstClr val="black"/>
                </a:solidFill>
              </a:rPr>
              <a:t>des données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285" y="4357600"/>
            <a:ext cx="584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Empêcher l’accès non autorisé ( attaques )</a:t>
            </a:r>
          </a:p>
          <a:p>
            <a:endParaRPr lang="fr-FR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0222381-C8F9-426E-B097-D8F317E8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512818" y="415342"/>
            <a:ext cx="133929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Les Droit d’accès en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74" y="2899437"/>
            <a:ext cx="10932458" cy="12003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L’SGBD SQLite </a:t>
            </a:r>
            <a:r>
              <a:rPr lang="fr-FR" sz="3600" b="1" dirty="0">
                <a:solidFill>
                  <a:srgbClr val="287C66"/>
                </a:solidFill>
              </a:rPr>
              <a:t>ne fournis pas </a:t>
            </a:r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un mécanisme de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rgbClr val="287C66"/>
                </a:solidFill>
              </a:rPr>
              <a:t>Contrôle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et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rgbClr val="287C66"/>
                </a:solidFill>
              </a:rPr>
              <a:t>d’attribution</a:t>
            </a:r>
            <a:r>
              <a:rPr lang="fr-FR" sz="3600" b="1" dirty="0">
                <a:solidFill>
                  <a:srgbClr val="A833C3"/>
                </a:solidFill>
              </a:rPr>
              <a:t>  </a:t>
            </a:r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des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rgbClr val="287C66"/>
                </a:solidFill>
              </a:rPr>
              <a:t>droits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rgbClr val="287C66"/>
                </a:solidFill>
              </a:rPr>
              <a:t>d’accès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68" y="1064825"/>
            <a:ext cx="1866132" cy="1866132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15A055B6-F1BA-45C6-AF62-FABF44AF8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94" y="4536339"/>
            <a:ext cx="2037826" cy="13686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8965" y="4797398"/>
            <a:ext cx="714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seul Contrôle d’accès est celui qui est fournis par le </a:t>
            </a:r>
            <a:r>
              <a:rPr lang="fr-FR" sz="2800" dirty="0">
                <a:solidFill>
                  <a:srgbClr val="FE9016"/>
                </a:solidFill>
              </a:rPr>
              <a:t>Système d’exploitation 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machine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C6B23D-8379-4B50-B47E-46720EF1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992777"/>
            <a:ext cx="10293531" cy="2715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29691" y="415342"/>
            <a:ext cx="133929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Pour quoi l’absence des Droit d’accès en SQLite?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285" y="2900487"/>
            <a:ext cx="9933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Nombre d’utilisateurs </a:t>
            </a:r>
            <a:r>
              <a:rPr lang="fr-FR" sz="2400" dirty="0">
                <a:solidFill>
                  <a:srgbClr val="3DBF9C"/>
                </a:solidFill>
              </a:rPr>
              <a:t>Limité</a:t>
            </a:r>
            <a:r>
              <a:rPr lang="fr-FR" sz="2400" dirty="0">
                <a:solidFill>
                  <a:srgbClr val="BF72CC"/>
                </a:solidFill>
              </a:rPr>
              <a:t> 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7284" y="3638506"/>
            <a:ext cx="758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Considéré comme étant des </a:t>
            </a:r>
            <a:r>
              <a:rPr lang="fr-FR" sz="2400" dirty="0">
                <a:solidFill>
                  <a:srgbClr val="287C66"/>
                </a:solidFill>
              </a:rPr>
              <a:t>fichiers structurés du système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285" y="4357600"/>
            <a:ext cx="69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3DBF9C"/>
                </a:solidFill>
              </a:rPr>
              <a:t>Probabilité</a:t>
            </a:r>
            <a:r>
              <a:rPr lang="fr-FR" sz="2400" dirty="0"/>
              <a:t> d’attaque où d’intrusion est </a:t>
            </a:r>
            <a:r>
              <a:rPr lang="fr-FR" sz="2400" dirty="0">
                <a:solidFill>
                  <a:srgbClr val="1C5848"/>
                </a:solidFill>
              </a:rPr>
              <a:t>très faible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6022" y="1328425"/>
            <a:ext cx="10517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Database Management System (DBMS) is system software used to store, manipulate, manage, and share information in a database. It is the intermediary between the user and the database.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6053" y="2100002"/>
            <a:ext cx="819101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Proprietary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Microsoft SQL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Free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MySQL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PostgreSQL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MariaDB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Embedded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8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Métadonnées &amp;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Métadonnées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" y="1226292"/>
            <a:ext cx="6242655" cy="4921895"/>
          </a:xfrm>
          <a:prstGeom prst="rect">
            <a:avLst/>
          </a:prstGeom>
        </p:spPr>
      </p:pic>
      <p:pic>
        <p:nvPicPr>
          <p:cNvPr id="10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3" y="1432657"/>
            <a:ext cx="6003005" cy="4921895"/>
          </a:xfrm>
          <a:prstGeom prst="rect">
            <a:avLst/>
          </a:prstGeom>
        </p:spPr>
      </p:pic>
      <p:pic>
        <p:nvPicPr>
          <p:cNvPr id="11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8" y="1672237"/>
            <a:ext cx="7800914" cy="46823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FB96-212F-4562-9F51-C6DFAFC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2262220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UNLOCKED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Aucune session n’effectue de traitement sur les données de la base.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226084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186928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186928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dans cet état, plusieurs sessions peuvent lire les données simultanément, mais pas les écrire.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RESERVED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session à la fois maintiens le droit d’écrire sur la base de données, cet état peut coexister avec d’autres états </a:t>
            </a:r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Les modifications faites sont mises en cache et ne sont pas réellement écrites sur le disque.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46665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4B003C"/>
                </a:solidFill>
              </a:rPr>
              <a:t>Il y a 5 états de verrous, pour chaque état il y a un verrou correspondant (sauf </a:t>
            </a:r>
            <a:r>
              <a:rPr lang="fr-FR" sz="2400" dirty="0">
                <a:solidFill>
                  <a:srgbClr val="A1B81F"/>
                </a:solidFill>
              </a:rPr>
              <a:t>UNLOCKED</a:t>
            </a:r>
            <a:r>
              <a:rPr lang="fr-FR" sz="2400" dirty="0">
                <a:solidFill>
                  <a:srgbClr val="4B003C"/>
                </a:solidFill>
              </a:rPr>
              <a:t> qui n’a pas besoin de verrou) :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6">
            <a:extLst>
              <a:ext uri="{FF2B5EF4-FFF2-40B4-BE49-F238E27FC236}">
                <a16:creationId xmlns:a16="http://schemas.microsoft.com/office/drawing/2014/main" id="{3D979AC4-DA00-4FB9-A561-42A06CAC9D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1738750"/>
            <a:ext cx="543056" cy="543056"/>
          </a:xfrm>
          <a:prstGeom prst="rect">
            <a:avLst/>
          </a:prstGeom>
        </p:spPr>
      </p:pic>
      <p:pic>
        <p:nvPicPr>
          <p:cNvPr id="3" name="Image 17">
            <a:extLst>
              <a:ext uri="{FF2B5EF4-FFF2-40B4-BE49-F238E27FC236}">
                <a16:creationId xmlns:a16="http://schemas.microsoft.com/office/drawing/2014/main" id="{93525299-5E38-4C2E-B848-AB5E91DA0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3028820"/>
            <a:ext cx="543056" cy="5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F7D61-029F-409C-A2B1-BD6B5ACA580A}"/>
              </a:ext>
            </a:extLst>
          </p:cNvPr>
          <p:cNvSpPr txBox="1"/>
          <p:nvPr/>
        </p:nvSpPr>
        <p:spPr>
          <a:xfrm>
            <a:off x="1843215" y="3028820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PENDING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Signifie que le processus qui détient le verrou veut écrire dans la base de données dès que possible et attend que tous les verrous </a:t>
            </a:r>
            <a:r>
              <a:rPr lang="fr-FR" sz="2400" dirty="0">
                <a:solidFill>
                  <a:srgbClr val="3DBF9C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cours soient effacés pour pouvoir obtenir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982BB-6DF6-4D89-8E26-1151F63438B5}"/>
              </a:ext>
            </a:extLst>
          </p:cNvPr>
          <p:cNvSpPr txBox="1"/>
          <p:nvPr/>
        </p:nvSpPr>
        <p:spPr>
          <a:xfrm>
            <a:off x="1843216" y="1738750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Lorsque la session souhaite valider les modifications (ou transactions).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705394" y="415341"/>
            <a:ext cx="7471954" cy="86433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7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0E93F-F0BF-4AE3-A7C5-976B242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0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1990692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Par défaut une transaction est </a:t>
            </a:r>
            <a:r>
              <a:rPr lang="fr-FR" sz="2400" dirty="0">
                <a:solidFill>
                  <a:srgbClr val="3DBF9C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(n’acquiert aucun verrou jusqu'à ce que cela soit nécessaire).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199069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085563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085563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tente d'obtenir un verrou RESERVED dès que la commande BEGIN est exécutée.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obtient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 la base de données. Elle garantit qu'aucune autre session n'est active dans la base de données et que vous pouvez lire ou écrire en toute impunité.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Les Types de transactions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Suppression d’un tuple de la table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account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puis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annulation de la suppression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en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faisant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A78C3-FD12-43C3-8820-97AB88A485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3" y="1319328"/>
            <a:ext cx="7738057" cy="46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BEGIN et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AFD23-13AF-4FA8-A08D-60588B0D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 </a:t>
            </a:r>
            <a:r>
              <a:rPr lang="fr-FR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est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5AF58-7B89-4C96-9D11-7CB1B91CCE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2" y="2891743"/>
            <a:ext cx="10516716" cy="30572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F17147D-2046-4E20-86D3-EACADE0ABC7A}"/>
              </a:ext>
            </a:extLst>
          </p:cNvPr>
          <p:cNvSpPr/>
          <p:nvPr/>
        </p:nvSpPr>
        <p:spPr>
          <a:xfrm>
            <a:off x="2857318" y="3311371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2CE592-6554-41CC-8250-C97FADE3E9FD}"/>
              </a:ext>
            </a:extLst>
          </p:cNvPr>
          <p:cNvSpPr/>
          <p:nvPr/>
        </p:nvSpPr>
        <p:spPr>
          <a:xfrm>
            <a:off x="8206884" y="3305004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8B4DBA-06D3-46EA-8026-A39A1EF44FB8}"/>
              </a:ext>
            </a:extLst>
          </p:cNvPr>
          <p:cNvSpPr/>
          <p:nvPr/>
        </p:nvSpPr>
        <p:spPr>
          <a:xfrm>
            <a:off x="7740224" y="4184925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itre 1"/>
          <p:cNvSpPr txBox="1">
            <a:spLocks/>
          </p:cNvSpPr>
          <p:nvPr/>
        </p:nvSpPr>
        <p:spPr>
          <a:xfrm>
            <a:off x="994299" y="402764"/>
            <a:ext cx="1009000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BEGIN EXCLUSIVE et COMMIT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les </a:t>
            </a:r>
            <a:r>
              <a:rPr lang="fr-FR" sz="2000" dirty="0">
                <a:solidFill>
                  <a:srgbClr val="FFC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 et lecture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sont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activés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6B8D2E-4636-419A-80E2-39700ED173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96" y="2891744"/>
            <a:ext cx="10675608" cy="308292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01628E7-3421-47A7-8A02-B9EE40A7D100}"/>
              </a:ext>
            </a:extLst>
          </p:cNvPr>
          <p:cNvSpPr/>
          <p:nvPr/>
        </p:nvSpPr>
        <p:spPr>
          <a:xfrm>
            <a:off x="2553894" y="3696069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764971-E442-4B43-BC12-522009E377A8}"/>
              </a:ext>
            </a:extLst>
          </p:cNvPr>
          <p:cNvSpPr/>
          <p:nvPr/>
        </p:nvSpPr>
        <p:spPr>
          <a:xfrm>
            <a:off x="7883460" y="3183046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0B3F06-10B6-4AB6-8328-76D98EC5118E}"/>
              </a:ext>
            </a:extLst>
          </p:cNvPr>
          <p:cNvSpPr/>
          <p:nvPr/>
        </p:nvSpPr>
        <p:spPr>
          <a:xfrm>
            <a:off x="1398904" y="4199317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F249A2-BB8C-416C-8D89-5CDE87AC3008}"/>
              </a:ext>
            </a:extLst>
          </p:cNvPr>
          <p:cNvSpPr/>
          <p:nvPr/>
        </p:nvSpPr>
        <p:spPr>
          <a:xfrm>
            <a:off x="7494000" y="3984743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393192" y="402764"/>
            <a:ext cx="114774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Créer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des points de retour avec </a:t>
            </a:r>
            <a:r>
              <a:rPr lang="en-US" sz="2000" dirty="0" err="1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savepoint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et faire un retour avec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 to</a:t>
            </a:r>
            <a:endParaRPr lang="fr-FR" sz="2000" b="1" dirty="0">
              <a:solidFill>
                <a:srgbClr val="778717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4A5E0-C535-4124-82F5-8E6134B2E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40358" cy="46425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88C8F1-AE8F-4212-A4DD-3F2E2CB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Insertion de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données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qui violent les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contraintes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d’intégrité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670F4-4201-436D-9DD8-ADCD94282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38058" cy="48941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b="1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49072-A0D3-473C-9653-A09BB027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19943" y="3799803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Bibliothèque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SQLite 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11" y="3907490"/>
            <a:ext cx="1379890" cy="654298"/>
          </a:xfrm>
          <a:prstGeom prst="rect">
            <a:avLst/>
          </a:prstGeom>
        </p:spPr>
      </p:pic>
      <p:sp>
        <p:nvSpPr>
          <p:cNvPr id="36" name="Curved Up Arrow 35"/>
          <p:cNvSpPr/>
          <p:nvPr/>
        </p:nvSpPr>
        <p:spPr>
          <a:xfrm>
            <a:off x="4483366" y="5298403"/>
            <a:ext cx="2555880" cy="850900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6846" y="465207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Importée et utilisée dans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le code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39246" y="3812488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Fichier stocké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9" y="3878228"/>
            <a:ext cx="712821" cy="7128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268" y="4143356"/>
            <a:ext cx="538475" cy="538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7650" y="1250526"/>
            <a:ext cx="10025630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Richard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published in August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</a:p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Written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in C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open source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library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Accessible by SQL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reproduce the usual client-server scheme but is directly integrated into programs.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/>
      <p:bldP spid="39" grpId="0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sauvegarde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journal de transaction à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l’aide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trigger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4E54C-3B1A-499A-B93D-470F4A0C26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7" y="1753753"/>
            <a:ext cx="7597459" cy="36967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Journalisation avec TRIGGERS</a:t>
            </a: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26EB9-A7FB-4054-A679-C6A21C33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Avantages &amp; Inconvénients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2874"/>
            <a:ext cx="5922498" cy="7053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817465" y="289396"/>
            <a:ext cx="8940514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Avantages</a:t>
            </a: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Facile à installer, zéro configuration ou presque</a:t>
            </a: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35" y="1636073"/>
            <a:ext cx="543056" cy="543056"/>
          </a:xfrm>
          <a:prstGeom prst="rect">
            <a:avLst/>
          </a:prstGeom>
        </p:spPr>
      </p:pic>
      <p:pic>
        <p:nvPicPr>
          <p:cNvPr id="9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2454876"/>
            <a:ext cx="543056" cy="543056"/>
          </a:xfrm>
          <a:prstGeom prst="rect">
            <a:avLst/>
          </a:prstGeom>
        </p:spPr>
      </p:pic>
      <p:pic>
        <p:nvPicPr>
          <p:cNvPr id="10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3273679"/>
            <a:ext cx="543056" cy="543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30739" y="2485269"/>
            <a:ext cx="925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Peut être inclus directement dans une 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0739" y="3254913"/>
            <a:ext cx="76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Développement et mise en œuvre très rapide</a:t>
            </a:r>
          </a:p>
        </p:txBody>
      </p:sp>
      <p:pic>
        <p:nvPicPr>
          <p:cNvPr id="14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4092482"/>
            <a:ext cx="543056" cy="543056"/>
          </a:xfrm>
          <a:prstGeom prst="rect">
            <a:avLst/>
          </a:prstGeom>
        </p:spPr>
      </p:pic>
      <p:pic>
        <p:nvPicPr>
          <p:cNvPr id="15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4911285"/>
            <a:ext cx="543056" cy="543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0738" y="4162520"/>
            <a:ext cx="11167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Valable pour tous les langages de programmation populaires (</a:t>
            </a:r>
            <a:r>
              <a:rPr lang="fr-FR" sz="2400" dirty="0" err="1"/>
              <a:t>java,c</a:t>
            </a:r>
            <a:r>
              <a:rPr lang="fr-FR" sz="2400" dirty="0"/>
              <a:t>++,PHP…)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730738" y="4982956"/>
            <a:ext cx="367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Gratuit et Open source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C558AE5-EFAD-4516-8E82-2355A5B6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5" grpId="0"/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>
            <a:off x="0" y="1019927"/>
            <a:ext cx="5936343" cy="10587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-1806987" y="402766"/>
            <a:ext cx="1268228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Inconvénients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9" y="2257546"/>
            <a:ext cx="9065623" cy="56168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>
                <a:latin typeface="+mn-lt"/>
                <a:cs typeface="Lao UI" panose="020B0502040204020203" pitchFamily="34" charset="0"/>
              </a:rPr>
              <a:t>Impossible de faire des restrictions d’accès fines type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grant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/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revoke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" y="2213727"/>
            <a:ext cx="543056" cy="543056"/>
          </a:xfrm>
          <a:prstGeom prst="rect">
            <a:avLst/>
          </a:prstGeom>
        </p:spPr>
      </p:pic>
      <p:pic>
        <p:nvPicPr>
          <p:cNvPr id="11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" y="4407265"/>
            <a:ext cx="543056" cy="543056"/>
          </a:xfrm>
          <a:prstGeom prst="rect">
            <a:avLst/>
          </a:prstGeom>
        </p:spPr>
      </p:pic>
      <p:sp>
        <p:nvSpPr>
          <p:cNvPr id="15" name="Text Placeholder 33"/>
          <p:cNvSpPr txBox="1">
            <a:spLocks/>
          </p:cNvSpPr>
          <p:nvPr/>
        </p:nvSpPr>
        <p:spPr>
          <a:xfrm>
            <a:off x="1611080" y="4539920"/>
            <a:ext cx="9065623" cy="49175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>
                <a:latin typeface="+mn-lt"/>
                <a:cs typeface="Lao UI" panose="020B0502040204020203" pitchFamily="34" charset="0"/>
              </a:rPr>
              <a:t>Pas recommandé pour les bases volumineuses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Difficultés rencontrés durant le travail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10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0" y="5131760"/>
            <a:ext cx="1221105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Questions ?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5031104" y="3424146"/>
            <a:ext cx="2148841" cy="1363196"/>
            <a:chOff x="4835525" y="7242175"/>
            <a:chExt cx="1744974" cy="1401179"/>
          </a:xfrm>
          <a:solidFill>
            <a:schemeClr val="accent3"/>
          </a:solidFill>
        </p:grpSpPr>
        <p:sp>
          <p:nvSpPr>
            <p:cNvPr id="4" name="Freeform 159"/>
            <p:cNvSpPr>
              <a:spLocks noEditPoints="1"/>
            </p:cNvSpPr>
            <p:nvPr/>
          </p:nvSpPr>
          <p:spPr bwMode="auto">
            <a:xfrm>
              <a:off x="4835525" y="7242175"/>
              <a:ext cx="1384300" cy="1133475"/>
            </a:xfrm>
            <a:custGeom>
              <a:avLst/>
              <a:gdLst>
                <a:gd name="T0" fmla="*/ 276 w 367"/>
                <a:gd name="T1" fmla="*/ 249 h 300"/>
                <a:gd name="T2" fmla="*/ 343 w 367"/>
                <a:gd name="T3" fmla="*/ 200 h 300"/>
                <a:gd name="T4" fmla="*/ 367 w 367"/>
                <a:gd name="T5" fmla="*/ 133 h 300"/>
                <a:gd name="T6" fmla="*/ 343 w 367"/>
                <a:gd name="T7" fmla="*/ 66 h 300"/>
                <a:gd name="T8" fmla="*/ 276 w 367"/>
                <a:gd name="T9" fmla="*/ 18 h 300"/>
                <a:gd name="T10" fmla="*/ 184 w 367"/>
                <a:gd name="T11" fmla="*/ 0 h 300"/>
                <a:gd name="T12" fmla="*/ 91 w 367"/>
                <a:gd name="T13" fmla="*/ 18 h 300"/>
                <a:gd name="T14" fmla="*/ 25 w 367"/>
                <a:gd name="T15" fmla="*/ 66 h 300"/>
                <a:gd name="T16" fmla="*/ 0 w 367"/>
                <a:gd name="T17" fmla="*/ 133 h 300"/>
                <a:gd name="T18" fmla="*/ 19 w 367"/>
                <a:gd name="T19" fmla="*/ 192 h 300"/>
                <a:gd name="T20" fmla="*/ 69 w 367"/>
                <a:gd name="T21" fmla="*/ 238 h 300"/>
                <a:gd name="T22" fmla="*/ 64 w 367"/>
                <a:gd name="T23" fmla="*/ 250 h 300"/>
                <a:gd name="T24" fmla="*/ 57 w 367"/>
                <a:gd name="T25" fmla="*/ 260 h 300"/>
                <a:gd name="T26" fmla="*/ 52 w 367"/>
                <a:gd name="T27" fmla="*/ 267 h 300"/>
                <a:gd name="T28" fmla="*/ 45 w 367"/>
                <a:gd name="T29" fmla="*/ 275 h 300"/>
                <a:gd name="T30" fmla="*/ 39 w 367"/>
                <a:gd name="T31" fmla="*/ 281 h 300"/>
                <a:gd name="T32" fmla="*/ 38 w 367"/>
                <a:gd name="T33" fmla="*/ 282 h 300"/>
                <a:gd name="T34" fmla="*/ 37 w 367"/>
                <a:gd name="T35" fmla="*/ 284 h 300"/>
                <a:gd name="T36" fmla="*/ 36 w 367"/>
                <a:gd name="T37" fmla="*/ 285 h 300"/>
                <a:gd name="T38" fmla="*/ 35 w 367"/>
                <a:gd name="T39" fmla="*/ 287 h 300"/>
                <a:gd name="T40" fmla="*/ 34 w 367"/>
                <a:gd name="T41" fmla="*/ 288 h 300"/>
                <a:gd name="T42" fmla="*/ 34 w 367"/>
                <a:gd name="T43" fmla="*/ 289 h 300"/>
                <a:gd name="T44" fmla="*/ 33 w 367"/>
                <a:gd name="T45" fmla="*/ 291 h 300"/>
                <a:gd name="T46" fmla="*/ 34 w 367"/>
                <a:gd name="T47" fmla="*/ 293 h 300"/>
                <a:gd name="T48" fmla="*/ 37 w 367"/>
                <a:gd name="T49" fmla="*/ 298 h 300"/>
                <a:gd name="T50" fmla="*/ 42 w 367"/>
                <a:gd name="T51" fmla="*/ 300 h 300"/>
                <a:gd name="T52" fmla="*/ 43 w 367"/>
                <a:gd name="T53" fmla="*/ 300 h 300"/>
                <a:gd name="T54" fmla="*/ 65 w 367"/>
                <a:gd name="T55" fmla="*/ 296 h 300"/>
                <a:gd name="T56" fmla="*/ 138 w 367"/>
                <a:gd name="T57" fmla="*/ 263 h 300"/>
                <a:gd name="T58" fmla="*/ 184 w 367"/>
                <a:gd name="T59" fmla="*/ 267 h 300"/>
                <a:gd name="T60" fmla="*/ 276 w 367"/>
                <a:gd name="T61" fmla="*/ 249 h 300"/>
                <a:gd name="T62" fmla="*/ 130 w 367"/>
                <a:gd name="T63" fmla="*/ 227 h 300"/>
                <a:gd name="T64" fmla="*/ 118 w 367"/>
                <a:gd name="T65" fmla="*/ 235 h 300"/>
                <a:gd name="T66" fmla="*/ 102 w 367"/>
                <a:gd name="T67" fmla="*/ 246 h 300"/>
                <a:gd name="T68" fmla="*/ 111 w 367"/>
                <a:gd name="T69" fmla="*/ 224 h 300"/>
                <a:gd name="T70" fmla="*/ 86 w 367"/>
                <a:gd name="T71" fmla="*/ 209 h 300"/>
                <a:gd name="T72" fmla="*/ 47 w 367"/>
                <a:gd name="T73" fmla="*/ 175 h 300"/>
                <a:gd name="T74" fmla="*/ 33 w 367"/>
                <a:gd name="T75" fmla="*/ 133 h 300"/>
                <a:gd name="T76" fmla="*/ 54 w 367"/>
                <a:gd name="T77" fmla="*/ 84 h 300"/>
                <a:gd name="T78" fmla="*/ 109 w 367"/>
                <a:gd name="T79" fmla="*/ 47 h 300"/>
                <a:gd name="T80" fmla="*/ 184 w 367"/>
                <a:gd name="T81" fmla="*/ 33 h 300"/>
                <a:gd name="T82" fmla="*/ 258 w 367"/>
                <a:gd name="T83" fmla="*/ 47 h 300"/>
                <a:gd name="T84" fmla="*/ 313 w 367"/>
                <a:gd name="T85" fmla="*/ 84 h 300"/>
                <a:gd name="T86" fmla="*/ 334 w 367"/>
                <a:gd name="T87" fmla="*/ 133 h 300"/>
                <a:gd name="T88" fmla="*/ 313 w 367"/>
                <a:gd name="T89" fmla="*/ 183 h 300"/>
                <a:gd name="T90" fmla="*/ 258 w 367"/>
                <a:gd name="T91" fmla="*/ 220 h 300"/>
                <a:gd name="T92" fmla="*/ 184 w 367"/>
                <a:gd name="T93" fmla="*/ 234 h 300"/>
                <a:gd name="T94" fmla="*/ 144 w 367"/>
                <a:gd name="T95" fmla="*/ 230 h 300"/>
                <a:gd name="T96" fmla="*/ 130 w 367"/>
                <a:gd name="T97" fmla="*/ 227 h 300"/>
                <a:gd name="T98" fmla="*/ 130 w 367"/>
                <a:gd name="T99" fmla="*/ 227 h 300"/>
                <a:gd name="T100" fmla="*/ 130 w 367"/>
                <a:gd name="T101" fmla="*/ 22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300">
                  <a:moveTo>
                    <a:pt x="276" y="249"/>
                  </a:moveTo>
                  <a:cubicBezTo>
                    <a:pt x="304" y="237"/>
                    <a:pt x="326" y="221"/>
                    <a:pt x="343" y="200"/>
                  </a:cubicBezTo>
                  <a:cubicBezTo>
                    <a:pt x="359" y="180"/>
                    <a:pt x="367" y="158"/>
                    <a:pt x="367" y="133"/>
                  </a:cubicBezTo>
                  <a:cubicBezTo>
                    <a:pt x="367" y="109"/>
                    <a:pt x="359" y="87"/>
                    <a:pt x="343" y="66"/>
                  </a:cubicBezTo>
                  <a:cubicBezTo>
                    <a:pt x="326" y="46"/>
                    <a:pt x="304" y="30"/>
                    <a:pt x="276" y="18"/>
                  </a:cubicBezTo>
                  <a:cubicBezTo>
                    <a:pt x="247" y="6"/>
                    <a:pt x="217" y="0"/>
                    <a:pt x="184" y="0"/>
                  </a:cubicBezTo>
                  <a:cubicBezTo>
                    <a:pt x="150" y="0"/>
                    <a:pt x="120" y="6"/>
                    <a:pt x="91" y="18"/>
                  </a:cubicBezTo>
                  <a:cubicBezTo>
                    <a:pt x="63" y="30"/>
                    <a:pt x="41" y="46"/>
                    <a:pt x="25" y="66"/>
                  </a:cubicBezTo>
                  <a:cubicBezTo>
                    <a:pt x="8" y="87"/>
                    <a:pt x="0" y="109"/>
                    <a:pt x="0" y="133"/>
                  </a:cubicBezTo>
                  <a:cubicBezTo>
                    <a:pt x="0" y="154"/>
                    <a:pt x="6" y="174"/>
                    <a:pt x="19" y="192"/>
                  </a:cubicBezTo>
                  <a:cubicBezTo>
                    <a:pt x="31" y="210"/>
                    <a:pt x="48" y="226"/>
                    <a:pt x="69" y="238"/>
                  </a:cubicBezTo>
                  <a:cubicBezTo>
                    <a:pt x="68" y="242"/>
                    <a:pt x="66" y="246"/>
                    <a:pt x="64" y="250"/>
                  </a:cubicBezTo>
                  <a:cubicBezTo>
                    <a:pt x="62" y="253"/>
                    <a:pt x="60" y="256"/>
                    <a:pt x="57" y="260"/>
                  </a:cubicBezTo>
                  <a:cubicBezTo>
                    <a:pt x="55" y="263"/>
                    <a:pt x="53" y="265"/>
                    <a:pt x="52" y="267"/>
                  </a:cubicBezTo>
                  <a:cubicBezTo>
                    <a:pt x="50" y="269"/>
                    <a:pt x="48" y="271"/>
                    <a:pt x="45" y="275"/>
                  </a:cubicBezTo>
                  <a:cubicBezTo>
                    <a:pt x="42" y="278"/>
                    <a:pt x="40" y="280"/>
                    <a:pt x="39" y="281"/>
                  </a:cubicBezTo>
                  <a:cubicBezTo>
                    <a:pt x="39" y="281"/>
                    <a:pt x="39" y="282"/>
                    <a:pt x="38" y="282"/>
                  </a:cubicBezTo>
                  <a:cubicBezTo>
                    <a:pt x="37" y="283"/>
                    <a:pt x="37" y="284"/>
                    <a:pt x="37" y="284"/>
                  </a:cubicBezTo>
                  <a:cubicBezTo>
                    <a:pt x="37" y="284"/>
                    <a:pt x="36" y="284"/>
                    <a:pt x="36" y="285"/>
                  </a:cubicBezTo>
                  <a:cubicBezTo>
                    <a:pt x="35" y="286"/>
                    <a:pt x="35" y="287"/>
                    <a:pt x="35" y="287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34" y="288"/>
                    <a:pt x="34" y="289"/>
                    <a:pt x="34" y="289"/>
                  </a:cubicBezTo>
                  <a:cubicBezTo>
                    <a:pt x="33" y="290"/>
                    <a:pt x="33" y="290"/>
                    <a:pt x="33" y="291"/>
                  </a:cubicBezTo>
                  <a:cubicBezTo>
                    <a:pt x="33" y="292"/>
                    <a:pt x="33" y="292"/>
                    <a:pt x="34" y="293"/>
                  </a:cubicBezTo>
                  <a:cubicBezTo>
                    <a:pt x="34" y="295"/>
                    <a:pt x="35" y="297"/>
                    <a:pt x="37" y="298"/>
                  </a:cubicBezTo>
                  <a:cubicBezTo>
                    <a:pt x="38" y="300"/>
                    <a:pt x="40" y="300"/>
                    <a:pt x="4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51" y="299"/>
                    <a:pt x="59" y="298"/>
                    <a:pt x="65" y="296"/>
                  </a:cubicBezTo>
                  <a:cubicBezTo>
                    <a:pt x="92" y="289"/>
                    <a:pt x="116" y="278"/>
                    <a:pt x="138" y="263"/>
                  </a:cubicBezTo>
                  <a:cubicBezTo>
                    <a:pt x="153" y="266"/>
                    <a:pt x="169" y="267"/>
                    <a:pt x="184" y="267"/>
                  </a:cubicBezTo>
                  <a:cubicBezTo>
                    <a:pt x="217" y="267"/>
                    <a:pt x="247" y="261"/>
                    <a:pt x="276" y="249"/>
                  </a:cubicBezTo>
                  <a:close/>
                  <a:moveTo>
                    <a:pt x="130" y="227"/>
                  </a:moveTo>
                  <a:cubicBezTo>
                    <a:pt x="118" y="235"/>
                    <a:pt x="118" y="235"/>
                    <a:pt x="118" y="235"/>
                  </a:cubicBezTo>
                  <a:cubicBezTo>
                    <a:pt x="114" y="239"/>
                    <a:pt x="108" y="242"/>
                    <a:pt x="102" y="246"/>
                  </a:cubicBezTo>
                  <a:cubicBezTo>
                    <a:pt x="111" y="224"/>
                    <a:pt x="111" y="224"/>
                    <a:pt x="111" y="224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69" y="199"/>
                    <a:pt x="56" y="188"/>
                    <a:pt x="47" y="175"/>
                  </a:cubicBezTo>
                  <a:cubicBezTo>
                    <a:pt x="38" y="161"/>
                    <a:pt x="33" y="148"/>
                    <a:pt x="33" y="133"/>
                  </a:cubicBezTo>
                  <a:cubicBezTo>
                    <a:pt x="33" y="116"/>
                    <a:pt x="40" y="99"/>
                    <a:pt x="54" y="84"/>
                  </a:cubicBezTo>
                  <a:cubicBezTo>
                    <a:pt x="67" y="68"/>
                    <a:pt x="86" y="56"/>
                    <a:pt x="109" y="47"/>
                  </a:cubicBezTo>
                  <a:cubicBezTo>
                    <a:pt x="132" y="38"/>
                    <a:pt x="157" y="33"/>
                    <a:pt x="184" y="33"/>
                  </a:cubicBezTo>
                  <a:cubicBezTo>
                    <a:pt x="210" y="33"/>
                    <a:pt x="235" y="38"/>
                    <a:pt x="258" y="47"/>
                  </a:cubicBezTo>
                  <a:cubicBezTo>
                    <a:pt x="281" y="56"/>
                    <a:pt x="300" y="68"/>
                    <a:pt x="313" y="84"/>
                  </a:cubicBezTo>
                  <a:cubicBezTo>
                    <a:pt x="327" y="99"/>
                    <a:pt x="334" y="116"/>
                    <a:pt x="334" y="133"/>
                  </a:cubicBezTo>
                  <a:cubicBezTo>
                    <a:pt x="334" y="151"/>
                    <a:pt x="327" y="168"/>
                    <a:pt x="313" y="183"/>
                  </a:cubicBezTo>
                  <a:cubicBezTo>
                    <a:pt x="300" y="199"/>
                    <a:pt x="281" y="211"/>
                    <a:pt x="258" y="220"/>
                  </a:cubicBezTo>
                  <a:cubicBezTo>
                    <a:pt x="235" y="229"/>
                    <a:pt x="210" y="234"/>
                    <a:pt x="184" y="234"/>
                  </a:cubicBezTo>
                  <a:cubicBezTo>
                    <a:pt x="171" y="234"/>
                    <a:pt x="157" y="232"/>
                    <a:pt x="144" y="230"/>
                  </a:cubicBezTo>
                  <a:lnTo>
                    <a:pt x="130" y="227"/>
                  </a:lnTo>
                  <a:close/>
                  <a:moveTo>
                    <a:pt x="130" y="227"/>
                  </a:moveTo>
                  <a:cubicBezTo>
                    <a:pt x="130" y="227"/>
                    <a:pt x="130" y="227"/>
                    <a:pt x="130" y="227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0"/>
            <p:cNvSpPr>
              <a:spLocks noEditPoints="1"/>
            </p:cNvSpPr>
            <p:nvPr/>
          </p:nvSpPr>
          <p:spPr bwMode="auto">
            <a:xfrm>
              <a:off x="5426386" y="7609892"/>
              <a:ext cx="1154113" cy="1033462"/>
            </a:xfrm>
            <a:custGeom>
              <a:avLst/>
              <a:gdLst>
                <a:gd name="T0" fmla="*/ 288 w 306"/>
                <a:gd name="T1" fmla="*/ 165 h 273"/>
                <a:gd name="T2" fmla="*/ 306 w 306"/>
                <a:gd name="T3" fmla="*/ 106 h 273"/>
                <a:gd name="T4" fmla="*/ 287 w 306"/>
                <a:gd name="T5" fmla="*/ 46 h 273"/>
                <a:gd name="T6" fmla="*/ 233 w 306"/>
                <a:gd name="T7" fmla="*/ 0 h 273"/>
                <a:gd name="T8" fmla="*/ 239 w 306"/>
                <a:gd name="T9" fmla="*/ 39 h 273"/>
                <a:gd name="T10" fmla="*/ 222 w 306"/>
                <a:gd name="T11" fmla="*/ 106 h 273"/>
                <a:gd name="T12" fmla="*/ 172 w 306"/>
                <a:gd name="T13" fmla="*/ 161 h 273"/>
                <a:gd name="T14" fmla="*/ 103 w 306"/>
                <a:gd name="T15" fmla="*/ 195 h 273"/>
                <a:gd name="T16" fmla="*/ 23 w 306"/>
                <a:gd name="T17" fmla="*/ 206 h 273"/>
                <a:gd name="T18" fmla="*/ 0 w 306"/>
                <a:gd name="T19" fmla="*/ 205 h 273"/>
                <a:gd name="T20" fmla="*/ 123 w 306"/>
                <a:gd name="T21" fmla="*/ 240 h 273"/>
                <a:gd name="T22" fmla="*/ 169 w 306"/>
                <a:gd name="T23" fmla="*/ 236 h 273"/>
                <a:gd name="T24" fmla="*/ 241 w 306"/>
                <a:gd name="T25" fmla="*/ 269 h 273"/>
                <a:gd name="T26" fmla="*/ 263 w 306"/>
                <a:gd name="T27" fmla="*/ 273 h 273"/>
                <a:gd name="T28" fmla="*/ 269 w 306"/>
                <a:gd name="T29" fmla="*/ 271 h 273"/>
                <a:gd name="T30" fmla="*/ 273 w 306"/>
                <a:gd name="T31" fmla="*/ 266 h 273"/>
                <a:gd name="T32" fmla="*/ 273 w 306"/>
                <a:gd name="T33" fmla="*/ 264 h 273"/>
                <a:gd name="T34" fmla="*/ 273 w 306"/>
                <a:gd name="T35" fmla="*/ 262 h 273"/>
                <a:gd name="T36" fmla="*/ 272 w 306"/>
                <a:gd name="T37" fmla="*/ 261 h 273"/>
                <a:gd name="T38" fmla="*/ 272 w 306"/>
                <a:gd name="T39" fmla="*/ 259 h 273"/>
                <a:gd name="T40" fmla="*/ 271 w 306"/>
                <a:gd name="T41" fmla="*/ 258 h 273"/>
                <a:gd name="T42" fmla="*/ 270 w 306"/>
                <a:gd name="T43" fmla="*/ 257 h 273"/>
                <a:gd name="T44" fmla="*/ 268 w 306"/>
                <a:gd name="T45" fmla="*/ 255 h 273"/>
                <a:gd name="T46" fmla="*/ 267 w 306"/>
                <a:gd name="T47" fmla="*/ 254 h 273"/>
                <a:gd name="T48" fmla="*/ 261 w 306"/>
                <a:gd name="T49" fmla="*/ 248 h 273"/>
                <a:gd name="T50" fmla="*/ 255 w 306"/>
                <a:gd name="T51" fmla="*/ 240 h 273"/>
                <a:gd name="T52" fmla="*/ 249 w 306"/>
                <a:gd name="T53" fmla="*/ 232 h 273"/>
                <a:gd name="T54" fmla="*/ 242 w 306"/>
                <a:gd name="T55" fmla="*/ 222 h 273"/>
                <a:gd name="T56" fmla="*/ 237 w 306"/>
                <a:gd name="T57" fmla="*/ 211 h 273"/>
                <a:gd name="T58" fmla="*/ 288 w 306"/>
                <a:gd name="T59" fmla="*/ 165 h 273"/>
                <a:gd name="T60" fmla="*/ 288 w 306"/>
                <a:gd name="T61" fmla="*/ 165 h 273"/>
                <a:gd name="T62" fmla="*/ 288 w 306"/>
                <a:gd name="T63" fmla="*/ 16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6" h="273">
                  <a:moveTo>
                    <a:pt x="288" y="165"/>
                  </a:moveTo>
                  <a:cubicBezTo>
                    <a:pt x="300" y="147"/>
                    <a:pt x="306" y="127"/>
                    <a:pt x="306" y="106"/>
                  </a:cubicBezTo>
                  <a:cubicBezTo>
                    <a:pt x="306" y="85"/>
                    <a:pt x="300" y="65"/>
                    <a:pt x="287" y="46"/>
                  </a:cubicBezTo>
                  <a:cubicBezTo>
                    <a:pt x="274" y="28"/>
                    <a:pt x="256" y="12"/>
                    <a:pt x="233" y="0"/>
                  </a:cubicBezTo>
                  <a:cubicBezTo>
                    <a:pt x="237" y="13"/>
                    <a:pt x="239" y="26"/>
                    <a:pt x="239" y="39"/>
                  </a:cubicBezTo>
                  <a:cubicBezTo>
                    <a:pt x="239" y="63"/>
                    <a:pt x="234" y="85"/>
                    <a:pt x="222" y="106"/>
                  </a:cubicBezTo>
                  <a:cubicBezTo>
                    <a:pt x="210" y="127"/>
                    <a:pt x="194" y="145"/>
                    <a:pt x="172" y="161"/>
                  </a:cubicBezTo>
                  <a:cubicBezTo>
                    <a:pt x="152" y="176"/>
                    <a:pt x="129" y="187"/>
                    <a:pt x="103" y="195"/>
                  </a:cubicBezTo>
                  <a:cubicBezTo>
                    <a:pt x="77" y="202"/>
                    <a:pt x="51" y="206"/>
                    <a:pt x="23" y="206"/>
                  </a:cubicBezTo>
                  <a:cubicBezTo>
                    <a:pt x="17" y="206"/>
                    <a:pt x="10" y="206"/>
                    <a:pt x="0" y="205"/>
                  </a:cubicBezTo>
                  <a:cubicBezTo>
                    <a:pt x="35" y="228"/>
                    <a:pt x="76" y="240"/>
                    <a:pt x="123" y="240"/>
                  </a:cubicBezTo>
                  <a:cubicBezTo>
                    <a:pt x="138" y="240"/>
                    <a:pt x="153" y="238"/>
                    <a:pt x="169" y="236"/>
                  </a:cubicBezTo>
                  <a:cubicBezTo>
                    <a:pt x="190" y="251"/>
                    <a:pt x="214" y="262"/>
                    <a:pt x="241" y="269"/>
                  </a:cubicBezTo>
                  <a:cubicBezTo>
                    <a:pt x="247" y="270"/>
                    <a:pt x="255" y="272"/>
                    <a:pt x="263" y="273"/>
                  </a:cubicBezTo>
                  <a:cubicBezTo>
                    <a:pt x="266" y="273"/>
                    <a:pt x="267" y="273"/>
                    <a:pt x="269" y="271"/>
                  </a:cubicBezTo>
                  <a:cubicBezTo>
                    <a:pt x="271" y="270"/>
                    <a:pt x="272" y="268"/>
                    <a:pt x="273" y="266"/>
                  </a:cubicBezTo>
                  <a:cubicBezTo>
                    <a:pt x="272" y="264"/>
                    <a:pt x="273" y="264"/>
                    <a:pt x="273" y="264"/>
                  </a:cubicBezTo>
                  <a:cubicBezTo>
                    <a:pt x="273" y="264"/>
                    <a:pt x="273" y="263"/>
                    <a:pt x="273" y="262"/>
                  </a:cubicBezTo>
                  <a:cubicBezTo>
                    <a:pt x="272" y="261"/>
                    <a:pt x="272" y="261"/>
                    <a:pt x="272" y="261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8"/>
                    <a:pt x="271" y="258"/>
                  </a:cubicBezTo>
                  <a:cubicBezTo>
                    <a:pt x="270" y="257"/>
                    <a:pt x="270" y="257"/>
                    <a:pt x="270" y="257"/>
                  </a:cubicBezTo>
                  <a:cubicBezTo>
                    <a:pt x="269" y="256"/>
                    <a:pt x="269" y="256"/>
                    <a:pt x="268" y="255"/>
                  </a:cubicBezTo>
                  <a:cubicBezTo>
                    <a:pt x="268" y="255"/>
                    <a:pt x="268" y="254"/>
                    <a:pt x="267" y="254"/>
                  </a:cubicBezTo>
                  <a:cubicBezTo>
                    <a:pt x="266" y="253"/>
                    <a:pt x="264" y="251"/>
                    <a:pt x="261" y="248"/>
                  </a:cubicBezTo>
                  <a:cubicBezTo>
                    <a:pt x="258" y="244"/>
                    <a:pt x="256" y="242"/>
                    <a:pt x="255" y="240"/>
                  </a:cubicBezTo>
                  <a:cubicBezTo>
                    <a:pt x="253" y="238"/>
                    <a:pt x="251" y="236"/>
                    <a:pt x="249" y="232"/>
                  </a:cubicBezTo>
                  <a:cubicBezTo>
                    <a:pt x="246" y="229"/>
                    <a:pt x="244" y="226"/>
                    <a:pt x="242" y="222"/>
                  </a:cubicBezTo>
                  <a:cubicBezTo>
                    <a:pt x="240" y="219"/>
                    <a:pt x="239" y="215"/>
                    <a:pt x="237" y="211"/>
                  </a:cubicBezTo>
                  <a:cubicBezTo>
                    <a:pt x="258" y="198"/>
                    <a:pt x="275" y="183"/>
                    <a:pt x="288" y="165"/>
                  </a:cubicBezTo>
                  <a:close/>
                  <a:moveTo>
                    <a:pt x="288" y="165"/>
                  </a:moveTo>
                  <a:cubicBezTo>
                    <a:pt x="288" y="165"/>
                    <a:pt x="288" y="165"/>
                    <a:pt x="288" y="165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7"/>
          <p:cNvSpPr txBox="1"/>
          <p:nvPr/>
        </p:nvSpPr>
        <p:spPr>
          <a:xfrm>
            <a:off x="0" y="378289"/>
            <a:ext cx="12192000" cy="175432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Merci Pour Votre </a:t>
            </a:r>
          </a:p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Attention 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96" y="435570"/>
            <a:ext cx="1639764" cy="16397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9B2E6-AA50-4181-845F-A2BF71F9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fr-FR" sz="20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</a:t>
            </a:r>
            <a:r>
              <a:rPr lang="fr-FR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mobile </a:t>
            </a:r>
            <a:r>
              <a:rPr lang="fr-FR" sz="20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applications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Many consumer software such as Firefox, Skype, Adobe </a:t>
            </a:r>
            <a:r>
              <a:rPr lang="en-US" sz="2000" dirty="0" smtClean="0">
                <a:solidFill>
                  <a:prstClr val="black"/>
                </a:solidFill>
              </a:rPr>
              <a:t>...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6000"/>
            <a:ext cx="5342409" cy="3929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26982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363" y="1424535"/>
            <a:ext cx="10685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0087AF"/>
                </a:solidFill>
              </a:rPr>
              <a:t>SQLite</a:t>
            </a:r>
            <a:r>
              <a:rPr lang="fr-FR" sz="28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47131"/>
            <a:ext cx="1005191" cy="859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5" y="4342188"/>
            <a:ext cx="1416812" cy="826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82" y="2238239"/>
            <a:ext cx="2355829" cy="13286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80" y="2180242"/>
            <a:ext cx="2230690" cy="12516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74" y="4381603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60" y="2347131"/>
            <a:ext cx="1885161" cy="9661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75" y="4345192"/>
            <a:ext cx="1847936" cy="823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76" y="4278925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1828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DB Browser </a:t>
            </a:r>
            <a:r>
              <a:rPr lang="fr-FR" b="1" dirty="0"/>
              <a:t>for</a:t>
            </a:r>
            <a:r>
              <a:rPr lang="fr-FR" b="1" u="sng" dirty="0"/>
              <a:t> </a:t>
            </a:r>
            <a:r>
              <a:rPr lang="fr-FR" b="1" u="sng" dirty="0" err="1"/>
              <a:t>sqlite</a:t>
            </a:r>
            <a:endParaRPr lang="fr-FR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041299" y="3551992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1235" y="3505718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04608" y="357136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824" y="5379353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IceQuake</a:t>
            </a:r>
            <a:r>
              <a:rPr lang="fr-FR" b="1" dirty="0"/>
              <a:t> </a:t>
            </a:r>
            <a:r>
              <a:rPr lang="fr-FR" b="1" dirty="0" err="1"/>
              <a:t>SQLite</a:t>
            </a:r>
            <a:r>
              <a:rPr lang="fr-FR" b="1" dirty="0"/>
              <a:t> </a:t>
            </a:r>
            <a:r>
              <a:rPr lang="fr-FR" b="1" dirty="0" err="1"/>
              <a:t>Query</a:t>
            </a:r>
            <a:r>
              <a:rPr lang="fr-FR" b="1" dirty="0"/>
              <a:t> Browser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51240" y="5386331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00824" y="5340164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</a:t>
            </a:r>
            <a:r>
              <a:rPr lang="fr-FR" b="1" dirty="0"/>
              <a:t>wxSQLite3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06125" y="5386331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32FF4F4-8AE9-4E4A-A9B5-EFC7058F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73629"/>
            <a:ext cx="6035040" cy="0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757520" y="422361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1" y="1878227"/>
            <a:ext cx="5126606" cy="2670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086" y="1535850"/>
            <a:ext cx="455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Open source and </a:t>
            </a:r>
            <a:r>
              <a:rPr lang="fr-FR" sz="2800" dirty="0" err="1"/>
              <a:t>visual</a:t>
            </a:r>
            <a:r>
              <a:rPr lang="fr-FR" sz="2800" dirty="0"/>
              <a:t> Tool.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085" y="3753082"/>
            <a:ext cx="10769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Quality Program allowing to </a:t>
            </a:r>
          </a:p>
          <a:p>
            <a:r>
              <a:rPr lang="en-US" sz="2800" dirty="0"/>
              <a:t>create, view and modify database </a:t>
            </a:r>
          </a:p>
          <a:p>
            <a:r>
              <a:rPr lang="en-US" sz="2800" dirty="0"/>
              <a:t>files that are compatible with SQLite.</a:t>
            </a:r>
            <a:endParaRPr lang="fr-FR" sz="2800" dirty="0"/>
          </a:p>
        </p:txBody>
      </p:sp>
      <p:pic>
        <p:nvPicPr>
          <p:cNvPr id="10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1557883"/>
            <a:ext cx="543056" cy="543056"/>
          </a:xfrm>
          <a:prstGeom prst="rect">
            <a:avLst/>
          </a:prstGeom>
        </p:spPr>
      </p:pic>
      <p:pic>
        <p:nvPicPr>
          <p:cNvPr id="12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3869220"/>
            <a:ext cx="543056" cy="543056"/>
          </a:xfrm>
          <a:prstGeom prst="rect">
            <a:avLst/>
          </a:prstGeom>
        </p:spPr>
      </p:pic>
      <p:pic>
        <p:nvPicPr>
          <p:cNvPr id="13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3" y="2712614"/>
            <a:ext cx="543056" cy="543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9085" y="2527030"/>
            <a:ext cx="4950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 Requests capable with results inspection.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6492241" y="1233311"/>
            <a:ext cx="3762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https://sqlitebrowser.org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3B08F8-1B6C-4F53-8B34-B6D10DAC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1423</Words>
  <Application>Microsoft Office PowerPoint</Application>
  <PresentationFormat>Widescreen</PresentationFormat>
  <Paragraphs>322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Arabic Typesetting</vt:lpstr>
      <vt:lpstr>Arial</vt:lpstr>
      <vt:lpstr>Calibri</vt:lpstr>
      <vt:lpstr>Calibri Light</vt:lpstr>
      <vt:lpstr>Constantia</vt:lpstr>
      <vt:lpstr>Courier New</vt:lpstr>
      <vt:lpstr>Gill Sans MT</vt:lpstr>
      <vt:lpstr>Lao UI</vt:lpstr>
      <vt:lpstr>Lato</vt:lpstr>
      <vt:lpstr>Lato Black</vt:lpstr>
      <vt:lpstr>Segoe UI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204</cp:revision>
  <dcterms:created xsi:type="dcterms:W3CDTF">2018-11-23T17:28:28Z</dcterms:created>
  <dcterms:modified xsi:type="dcterms:W3CDTF">2021-02-26T12:41:13Z</dcterms:modified>
</cp:coreProperties>
</file>